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28"/>
  </p:notesMasterIdLst>
  <p:handoutMasterIdLst>
    <p:handoutMasterId r:id="rId29"/>
  </p:handoutMasterIdLst>
  <p:sldIdLst>
    <p:sldId id="290" r:id="rId2"/>
    <p:sldId id="291" r:id="rId3"/>
    <p:sldId id="292" r:id="rId4"/>
    <p:sldId id="265" r:id="rId5"/>
    <p:sldId id="266" r:id="rId6"/>
    <p:sldId id="267" r:id="rId7"/>
    <p:sldId id="268" r:id="rId8"/>
    <p:sldId id="289" r:id="rId9"/>
    <p:sldId id="270" r:id="rId10"/>
    <p:sldId id="272"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6" r:id="rId25"/>
    <p:sldId id="287" r:id="rId26"/>
    <p:sldId id="258" r:id="rId27"/>
  </p:sldIdLst>
  <p:sldSz cx="14630400" cy="8229600"/>
  <p:notesSz cx="7010400" cy="9296400"/>
  <p:defaultTextStyle>
    <a:defPPr>
      <a:defRPr lang="en-US"/>
    </a:defPPr>
    <a:lvl1pPr algn="l" defTabSz="1304925" rtl="0" fontAlgn="base">
      <a:spcBef>
        <a:spcPct val="0"/>
      </a:spcBef>
      <a:spcAft>
        <a:spcPct val="0"/>
      </a:spcAft>
      <a:defRPr sz="2600" kern="1200">
        <a:solidFill>
          <a:schemeClr val="tx1"/>
        </a:solidFill>
        <a:latin typeface="Arial" charset="0"/>
        <a:ea typeface="+mn-ea"/>
        <a:cs typeface="Arial" charset="0"/>
      </a:defRPr>
    </a:lvl1pPr>
    <a:lvl2pPr marL="652463" indent="-195263" algn="l" defTabSz="1304925" rtl="0" fontAlgn="base">
      <a:spcBef>
        <a:spcPct val="0"/>
      </a:spcBef>
      <a:spcAft>
        <a:spcPct val="0"/>
      </a:spcAft>
      <a:defRPr sz="2600" kern="1200">
        <a:solidFill>
          <a:schemeClr val="tx1"/>
        </a:solidFill>
        <a:latin typeface="Arial" charset="0"/>
        <a:ea typeface="+mn-ea"/>
        <a:cs typeface="Arial" charset="0"/>
      </a:defRPr>
    </a:lvl2pPr>
    <a:lvl3pPr marL="1304925" indent="-390525" algn="l" defTabSz="1304925" rtl="0" fontAlgn="base">
      <a:spcBef>
        <a:spcPct val="0"/>
      </a:spcBef>
      <a:spcAft>
        <a:spcPct val="0"/>
      </a:spcAft>
      <a:defRPr sz="2600" kern="1200">
        <a:solidFill>
          <a:schemeClr val="tx1"/>
        </a:solidFill>
        <a:latin typeface="Arial" charset="0"/>
        <a:ea typeface="+mn-ea"/>
        <a:cs typeface="Arial" charset="0"/>
      </a:defRPr>
    </a:lvl3pPr>
    <a:lvl4pPr marL="1958975" indent="-587375" algn="l" defTabSz="1304925" rtl="0" fontAlgn="base">
      <a:spcBef>
        <a:spcPct val="0"/>
      </a:spcBef>
      <a:spcAft>
        <a:spcPct val="0"/>
      </a:spcAft>
      <a:defRPr sz="2600" kern="1200">
        <a:solidFill>
          <a:schemeClr val="tx1"/>
        </a:solidFill>
        <a:latin typeface="Arial" charset="0"/>
        <a:ea typeface="+mn-ea"/>
        <a:cs typeface="Arial" charset="0"/>
      </a:defRPr>
    </a:lvl4pPr>
    <a:lvl5pPr marL="2611438" indent="-782638" algn="l" defTabSz="1304925" rtl="0" fontAlgn="base">
      <a:spcBef>
        <a:spcPct val="0"/>
      </a:spcBef>
      <a:spcAft>
        <a:spcPct val="0"/>
      </a:spcAft>
      <a:defRPr sz="2600" kern="1200">
        <a:solidFill>
          <a:schemeClr val="tx1"/>
        </a:solidFill>
        <a:latin typeface="Arial" charset="0"/>
        <a:ea typeface="+mn-ea"/>
        <a:cs typeface="Arial" charset="0"/>
      </a:defRPr>
    </a:lvl5pPr>
    <a:lvl6pPr marL="2286000" algn="l" defTabSz="914400" rtl="0" eaLnBrk="1" latinLnBrk="0" hangingPunct="1">
      <a:defRPr sz="2600" kern="1200">
        <a:solidFill>
          <a:schemeClr val="tx1"/>
        </a:solidFill>
        <a:latin typeface="Arial" charset="0"/>
        <a:ea typeface="+mn-ea"/>
        <a:cs typeface="Arial" charset="0"/>
      </a:defRPr>
    </a:lvl6pPr>
    <a:lvl7pPr marL="2743200" algn="l" defTabSz="914400" rtl="0" eaLnBrk="1" latinLnBrk="0" hangingPunct="1">
      <a:defRPr sz="2600" kern="1200">
        <a:solidFill>
          <a:schemeClr val="tx1"/>
        </a:solidFill>
        <a:latin typeface="Arial" charset="0"/>
        <a:ea typeface="+mn-ea"/>
        <a:cs typeface="Arial" charset="0"/>
      </a:defRPr>
    </a:lvl7pPr>
    <a:lvl8pPr marL="3200400" algn="l" defTabSz="914400" rtl="0" eaLnBrk="1" latinLnBrk="0" hangingPunct="1">
      <a:defRPr sz="2600" kern="1200">
        <a:solidFill>
          <a:schemeClr val="tx1"/>
        </a:solidFill>
        <a:latin typeface="Arial" charset="0"/>
        <a:ea typeface="+mn-ea"/>
        <a:cs typeface="Arial" charset="0"/>
      </a:defRPr>
    </a:lvl8pPr>
    <a:lvl9pPr marL="3657600" algn="l" defTabSz="914400" rtl="0" eaLnBrk="1" latinLnBrk="0" hangingPunct="1">
      <a:defRPr sz="2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D4A"/>
    <a:srgbClr val="789D65"/>
    <a:srgbClr val="4F758B"/>
    <a:srgbClr val="CF7F00"/>
    <a:srgbClr val="9E2A2F"/>
    <a:srgbClr val="E4EBDB"/>
    <a:srgbClr val="DCE3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5" autoAdjust="0"/>
    <p:restoredTop sz="85822" autoAdjust="0"/>
  </p:normalViewPr>
  <p:slideViewPr>
    <p:cSldViewPr snapToGrid="0" snapToObjects="1">
      <p:cViewPr>
        <p:scale>
          <a:sx n="70" d="100"/>
          <a:sy n="70" d="100"/>
        </p:scale>
        <p:origin x="-1536" y="-444"/>
      </p:cViewPr>
      <p:guideLst>
        <p:guide orient="horz" pos="2592"/>
        <p:guide pos="460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defTabSz="130622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defTabSz="1306220" fontAlgn="auto">
              <a:spcBef>
                <a:spcPts val="0"/>
              </a:spcBef>
              <a:spcAft>
                <a:spcPts val="0"/>
              </a:spcAft>
              <a:defRPr sz="1200">
                <a:latin typeface="+mn-lt"/>
                <a:cs typeface="+mn-cs"/>
              </a:defRPr>
            </a:lvl1pPr>
          </a:lstStyle>
          <a:p>
            <a:pPr>
              <a:defRPr/>
            </a:pPr>
            <a:fld id="{9ECF4B68-91D2-400E-8B0C-F93224F177A1}" type="datetimeFigureOut">
              <a:rPr lang="en-US"/>
              <a:pPr>
                <a:defRPr/>
              </a:pPr>
              <a:t>2/9/2017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defTabSz="1306220"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defTabSz="1306220" fontAlgn="auto">
              <a:spcBef>
                <a:spcPts val="0"/>
              </a:spcBef>
              <a:spcAft>
                <a:spcPts val="0"/>
              </a:spcAft>
              <a:defRPr sz="1200">
                <a:latin typeface="+mn-lt"/>
                <a:cs typeface="+mn-cs"/>
              </a:defRPr>
            </a:lvl1pPr>
          </a:lstStyle>
          <a:p>
            <a:pPr>
              <a:defRPr/>
            </a:pPr>
            <a:fld id="{81D645BD-069D-4E93-9658-BA080F4673D2}" type="slidenum">
              <a:rPr lang="en-US"/>
              <a:pPr>
                <a:defRPr/>
              </a:pPr>
              <a:t>‹#›</a:t>
            </a:fld>
            <a:endParaRPr lang="en-US"/>
          </a:p>
        </p:txBody>
      </p:sp>
    </p:spTree>
    <p:extLst>
      <p:ext uri="{BB962C8B-B14F-4D97-AF65-F5344CB8AC3E}">
        <p14:creationId xmlns:p14="http://schemas.microsoft.com/office/powerpoint/2010/main" val="3955729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defTabSz="130622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defTabSz="1306220" fontAlgn="auto">
              <a:spcBef>
                <a:spcPts val="0"/>
              </a:spcBef>
              <a:spcAft>
                <a:spcPts val="0"/>
              </a:spcAft>
              <a:defRPr sz="1200">
                <a:latin typeface="+mn-lt"/>
                <a:cs typeface="+mn-cs"/>
              </a:defRPr>
            </a:lvl1pPr>
          </a:lstStyle>
          <a:p>
            <a:pPr>
              <a:defRPr/>
            </a:pPr>
            <a:fld id="{BDB65111-39CB-45FA-9096-2F7FDB828C6E}" type="datetimeFigureOut">
              <a:rPr lang="en-US"/>
              <a:pPr>
                <a:defRPr/>
              </a:pPr>
              <a:t>2/9/2017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defTabSz="130622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defTabSz="1306220" fontAlgn="auto">
              <a:spcBef>
                <a:spcPts val="0"/>
              </a:spcBef>
              <a:spcAft>
                <a:spcPts val="0"/>
              </a:spcAft>
              <a:defRPr sz="1200">
                <a:latin typeface="+mn-lt"/>
                <a:cs typeface="+mn-cs"/>
              </a:defRPr>
            </a:lvl1pPr>
          </a:lstStyle>
          <a:p>
            <a:pPr>
              <a:defRPr/>
            </a:pPr>
            <a:fld id="{863697A5-38FF-4EC7-A7E8-46E9EE096417}" type="slidenum">
              <a:rPr lang="en-US"/>
              <a:pPr>
                <a:defRPr/>
              </a:pPr>
              <a:t>‹#›</a:t>
            </a:fld>
            <a:endParaRPr lang="en-US"/>
          </a:p>
        </p:txBody>
      </p:sp>
    </p:spTree>
    <p:extLst>
      <p:ext uri="{BB962C8B-B14F-4D97-AF65-F5344CB8AC3E}">
        <p14:creationId xmlns:p14="http://schemas.microsoft.com/office/powerpoint/2010/main" val="3902565308"/>
      </p:ext>
    </p:extLst>
  </p:cSld>
  <p:clrMap bg1="lt1" tx1="dk1" bg2="lt2" tx2="dk2" accent1="accent1" accent2="accent2" accent3="accent3" accent4="accent4" accent5="accent5" accent6="accent6" hlink="hlink" folHlink="folHlink"/>
  <p:notesStyle>
    <a:lvl1pPr algn="l" defTabSz="1304925" rtl="0" eaLnBrk="0" fontAlgn="base" hangingPunct="0">
      <a:spcBef>
        <a:spcPct val="30000"/>
      </a:spcBef>
      <a:spcAft>
        <a:spcPct val="0"/>
      </a:spcAft>
      <a:defRPr sz="1700" kern="1200">
        <a:solidFill>
          <a:schemeClr val="tx1"/>
        </a:solidFill>
        <a:latin typeface="+mn-lt"/>
        <a:ea typeface="+mn-ea"/>
        <a:cs typeface="+mn-cs"/>
      </a:defRPr>
    </a:lvl1pPr>
    <a:lvl2pPr marL="652463" algn="l" defTabSz="1304925" rtl="0" eaLnBrk="0" fontAlgn="base" hangingPunct="0">
      <a:spcBef>
        <a:spcPct val="30000"/>
      </a:spcBef>
      <a:spcAft>
        <a:spcPct val="0"/>
      </a:spcAft>
      <a:defRPr sz="1700" kern="1200">
        <a:solidFill>
          <a:schemeClr val="tx1"/>
        </a:solidFill>
        <a:latin typeface="+mn-lt"/>
        <a:ea typeface="+mn-ea"/>
        <a:cs typeface="+mn-cs"/>
      </a:defRPr>
    </a:lvl2pPr>
    <a:lvl3pPr marL="1304925" algn="l" defTabSz="1304925" rtl="0" eaLnBrk="0" fontAlgn="base" hangingPunct="0">
      <a:spcBef>
        <a:spcPct val="30000"/>
      </a:spcBef>
      <a:spcAft>
        <a:spcPct val="0"/>
      </a:spcAft>
      <a:defRPr sz="1700" kern="1200">
        <a:solidFill>
          <a:schemeClr val="tx1"/>
        </a:solidFill>
        <a:latin typeface="+mn-lt"/>
        <a:ea typeface="+mn-ea"/>
        <a:cs typeface="+mn-cs"/>
      </a:defRPr>
    </a:lvl3pPr>
    <a:lvl4pPr marL="1958975" algn="l" defTabSz="1304925" rtl="0" eaLnBrk="0" fontAlgn="base" hangingPunct="0">
      <a:spcBef>
        <a:spcPct val="30000"/>
      </a:spcBef>
      <a:spcAft>
        <a:spcPct val="0"/>
      </a:spcAft>
      <a:defRPr sz="1700" kern="1200">
        <a:solidFill>
          <a:schemeClr val="tx1"/>
        </a:solidFill>
        <a:latin typeface="+mn-lt"/>
        <a:ea typeface="+mn-ea"/>
        <a:cs typeface="+mn-cs"/>
      </a:defRPr>
    </a:lvl4pPr>
    <a:lvl5pPr marL="2611438" algn="l" defTabSz="1304925" rtl="0" eaLnBrk="0" fontAlgn="base" hangingPunct="0">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afp.org/award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aafpfoundation/org"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yris.aafp.org/t/2646583/25148036/834498/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lyris.aafp.org/t/2646583/25148036/834502/0/" TargetMode="External"/><Relationship Id="rId5" Type="http://schemas.openxmlformats.org/officeDocument/2006/relationships/hyperlink" Target="http://lyris.aafp.org/t/2646583/25148036/834501/0/" TargetMode="External"/><Relationship Id="rId4" Type="http://schemas.openxmlformats.org/officeDocument/2006/relationships/hyperlink" Target="http://lyris.aafp.org/t/2646583/25148036/834499/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92CDC986-AC55-46B1-BE47-AE9FD61E30DB}" type="slidenum">
              <a:rPr lang="en-US" altLang="en-US" sz="1200" smtClean="0"/>
              <a:pPr defTabSz="1304925" fontAlgn="base">
                <a:spcBef>
                  <a:spcPct val="0"/>
                </a:spcBef>
                <a:spcAft>
                  <a:spcPct val="0"/>
                </a:spcAft>
                <a:defRPr/>
              </a:pPr>
              <a:t>1</a:t>
            </a:fld>
            <a:endParaRPr lang="en-US" altLang="en-US" sz="1200"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Nationally and locally, the AAFP targets issues like tobacco and nicotine use among patients and whole communities with tools to help family physicians help patients break destructive behaviors that erode their health and further burdens the nation’s healthcare system.  </a:t>
            </a:r>
          </a:p>
          <a:p>
            <a:pPr eaLnBrk="1" hangingPunct="1">
              <a:spcBef>
                <a:spcPct val="0"/>
              </a:spcBef>
            </a:pPr>
            <a:endParaRPr lang="en-US" altLang="en-US" dirty="0" smtClean="0"/>
          </a:p>
          <a:p>
            <a:pPr eaLnBrk="1" hangingPunct="1">
              <a:spcBef>
                <a:spcPct val="0"/>
              </a:spcBef>
            </a:pPr>
            <a:r>
              <a:rPr lang="en-US" altLang="en-US" dirty="0" smtClean="0"/>
              <a:t>As a community leader, the AAFP arms you with programs and ideas to help you improve your community’s health.</a:t>
            </a:r>
          </a:p>
          <a:p>
            <a:pPr eaLnBrk="1" hangingPunct="1">
              <a:spcBef>
                <a:spcPct val="0"/>
              </a:spcBef>
            </a:pPr>
            <a:endParaRPr lang="en-US" altLang="en-US" dirty="0" smtClean="0"/>
          </a:p>
          <a:p>
            <a:pPr eaLnBrk="1" hangingPunct="1">
              <a:spcBef>
                <a:spcPct val="0"/>
              </a:spcBef>
            </a:pPr>
            <a:r>
              <a:rPr lang="en-US" altLang="en-US" b="1" dirty="0" smtClean="0"/>
              <a:t>Tar Wars</a:t>
            </a:r>
            <a:r>
              <a:rPr lang="en-US" altLang="en-US" dirty="0" smtClean="0"/>
              <a:t> – For more than 25 years, Tar Wars has helped generations of children embrace a smoke-free world with its tobacco-free messages.</a:t>
            </a:r>
          </a:p>
          <a:p>
            <a:pPr eaLnBrk="1" hangingPunct="1">
              <a:spcBef>
                <a:spcPct val="0"/>
              </a:spcBef>
            </a:pPr>
            <a:endParaRPr lang="en-US" altLang="en-US" dirty="0" smtClean="0"/>
          </a:p>
          <a:p>
            <a:pPr eaLnBrk="1" hangingPunct="1">
              <a:spcBef>
                <a:spcPct val="0"/>
              </a:spcBef>
            </a:pPr>
            <a:r>
              <a:rPr lang="en-US" altLang="en-US" b="1" dirty="0" smtClean="0"/>
              <a:t>Ask and Act</a:t>
            </a:r>
            <a:r>
              <a:rPr lang="en-US" altLang="en-US" dirty="0" smtClean="0"/>
              <a:t> – AAFP’s tobacco-cessation program can help you open the discussion with patients about their smoking, and arms you with tools to help them quit.</a:t>
            </a: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1A104560-CBDF-46A9-9F02-F070D749615C}" type="slidenum">
              <a:rPr lang="en-US" altLang="en-US" sz="1200" smtClean="0">
                <a:latin typeface="Calibri" pitchFamily="34" charset="0"/>
              </a:rPr>
              <a:pPr defTabSz="1304925" fontAlgn="base">
                <a:spcBef>
                  <a:spcPct val="0"/>
                </a:spcBef>
                <a:spcAft>
                  <a:spcPct val="0"/>
                </a:spcAft>
                <a:defRPr/>
              </a:pPr>
              <a:t>11</a:t>
            </a:fld>
            <a:endParaRPr lang="en-US" altLang="en-US" sz="120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35E36590-7CC1-46F4-A821-588A516B3FF8}" type="slidenum">
              <a:rPr lang="en-US" altLang="en-US" sz="1200" smtClean="0"/>
              <a:pPr defTabSz="1304925" fontAlgn="base">
                <a:spcBef>
                  <a:spcPct val="0"/>
                </a:spcBef>
                <a:spcAft>
                  <a:spcPct val="0"/>
                </a:spcAft>
                <a:defRPr/>
              </a:pPr>
              <a:t>12</a:t>
            </a:fld>
            <a:endParaRPr lang="en-US" altLang="en-US" sz="120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p:txBody>
          <a:bodyPr/>
          <a:lstStyle/>
          <a:p>
            <a:pPr defTabSz="1306220" eaLnBrk="1" fontAlgn="auto" hangingPunct="1">
              <a:spcBef>
                <a:spcPts val="0"/>
              </a:spcBef>
              <a:spcAft>
                <a:spcPts val="0"/>
              </a:spcAft>
              <a:defRPr/>
            </a:pPr>
            <a:r>
              <a:rPr lang="en-US" dirty="0" smtClean="0"/>
              <a:t>While you are a resident, the AAFP offers a number of ways to engage with your peers, network with practicing family physicians, and grow in leadership positions within the Academy at the national or chapter levels.   The AAFP is one of the few specialty organizations to active enlist resident members in leadership roles.</a:t>
            </a:r>
          </a:p>
          <a:p>
            <a:pPr defTabSz="1306220" eaLnBrk="1" fontAlgn="auto" hangingPunct="1">
              <a:spcBef>
                <a:spcPts val="0"/>
              </a:spcBef>
              <a:spcAft>
                <a:spcPts val="0"/>
              </a:spcAft>
              <a:defRPr/>
            </a:pPr>
            <a:r>
              <a:rPr lang="en-US" dirty="0" smtClean="0"/>
              <a:t>As an AAFP leader, you can:</a:t>
            </a:r>
          </a:p>
          <a:p>
            <a:pPr marL="285750" indent="-285750" defTabSz="1306220" eaLnBrk="1" fontAlgn="auto" hangingPunct="1">
              <a:spcBef>
                <a:spcPct val="50000"/>
              </a:spcBef>
              <a:spcAft>
                <a:spcPts val="0"/>
              </a:spcAft>
              <a:buFont typeface="Wingdings" pitchFamily="2" charset="2"/>
              <a:buChar char="§"/>
              <a:defRPr/>
            </a:pPr>
            <a:r>
              <a:rPr lang="en-US" dirty="0" smtClean="0"/>
              <a:t>Cultivate communication skills to use with patients/community</a:t>
            </a:r>
          </a:p>
          <a:p>
            <a:pPr marL="285750" indent="-285750" defTabSz="1306220" eaLnBrk="1" fontAlgn="auto" hangingPunct="1">
              <a:spcBef>
                <a:spcPct val="50000"/>
              </a:spcBef>
              <a:spcAft>
                <a:spcPts val="0"/>
              </a:spcAft>
              <a:buFont typeface="Wingdings" pitchFamily="2" charset="2"/>
              <a:buChar char="§"/>
              <a:defRPr/>
            </a:pPr>
            <a:r>
              <a:rPr lang="en-US" dirty="0" smtClean="0"/>
              <a:t>Participate in key health care discussions.</a:t>
            </a:r>
          </a:p>
          <a:p>
            <a:pPr marL="285750" indent="-285750" defTabSz="1306220" eaLnBrk="1" fontAlgn="auto" hangingPunct="1">
              <a:spcBef>
                <a:spcPct val="50000"/>
              </a:spcBef>
              <a:spcAft>
                <a:spcPts val="0"/>
              </a:spcAft>
              <a:buFont typeface="Wingdings" pitchFamily="2" charset="2"/>
              <a:buChar char="§"/>
              <a:defRPr/>
            </a:pPr>
            <a:r>
              <a:rPr lang="en-US" dirty="0" smtClean="0"/>
              <a:t>Develop effective leadership skills.</a:t>
            </a:r>
          </a:p>
          <a:p>
            <a:pPr marL="285750" indent="-285750" defTabSz="1306220" eaLnBrk="1" fontAlgn="auto" hangingPunct="1">
              <a:spcBef>
                <a:spcPct val="50000"/>
              </a:spcBef>
              <a:spcAft>
                <a:spcPts val="0"/>
              </a:spcAft>
              <a:buFont typeface="Wingdings" pitchFamily="2" charset="2"/>
              <a:buChar char="§"/>
              <a:defRPr/>
            </a:pPr>
            <a:r>
              <a:rPr lang="en-US" dirty="0" smtClean="0"/>
              <a:t>Contribute the resident voice.</a:t>
            </a:r>
          </a:p>
          <a:p>
            <a:pPr marL="285750" indent="-285750" defTabSz="1306220" eaLnBrk="1" fontAlgn="auto" hangingPunct="1">
              <a:spcBef>
                <a:spcPct val="50000"/>
              </a:spcBef>
              <a:spcAft>
                <a:spcPts val="0"/>
              </a:spcAft>
              <a:buFont typeface="Wingdings" pitchFamily="2" charset="2"/>
              <a:buChar char="§"/>
              <a:defRPr/>
            </a:pPr>
            <a:r>
              <a:rPr lang="en-US" dirty="0" smtClean="0"/>
              <a:t>Travel to AAFP meetings and conferences.</a:t>
            </a:r>
          </a:p>
          <a:p>
            <a:pPr marL="285750" indent="-285750" defTabSz="1306220" eaLnBrk="1" fontAlgn="auto" hangingPunct="1">
              <a:spcBef>
                <a:spcPct val="50000"/>
              </a:spcBef>
              <a:spcAft>
                <a:spcPts val="0"/>
              </a:spcAft>
              <a:buFont typeface="Wingdings" pitchFamily="2" charset="2"/>
              <a:buChar char="§"/>
              <a:defRPr/>
            </a:pPr>
            <a:r>
              <a:rPr lang="en-US" dirty="0" smtClean="0"/>
              <a:t>Network with the nation’s family physicians and residents</a:t>
            </a:r>
          </a:p>
          <a:p>
            <a:pPr defTabSz="1306220" eaLnBrk="1" fontAlgn="auto" hangingPunct="1">
              <a:spcBef>
                <a:spcPts val="0"/>
              </a:spcBef>
              <a:spcAft>
                <a:spcPts val="0"/>
              </a:spcAft>
              <a:defRPr/>
            </a:pPr>
            <a:endParaRPr lang="en-US" dirty="0"/>
          </a:p>
          <a:p>
            <a:pPr defTabSz="1306220" eaLnBrk="1" fontAlgn="auto" hangingPunct="1">
              <a:spcBef>
                <a:spcPts val="0"/>
              </a:spcBef>
              <a:spcAft>
                <a:spcPts val="0"/>
              </a:spcAft>
              <a:defRPr/>
            </a:pPr>
            <a:endParaRPr lang="en-US" b="1" i="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24F54A9D-C112-4FCA-8BE2-A3B6D84BEB68}" type="slidenum">
              <a:rPr lang="en-US" altLang="en-US" sz="1200" smtClean="0"/>
              <a:pPr defTabSz="1304925" fontAlgn="base">
                <a:spcBef>
                  <a:spcPct val="0"/>
                </a:spcBef>
                <a:spcAft>
                  <a:spcPct val="0"/>
                </a:spcAft>
                <a:defRPr/>
              </a:pPr>
              <a:t>13</a:t>
            </a:fld>
            <a:endParaRPr lang="en-US" altLang="en-US" sz="1200"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There are several ways residents can engage and grow in the AAFP as a family medicine leader:</a:t>
            </a:r>
          </a:p>
          <a:p>
            <a:pPr eaLnBrk="1" hangingPunct="1">
              <a:spcBef>
                <a:spcPct val="0"/>
              </a:spcBef>
            </a:pPr>
            <a:r>
              <a:rPr lang="en-US" altLang="en-US" b="1" u="sng" dirty="0" smtClean="0"/>
              <a:t>Elected Positions</a:t>
            </a:r>
            <a:r>
              <a:rPr lang="en-US" altLang="en-US" u="sng" dirty="0" smtClean="0"/>
              <a:t> </a:t>
            </a:r>
            <a:r>
              <a:rPr lang="en-US" altLang="en-US" dirty="0" smtClean="0"/>
              <a:t>– elected annually at the National Conference of Family Medicine Residents and Medical Students:</a:t>
            </a:r>
          </a:p>
          <a:p>
            <a:pPr eaLnBrk="1" hangingPunct="1">
              <a:spcBef>
                <a:spcPct val="0"/>
              </a:spcBef>
            </a:pPr>
            <a:r>
              <a:rPr lang="en-US" altLang="en-US" dirty="0" smtClean="0"/>
              <a:t>AAFP Board of Directors (BOD)</a:t>
            </a:r>
          </a:p>
          <a:p>
            <a:pPr eaLnBrk="1" hangingPunct="1">
              <a:spcBef>
                <a:spcPct val="0"/>
              </a:spcBef>
            </a:pPr>
            <a:r>
              <a:rPr lang="en-US" altLang="en-US" dirty="0" smtClean="0"/>
              <a:t>Chair of the National Conference</a:t>
            </a:r>
          </a:p>
          <a:p>
            <a:pPr eaLnBrk="1" hangingPunct="1">
              <a:spcBef>
                <a:spcPct val="0"/>
              </a:spcBef>
            </a:pPr>
            <a:r>
              <a:rPr lang="en-US" altLang="en-US" dirty="0" smtClean="0"/>
              <a:t>Delegate and Alternate Delegate to AAFP Congress of Delegates (2)</a:t>
            </a:r>
          </a:p>
          <a:p>
            <a:pPr eaLnBrk="1" hangingPunct="1">
              <a:spcBef>
                <a:spcPct val="0"/>
              </a:spcBef>
            </a:pPr>
            <a:r>
              <a:rPr lang="en-US" altLang="en-US" dirty="0" smtClean="0"/>
              <a:t>Society of Teachers of Family Medicine (BOD)</a:t>
            </a:r>
          </a:p>
          <a:p>
            <a:pPr eaLnBrk="1" hangingPunct="1">
              <a:spcBef>
                <a:spcPct val="0"/>
              </a:spcBef>
            </a:pPr>
            <a:r>
              <a:rPr lang="en-US" altLang="en-US" dirty="0" smtClean="0"/>
              <a:t>AAFP Foundation Board of Trustees</a:t>
            </a:r>
          </a:p>
          <a:p>
            <a:pPr eaLnBrk="1" hangingPunct="1">
              <a:spcBef>
                <a:spcPct val="0"/>
              </a:spcBef>
            </a:pPr>
            <a:r>
              <a:rPr lang="en-US" altLang="en-US" dirty="0" smtClean="0"/>
              <a:t>Association of Family Medicine Residency Directors BOD</a:t>
            </a:r>
          </a:p>
          <a:p>
            <a:pPr eaLnBrk="1" hangingPunct="1">
              <a:spcBef>
                <a:spcPct val="0"/>
              </a:spcBef>
            </a:pPr>
            <a:endParaRPr lang="en-US" altLang="en-US" dirty="0" smtClean="0"/>
          </a:p>
          <a:p>
            <a:pPr eaLnBrk="1" hangingPunct="1">
              <a:spcBef>
                <a:spcPct val="0"/>
              </a:spcBef>
            </a:pPr>
            <a:r>
              <a:rPr lang="en-US" altLang="en-US" b="1" u="sng" dirty="0" smtClean="0"/>
              <a:t>Appointed Positions</a:t>
            </a:r>
            <a:r>
              <a:rPr lang="en-US" altLang="en-US" u="sng" dirty="0" smtClean="0"/>
              <a:t> </a:t>
            </a:r>
            <a:r>
              <a:rPr lang="en-US" altLang="en-US" dirty="0" smtClean="0"/>
              <a:t>– Selected from applications by committee:</a:t>
            </a:r>
          </a:p>
          <a:p>
            <a:pPr eaLnBrk="1" hangingPunct="1">
              <a:spcBef>
                <a:spcPct val="0"/>
              </a:spcBef>
            </a:pPr>
            <a:r>
              <a:rPr lang="en-US" altLang="en-US" dirty="0" smtClean="0"/>
              <a:t>AAFP Commission Members (5)</a:t>
            </a:r>
          </a:p>
          <a:p>
            <a:pPr eaLnBrk="1" hangingPunct="1">
              <a:spcBef>
                <a:spcPct val="0"/>
              </a:spcBef>
            </a:pPr>
            <a:r>
              <a:rPr lang="en-US" altLang="en-US" dirty="0" smtClean="0"/>
              <a:t>Delegates to AMA-Resident and Fellow Section (2)</a:t>
            </a:r>
          </a:p>
          <a:p>
            <a:pPr eaLnBrk="1" hangingPunct="1">
              <a:spcBef>
                <a:spcPct val="0"/>
              </a:spcBef>
            </a:pPr>
            <a:r>
              <a:rPr lang="en-US" altLang="en-US" dirty="0" smtClean="0"/>
              <a:t>Resident Delegate to the AMA House of Delegates</a:t>
            </a:r>
          </a:p>
          <a:p>
            <a:pPr eaLnBrk="1" hangingPunct="1">
              <a:spcBef>
                <a:spcPct val="0"/>
              </a:spcBef>
            </a:pPr>
            <a:r>
              <a:rPr lang="en-US" altLang="en-US" dirty="0" smtClean="0"/>
              <a:t>Resident Representative to the AAFP Center for International Health Initiatives (CIHI)</a:t>
            </a:r>
          </a:p>
          <a:p>
            <a:pPr eaLnBrk="1" hangingPunct="1">
              <a:spcBef>
                <a:spcPct val="0"/>
              </a:spcBef>
            </a:pPr>
            <a:endParaRPr lang="en-US" altLang="en-US" dirty="0" smtClean="0"/>
          </a:p>
          <a:p>
            <a:pPr eaLnBrk="1" hangingPunct="1">
              <a:spcBef>
                <a:spcPct val="0"/>
              </a:spcBef>
            </a:pPr>
            <a:r>
              <a:rPr lang="en-US" altLang="en-US" b="1" dirty="0" smtClean="0"/>
              <a:t>Go to www.aafp.org/getinvolved for ideas that may fit your goals.</a:t>
            </a:r>
          </a:p>
          <a:p>
            <a:pPr eaLnBrk="1" hangingPunct="1">
              <a:spcBef>
                <a:spcPct val="0"/>
              </a:spcBef>
            </a:pPr>
            <a:endParaRPr lang="en-US" altLang="en-US" b="1" i="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CD840990-479A-4E46-B03B-B5B979168272}" type="slidenum">
              <a:rPr lang="en-US" altLang="en-US" sz="1200" smtClean="0">
                <a:solidFill>
                  <a:srgbClr val="000000"/>
                </a:solidFill>
                <a:ea typeface="ＭＳ Ｐゴシック" pitchFamily="34" charset="-128"/>
              </a:rPr>
              <a:pPr defTabSz="1304925" fontAlgn="base">
                <a:spcBef>
                  <a:spcPct val="0"/>
                </a:spcBef>
                <a:spcAft>
                  <a:spcPct val="0"/>
                </a:spcAft>
                <a:defRPr/>
              </a:pPr>
              <a:t>14</a:t>
            </a:fld>
            <a:endParaRPr lang="en-US" altLang="en-US" sz="1200" smtClean="0">
              <a:solidFill>
                <a:srgbClr val="000000"/>
              </a:solidFill>
              <a:ea typeface="ＭＳ Ｐゴシック" pitchFamily="34" charset="-128"/>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ea typeface="ＭＳ Ｐゴシック" pitchFamily="34" charset="-128"/>
              </a:rPr>
              <a:t>Get involved with the </a:t>
            </a:r>
            <a:r>
              <a:rPr lang="en-US" altLang="en-US" b="1" dirty="0" smtClean="0">
                <a:latin typeface="Arial" charset="0"/>
                <a:ea typeface="ＭＳ Ｐゴシック" pitchFamily="34" charset="-128"/>
              </a:rPr>
              <a:t>National Conference of Family Medicine Residents and Medical Students</a:t>
            </a:r>
            <a:r>
              <a:rPr lang="en-US" altLang="en-US" dirty="0" smtClean="0">
                <a:latin typeface="Arial" charset="0"/>
                <a:ea typeface="ＭＳ Ｐゴシック" pitchFamily="34" charset="-128"/>
              </a:rPr>
              <a:t>. More than 2,000 family medicine residents and medical students attended this annual event last year in Kansas City, Missouri. Residents have the opportunity to connect with family medicine leaders, learn valuable clinical skills, and meet hundreds of students researching residency programs, as well as author and vote on resolutions that provide direction to the AAFP at the national level.</a:t>
            </a:r>
            <a:endParaRPr lang="en-US" altLang="en-US" b="1" i="1" dirty="0"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smtClean="0">
                <a:latin typeface="Arial" charset="0"/>
                <a:ea typeface="ＭＳ Ｐゴシック" pitchFamily="34" charset="-128"/>
              </a:rPr>
              <a:t>Educational Programming: </a:t>
            </a:r>
            <a:r>
              <a:rPr lang="en-US" altLang="en-US" sz="1800" dirty="0" smtClean="0"/>
              <a:t>Choose from main stage sessions, workshops, musculoskeletal clinics, procedural skills courses, and poster presentations of specific interest to residents, such as:</a:t>
            </a:r>
            <a:endParaRPr lang="en-US" altLang="en-US" sz="1500" dirty="0" smtClean="0"/>
          </a:p>
          <a:p>
            <a:pPr lvl="1" eaLnBrk="1" hangingPunct="1">
              <a:lnSpc>
                <a:spcPct val="80000"/>
              </a:lnSpc>
              <a:spcBef>
                <a:spcPct val="0"/>
              </a:spcBef>
            </a:pPr>
            <a:r>
              <a:rPr lang="en-US" altLang="en-US" sz="1600" dirty="0" smtClean="0"/>
              <a:t>--Easing into practice</a:t>
            </a:r>
          </a:p>
          <a:p>
            <a:pPr lvl="1" eaLnBrk="1" hangingPunct="1">
              <a:lnSpc>
                <a:spcPct val="80000"/>
              </a:lnSpc>
              <a:spcBef>
                <a:spcPct val="0"/>
              </a:spcBef>
            </a:pPr>
            <a:r>
              <a:rPr lang="en-US" altLang="en-US" sz="1600" dirty="0" smtClean="0"/>
              <a:t>--Maternal care</a:t>
            </a:r>
          </a:p>
          <a:p>
            <a:pPr lvl="1" eaLnBrk="1" hangingPunct="1">
              <a:lnSpc>
                <a:spcPct val="80000"/>
              </a:lnSpc>
              <a:spcBef>
                <a:spcPct val="0"/>
              </a:spcBef>
            </a:pPr>
            <a:r>
              <a:rPr lang="en-US" altLang="en-US" sz="1600" dirty="0" smtClean="0"/>
              <a:t>--Finances and educational debt</a:t>
            </a:r>
          </a:p>
          <a:p>
            <a:pPr lvl="1" eaLnBrk="1" hangingPunct="1">
              <a:lnSpc>
                <a:spcPct val="80000"/>
              </a:lnSpc>
              <a:spcBef>
                <a:spcPct val="0"/>
              </a:spcBef>
            </a:pPr>
            <a:r>
              <a:rPr lang="en-US" altLang="en-US" sz="1600" dirty="0" smtClean="0"/>
              <a:t>--Global health</a:t>
            </a:r>
          </a:p>
          <a:p>
            <a:pPr lvl="1" eaLnBrk="1" hangingPunct="1">
              <a:lnSpc>
                <a:spcPct val="80000"/>
              </a:lnSpc>
              <a:spcBef>
                <a:spcPct val="0"/>
              </a:spcBef>
            </a:pPr>
            <a:endParaRPr lang="en-US" altLang="en-US" sz="1100" dirty="0" smtClean="0"/>
          </a:p>
          <a:p>
            <a:pPr eaLnBrk="1" hangingPunct="1">
              <a:lnSpc>
                <a:spcPct val="80000"/>
              </a:lnSpc>
              <a:spcBef>
                <a:spcPct val="0"/>
              </a:spcBef>
            </a:pPr>
            <a:r>
              <a:rPr lang="en-US" altLang="en-US" sz="1800" dirty="0" smtClean="0"/>
              <a:t>Sessions are offered in six key focus areas:</a:t>
            </a:r>
            <a:endParaRPr lang="en-US" altLang="en-US" sz="1500" dirty="0" smtClean="0"/>
          </a:p>
          <a:p>
            <a:pPr lvl="1" eaLnBrk="1" hangingPunct="1">
              <a:lnSpc>
                <a:spcPct val="80000"/>
              </a:lnSpc>
              <a:spcBef>
                <a:spcPct val="0"/>
              </a:spcBef>
              <a:buFont typeface="Calibri" pitchFamily="34" charset="0"/>
              <a:buChar char="―"/>
            </a:pPr>
            <a:r>
              <a:rPr lang="en-US" altLang="en-US" sz="1600" dirty="0" smtClean="0"/>
              <a:t>Career planning</a:t>
            </a:r>
          </a:p>
          <a:p>
            <a:pPr lvl="1" eaLnBrk="1" hangingPunct="1">
              <a:lnSpc>
                <a:spcPct val="80000"/>
              </a:lnSpc>
              <a:spcBef>
                <a:spcPct val="0"/>
              </a:spcBef>
              <a:buFont typeface="Calibri" pitchFamily="34" charset="0"/>
              <a:buChar char="―"/>
            </a:pPr>
            <a:r>
              <a:rPr lang="en-US" altLang="en-US" sz="1600" dirty="0" smtClean="0"/>
              <a:t>Clinical skills</a:t>
            </a:r>
          </a:p>
          <a:p>
            <a:pPr lvl="1" eaLnBrk="1" hangingPunct="1">
              <a:lnSpc>
                <a:spcPct val="80000"/>
              </a:lnSpc>
              <a:spcBef>
                <a:spcPct val="0"/>
              </a:spcBef>
              <a:buFont typeface="Calibri" pitchFamily="34" charset="0"/>
              <a:buChar char="―"/>
            </a:pPr>
            <a:r>
              <a:rPr lang="en-US" altLang="en-US" sz="1600" dirty="0" smtClean="0"/>
              <a:t>Health policy and advocacy</a:t>
            </a:r>
          </a:p>
          <a:p>
            <a:pPr lvl="1" eaLnBrk="1" hangingPunct="1">
              <a:lnSpc>
                <a:spcPct val="80000"/>
              </a:lnSpc>
              <a:spcBef>
                <a:spcPct val="0"/>
              </a:spcBef>
              <a:buFont typeface="Calibri" pitchFamily="34" charset="0"/>
              <a:buChar char="―"/>
            </a:pPr>
            <a:r>
              <a:rPr lang="en-US" altLang="en-US" sz="1600" dirty="0" smtClean="0"/>
              <a:t>Leadership development</a:t>
            </a:r>
          </a:p>
          <a:p>
            <a:pPr lvl="1" eaLnBrk="1" hangingPunct="1">
              <a:lnSpc>
                <a:spcPct val="80000"/>
              </a:lnSpc>
              <a:spcBef>
                <a:spcPct val="0"/>
              </a:spcBef>
              <a:buFont typeface="Calibri" pitchFamily="34" charset="0"/>
              <a:buChar char="―"/>
            </a:pPr>
            <a:r>
              <a:rPr lang="en-US" altLang="en-US" sz="1600" dirty="0" smtClean="0"/>
              <a:t>Practice management</a:t>
            </a:r>
          </a:p>
          <a:p>
            <a:pPr lvl="1" eaLnBrk="1" hangingPunct="1">
              <a:lnSpc>
                <a:spcPct val="80000"/>
              </a:lnSpc>
              <a:spcBef>
                <a:spcPct val="0"/>
              </a:spcBef>
              <a:buFont typeface="Calibri" pitchFamily="34" charset="0"/>
              <a:buChar char="―"/>
            </a:pPr>
            <a:r>
              <a:rPr lang="en-US" altLang="en-US" sz="1600" dirty="0" smtClean="0"/>
              <a:t>Research</a:t>
            </a:r>
          </a:p>
          <a:p>
            <a:pPr eaLnBrk="1" hangingPunct="1">
              <a:spcBef>
                <a:spcPct val="0"/>
              </a:spcBef>
            </a:pPr>
            <a:endParaRPr lang="en-US" altLang="en-US" dirty="0" smtClean="0">
              <a:latin typeface="Arial" charset="0"/>
              <a:ea typeface="ＭＳ Ｐゴシック" pitchFamily="34" charset="-128"/>
            </a:endParaRPr>
          </a:p>
          <a:p>
            <a:r>
              <a:rPr lang="en-US" altLang="en-US" dirty="0" smtClean="0">
                <a:latin typeface="Arial" charset="0"/>
                <a:ea typeface="ＭＳ Ｐゴシック" pitchFamily="34" charset="-128"/>
              </a:rPr>
              <a:t>Exposition Hall: </a:t>
            </a:r>
            <a:r>
              <a:rPr lang="en-US" altLang="en-US" sz="1200" dirty="0" smtClean="0"/>
              <a:t>Explore resources from over 400 exhibitors, including 50+ physician employers, fellowship programs, medical mission opportunities, government agencies, medical literature, and more. AAFP </a:t>
            </a:r>
            <a:r>
              <a:rPr lang="en-US" altLang="en-US" sz="1200" dirty="0" err="1" smtClean="0"/>
              <a:t>Careerlink</a:t>
            </a:r>
            <a:r>
              <a:rPr lang="en-US" altLang="en-US" sz="1200" dirty="0" smtClean="0"/>
              <a:t> will be onsite to provide information on all aspects of a job search. </a:t>
            </a:r>
          </a:p>
          <a:p>
            <a:pPr eaLnBrk="1" hangingPunct="1">
              <a:spcBef>
                <a:spcPct val="0"/>
              </a:spcBef>
            </a:pPr>
            <a:endParaRPr lang="en-US" altLang="en-US" dirty="0" smtClean="0">
              <a:latin typeface="Arial" charset="0"/>
              <a:ea typeface="ＭＳ Ｐゴシック" pitchFamily="34" charset="-128"/>
            </a:endParaRPr>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FE9A075F-7117-4387-BA7F-ED235EE72084}" type="slidenum">
              <a:rPr lang="en-US" altLang="en-US" sz="1200" smtClean="0">
                <a:solidFill>
                  <a:srgbClr val="000000"/>
                </a:solidFill>
                <a:ea typeface="ＭＳ Ｐゴシック" pitchFamily="34" charset="-128"/>
              </a:rPr>
              <a:pPr defTabSz="1304925" fontAlgn="base">
                <a:spcBef>
                  <a:spcPct val="0"/>
                </a:spcBef>
                <a:spcAft>
                  <a:spcPct val="0"/>
                </a:spcAft>
                <a:defRPr/>
              </a:pPr>
              <a:t>15</a:t>
            </a:fld>
            <a:endParaRPr lang="en-US" altLang="en-US" sz="1200" smtClean="0">
              <a:solidFill>
                <a:srgbClr val="000000"/>
              </a:solidFill>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charset="0"/>
                <a:ea typeface="ＭＳ Ｐゴシック" pitchFamily="34" charset="-128"/>
              </a:rPr>
              <a:t>AAFP resident members have a voice in AAFP policy direction.</a:t>
            </a:r>
          </a:p>
          <a:p>
            <a:pPr eaLnBrk="1" hangingPunct="1">
              <a:spcBef>
                <a:spcPct val="0"/>
              </a:spcBef>
            </a:pPr>
            <a:endParaRPr lang="en-US" altLang="en-US" dirty="0" smtClean="0">
              <a:latin typeface="Arial" charset="0"/>
              <a:ea typeface="ＭＳ Ｐゴシック" pitchFamily="34" charset="-128"/>
            </a:endParaRPr>
          </a:p>
          <a:p>
            <a:r>
              <a:rPr lang="en-US" altLang="en-US" sz="1200" dirty="0" smtClean="0"/>
              <a:t>National Conference affords the opportunity for hands-on leadership training. Learn about informed decision making and how to influence AAFP policies, programs, and services by participating in the resident congress sessions. </a:t>
            </a:r>
          </a:p>
          <a:p>
            <a:pPr eaLnBrk="1" hangingPunct="1">
              <a:spcBef>
                <a:spcPct val="0"/>
              </a:spcBef>
            </a:pPr>
            <a:endParaRPr lang="en-US" altLang="en-US" dirty="0" smtClean="0">
              <a:latin typeface="Arial" charset="0"/>
              <a:ea typeface="ＭＳ Ｐゴシック" pitchFamily="34" charset="-128"/>
            </a:endParaRPr>
          </a:p>
          <a:p>
            <a:pPr eaLnBrk="1" hangingPunct="1">
              <a:spcBef>
                <a:spcPct val="0"/>
              </a:spcBef>
            </a:pPr>
            <a:r>
              <a:rPr lang="en-US" altLang="en-US" sz="1200" dirty="0" smtClean="0"/>
              <a:t>Get involved by:</a:t>
            </a:r>
          </a:p>
          <a:p>
            <a:pPr eaLnBrk="1" hangingPunct="1">
              <a:spcBef>
                <a:spcPct val="0"/>
              </a:spcBef>
            </a:pPr>
            <a:endParaRPr lang="en-US" altLang="en-US" sz="800" dirty="0" smtClean="0"/>
          </a:p>
          <a:p>
            <a:pPr eaLnBrk="1" hangingPunct="1">
              <a:spcBef>
                <a:spcPct val="0"/>
              </a:spcBef>
              <a:buFont typeface="Wingdings" pitchFamily="2" charset="2"/>
              <a:buChar char="§"/>
            </a:pPr>
            <a:r>
              <a:rPr lang="en-US" altLang="en-US" sz="1200" dirty="0" smtClean="0"/>
              <a:t>Serving as your chapter’s resident delegate</a:t>
            </a:r>
          </a:p>
          <a:p>
            <a:pPr eaLnBrk="1" hangingPunct="1">
              <a:spcBef>
                <a:spcPct val="0"/>
              </a:spcBef>
              <a:buFont typeface="Wingdings" pitchFamily="2" charset="2"/>
              <a:buChar char="§"/>
            </a:pPr>
            <a:r>
              <a:rPr lang="en-US" altLang="en-US" sz="1200" dirty="0" smtClean="0"/>
              <a:t>Authoring a resolution</a:t>
            </a:r>
          </a:p>
          <a:p>
            <a:pPr eaLnBrk="1" hangingPunct="1">
              <a:spcBef>
                <a:spcPct val="0"/>
              </a:spcBef>
              <a:buFont typeface="Wingdings" pitchFamily="2" charset="2"/>
              <a:buChar char="§"/>
            </a:pPr>
            <a:r>
              <a:rPr lang="en-US" altLang="en-US" sz="1200" dirty="0" smtClean="0"/>
              <a:t>Running for a leadership position</a:t>
            </a:r>
          </a:p>
          <a:p>
            <a:pPr eaLnBrk="1" hangingPunct="1">
              <a:spcBef>
                <a:spcPct val="0"/>
              </a:spcBef>
            </a:pPr>
            <a:endParaRPr lang="en-US" altLang="en-US" dirty="0" smtClean="0">
              <a:latin typeface="Arial" charset="0"/>
              <a:ea typeface="ＭＳ Ｐゴシック" pitchFamily="34" charset="-128"/>
            </a:endParaRPr>
          </a:p>
          <a:p>
            <a:pPr eaLnBrk="1" hangingPunct="1">
              <a:spcBef>
                <a:spcPct val="0"/>
              </a:spcBef>
            </a:pPr>
            <a:r>
              <a:rPr lang="en-US" altLang="en-US" dirty="0" smtClean="0">
                <a:latin typeface="Arial" charset="0"/>
                <a:ea typeface="ＭＳ Ｐゴシック" pitchFamily="34" charset="-128"/>
              </a:rPr>
              <a:t>For a schedule of events, past resolutions, and a full list of elected and appointed positions available visit the website. </a:t>
            </a:r>
          </a:p>
          <a:p>
            <a:pPr eaLnBrk="1" hangingPunct="1">
              <a:spcBef>
                <a:spcPct val="0"/>
              </a:spcBef>
            </a:pPr>
            <a:endParaRPr lang="en-US" altLang="en-US" dirty="0" smtClean="0">
              <a:latin typeface="Arial" charset="0"/>
              <a:ea typeface="ＭＳ Ｐゴシック" pitchFamily="34" charset="-128"/>
            </a:endParaRPr>
          </a:p>
          <a:p>
            <a:pPr eaLnBrk="1" hangingPunct="1">
              <a:lnSpc>
                <a:spcPct val="80000"/>
              </a:lnSpc>
              <a:spcBef>
                <a:spcPct val="0"/>
              </a:spcBef>
            </a:pPr>
            <a:r>
              <a:rPr lang="en-US" altLang="en-US" sz="1200" dirty="0" smtClean="0"/>
              <a:t>Poster Presentations: If you have research you would like to present, submit an application to present at National Conference.</a:t>
            </a:r>
          </a:p>
          <a:p>
            <a:pPr eaLnBrk="1" hangingPunct="1">
              <a:lnSpc>
                <a:spcPct val="80000"/>
              </a:lnSpc>
              <a:spcBef>
                <a:spcPct val="0"/>
              </a:spcBef>
            </a:pPr>
            <a:r>
              <a:rPr lang="en-US" altLang="en-US" sz="1200" dirty="0" smtClean="0"/>
              <a:t>Posters are selected based on their originality, relevance to family medicine, and clarity of communication. </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800" dirty="0" smtClean="0"/>
              <a:t>Poster categories:</a:t>
            </a:r>
          </a:p>
          <a:p>
            <a:pPr lvl="1" eaLnBrk="1" hangingPunct="1">
              <a:lnSpc>
                <a:spcPct val="80000"/>
              </a:lnSpc>
              <a:spcBef>
                <a:spcPct val="0"/>
              </a:spcBef>
            </a:pPr>
            <a:r>
              <a:rPr lang="en-US" altLang="en-US" sz="1500" dirty="0" smtClean="0"/>
              <a:t>Research </a:t>
            </a:r>
          </a:p>
          <a:p>
            <a:pPr lvl="1" eaLnBrk="1" hangingPunct="1">
              <a:lnSpc>
                <a:spcPct val="80000"/>
              </a:lnSpc>
              <a:spcBef>
                <a:spcPct val="0"/>
              </a:spcBef>
            </a:pPr>
            <a:r>
              <a:rPr lang="en-US" altLang="en-US" sz="1500" dirty="0" smtClean="0"/>
              <a:t>Clinical Inquiry </a:t>
            </a:r>
          </a:p>
          <a:p>
            <a:pPr lvl="1" eaLnBrk="1" hangingPunct="1">
              <a:lnSpc>
                <a:spcPct val="80000"/>
              </a:lnSpc>
              <a:spcBef>
                <a:spcPct val="0"/>
              </a:spcBef>
            </a:pPr>
            <a:r>
              <a:rPr lang="en-US" altLang="en-US" sz="1500" dirty="0" smtClean="0"/>
              <a:t>Educational Program </a:t>
            </a:r>
          </a:p>
          <a:p>
            <a:pPr lvl="1" eaLnBrk="1" hangingPunct="1">
              <a:lnSpc>
                <a:spcPct val="80000"/>
              </a:lnSpc>
              <a:spcBef>
                <a:spcPct val="0"/>
              </a:spcBef>
            </a:pPr>
            <a:r>
              <a:rPr lang="en-US" altLang="en-US" sz="1500" dirty="0" smtClean="0"/>
              <a:t>Community Project </a:t>
            </a:r>
          </a:p>
          <a:p>
            <a:pPr eaLnBrk="1" hangingPunct="1">
              <a:lnSpc>
                <a:spcPct val="80000"/>
              </a:lnSpc>
              <a:spcBef>
                <a:spcPct val="0"/>
              </a:spcBef>
            </a:pPr>
            <a:endParaRPr lang="en-US" altLang="en-US" sz="1200" dirty="0" smtClean="0"/>
          </a:p>
          <a:p>
            <a:pPr eaLnBrk="1" hangingPunct="1">
              <a:spcBef>
                <a:spcPct val="0"/>
              </a:spcBef>
            </a:pPr>
            <a:endParaRPr lang="en-US" altLang="en-US" dirty="0" smtClean="0">
              <a:latin typeface="Arial" charset="0"/>
              <a:ea typeface="ＭＳ Ｐゴシック" pitchFamily="34" charset="-128"/>
            </a:endParaRPr>
          </a:p>
          <a:p>
            <a:pPr eaLnBrk="1" hangingPunct="1">
              <a:spcBef>
                <a:spcPct val="0"/>
              </a:spcBef>
            </a:pPr>
            <a:endParaRPr lang="en-US" altLang="en-US" dirty="0" smtClean="0">
              <a:latin typeface="Arial" charset="0"/>
              <a:ea typeface="ＭＳ Ｐゴシック" pitchFamily="34" charset="-128"/>
            </a:endParaRP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6A39103A-178C-4334-A10F-519B7B38A820}" type="slidenum">
              <a:rPr lang="en-US" altLang="en-US" sz="1200" smtClean="0">
                <a:solidFill>
                  <a:srgbClr val="000000"/>
                </a:solidFill>
                <a:ea typeface="ＭＳ Ｐゴシック" pitchFamily="34" charset="-128"/>
              </a:rPr>
              <a:pPr defTabSz="1304925" fontAlgn="base">
                <a:spcBef>
                  <a:spcPct val="0"/>
                </a:spcBef>
                <a:spcAft>
                  <a:spcPct val="0"/>
                </a:spcAft>
                <a:defRPr/>
              </a:pPr>
              <a:t>16</a:t>
            </a:fld>
            <a:endParaRPr lang="en-US" altLang="en-US" sz="1200" smtClean="0">
              <a:solidFill>
                <a:srgbClr val="000000"/>
              </a:solidFill>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b="1" dirty="0" smtClean="0"/>
              <a:t>Network, Socialize, Connect:  </a:t>
            </a:r>
            <a:r>
              <a:rPr lang="en-US" altLang="en-US" sz="1200" dirty="0" smtClean="0"/>
              <a:t>Network with nationally recognized family medicine leaders and interact with hundreds of your peers from around the country who are </a:t>
            </a:r>
            <a:r>
              <a:rPr lang="en-US" altLang="en-US" sz="1200" i="1" dirty="0" smtClean="0">
                <a:solidFill>
                  <a:srgbClr val="E46C0A"/>
                </a:solidFill>
              </a:rPr>
              <a:t>passionate about family medicine</a:t>
            </a:r>
            <a:r>
              <a:rPr lang="en-US" altLang="en-US" sz="1200" dirty="0" smtClean="0"/>
              <a:t>.</a:t>
            </a:r>
          </a:p>
          <a:p>
            <a:pPr eaLnBrk="1" hangingPunct="1">
              <a:spcBef>
                <a:spcPct val="0"/>
              </a:spcBef>
            </a:pPr>
            <a:endParaRPr lang="en-US" altLang="en-US" sz="1200" dirty="0" smtClean="0"/>
          </a:p>
          <a:p>
            <a:pPr eaLnBrk="1" hangingPunct="1">
              <a:spcBef>
                <a:spcPct val="0"/>
              </a:spcBef>
              <a:buFontTx/>
              <a:buChar char="•"/>
            </a:pPr>
            <a:r>
              <a:rPr lang="en-US" altLang="en-US" sz="1200" b="1" dirty="0" smtClean="0"/>
              <a:t>Expo Hall Grand Opening</a:t>
            </a:r>
            <a:r>
              <a:rPr lang="en-US" altLang="en-US" sz="1200" dirty="0" smtClean="0"/>
              <a:t>: Join us at this Expo Hall kick-off event for networking and fun on Friday evening.</a:t>
            </a:r>
          </a:p>
          <a:p>
            <a:pPr eaLnBrk="1" hangingPunct="1">
              <a:spcBef>
                <a:spcPct val="0"/>
              </a:spcBef>
              <a:buFontTx/>
              <a:buChar char="•"/>
            </a:pPr>
            <a:r>
              <a:rPr lang="en-US" altLang="en-US" sz="1200" b="1" dirty="0" smtClean="0"/>
              <a:t>Conference Celebration</a:t>
            </a:r>
            <a:r>
              <a:rPr lang="en-US" altLang="en-US" sz="1200" dirty="0" smtClean="0"/>
              <a:t>: Enjoy the historic Midland Theatre in downtown Kansas City, and celebrate with your fellow attendees on Saturday night.</a:t>
            </a:r>
          </a:p>
          <a:p>
            <a:pPr eaLnBrk="1" hangingPunct="1">
              <a:buFontTx/>
              <a:buChar char="•"/>
            </a:pPr>
            <a:r>
              <a:rPr lang="en-US" altLang="en-US" dirty="0" smtClean="0">
                <a:latin typeface="Arial" charset="0"/>
                <a:ea typeface="ＭＳ Ｐゴシック" pitchFamily="34" charset="-128"/>
              </a:rPr>
              <a:t>Entry into both of these events is included with the registration fee.</a:t>
            </a:r>
          </a:p>
          <a:p>
            <a:pPr eaLnBrk="1" hangingPunct="1">
              <a:spcBef>
                <a:spcPct val="0"/>
              </a:spcBef>
              <a:buFontTx/>
              <a:buChar char="•"/>
            </a:pPr>
            <a:endParaRPr lang="en-US" altLang="en-US" sz="1200" dirty="0" smtClean="0"/>
          </a:p>
          <a:p>
            <a:pPr eaLnBrk="1" hangingPunct="1">
              <a:spcBef>
                <a:spcPct val="0"/>
              </a:spcBef>
            </a:pPr>
            <a:endParaRPr lang="en-US" altLang="en-US" sz="1200" dirty="0" smtClean="0"/>
          </a:p>
          <a:p>
            <a:pPr eaLnBrk="1" hangingPunct="1">
              <a:lnSpc>
                <a:spcPct val="80000"/>
              </a:lnSpc>
              <a:spcBef>
                <a:spcPct val="0"/>
              </a:spcBef>
            </a:pPr>
            <a:r>
              <a:rPr lang="en-US" altLang="en-US" sz="1200" b="1" dirty="0" smtClean="0"/>
              <a:t>Scholarships:</a:t>
            </a:r>
            <a:r>
              <a:rPr lang="en-US" altLang="en-US" sz="1200" dirty="0" smtClean="0"/>
              <a:t> Be recognized for your passion and talent as a future family physician. Apply for a scholarship to attend National Conference. </a:t>
            </a:r>
            <a:r>
              <a:rPr lang="en-US" altLang="en-US" sz="1200" b="1" dirty="0" smtClean="0">
                <a:solidFill>
                  <a:srgbClr val="222268"/>
                </a:solidFill>
              </a:rPr>
              <a:t>220 are available.</a:t>
            </a:r>
            <a:r>
              <a:rPr lang="en-US" altLang="en-US" sz="1200" dirty="0" smtClean="0"/>
              <a:t/>
            </a:r>
            <a:br>
              <a:rPr lang="en-US" altLang="en-US" sz="1200" dirty="0" smtClean="0"/>
            </a:br>
            <a:r>
              <a:rPr lang="en-US" altLang="en-US" sz="1200" dirty="0" smtClean="0"/>
              <a:t/>
            </a:r>
            <a:br>
              <a:rPr lang="en-US" altLang="en-US" sz="1200" dirty="0" smtClean="0"/>
            </a:br>
            <a:r>
              <a:rPr lang="en-US" altLang="en-US" sz="1200" dirty="0" smtClean="0"/>
              <a:t>The </a:t>
            </a:r>
            <a:r>
              <a:rPr lang="en-US" altLang="en-US" sz="1200" b="1" dirty="0" smtClean="0">
                <a:solidFill>
                  <a:srgbClr val="222268"/>
                </a:solidFill>
              </a:rPr>
              <a:t>$600 scholarships</a:t>
            </a:r>
            <a:r>
              <a:rPr lang="en-US" altLang="en-US" sz="1200" dirty="0" smtClean="0">
                <a:solidFill>
                  <a:srgbClr val="222268"/>
                </a:solidFill>
              </a:rPr>
              <a:t> </a:t>
            </a:r>
            <a:r>
              <a:rPr lang="en-US" altLang="en-US" sz="1200" dirty="0" smtClean="0"/>
              <a:t>are made possible by the American Academy of Family Physicians Foundation </a:t>
            </a:r>
            <a:r>
              <a:rPr lang="en-US" altLang="en-US" sz="1200" i="1" dirty="0" smtClean="0"/>
              <a:t>Family Medicine Leads </a:t>
            </a:r>
            <a:r>
              <a:rPr lang="en-US" altLang="en-US" sz="1200" dirty="0" smtClean="0"/>
              <a:t>program. </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You must be an AAFP resident member to apply. Not a member? Join today at </a:t>
            </a:r>
            <a:r>
              <a:rPr lang="en-US" altLang="en-US" sz="1200" b="1" dirty="0" smtClean="0">
                <a:solidFill>
                  <a:srgbClr val="222268"/>
                </a:solidFill>
              </a:rPr>
              <a:t>www.aafp.org/join</a:t>
            </a:r>
            <a:r>
              <a:rPr lang="en-US" altLang="en-US" sz="1200" dirty="0" smtClean="0"/>
              <a:t>.</a:t>
            </a:r>
          </a:p>
          <a:p>
            <a:pPr eaLnBrk="1" hangingPunct="1">
              <a:lnSpc>
                <a:spcPct val="80000"/>
              </a:lnSpc>
              <a:spcBef>
                <a:spcPct val="0"/>
              </a:spcBef>
            </a:pPr>
            <a:endParaRPr lang="en-US" altLang="en-US" sz="1400" dirty="0" smtClean="0"/>
          </a:p>
          <a:p>
            <a:pPr eaLnBrk="1" hangingPunct="1">
              <a:lnSpc>
                <a:spcPct val="80000"/>
              </a:lnSpc>
              <a:spcBef>
                <a:spcPct val="0"/>
              </a:spcBef>
            </a:pPr>
            <a:r>
              <a:rPr lang="en-US" altLang="en-US" sz="1100" b="1" dirty="0" smtClean="0">
                <a:solidFill>
                  <a:srgbClr val="222268"/>
                </a:solidFill>
              </a:rPr>
              <a:t>Deadline for submission: May 1.</a:t>
            </a:r>
          </a:p>
          <a:p>
            <a:pPr eaLnBrk="1" hangingPunct="1">
              <a:spcBef>
                <a:spcPct val="0"/>
              </a:spcBef>
            </a:pPr>
            <a:endParaRPr lang="en-US" altLang="en-US" dirty="0" smtClean="0">
              <a:latin typeface="Arial" charset="0"/>
              <a:ea typeface="ＭＳ Ｐゴシック" pitchFamily="34" charset="-128"/>
            </a:endParaRPr>
          </a:p>
          <a:p>
            <a:pPr eaLnBrk="1" hangingPunct="1">
              <a:spcBef>
                <a:spcPct val="0"/>
              </a:spcBef>
            </a:pPr>
            <a:endParaRPr lang="en-US" altLang="en-US" dirty="0" smtClean="0">
              <a:latin typeface="Arial" charset="0"/>
              <a:ea typeface="ＭＳ Ｐゴシック" pitchFamily="34" charset="-128"/>
            </a:endParaRPr>
          </a:p>
          <a:p>
            <a:pPr eaLnBrk="1" hangingPunct="1">
              <a:spcBef>
                <a:spcPct val="0"/>
              </a:spcBef>
            </a:pPr>
            <a:r>
              <a:rPr lang="en-US" altLang="en-US" dirty="0" smtClean="0">
                <a:latin typeface="Arial" charset="0"/>
                <a:ea typeface="ＭＳ Ｐゴシック" pitchFamily="34" charset="-128"/>
              </a:rPr>
              <a:t>Categories: Minority Scholarships Program for Residents, Community Outreach Award, and Tomorrow's Leader Award.</a:t>
            </a:r>
          </a:p>
          <a:p>
            <a:pPr eaLnBrk="1" hangingPunct="1">
              <a:spcBef>
                <a:spcPct val="0"/>
              </a:spcBef>
            </a:pPr>
            <a:r>
              <a:rPr lang="en-US" altLang="en-US" dirty="0" smtClean="0">
                <a:latin typeface="Arial" charset="0"/>
                <a:ea typeface="ＭＳ Ｐゴシック" pitchFamily="34" charset="-128"/>
              </a:rPr>
              <a:t>Scholarship descriptions, eligibility requirements, and applications are available online at www.aafp.org/nc.</a:t>
            </a:r>
          </a:p>
          <a:p>
            <a:pPr eaLnBrk="1" hangingPunct="1">
              <a:spcBef>
                <a:spcPct val="0"/>
              </a:spcBef>
            </a:pPr>
            <a:r>
              <a:rPr lang="en-US" altLang="en-US" dirty="0" smtClean="0">
                <a:latin typeface="Arial" charset="0"/>
                <a:ea typeface="ＭＳ Ｐゴシック" pitchFamily="34" charset="-128"/>
              </a:rPr>
              <a:t>Some state chapters offer additional scholarships.</a:t>
            </a:r>
          </a:p>
          <a:p>
            <a:pPr eaLnBrk="1" hangingPunct="1">
              <a:spcBef>
                <a:spcPct val="0"/>
              </a:spcBef>
            </a:pPr>
            <a:endParaRPr lang="en-US" altLang="en-US" dirty="0" smtClean="0">
              <a:latin typeface="Arial" charset="0"/>
              <a:ea typeface="ＭＳ Ｐゴシック" pitchFamily="34" charset="-128"/>
            </a:endParaRPr>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49110D8D-695D-401D-8056-6AE7458DE1C1}" type="slidenum">
              <a:rPr lang="en-US" altLang="en-US" sz="1200" smtClean="0">
                <a:solidFill>
                  <a:srgbClr val="000000"/>
                </a:solidFill>
                <a:ea typeface="ＭＳ Ｐゴシック" pitchFamily="34" charset="-128"/>
              </a:rPr>
              <a:pPr defTabSz="1304925" fontAlgn="base">
                <a:spcBef>
                  <a:spcPct val="0"/>
                </a:spcBef>
                <a:spcAft>
                  <a:spcPct val="0"/>
                </a:spcAft>
                <a:defRPr/>
              </a:pPr>
              <a:t>17</a:t>
            </a:fld>
            <a:endParaRPr lang="en-US" altLang="en-US" sz="1200" smtClean="0">
              <a:solidFill>
                <a:srgbClr val="000000"/>
              </a:solidFill>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rPr>
              <a:t>Family Medicine Experience (FMX for short) is the AAFP’s annual meeting. Formerly Assembly, FMX is where 5,000 or more family physicians from across the country celebrate family medicine with their peers. </a:t>
            </a:r>
          </a:p>
          <a:p>
            <a:pPr eaLnBrk="1" hangingPunct="1">
              <a:spcBef>
                <a:spcPct val="0"/>
              </a:spcBef>
            </a:pPr>
            <a:r>
              <a:rPr lang="en-US" altLang="en-US" sz="1200" dirty="0" smtClean="0">
                <a:latin typeface="Arial" charset="0"/>
              </a:rPr>
              <a:t> </a:t>
            </a:r>
          </a:p>
          <a:p>
            <a:pPr eaLnBrk="1" hangingPunct="1">
              <a:spcBef>
                <a:spcPct val="0"/>
              </a:spcBef>
            </a:pPr>
            <a:r>
              <a:rPr lang="en-US" altLang="en-US" sz="1200" dirty="0" smtClean="0">
                <a:latin typeface="Arial" charset="0"/>
              </a:rPr>
              <a:t>This year FMX will be held in San</a:t>
            </a:r>
            <a:r>
              <a:rPr lang="en-US" altLang="en-US" sz="1200" baseline="0" dirty="0" smtClean="0">
                <a:latin typeface="Arial" charset="0"/>
              </a:rPr>
              <a:t> Antonio, TX </a:t>
            </a:r>
            <a:r>
              <a:rPr lang="en-US" altLang="en-US" sz="1200" dirty="0" smtClean="0">
                <a:latin typeface="Arial" charset="0"/>
              </a:rPr>
              <a:t>from September 12 through 16, 2017. </a:t>
            </a:r>
          </a:p>
          <a:p>
            <a:pPr eaLnBrk="1" hangingPunct="1">
              <a:spcBef>
                <a:spcPct val="0"/>
              </a:spcBef>
            </a:pPr>
            <a:r>
              <a:rPr lang="en-US" altLang="en-US" sz="1200" dirty="0" smtClean="0">
                <a:latin typeface="Arial" charset="0"/>
              </a:rPr>
              <a:t> </a:t>
            </a:r>
          </a:p>
          <a:p>
            <a:pPr eaLnBrk="1" hangingPunct="1">
              <a:spcBef>
                <a:spcPct val="0"/>
              </a:spcBef>
            </a:pPr>
            <a:r>
              <a:rPr lang="en-US" altLang="en-US" sz="1200" dirty="0" smtClean="0">
                <a:latin typeface="Arial" charset="0"/>
              </a:rPr>
              <a:t>Residents and students pay only $100 to attend.</a:t>
            </a:r>
          </a:p>
          <a:p>
            <a:pPr eaLnBrk="1" hangingPunct="1">
              <a:spcBef>
                <a:spcPct val="0"/>
              </a:spcBef>
            </a:pPr>
            <a:r>
              <a:rPr lang="en-US" altLang="en-US" sz="1200" dirty="0" smtClean="0">
                <a:latin typeface="Arial" charset="0"/>
              </a:rPr>
              <a:t> </a:t>
            </a:r>
          </a:p>
          <a:p>
            <a:pPr eaLnBrk="1" hangingPunct="1">
              <a:spcBef>
                <a:spcPct val="0"/>
              </a:spcBef>
            </a:pPr>
            <a:r>
              <a:rPr lang="en-US" altLang="en-US" sz="1200" dirty="0" smtClean="0">
                <a:latin typeface="Arial" charset="0"/>
              </a:rPr>
              <a:t>Attendees welcome it as time to not only update their knowledge and skills but to network with peers from across the country.</a:t>
            </a:r>
          </a:p>
          <a:p>
            <a:pPr eaLnBrk="1" hangingPunct="1">
              <a:spcBef>
                <a:spcPct val="0"/>
              </a:spcBef>
            </a:pPr>
            <a:r>
              <a:rPr lang="en-US" altLang="en-US" sz="1200" dirty="0" smtClean="0">
                <a:latin typeface="Arial" charset="0"/>
              </a:rPr>
              <a:t> </a:t>
            </a:r>
          </a:p>
          <a:p>
            <a:pPr eaLnBrk="1" hangingPunct="1">
              <a:spcBef>
                <a:spcPct val="0"/>
              </a:spcBef>
            </a:pPr>
            <a:r>
              <a:rPr lang="en-US" altLang="en-US" sz="1200" dirty="0" smtClean="0">
                <a:latin typeface="Arial" charset="0"/>
              </a:rPr>
              <a:t>Resident and student attendees enjoy many opportunities to meet active, established family physicians, learn alongside and from them, and even learn about various practice styles.</a:t>
            </a:r>
          </a:p>
          <a:p>
            <a:pPr eaLnBrk="1" hangingPunct="1">
              <a:spcBef>
                <a:spcPct val="0"/>
              </a:spcBef>
            </a:pPr>
            <a:r>
              <a:rPr lang="en-US" altLang="en-US" sz="1200" dirty="0" smtClean="0">
                <a:latin typeface="Arial" charset="0"/>
              </a:rPr>
              <a:t> </a:t>
            </a:r>
          </a:p>
          <a:p>
            <a:pPr eaLnBrk="1" hangingPunct="1">
              <a:spcBef>
                <a:spcPct val="0"/>
              </a:spcBef>
            </a:pPr>
            <a:r>
              <a:rPr lang="en-US" altLang="en-US" sz="1200" dirty="0" smtClean="0">
                <a:latin typeface="Arial" charset="0"/>
              </a:rPr>
              <a:t>Among the many educational opportunities at FMX are hands-on procedural workshops including pain management techniques, ECG, musculoskeletal injections, soft tissue surgery, and more.</a:t>
            </a:r>
          </a:p>
          <a:p>
            <a:pPr eaLnBrk="1" hangingPunct="1">
              <a:spcBef>
                <a:spcPct val="0"/>
              </a:spcBef>
            </a:pPr>
            <a:r>
              <a:rPr lang="en-US" altLang="en-US" sz="1200" dirty="0" smtClean="0">
                <a:latin typeface="Arial" charset="0"/>
              </a:rPr>
              <a:t> </a:t>
            </a:r>
          </a:p>
          <a:p>
            <a:pPr eaLnBrk="1" hangingPunct="1">
              <a:spcBef>
                <a:spcPct val="0"/>
              </a:spcBef>
            </a:pPr>
            <a:r>
              <a:rPr lang="en-US" altLang="en-US" sz="1200" dirty="0" smtClean="0">
                <a:latin typeface="Arial" charset="0"/>
              </a:rPr>
              <a:t>FMX is designed by family physicians for family physicians to keep family medicine residents and practicing physicians current in a world of change. </a:t>
            </a:r>
          </a:p>
          <a:p>
            <a:pPr eaLnBrk="1" hangingPunct="1">
              <a:spcBef>
                <a:spcPct val="0"/>
              </a:spcBef>
            </a:pPr>
            <a:r>
              <a:rPr lang="en-US" altLang="en-US" sz="1200" dirty="0" smtClean="0">
                <a:latin typeface="Arial" charset="0"/>
              </a:rPr>
              <a:t> </a:t>
            </a:r>
          </a:p>
          <a:p>
            <a:pPr eaLnBrk="1" hangingPunct="1">
              <a:spcBef>
                <a:spcPct val="0"/>
              </a:spcBef>
            </a:pPr>
            <a:r>
              <a:rPr lang="en-US" altLang="en-US" sz="1200" dirty="0" smtClean="0">
                <a:latin typeface="Arial" charset="0"/>
              </a:rPr>
              <a:t>Witness the official policy-making body of the AAFP at work during the AAFP Congress of Delegates. Congress is held right before FMX also in San</a:t>
            </a:r>
            <a:r>
              <a:rPr lang="en-US" altLang="en-US" sz="1200" baseline="0" dirty="0" smtClean="0">
                <a:latin typeface="Arial" charset="0"/>
              </a:rPr>
              <a:t> Antonio</a:t>
            </a:r>
            <a:r>
              <a:rPr lang="en-US" altLang="en-US" sz="1200" dirty="0" smtClean="0">
                <a:latin typeface="Arial" charset="0"/>
              </a:rPr>
              <a:t>. Congress is a good place to access leadership opportunities in your chosen specialty.</a:t>
            </a:r>
            <a:endParaRPr lang="en-US" altLang="en-US" sz="1400" dirty="0" smtClean="0">
              <a:latin typeface="Arial" charset="0"/>
            </a:endParaRPr>
          </a:p>
          <a:p>
            <a:pPr eaLnBrk="1" hangingPunct="1">
              <a:spcBef>
                <a:spcPct val="0"/>
              </a:spcBef>
            </a:pPr>
            <a:endParaRPr lang="en-US" altLang="en-US" dirty="0"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F239F3F7-F1E7-4A2A-8352-EB5831655E20}" type="slidenum">
              <a:rPr lang="en-US" altLang="en-US" sz="1200" smtClean="0">
                <a:solidFill>
                  <a:srgbClr val="000000"/>
                </a:solidFill>
                <a:latin typeface="Calibri" pitchFamily="34" charset="0"/>
              </a:rPr>
              <a:pPr defTabSz="1304925" fontAlgn="base">
                <a:spcBef>
                  <a:spcPct val="0"/>
                </a:spcBef>
                <a:spcAft>
                  <a:spcPct val="0"/>
                </a:spcAft>
                <a:defRPr/>
              </a:pPr>
              <a:t>18</a:t>
            </a:fld>
            <a:endParaRPr lang="en-US" altLang="en-US" sz="1200" smtClean="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1EC4A994-A6BF-4EF3-9FBA-81F341A8BA1B}" type="slidenum">
              <a:rPr lang="en-US" altLang="en-US" sz="1200" smtClean="0"/>
              <a:pPr defTabSz="1304925" fontAlgn="base">
                <a:spcBef>
                  <a:spcPct val="0"/>
                </a:spcBef>
                <a:spcAft>
                  <a:spcPct val="0"/>
                </a:spcAft>
                <a:defRPr/>
              </a:pPr>
              <a:t>19</a:t>
            </a:fld>
            <a:endParaRPr lang="en-US" altLang="en-US" sz="1200"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Among the many resources the AAFP offers members is advocacy for you as a family physician, and for family medicine’s future.  Less well known are AAFP’s private sector advocacy initiatives, among them: Pay for Performance, physician profiling, retail health clinics, and payment: bundling, coding and claim denials.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81EE1242-BE47-47A1-8A30-9F9413F0630B}" type="slidenum">
              <a:rPr lang="en-US" altLang="en-US" sz="1200" smtClean="0"/>
              <a:pPr defTabSz="1304925" fontAlgn="base">
                <a:spcBef>
                  <a:spcPct val="0"/>
                </a:spcBef>
                <a:spcAft>
                  <a:spcPct val="0"/>
                </a:spcAft>
                <a:defRPr/>
              </a:pPr>
              <a:t>20</a:t>
            </a:fld>
            <a:endParaRPr lang="en-US" altLang="en-US" sz="1200"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Each year, AAFP leaders converge on the Hill and work year-round with congressional leaders and staff to keep issues that impact family medicine and quality health care at the forefront.  This year, the AAFP celebrated the end of more than a decade long effort working with legislators to repeal the Medicare sustainable growth rate (SGR) formula, a major step toward physician payment reform.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E4A1A037-6435-4BB3-B95A-76D8537C3399}" type="slidenum">
              <a:rPr lang="en-US" altLang="en-US" sz="1200" smtClean="0"/>
              <a:pPr defTabSz="1304925" fontAlgn="base">
                <a:spcBef>
                  <a:spcPct val="0"/>
                </a:spcBef>
                <a:spcAft>
                  <a:spcPct val="0"/>
                </a:spcAft>
                <a:defRPr/>
              </a:pPr>
              <a:t>2</a:t>
            </a:fld>
            <a:endParaRPr lang="en-US" altLang="en-US" sz="1200"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AAFP’s mission is outcome focused on what it means to serve the needs of its 124,900 members, recognizing that the health of patients, families, and communities is the ultimate goal.  The AAFP serves its members needs through its four strategic focus areas: advocacy, education, practice enhancement, and health of the public.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95547A89-C3D1-4BF5-96A9-F8E60FF3D964}" type="slidenum">
              <a:rPr lang="en-US" altLang="en-US" sz="1200" smtClean="0"/>
              <a:pPr defTabSz="1304925" fontAlgn="base">
                <a:spcBef>
                  <a:spcPct val="0"/>
                </a:spcBef>
                <a:spcAft>
                  <a:spcPct val="0"/>
                </a:spcAft>
                <a:defRPr/>
              </a:pPr>
              <a:t>21</a:t>
            </a:fld>
            <a:endParaRPr lang="en-US" altLang="en-US" sz="1200"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an AAFP member, your involvement is key.  As a resident, your time is limited.   But the AAFP’s </a:t>
            </a:r>
            <a:r>
              <a:rPr lang="en-US" altLang="en-US" b="1" i="1" smtClean="0"/>
              <a:t>Speak Out</a:t>
            </a:r>
            <a:r>
              <a:rPr lang="en-US" altLang="en-US" smtClean="0"/>
              <a:t> can ensure that your voice and message are heard by the legislators who can make a difference. Sign up for Legislative Alerts, and you’ll be notified when a critical vote is pending, and how you can tell legislators what you think from your laptop.</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AF582B42-1B0C-4A46-B96F-505D2DCAA930}" type="slidenum">
              <a:rPr lang="en-US" altLang="en-US" sz="1200" smtClean="0"/>
              <a:pPr defTabSz="1304925" fontAlgn="base">
                <a:spcBef>
                  <a:spcPct val="0"/>
                </a:spcBef>
                <a:spcAft>
                  <a:spcPct val="0"/>
                </a:spcAft>
                <a:defRPr/>
              </a:pPr>
              <a:t>22</a:t>
            </a:fld>
            <a:endParaRPr lang="en-US" altLang="en-US" sz="1200"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AAFP offers a variety of resources online for residents who may not follow a direct three-year route to completion.  </a:t>
            </a:r>
          </a:p>
          <a:p>
            <a:pPr eaLnBrk="1" hangingPunct="1">
              <a:spcBef>
                <a:spcPct val="0"/>
              </a:spcBef>
            </a:pPr>
            <a:endParaRPr lang="en-US" altLang="en-US" dirty="0" smtClean="0"/>
          </a:p>
          <a:p>
            <a:pPr eaLnBrk="1" hangingPunct="1">
              <a:spcBef>
                <a:spcPct val="0"/>
              </a:spcBef>
            </a:pPr>
            <a:r>
              <a:rPr lang="en-US" altLang="en-US" dirty="0" smtClean="0"/>
              <a:t>If you’re considering a post-residency fellowship or additional training, the AAFP and STFM co-sponsored Fellowship Directory online can help you find the training you’re looking for.  Also, review the Preceptorship Directory.</a:t>
            </a:r>
          </a:p>
          <a:p>
            <a:pPr eaLnBrk="1" hangingPunct="1">
              <a:spcBef>
                <a:spcPct val="0"/>
              </a:spcBef>
            </a:pPr>
            <a:endParaRPr lang="en-US" altLang="en-US" dirty="0" smtClean="0"/>
          </a:p>
          <a:p>
            <a:pPr eaLnBrk="1" hangingPunct="1">
              <a:spcBef>
                <a:spcPct val="0"/>
              </a:spcBef>
            </a:pPr>
            <a:r>
              <a:rPr lang="en-US" altLang="en-US" dirty="0" smtClean="0"/>
              <a:t>Looking for international experience?  The AAFP has listed several options for you -- during, or after residency.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43431ACD-EC23-4B6F-BEB0-873BD0174A46}" type="slidenum">
              <a:rPr lang="en-US" altLang="en-US" sz="1200" smtClean="0"/>
              <a:pPr defTabSz="1304925" fontAlgn="base">
                <a:spcBef>
                  <a:spcPct val="0"/>
                </a:spcBef>
                <a:spcAft>
                  <a:spcPct val="0"/>
                </a:spcAft>
                <a:defRPr/>
              </a:pPr>
              <a:t>23</a:t>
            </a:fld>
            <a:endParaRPr lang="en-US" altLang="en-US" sz="1200"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Join any or all of AAFP’s members-only interest groups.  Read and add to discussions, build or post wikis, and read blogs from peer AAFP members.  Current member interest groups include Direct Primary Care, Emergency Medicine Urgent Care, Global Health, Hospital Medicine, Independent Solo/Small Group Practice, Oral Health, Reproductive Health Care, Rural Health, Single Payer Health Care, School Doctor, and Telehealth </a:t>
            </a:r>
            <a:r>
              <a:rPr lang="en-US" altLang="en-US" smtClean="0"/>
              <a:t>and more.  </a:t>
            </a:r>
            <a:r>
              <a:rPr lang="en-US" altLang="en-US" dirty="0" smtClean="0"/>
              <a:t>All that’s required is your AAFP membership and interests.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A5209598-C2F0-463E-A91B-18AC65F74431}" type="slidenum">
              <a:rPr lang="en-US" altLang="en-US" sz="1200" smtClean="0"/>
              <a:pPr defTabSz="1304925" fontAlgn="base">
                <a:spcBef>
                  <a:spcPct val="0"/>
                </a:spcBef>
                <a:spcAft>
                  <a:spcPct val="0"/>
                </a:spcAft>
                <a:defRPr/>
              </a:pPr>
              <a:t>24</a:t>
            </a:fld>
            <a:endParaRPr lang="en-US" altLang="en-US" sz="1200"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Through awards or scholarships, AAFP offers several opportunities for you to show your commitment to family medicine, and be rewarded for it.   </a:t>
            </a:r>
          </a:p>
          <a:p>
            <a:pPr eaLnBrk="1" hangingPunct="1">
              <a:spcBef>
                <a:spcPct val="0"/>
              </a:spcBef>
            </a:pPr>
            <a:endParaRPr lang="en-US" altLang="en-US" dirty="0" smtClean="0"/>
          </a:p>
          <a:p>
            <a:pPr eaLnBrk="1" hangingPunct="1">
              <a:spcBef>
                <a:spcPct val="0"/>
              </a:spcBef>
            </a:pPr>
            <a:r>
              <a:rPr lang="en-US" altLang="en-US" dirty="0" smtClean="0"/>
              <a:t>At </a:t>
            </a:r>
            <a:r>
              <a:rPr lang="en-US" altLang="en-US" dirty="0" smtClean="0">
                <a:hlinkClick r:id="rId3"/>
              </a:rPr>
              <a:t>www.aafp.org/awards</a:t>
            </a:r>
            <a:r>
              <a:rPr lang="en-US" altLang="en-US" dirty="0" smtClean="0"/>
              <a:t>, residents can find a number of opportunities to achieve recognition for leadership and for scholarships to attend National Conference.</a:t>
            </a:r>
          </a:p>
          <a:p>
            <a:pPr eaLnBrk="1" hangingPunct="1">
              <a:spcBef>
                <a:spcPct val="0"/>
              </a:spcBef>
            </a:pPr>
            <a:endParaRPr lang="en-US" altLang="en-US" dirty="0" smtClean="0"/>
          </a:p>
          <a:p>
            <a:pPr eaLnBrk="1" hangingPunct="1">
              <a:spcBef>
                <a:spcPct val="0"/>
              </a:spcBef>
            </a:pPr>
            <a:r>
              <a:rPr lang="en-US" altLang="en-US" dirty="0" smtClean="0"/>
              <a:t>At the AAFP Foundation (</a:t>
            </a:r>
            <a:r>
              <a:rPr lang="en-US" altLang="en-US" dirty="0" smtClean="0">
                <a:hlinkClick r:id="rId4"/>
              </a:rPr>
              <a:t>www.aafpfoundation/org</a:t>
            </a:r>
            <a:r>
              <a:rPr lang="en-US" altLang="en-US" dirty="0" smtClean="0"/>
              <a:t>) residents can research additional scholarship opportunities to help them attend AAFP’s National Conference, as well as opportunities to submit proposals for research grants.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8F680475-2C71-4EE2-8602-D8403A79D820}" type="slidenum">
              <a:rPr lang="en-US" altLang="en-US" sz="1200" smtClean="0"/>
              <a:pPr defTabSz="1304925" fontAlgn="base">
                <a:spcBef>
                  <a:spcPct val="0"/>
                </a:spcBef>
                <a:spcAft>
                  <a:spcPct val="0"/>
                </a:spcAft>
                <a:defRPr/>
              </a:pPr>
              <a:t>25</a:t>
            </a:fld>
            <a:endParaRPr lang="en-US" altLang="en-US" sz="1200"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AAFP supports your commitment to family medicine.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92397D0C-4DD5-4622-8B36-338D60E26C71}" type="slidenum">
              <a:rPr lang="en-US" altLang="en-US" sz="1200" smtClean="0"/>
              <a:pPr defTabSz="1304925" fontAlgn="base">
                <a:spcBef>
                  <a:spcPct val="0"/>
                </a:spcBef>
                <a:spcAft>
                  <a:spcPct val="0"/>
                </a:spcAft>
                <a:defRPr/>
              </a:pPr>
              <a:t>4</a:t>
            </a:fld>
            <a:endParaRPr lang="en-US" altLang="en-US" sz="1200"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May be hard to think about preparing for your Boards as you start your residency.  But what about your ITE?  Your ITE can be a predictor for how well you will do on your Boards, and can help you focus on areas in which you need additional study.  </a:t>
            </a:r>
          </a:p>
          <a:p>
            <a:pPr eaLnBrk="1" hangingPunct="1">
              <a:spcBef>
                <a:spcPct val="0"/>
              </a:spcBef>
            </a:pPr>
            <a:endParaRPr lang="en-US" altLang="en-US" dirty="0" smtClean="0"/>
          </a:p>
          <a:p>
            <a:pPr eaLnBrk="1" hangingPunct="1">
              <a:spcBef>
                <a:spcPct val="0"/>
              </a:spcBef>
            </a:pPr>
            <a:r>
              <a:rPr lang="en-US" altLang="en-US" dirty="0" smtClean="0"/>
              <a:t>The AAFP offers a variety of ways to help you prepare for the ABFM Boards and can help you prepare also for your ITE.</a:t>
            </a:r>
          </a:p>
          <a:p>
            <a:pPr eaLnBrk="1" hangingPunct="1">
              <a:spcBef>
                <a:spcPct val="0"/>
              </a:spcBef>
            </a:pPr>
            <a:endParaRPr lang="en-US" altLang="en-US" dirty="0" smtClean="0"/>
          </a:p>
          <a:p>
            <a:pPr eaLnBrk="1" hangingPunct="1">
              <a:spcBef>
                <a:spcPct val="0"/>
              </a:spcBef>
            </a:pPr>
            <a:r>
              <a:rPr lang="en-US" altLang="en-US" dirty="0" smtClean="0"/>
              <a:t>AAFP’s Online Board review questions are a member favorite, regardless of whether you are a resident or practicing physician with several years in practice and are in your maintenance of certification cycle.  Besides being free to all AAFP members, they are substantive – with more than 1,200 questions, that are organized into 10-question quizzes you can work on in increments. Use your results to help you determine areas in which you may need more focus.  In addition to the training and preparation you’ll receive, you can also earn up to 21.75 prescribed AAFP credits while learning.  </a:t>
            </a:r>
          </a:p>
          <a:p>
            <a:pPr eaLnBrk="1" hangingPunct="1">
              <a:spcBef>
                <a:spcPct val="0"/>
              </a:spcBef>
            </a:pPr>
            <a:endParaRPr lang="en-US" altLang="en-US" dirty="0" smtClean="0"/>
          </a:p>
          <a:p>
            <a:pPr eaLnBrk="1" hangingPunct="1">
              <a:spcBef>
                <a:spcPct val="0"/>
              </a:spcBef>
            </a:pPr>
            <a:r>
              <a:rPr lang="en-US" altLang="en-US" dirty="0" smtClean="0"/>
              <a:t>AAFP offers a number of self-study resources to help you when you are ready to prepare for your Boards.  Again, although it may seem like a long time before you have to begin worrying about your Boards, these resources can help you not only prepare for your exam, but also reinforce your clinical training throughout residency.  The self-study Board prep resources are designed to help you study how you like, where you like, whether it’s a clinical or audio monograph subscription, or an online resource – they are developed to help you how and when you need them.   And Resident members can purchase them from the AAFP catalog at a substantially discounted resident member price.</a:t>
            </a:r>
          </a:p>
          <a:p>
            <a:pPr eaLnBrk="1" hangingPunct="1">
              <a:spcBef>
                <a:spcPct val="0"/>
              </a:spcBef>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6A435EF5-0B51-4E9A-BE1E-D699D930C31E}" type="slidenum">
              <a:rPr lang="en-US" altLang="en-US" sz="1200" smtClean="0"/>
              <a:pPr defTabSz="1304925" fontAlgn="base">
                <a:spcBef>
                  <a:spcPct val="0"/>
                </a:spcBef>
                <a:spcAft>
                  <a:spcPct val="0"/>
                </a:spcAft>
                <a:defRPr/>
              </a:pPr>
              <a:t>5</a:t>
            </a:fld>
            <a:endParaRPr lang="en-US" altLang="en-US" sz="1200"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Again, although you may not be ready for a live course, it’s good to know they will be available when you are.  AAFP’s family medicine focused live courses offer an intensive focus on the medical principles of family medicine, help with test-taking strategies, and increase your knowledge with case studies and more than 400 Board exam-type questions.  The courses have gained in popularity among residents in their final year who are preparing for their initial Board exam.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37FE3D07-B0F4-4847-BD08-ACF47642CE96}" type="slidenum">
              <a:rPr lang="en-US" altLang="en-US" sz="1200" smtClean="0">
                <a:solidFill>
                  <a:srgbClr val="000000"/>
                </a:solidFill>
              </a:rPr>
              <a:pPr defTabSz="1304925" fontAlgn="base">
                <a:spcBef>
                  <a:spcPct val="0"/>
                </a:spcBef>
                <a:spcAft>
                  <a:spcPct val="0"/>
                </a:spcAft>
                <a:defRPr/>
              </a:pPr>
              <a:t>6</a:t>
            </a:fld>
            <a:endParaRPr lang="en-US" altLang="en-US" sz="1200" smtClean="0">
              <a:solidFill>
                <a:srgbClr val="000000"/>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rPr>
              <a:t>Family physician members’ favorite time-saving resource is quickly becoming a favorite among resident members, too. </a:t>
            </a:r>
          </a:p>
          <a:p>
            <a:pPr eaLnBrk="1" hangingPunct="1">
              <a:spcBef>
                <a:spcPct val="0"/>
              </a:spcBef>
            </a:pPr>
            <a:endParaRPr lang="en-US" altLang="en-US" sz="1200" dirty="0" smtClean="0">
              <a:latin typeface="Arial" charset="0"/>
            </a:endParaRPr>
          </a:p>
          <a:p>
            <a:pPr eaLnBrk="1" hangingPunct="1">
              <a:spcBef>
                <a:spcPct val="0"/>
              </a:spcBef>
            </a:pPr>
            <a:r>
              <a:rPr lang="en-US" altLang="en-US" sz="1200" dirty="0" smtClean="0">
                <a:latin typeface="Arial" charset="0"/>
              </a:rPr>
              <a:t>The American Board of Family Medicine requires all residents to complete at least 50 MC-FP points before the end of residency, including one self-assessment module (SAM) and one Part IV module. The AAFP offers a number of MC-FP and CME resources, like </a:t>
            </a:r>
            <a:r>
              <a:rPr lang="en-US" altLang="en-US" sz="1200" dirty="0" smtClean="0">
                <a:latin typeface="Arial" charset="0"/>
                <a:hlinkClick r:id="rId3" tooltip="SAM Working Groups"/>
              </a:rPr>
              <a:t>SAM working groups</a:t>
            </a:r>
            <a:r>
              <a:rPr lang="en-US" altLang="en-US" sz="1200" dirty="0" smtClean="0">
                <a:latin typeface="Arial" charset="0"/>
              </a:rPr>
              <a:t>, </a:t>
            </a:r>
            <a:r>
              <a:rPr lang="en-US" altLang="en-US" sz="1200" dirty="0" smtClean="0">
                <a:latin typeface="Arial" charset="0"/>
                <a:hlinkClick r:id="rId4" tooltip="METRIC"/>
              </a:rPr>
              <a:t>METRIC modules</a:t>
            </a:r>
            <a:r>
              <a:rPr lang="en-US" altLang="en-US" sz="1200" dirty="0" smtClean="0">
                <a:latin typeface="Arial" charset="0"/>
              </a:rPr>
              <a:t>, the self-study and board review courses just discussed, and of course the </a:t>
            </a:r>
            <a:r>
              <a:rPr lang="en-US" altLang="en-US" sz="1200" i="1" dirty="0" smtClean="0">
                <a:latin typeface="Arial" charset="0"/>
                <a:hlinkClick r:id="rId5" tooltip="American Family Physician"/>
              </a:rPr>
              <a:t>American Family Physician</a:t>
            </a:r>
            <a:r>
              <a:rPr lang="en-US" altLang="en-US" sz="1200" dirty="0" smtClean="0">
                <a:latin typeface="Arial" charset="0"/>
              </a:rPr>
              <a:t> articles and quizzes. Throughout the course of your residency, use the AAFP's </a:t>
            </a:r>
            <a:r>
              <a:rPr lang="en-US" altLang="en-US" sz="1200" dirty="0" smtClean="0">
                <a:latin typeface="Arial" charset="0"/>
                <a:hlinkClick r:id="rId6" tooltip="CME Reporting Tool"/>
              </a:rPr>
              <a:t>CME reporting tool</a:t>
            </a:r>
            <a:r>
              <a:rPr lang="en-US" altLang="en-US" sz="1200" dirty="0" smtClean="0">
                <a:latin typeface="Arial" charset="0"/>
              </a:rPr>
              <a:t> to track and share your MC-FP points.</a:t>
            </a:r>
          </a:p>
          <a:p>
            <a:pPr eaLnBrk="1" hangingPunct="1">
              <a:spcBef>
                <a:spcPct val="0"/>
              </a:spcBef>
            </a:pPr>
            <a:endParaRPr lang="en-US" altLang="en-US" sz="1200" dirty="0" smtClean="0">
              <a:latin typeface="Arial" charset="0"/>
            </a:endParaRPr>
          </a:p>
          <a:p>
            <a:pPr eaLnBrk="1" hangingPunct="1">
              <a:spcBef>
                <a:spcPct val="0"/>
              </a:spcBef>
            </a:pPr>
            <a:r>
              <a:rPr lang="en-US" altLang="en-US" sz="1200" dirty="0" smtClean="0">
                <a:latin typeface="Arial" charset="0"/>
              </a:rPr>
              <a:t>Then, when you’re ready to begin to apply for a position, or considering a practice, your training, including any special training you may have done, is already stored for you – accessible and ready to email anywhere, anytime.</a:t>
            </a:r>
          </a:p>
          <a:p>
            <a:pPr eaLnBrk="1" hangingPunct="1">
              <a:spcBef>
                <a:spcPct val="0"/>
              </a:spcBef>
            </a:pPr>
            <a:endParaRPr lang="en-US" altLang="en-US" sz="1200" dirty="0" smtClean="0">
              <a:latin typeface="Arial" charset="0"/>
            </a:endParaRPr>
          </a:p>
          <a:p>
            <a:pPr eaLnBrk="1" hangingPunct="1">
              <a:spcBef>
                <a:spcPct val="0"/>
              </a:spcBef>
            </a:pPr>
            <a:r>
              <a:rPr lang="en-US" altLang="en-US" sz="1200" dirty="0" smtClean="0">
                <a:latin typeface="Arial" charset="0"/>
              </a:rPr>
              <a:t>When you’ve secured the position, your training is again captured to send to </a:t>
            </a:r>
            <a:r>
              <a:rPr lang="en-US" altLang="en-US" sz="1200" dirty="0" err="1" smtClean="0">
                <a:latin typeface="Arial" charset="0"/>
              </a:rPr>
              <a:t>credentialers</a:t>
            </a:r>
            <a:r>
              <a:rPr lang="en-US" altLang="en-US" sz="1200" dirty="0" smtClean="0">
                <a:latin typeface="Arial" charset="0"/>
              </a:rPr>
              <a:t>, insurers, and licensing agencies, if the employer or practice you contract with doesn’t handle that for you.</a:t>
            </a:r>
          </a:p>
          <a:p>
            <a:pPr eaLnBrk="1" hangingPunct="1">
              <a:spcBef>
                <a:spcPct val="0"/>
              </a:spcBef>
            </a:pPr>
            <a:endParaRPr lang="en-US" altLang="en-US" sz="1200" dirty="0" smtClean="0">
              <a:latin typeface="Arial" charset="0"/>
            </a:endParaRPr>
          </a:p>
          <a:p>
            <a:pPr eaLnBrk="1" hangingPunct="1">
              <a:spcBef>
                <a:spcPct val="0"/>
              </a:spcBef>
            </a:pPr>
            <a:r>
              <a:rPr lang="en-US" altLang="en-US" sz="1200" dirty="0" smtClean="0">
                <a:latin typeface="Arial" charset="0"/>
              </a:rPr>
              <a:t>And keep it going.  Your CME requirements as part of the ABFM’s MC-FP process and for your AAFP membership (once you become a practicing family physician member) continues throughout your career.  Reporting your CME while you’re in residency is a good habit to start, and one you’ll appreciate when you’re facing your deadline to report it to the ABFM, or for your state licensure, for hospital privileges or whatever the need may be.  The AAFP also offers a tracking tool that members can use to help them track state, insurer, hospital or other CME requirements and identify CME opportunities that meet those requirements. </a:t>
            </a:r>
          </a:p>
          <a:p>
            <a:pPr eaLnBrk="1" hangingPunct="1">
              <a:spcBef>
                <a:spcPct val="0"/>
              </a:spcBef>
            </a:pPr>
            <a:endParaRPr lang="en-US" sz="1200" dirty="0" smtClean="0">
              <a:latin typeface="Arial" charset="0"/>
            </a:endParaRPr>
          </a:p>
          <a:p>
            <a:pPr eaLnBrk="1" hangingPunct="1">
              <a:spcBef>
                <a:spcPct val="0"/>
              </a:spcBef>
            </a:pPr>
            <a:r>
              <a:rPr lang="en-US" dirty="0" smtClean="0"/>
              <a:t>CME Reporter was recently enhanced with a more robust search function. Members can use Requirements Planner to track requirements by other organizations such as state medical boards or hospitals. Based on the topical requirements indicated by the member, CME is suggested that may meet those requirements. CME already reported on their transcript that may meet those topics will also be automatically notated. The new Procedure Tracker tool allows members to quickly log clinical procedures that can be retrieved when they are applying for privileges.</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333C808D-BE9D-4C6B-AF92-DB2982AABABD}" type="slidenum">
              <a:rPr lang="en-US" altLang="en-US" sz="1200" smtClean="0">
                <a:solidFill>
                  <a:srgbClr val="000000"/>
                </a:solidFill>
              </a:rPr>
              <a:pPr defTabSz="1304925" fontAlgn="base">
                <a:spcBef>
                  <a:spcPct val="0"/>
                </a:spcBef>
                <a:spcAft>
                  <a:spcPct val="0"/>
                </a:spcAft>
                <a:defRPr/>
              </a:pPr>
              <a:t>7</a:t>
            </a:fld>
            <a:endParaRPr lang="en-US" altLang="en-US" sz="1200" smtClean="0">
              <a:solidFill>
                <a:srgbClr val="000000"/>
              </a:solidFill>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And when you’re ready, or if you want to explore, the AAFP offers both </a:t>
            </a:r>
            <a:r>
              <a:rPr lang="en-US" altLang="en-US" dirty="0" err="1" smtClean="0"/>
              <a:t>CareerLink</a:t>
            </a:r>
            <a:r>
              <a:rPr lang="en-US" altLang="en-US" dirty="0" smtClean="0"/>
              <a:t> and Career Planning Resources.  AAFP </a:t>
            </a:r>
            <a:r>
              <a:rPr lang="en-US" altLang="en-US" dirty="0" err="1" smtClean="0"/>
              <a:t>CareerLink</a:t>
            </a:r>
            <a:r>
              <a:rPr lang="en-US" altLang="en-US" dirty="0" smtClean="0"/>
              <a:t> helps family physicians and employers find each other, with opportunities to connect with your choice of employers from the comfort of your home or office, gain direct access to physician employers looking to hire, make new connections and broaden your network, and explore career opportunities available to you. </a:t>
            </a:r>
          </a:p>
          <a:p>
            <a:pPr eaLnBrk="1" hangingPunct="1">
              <a:spcBef>
                <a:spcPct val="0"/>
              </a:spcBef>
            </a:pPr>
            <a:endParaRPr lang="en-US" altLang="en-US" dirty="0" smtClean="0"/>
          </a:p>
          <a:p>
            <a:pPr eaLnBrk="1" hangingPunct="1">
              <a:spcBef>
                <a:spcPct val="0"/>
              </a:spcBef>
            </a:pPr>
            <a:r>
              <a:rPr lang="en-US" altLang="en-US" dirty="0" smtClean="0"/>
              <a:t>AAFP’s </a:t>
            </a:r>
            <a:r>
              <a:rPr lang="en-US" altLang="en-US" dirty="0" smtClean="0"/>
              <a:t>career planning resources provides multiple resources for evaluating opportunities, developing your CV, interviewing, and negotiating contracts.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BC33052A-A07E-4AFA-A585-5EB1A125CEA7}" type="slidenum">
              <a:rPr lang="en-US" altLang="en-US" sz="1200" smtClean="0"/>
              <a:pPr defTabSz="1304925" fontAlgn="base">
                <a:spcBef>
                  <a:spcPct val="0"/>
                </a:spcBef>
                <a:spcAft>
                  <a:spcPct val="0"/>
                </a:spcAft>
                <a:defRPr/>
              </a:pPr>
              <a:t>8</a:t>
            </a:fld>
            <a:endParaRPr lang="en-US" altLang="en-US" sz="1200"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AAFP has developed educational materials specifically for your patients, that can continually reinforce your instructions for patient care regimen long after they leave your office.  Family Doctor.org has become a favorite site among family physicians and patients alike for easy-to-read, instructive health care materials.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AAFP provides you with current public health information when you need it – from immunizations, to fitness, to the </a:t>
            </a:r>
            <a:r>
              <a:rPr lang="en-US" altLang="en-US" dirty="0" err="1" smtClean="0"/>
              <a:t>zika</a:t>
            </a:r>
            <a:r>
              <a:rPr lang="en-US" altLang="en-US" dirty="0" smtClean="0"/>
              <a:t> virus – the AAFP has a long-running reputation for providing family physicians with timely information to help patients make the best health care decisions for themselves and their family.  </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2E4C8176-D6D2-4D25-8F48-FA32ADE14DEA}" type="slidenum">
              <a:rPr lang="en-US" altLang="en-US" sz="1200" smtClean="0">
                <a:latin typeface="Calibri" pitchFamily="34" charset="0"/>
              </a:rPr>
              <a:pPr defTabSz="1304925" fontAlgn="base">
                <a:spcBef>
                  <a:spcPct val="0"/>
                </a:spcBef>
                <a:spcAft>
                  <a:spcPct val="0"/>
                </a:spcAft>
                <a:defRPr/>
              </a:pPr>
              <a:t>9</a:t>
            </a:fld>
            <a:endParaRPr lang="en-US" altLang="en-US" sz="120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9F1BE1EE-C329-460F-B749-F55FB67DC3CE}" type="slidenum">
              <a:rPr lang="en-US" altLang="en-US" sz="1200" smtClean="0"/>
              <a:pPr defTabSz="1304925" fontAlgn="base">
                <a:spcBef>
                  <a:spcPct val="0"/>
                </a:spcBef>
                <a:spcAft>
                  <a:spcPct val="0"/>
                </a:spcAft>
                <a:defRPr/>
              </a:pPr>
              <a:t>10</a:t>
            </a:fld>
            <a:endParaRPr lang="en-US" altLang="en-US" sz="1200"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AAFP has developed educational materials specifically for your patients, that can continually reinforce your instructions for patient care regimen long after they leave your office.  Family Doctor.org has become a favorite site among family physicians and patients alike for easy-to-read, instructive health care materials.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16788"/>
            <a:ext cx="14630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316788"/>
            <a:ext cx="14630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31520" y="1920240"/>
            <a:ext cx="13167360" cy="52534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8" y="7627938"/>
            <a:ext cx="596900" cy="438150"/>
          </a:xfrm>
        </p:spPr>
        <p:txBody>
          <a:bodyPr/>
          <a:lstStyle>
            <a:lvl1pPr>
              <a:defRPr>
                <a:solidFill>
                  <a:schemeClr val="bg1"/>
                </a:solidFill>
              </a:defRPr>
            </a:lvl1pPr>
          </a:lstStyle>
          <a:p>
            <a:pPr>
              <a:defRPr/>
            </a:pPr>
            <a:fld id="{D5116864-0EA5-440D-9DC8-A5FE4349C7A6}" type="slidenum">
              <a:rPr lang="en-US"/>
              <a:pPr>
                <a:defRPr/>
              </a:pPr>
              <a:t>‹#›</a:t>
            </a:fld>
            <a:endParaRPr lang="en-US" dirty="0"/>
          </a:p>
        </p:txBody>
      </p:sp>
    </p:spTree>
    <p:extLst>
      <p:ext uri="{BB962C8B-B14F-4D97-AF65-F5344CB8AC3E}">
        <p14:creationId xmlns:p14="http://schemas.microsoft.com/office/powerpoint/2010/main" val="412630712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054897"/>
            <a:ext cx="12435840" cy="1764030"/>
          </a:xfrm>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94560" y="4067774"/>
            <a:ext cx="10241280" cy="1345474"/>
          </a:xfrm>
        </p:spPr>
        <p:txBody>
          <a:bodyPr>
            <a:normAutofit/>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6163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16788"/>
            <a:ext cx="14630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316788"/>
            <a:ext cx="14630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a:xfrm>
            <a:off x="731520" y="1920240"/>
            <a:ext cx="13167360" cy="5253446"/>
          </a:xfrm>
        </p:spPr>
        <p:txBody>
          <a:bodyPr/>
          <a:lstStyle>
            <a:lvl1pPr>
              <a:defRPr sz="4000" baseline="0"/>
            </a:lvl1pPr>
            <a:lvl2pPr>
              <a:defRPr baseline="0"/>
            </a:lvl2pPr>
            <a:lvl3pPr>
              <a:defRPr baseline="0"/>
            </a:lvl3pPr>
            <a:lvl4pPr>
              <a:defRPr baseline="0"/>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8" y="7627938"/>
            <a:ext cx="596900" cy="438150"/>
          </a:xfrm>
        </p:spPr>
        <p:txBody>
          <a:bodyPr/>
          <a:lstStyle>
            <a:lvl1pPr>
              <a:defRPr>
                <a:solidFill>
                  <a:schemeClr val="bg1"/>
                </a:solidFill>
              </a:defRPr>
            </a:lvl1pPr>
          </a:lstStyle>
          <a:p>
            <a:pPr>
              <a:defRPr/>
            </a:pPr>
            <a:fld id="{821A83A3-BBA6-47BE-B8A2-0D837461100B}" type="slidenum">
              <a:rPr lang="en-US"/>
              <a:pPr>
                <a:defRPr/>
              </a:pPr>
              <a:t>‹#›</a:t>
            </a:fld>
            <a:endParaRPr lang="en-US" dirty="0"/>
          </a:p>
        </p:txBody>
      </p:sp>
    </p:spTree>
    <p:extLst>
      <p:ext uri="{BB962C8B-B14F-4D97-AF65-F5344CB8AC3E}">
        <p14:creationId xmlns:p14="http://schemas.microsoft.com/office/powerpoint/2010/main" val="936244008"/>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38"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31838"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31838" y="7627938"/>
            <a:ext cx="541337" cy="438150"/>
          </a:xfrm>
          <a:prstGeom prst="rect">
            <a:avLst/>
          </a:prstGeom>
        </p:spPr>
        <p:txBody>
          <a:bodyPr vert="horz" lIns="130622" tIns="65311" rIns="130622" bIns="65311" rtlCol="0" anchor="ctr"/>
          <a:lstStyle>
            <a:lvl1pPr algn="l" defTabSz="1306220" fontAlgn="auto">
              <a:spcBef>
                <a:spcPts val="0"/>
              </a:spcBef>
              <a:spcAft>
                <a:spcPts val="0"/>
              </a:spcAft>
              <a:defRPr sz="1700">
                <a:solidFill>
                  <a:schemeClr val="tx1">
                    <a:tint val="75000"/>
                  </a:schemeClr>
                </a:solidFill>
                <a:latin typeface="+mn-lt"/>
                <a:cs typeface="+mn-cs"/>
              </a:defRPr>
            </a:lvl1pPr>
          </a:lstStyle>
          <a:p>
            <a:pPr>
              <a:defRPr/>
            </a:pPr>
            <a:fld id="{F18C8EF2-E48D-4CF7-8D1D-DB98953FAC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dt="0"/>
  <p:txStyles>
    <p:titleStyle>
      <a:lvl1pPr algn="ctr" defTabSz="1304925" rtl="0" eaLnBrk="0" fontAlgn="base" hangingPunct="0">
        <a:spcBef>
          <a:spcPct val="0"/>
        </a:spcBef>
        <a:spcAft>
          <a:spcPct val="0"/>
        </a:spcAft>
        <a:defRPr sz="6300" kern="1200">
          <a:solidFill>
            <a:schemeClr val="tx1"/>
          </a:solidFill>
          <a:latin typeface="+mj-lt"/>
          <a:ea typeface="+mj-ea"/>
          <a:cs typeface="+mj-cs"/>
        </a:defRPr>
      </a:lvl1pPr>
      <a:lvl2pPr algn="ctr" defTabSz="1304925" rtl="0" eaLnBrk="0" fontAlgn="base" hangingPunct="0">
        <a:spcBef>
          <a:spcPct val="0"/>
        </a:spcBef>
        <a:spcAft>
          <a:spcPct val="0"/>
        </a:spcAft>
        <a:defRPr sz="6300">
          <a:solidFill>
            <a:schemeClr val="tx1"/>
          </a:solidFill>
          <a:latin typeface="Arial" charset="0"/>
        </a:defRPr>
      </a:lvl2pPr>
      <a:lvl3pPr algn="ctr" defTabSz="1304925" rtl="0" eaLnBrk="0" fontAlgn="base" hangingPunct="0">
        <a:spcBef>
          <a:spcPct val="0"/>
        </a:spcBef>
        <a:spcAft>
          <a:spcPct val="0"/>
        </a:spcAft>
        <a:defRPr sz="6300">
          <a:solidFill>
            <a:schemeClr val="tx1"/>
          </a:solidFill>
          <a:latin typeface="Arial" charset="0"/>
        </a:defRPr>
      </a:lvl3pPr>
      <a:lvl4pPr algn="ctr" defTabSz="1304925" rtl="0" eaLnBrk="0" fontAlgn="base" hangingPunct="0">
        <a:spcBef>
          <a:spcPct val="0"/>
        </a:spcBef>
        <a:spcAft>
          <a:spcPct val="0"/>
        </a:spcAft>
        <a:defRPr sz="6300">
          <a:solidFill>
            <a:schemeClr val="tx1"/>
          </a:solidFill>
          <a:latin typeface="Arial" charset="0"/>
        </a:defRPr>
      </a:lvl4pPr>
      <a:lvl5pPr algn="ctr" defTabSz="1304925" rtl="0" eaLnBrk="0" fontAlgn="base" hangingPunct="0">
        <a:spcBef>
          <a:spcPct val="0"/>
        </a:spcBef>
        <a:spcAft>
          <a:spcPct val="0"/>
        </a:spcAft>
        <a:defRPr sz="6300">
          <a:solidFill>
            <a:schemeClr val="tx1"/>
          </a:solidFill>
          <a:latin typeface="Arial" charset="0"/>
        </a:defRPr>
      </a:lvl5pPr>
      <a:lvl6pPr marL="457200" algn="ctr" defTabSz="1304925" rtl="0" fontAlgn="base">
        <a:spcBef>
          <a:spcPct val="0"/>
        </a:spcBef>
        <a:spcAft>
          <a:spcPct val="0"/>
        </a:spcAft>
        <a:defRPr sz="6300">
          <a:solidFill>
            <a:schemeClr val="tx1"/>
          </a:solidFill>
          <a:latin typeface="Arial" charset="0"/>
        </a:defRPr>
      </a:lvl6pPr>
      <a:lvl7pPr marL="914400" algn="ctr" defTabSz="1304925" rtl="0" fontAlgn="base">
        <a:spcBef>
          <a:spcPct val="0"/>
        </a:spcBef>
        <a:spcAft>
          <a:spcPct val="0"/>
        </a:spcAft>
        <a:defRPr sz="6300">
          <a:solidFill>
            <a:schemeClr val="tx1"/>
          </a:solidFill>
          <a:latin typeface="Arial" charset="0"/>
        </a:defRPr>
      </a:lvl7pPr>
      <a:lvl8pPr marL="1371600" algn="ctr" defTabSz="1304925" rtl="0" fontAlgn="base">
        <a:spcBef>
          <a:spcPct val="0"/>
        </a:spcBef>
        <a:spcAft>
          <a:spcPct val="0"/>
        </a:spcAft>
        <a:defRPr sz="6300">
          <a:solidFill>
            <a:schemeClr val="tx1"/>
          </a:solidFill>
          <a:latin typeface="Arial" charset="0"/>
        </a:defRPr>
      </a:lvl8pPr>
      <a:lvl9pPr marL="1828800" algn="ctr" defTabSz="1304925" rtl="0" fontAlgn="base">
        <a:spcBef>
          <a:spcPct val="0"/>
        </a:spcBef>
        <a:spcAft>
          <a:spcPct val="0"/>
        </a:spcAft>
        <a:defRPr sz="6300">
          <a:solidFill>
            <a:schemeClr val="tx1"/>
          </a:solidFill>
          <a:latin typeface="Arial" charset="0"/>
        </a:defRPr>
      </a:lvl9pPr>
    </p:titleStyle>
    <p:bodyStyle>
      <a:lvl1pPr marL="488950" indent="-488950" algn="l" defTabSz="1304925"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60450" indent="-407988" algn="l" defTabSz="1304925"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31950" indent="-325438" algn="l" defTabSz="1304925"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84413" indent="-325438" algn="l" defTabSz="1304925" rtl="0" eaLnBrk="0" fontAlgn="base" hangingPunct="0">
        <a:spcBef>
          <a:spcPct val="20000"/>
        </a:spcBef>
        <a:spcAft>
          <a:spcPct val="0"/>
        </a:spcAft>
        <a:buFont typeface="Arial" charset="0"/>
        <a:buChar char="–"/>
        <a:defRPr sz="2900" kern="1200">
          <a:solidFill>
            <a:schemeClr val="tx1"/>
          </a:solidFill>
          <a:latin typeface="+mn-lt"/>
          <a:ea typeface="+mn-ea"/>
          <a:cs typeface="+mn-cs"/>
        </a:defRPr>
      </a:lvl4pPr>
      <a:lvl5pPr marL="2938463" indent="-325438" algn="l" defTabSz="1304925" rtl="0" eaLnBrk="0" fontAlgn="base" hangingPunct="0">
        <a:spcBef>
          <a:spcPct val="20000"/>
        </a:spcBef>
        <a:spcAft>
          <a:spcPct val="0"/>
        </a:spcAft>
        <a:buFont typeface="Arial"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familydoctor.org/online/famdocen/home.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341438" y="2740025"/>
            <a:ext cx="12434887"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nchor="ct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4800" b="1">
                <a:solidFill>
                  <a:schemeClr val="bg1"/>
                </a:solidFill>
              </a:rPr>
              <a:t>American Academy of Family Physicians</a:t>
            </a:r>
          </a:p>
        </p:txBody>
      </p:sp>
      <p:sp>
        <p:nvSpPr>
          <p:cNvPr id="5123" name="Rectangle 5"/>
          <p:cNvSpPr>
            <a:spLocks noChangeArrowheads="1"/>
          </p:cNvSpPr>
          <p:nvPr/>
        </p:nvSpPr>
        <p:spPr bwMode="auto">
          <a:xfrm>
            <a:off x="2438400" y="4186238"/>
            <a:ext cx="10240963"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spcBef>
                <a:spcPct val="20000"/>
              </a:spcBef>
            </a:pPr>
            <a:r>
              <a:rPr lang="en-US" altLang="en-US" sz="3200">
                <a:solidFill>
                  <a:schemeClr val="bg1"/>
                </a:solidFill>
              </a:rPr>
              <a:t>Resident Membership</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72" name="Rectangle 16"/>
          <p:cNvSpPr>
            <a:spLocks noChangeArrowheads="1"/>
          </p:cNvSpPr>
          <p:nvPr/>
        </p:nvSpPr>
        <p:spPr bwMode="auto">
          <a:xfrm>
            <a:off x="6192570" y="3233738"/>
            <a:ext cx="7082105" cy="137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622" tIns="65311" rIns="130622" bIns="65311">
            <a:spAutoFit/>
          </a:bodyPr>
          <a:lstStyle/>
          <a:p>
            <a:pPr defTabSz="1306220" fontAlgn="auto">
              <a:spcBef>
                <a:spcPts val="0"/>
              </a:spcBef>
              <a:spcAft>
                <a:spcPts val="0"/>
              </a:spcAft>
              <a:defRPr/>
            </a:pPr>
            <a:r>
              <a:rPr lang="en-US" sz="2300" dirty="0" smtClean="0">
                <a:latin typeface="+mn-lt"/>
                <a:cs typeface="+mn-cs"/>
              </a:rPr>
              <a:t>(</a:t>
            </a:r>
            <a:r>
              <a:rPr lang="en-US" sz="2300" dirty="0">
                <a:latin typeface="+mn-lt"/>
                <a:cs typeface="+mn-cs"/>
              </a:rPr>
              <a:t>in English and Spanish)</a:t>
            </a:r>
          </a:p>
          <a:p>
            <a:pPr marL="457200" indent="-457200" defTabSz="1306220" fontAlgn="auto">
              <a:spcBef>
                <a:spcPts val="0"/>
              </a:spcBef>
              <a:spcAft>
                <a:spcPts val="0"/>
              </a:spcAft>
              <a:buFont typeface="Arial" panose="020B0604020202020204" pitchFamily="34" charset="0"/>
              <a:buChar char="•"/>
              <a:defRPr/>
            </a:pPr>
            <a:endParaRPr lang="en-US" sz="2900" dirty="0">
              <a:latin typeface="+mn-lt"/>
              <a:cs typeface="+mn-cs"/>
            </a:endParaRPr>
          </a:p>
          <a:p>
            <a:pPr defTabSz="1306220" fontAlgn="auto">
              <a:spcBef>
                <a:spcPts val="0"/>
              </a:spcBef>
              <a:spcAft>
                <a:spcPts val="0"/>
              </a:spcAft>
              <a:defRPr/>
            </a:pPr>
            <a:endParaRPr lang="en-US" sz="2900" dirty="0">
              <a:latin typeface="+mn-lt"/>
              <a:cs typeface="+mn-cs"/>
            </a:endParaRPr>
          </a:p>
        </p:txBody>
      </p:sp>
      <p:sp>
        <p:nvSpPr>
          <p:cNvPr id="14339" name="Text Box 20"/>
          <p:cNvSpPr txBox="1">
            <a:spLocks noChangeArrowheads="1"/>
          </p:cNvSpPr>
          <p:nvPr/>
        </p:nvSpPr>
        <p:spPr bwMode="auto">
          <a:xfrm>
            <a:off x="3535363" y="6126163"/>
            <a:ext cx="9388475"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endParaRPr lang="en-US" altLang="en-US"/>
          </a:p>
        </p:txBody>
      </p:sp>
      <p:pic>
        <p:nvPicPr>
          <p:cNvPr id="14340" name="Picture 23" descr="FamilyDoctor.org -- health information for the whole famil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736725"/>
            <a:ext cx="6621463"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Slide Number Placeholder 4"/>
          <p:cNvSpPr>
            <a:spLocks noGrp="1"/>
          </p:cNvSpPr>
          <p:nvPr>
            <p:ph type="sldNum" sz="quarter" idx="10"/>
          </p:nvPr>
        </p:nvSpPr>
        <p:spPr bwMode="auto">
          <a:xfrm>
            <a:off x="582613" y="7616825"/>
            <a:ext cx="644525"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18161BF9-9147-4438-9F7D-91FA9F6CADDB}" type="slidenum">
              <a:rPr lang="en-US" altLang="en-US" sz="1700" smtClean="0">
                <a:solidFill>
                  <a:schemeClr val="bg1"/>
                </a:solidFill>
              </a:rPr>
              <a:pPr defTabSz="1304925" fontAlgn="base">
                <a:spcBef>
                  <a:spcPct val="0"/>
                </a:spcBef>
                <a:spcAft>
                  <a:spcPct val="0"/>
                </a:spcAft>
                <a:defRPr/>
              </a:pPr>
              <a:t>10</a:t>
            </a:fld>
            <a:endParaRPr lang="en-US" altLang="en-US" sz="1700" smtClean="0">
              <a:solidFill>
                <a:schemeClr val="bg1"/>
              </a:solidFill>
            </a:endParaRPr>
          </a:p>
        </p:txBody>
      </p:sp>
      <p:sp>
        <p:nvSpPr>
          <p:cNvPr id="2" name="TextBox 1"/>
          <p:cNvSpPr txBox="1"/>
          <p:nvPr/>
        </p:nvSpPr>
        <p:spPr>
          <a:xfrm>
            <a:off x="1227138" y="4353636"/>
            <a:ext cx="12775465" cy="1292662"/>
          </a:xfrm>
          <a:prstGeom prst="rect">
            <a:avLst/>
          </a:prstGeom>
          <a:noFill/>
        </p:spPr>
        <p:txBody>
          <a:bodyPr wrap="square" rtlCol="0">
            <a:spAutoFit/>
          </a:bodyPr>
          <a:lstStyle/>
          <a:p>
            <a:r>
              <a:rPr lang="en-US" dirty="0" smtClean="0"/>
              <a:t>The </a:t>
            </a:r>
            <a:r>
              <a:rPr lang="en-US" dirty="0"/>
              <a:t>AAFP </a:t>
            </a:r>
            <a:r>
              <a:rPr lang="en-US" dirty="0" smtClean="0"/>
              <a:t>recently </a:t>
            </a:r>
            <a:r>
              <a:rPr lang="en-US" dirty="0"/>
              <a:t>updated its award-winning </a:t>
            </a:r>
            <a:r>
              <a:rPr lang="en-US" dirty="0" smtClean="0"/>
              <a:t>familydoctor.org website </a:t>
            </a:r>
            <a:r>
              <a:rPr lang="en-US" dirty="0"/>
              <a:t>to improve the user experience for the more than 4 million people who visit the resource each month looking for medical information and general health recommendations.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96850"/>
            <a:ext cx="14630400" cy="1371600"/>
          </a:xfrm>
        </p:spPr>
        <p:txBody>
          <a:bodyPr/>
          <a:lstStyle/>
          <a:p>
            <a:pPr eaLnBrk="1" hangingPunct="1"/>
            <a:r>
              <a:rPr lang="en-US" altLang="en-US" sz="4800" smtClean="0"/>
              <a:t>Tobacco and Nicotine Resources</a:t>
            </a:r>
          </a:p>
        </p:txBody>
      </p:sp>
      <p:sp>
        <p:nvSpPr>
          <p:cNvPr id="1536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86802D8A-2B9D-4E65-BCE8-4450DAAA890F}" type="slidenum">
              <a:rPr lang="en-US" altLang="en-US" sz="1700" smtClean="0">
                <a:solidFill>
                  <a:schemeClr val="bg1"/>
                </a:solidFill>
              </a:rPr>
              <a:pPr defTabSz="1304925" fontAlgn="base">
                <a:spcBef>
                  <a:spcPct val="0"/>
                </a:spcBef>
                <a:spcAft>
                  <a:spcPct val="0"/>
                </a:spcAft>
                <a:defRPr/>
              </a:pPr>
              <a:t>11</a:t>
            </a:fld>
            <a:endParaRPr lang="en-US" altLang="en-US" sz="1700" smtClean="0">
              <a:solidFill>
                <a:schemeClr val="bg1"/>
              </a:solidFill>
            </a:endParaRPr>
          </a:p>
        </p:txBody>
      </p:sp>
      <p:sp>
        <p:nvSpPr>
          <p:cNvPr id="5" name="Rounded Rectangle 4"/>
          <p:cNvSpPr/>
          <p:nvPr/>
        </p:nvSpPr>
        <p:spPr>
          <a:xfrm>
            <a:off x="1571625" y="2089150"/>
            <a:ext cx="2560638" cy="1187450"/>
          </a:xfrm>
          <a:prstGeom prst="roundRect">
            <a:avLst/>
          </a:prstGeom>
          <a:solidFill>
            <a:srgbClr val="CF7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defTabSz="1306220" fontAlgn="auto">
              <a:spcBef>
                <a:spcPts val="0"/>
              </a:spcBef>
              <a:spcAft>
                <a:spcPts val="0"/>
              </a:spcAft>
              <a:defRPr/>
            </a:pPr>
            <a:r>
              <a:rPr lang="en-US" dirty="0"/>
              <a:t>Office-Based Tools</a:t>
            </a:r>
          </a:p>
        </p:txBody>
      </p:sp>
      <p:sp>
        <p:nvSpPr>
          <p:cNvPr id="6" name="Rounded Rectangle 5"/>
          <p:cNvSpPr/>
          <p:nvPr/>
        </p:nvSpPr>
        <p:spPr>
          <a:xfrm>
            <a:off x="4597400" y="2090738"/>
            <a:ext cx="2560638" cy="1189037"/>
          </a:xfrm>
          <a:prstGeom prst="roundRect">
            <a:avLst/>
          </a:prstGeom>
          <a:solidFill>
            <a:srgbClr val="9E2A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defTabSz="1306220" fontAlgn="auto">
              <a:spcBef>
                <a:spcPts val="0"/>
              </a:spcBef>
              <a:spcAft>
                <a:spcPts val="0"/>
              </a:spcAft>
              <a:defRPr/>
            </a:pPr>
            <a:r>
              <a:rPr lang="en-US" dirty="0"/>
              <a:t>Community Engagement</a:t>
            </a:r>
          </a:p>
        </p:txBody>
      </p:sp>
      <p:sp>
        <p:nvSpPr>
          <p:cNvPr id="7" name="Rounded Rectangle 6"/>
          <p:cNvSpPr/>
          <p:nvPr/>
        </p:nvSpPr>
        <p:spPr>
          <a:xfrm>
            <a:off x="7551738" y="2089150"/>
            <a:ext cx="2438400" cy="1187450"/>
          </a:xfrm>
          <a:prstGeom prst="roundRect">
            <a:avLst/>
          </a:prstGeom>
          <a:solidFill>
            <a:srgbClr val="4F75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defTabSz="1306220" fontAlgn="auto">
              <a:spcBef>
                <a:spcPts val="0"/>
              </a:spcBef>
              <a:spcAft>
                <a:spcPts val="0"/>
              </a:spcAft>
              <a:defRPr/>
            </a:pPr>
            <a:r>
              <a:rPr lang="en-US" dirty="0"/>
              <a:t>Advocacy</a:t>
            </a:r>
          </a:p>
        </p:txBody>
      </p:sp>
      <p:sp>
        <p:nvSpPr>
          <p:cNvPr id="8" name="Rounded Rectangle 7"/>
          <p:cNvSpPr/>
          <p:nvPr/>
        </p:nvSpPr>
        <p:spPr>
          <a:xfrm>
            <a:off x="10367963" y="2090738"/>
            <a:ext cx="2438400" cy="1189037"/>
          </a:xfrm>
          <a:prstGeom prst="roundRect">
            <a:avLst/>
          </a:prstGeom>
          <a:solidFill>
            <a:srgbClr val="789D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algn="ctr" defTabSz="1306220" fontAlgn="auto">
              <a:spcBef>
                <a:spcPts val="0"/>
              </a:spcBef>
              <a:spcAft>
                <a:spcPts val="0"/>
              </a:spcAft>
              <a:defRPr/>
            </a:pPr>
            <a:r>
              <a:rPr lang="en-US" sz="2400" dirty="0"/>
              <a:t>Evidence-Based Knowledge</a:t>
            </a:r>
          </a:p>
        </p:txBody>
      </p:sp>
      <p:sp>
        <p:nvSpPr>
          <p:cNvPr id="15368" name="TextBox 3"/>
          <p:cNvSpPr txBox="1">
            <a:spLocks noChangeArrowheads="1"/>
          </p:cNvSpPr>
          <p:nvPr/>
        </p:nvSpPr>
        <p:spPr bwMode="auto">
          <a:xfrm>
            <a:off x="1446213" y="3613150"/>
            <a:ext cx="256063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Ask and Act</a:t>
            </a:r>
          </a:p>
        </p:txBody>
      </p:sp>
      <p:sp>
        <p:nvSpPr>
          <p:cNvPr id="15369" name="TextBox 8"/>
          <p:cNvSpPr txBox="1">
            <a:spLocks noChangeArrowheads="1"/>
          </p:cNvSpPr>
          <p:nvPr/>
        </p:nvSpPr>
        <p:spPr bwMode="auto">
          <a:xfrm>
            <a:off x="1446213" y="4198938"/>
            <a:ext cx="28098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Office Champions</a:t>
            </a:r>
          </a:p>
        </p:txBody>
      </p:sp>
      <p:sp>
        <p:nvSpPr>
          <p:cNvPr id="15370" name="TextBox 9"/>
          <p:cNvSpPr txBox="1">
            <a:spLocks noChangeArrowheads="1"/>
          </p:cNvSpPr>
          <p:nvPr/>
        </p:nvSpPr>
        <p:spPr bwMode="auto">
          <a:xfrm>
            <a:off x="1446213" y="4908550"/>
            <a:ext cx="28098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Patient Education and Engagement</a:t>
            </a:r>
          </a:p>
        </p:txBody>
      </p:sp>
      <p:sp>
        <p:nvSpPr>
          <p:cNvPr id="15371" name="TextBox 10"/>
          <p:cNvSpPr txBox="1">
            <a:spLocks noChangeArrowheads="1"/>
          </p:cNvSpPr>
          <p:nvPr/>
        </p:nvSpPr>
        <p:spPr bwMode="auto">
          <a:xfrm>
            <a:off x="1439863" y="6018213"/>
            <a:ext cx="282416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Coding Reference</a:t>
            </a:r>
          </a:p>
        </p:txBody>
      </p:sp>
      <p:sp>
        <p:nvSpPr>
          <p:cNvPr id="15372" name="TextBox 11"/>
          <p:cNvSpPr txBox="1">
            <a:spLocks noChangeArrowheads="1"/>
          </p:cNvSpPr>
          <p:nvPr/>
        </p:nvSpPr>
        <p:spPr bwMode="auto">
          <a:xfrm>
            <a:off x="4597400" y="3635375"/>
            <a:ext cx="256063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dirty="0"/>
              <a:t>Tar Wars</a:t>
            </a:r>
          </a:p>
        </p:txBody>
      </p:sp>
      <p:sp>
        <p:nvSpPr>
          <p:cNvPr id="15373" name="TextBox 12"/>
          <p:cNvSpPr txBox="1">
            <a:spLocks noChangeArrowheads="1"/>
          </p:cNvSpPr>
          <p:nvPr/>
        </p:nvSpPr>
        <p:spPr bwMode="auto">
          <a:xfrm>
            <a:off x="4691063" y="4198938"/>
            <a:ext cx="2560637"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Primary Care and Public Health</a:t>
            </a:r>
          </a:p>
        </p:txBody>
      </p:sp>
      <p:sp>
        <p:nvSpPr>
          <p:cNvPr id="15374" name="TextBox 13"/>
          <p:cNvSpPr txBox="1">
            <a:spLocks noChangeArrowheads="1"/>
          </p:cNvSpPr>
          <p:nvPr/>
        </p:nvSpPr>
        <p:spPr bwMode="auto">
          <a:xfrm>
            <a:off x="7551738" y="3635375"/>
            <a:ext cx="2438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National</a:t>
            </a:r>
          </a:p>
        </p:txBody>
      </p:sp>
      <p:sp>
        <p:nvSpPr>
          <p:cNvPr id="15375" name="TextBox 14"/>
          <p:cNvSpPr txBox="1">
            <a:spLocks noChangeArrowheads="1"/>
          </p:cNvSpPr>
          <p:nvPr/>
        </p:nvSpPr>
        <p:spPr bwMode="auto">
          <a:xfrm>
            <a:off x="7667625" y="4381500"/>
            <a:ext cx="24384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State/Local Advocacy Resources</a:t>
            </a:r>
          </a:p>
        </p:txBody>
      </p:sp>
      <p:sp>
        <p:nvSpPr>
          <p:cNvPr id="15376" name="TextBox 16"/>
          <p:cNvSpPr txBox="1">
            <a:spLocks noChangeArrowheads="1"/>
          </p:cNvSpPr>
          <p:nvPr/>
        </p:nvSpPr>
        <p:spPr bwMode="auto">
          <a:xfrm>
            <a:off x="7678738" y="5767388"/>
            <a:ext cx="24384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Tobacco-Free Champions</a:t>
            </a:r>
          </a:p>
        </p:txBody>
      </p:sp>
      <p:sp>
        <p:nvSpPr>
          <p:cNvPr id="15377" name="TextBox 17"/>
          <p:cNvSpPr txBox="1">
            <a:spLocks noChangeArrowheads="1"/>
          </p:cNvSpPr>
          <p:nvPr/>
        </p:nvSpPr>
        <p:spPr bwMode="auto">
          <a:xfrm>
            <a:off x="10367963" y="3673475"/>
            <a:ext cx="2438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Policies</a:t>
            </a:r>
          </a:p>
        </p:txBody>
      </p:sp>
      <p:sp>
        <p:nvSpPr>
          <p:cNvPr id="15378" name="TextBox 18"/>
          <p:cNvSpPr txBox="1">
            <a:spLocks noChangeArrowheads="1"/>
          </p:cNvSpPr>
          <p:nvPr/>
        </p:nvSpPr>
        <p:spPr bwMode="auto">
          <a:xfrm>
            <a:off x="10510838" y="4587875"/>
            <a:ext cx="2438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Position Paper</a:t>
            </a:r>
          </a:p>
        </p:txBody>
      </p:sp>
      <p:sp>
        <p:nvSpPr>
          <p:cNvPr id="15379" name="TextBox 19"/>
          <p:cNvSpPr txBox="1">
            <a:spLocks noChangeArrowheads="1"/>
          </p:cNvSpPr>
          <p:nvPr/>
        </p:nvSpPr>
        <p:spPr bwMode="auto">
          <a:xfrm>
            <a:off x="10604500" y="5888038"/>
            <a:ext cx="24384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Member Education</a:t>
            </a:r>
          </a:p>
        </p:txBody>
      </p:sp>
      <p:sp>
        <p:nvSpPr>
          <p:cNvPr id="15380" name="TextBox 20"/>
          <p:cNvSpPr txBox="1">
            <a:spLocks noChangeArrowheads="1"/>
          </p:cNvSpPr>
          <p:nvPr/>
        </p:nvSpPr>
        <p:spPr bwMode="auto">
          <a:xfrm>
            <a:off x="4597400" y="5011738"/>
            <a:ext cx="256063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Chapter Involvement</a:t>
            </a:r>
          </a:p>
        </p:txBody>
      </p:sp>
      <p:sp>
        <p:nvSpPr>
          <p:cNvPr id="15381" name="TextBox 21"/>
          <p:cNvSpPr txBox="1">
            <a:spLocks noChangeArrowheads="1"/>
          </p:cNvSpPr>
          <p:nvPr/>
        </p:nvSpPr>
        <p:spPr bwMode="auto">
          <a:xfrm>
            <a:off x="4691063" y="6059488"/>
            <a:ext cx="25606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2000"/>
              <a:t>At-Risk Populations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0" y="1789113"/>
            <a:ext cx="146304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spcBef>
                <a:spcPct val="50000"/>
              </a:spcBef>
            </a:pPr>
            <a:r>
              <a:rPr lang="en-US" altLang="en-US" sz="3400" b="1" i="1"/>
              <a:t>Do you have what it takes to be a family medicine leader?</a:t>
            </a:r>
          </a:p>
        </p:txBody>
      </p:sp>
      <p:sp>
        <p:nvSpPr>
          <p:cNvPr id="16387" name="Text Box 31"/>
          <p:cNvSpPr txBox="1">
            <a:spLocks noChangeArrowheads="1"/>
          </p:cNvSpPr>
          <p:nvPr/>
        </p:nvSpPr>
        <p:spPr bwMode="auto">
          <a:xfrm>
            <a:off x="1828800" y="2743200"/>
            <a:ext cx="109728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Cultivate communication skills to use with patients/community.</a:t>
            </a:r>
          </a:p>
          <a:p>
            <a:pPr eaLnBrk="1" hangingPunct="1">
              <a:spcBef>
                <a:spcPct val="50000"/>
              </a:spcBef>
              <a:buFont typeface="Wingdings" pitchFamily="2" charset="2"/>
              <a:buChar char="ü"/>
            </a:pPr>
            <a:r>
              <a:rPr lang="en-US" altLang="en-US"/>
              <a:t> Participate in key health care discussions.</a:t>
            </a:r>
          </a:p>
          <a:p>
            <a:pPr eaLnBrk="1" hangingPunct="1">
              <a:spcBef>
                <a:spcPct val="50000"/>
              </a:spcBef>
              <a:buFont typeface="Wingdings" pitchFamily="2" charset="2"/>
              <a:buChar char="ü"/>
            </a:pPr>
            <a:r>
              <a:rPr lang="en-US" altLang="en-US"/>
              <a:t> Develop effective leadership skills.</a:t>
            </a:r>
          </a:p>
          <a:p>
            <a:pPr eaLnBrk="1" hangingPunct="1">
              <a:spcBef>
                <a:spcPct val="50000"/>
              </a:spcBef>
              <a:buFont typeface="Wingdings" pitchFamily="2" charset="2"/>
              <a:buChar char="ü"/>
            </a:pPr>
            <a:r>
              <a:rPr lang="en-US" altLang="en-US"/>
              <a:t> Contribute the resident voice.</a:t>
            </a:r>
          </a:p>
          <a:p>
            <a:pPr eaLnBrk="1" hangingPunct="1">
              <a:spcBef>
                <a:spcPct val="50000"/>
              </a:spcBef>
              <a:buFont typeface="Wingdings" pitchFamily="2" charset="2"/>
              <a:buChar char="ü"/>
            </a:pPr>
            <a:r>
              <a:rPr lang="en-US" altLang="en-US"/>
              <a:t> Travel to AAFP meetings and conferences.</a:t>
            </a:r>
          </a:p>
          <a:p>
            <a:pPr eaLnBrk="1" hangingPunct="1">
              <a:spcBef>
                <a:spcPct val="50000"/>
              </a:spcBef>
              <a:buFont typeface="Wingdings" pitchFamily="2" charset="2"/>
              <a:buChar char="ü"/>
            </a:pPr>
            <a:r>
              <a:rPr lang="en-US" altLang="en-US"/>
              <a:t> Network with the nation’s family physicians and residents.</a:t>
            </a:r>
          </a:p>
        </p:txBody>
      </p:sp>
      <p:sp>
        <p:nvSpPr>
          <p:cNvPr id="16388" name="Text Box 3"/>
          <p:cNvSpPr>
            <a:spLocks noGrp="1" noChangeArrowheads="1"/>
          </p:cNvSpPr>
          <p:nvPr>
            <p:ph type="title"/>
          </p:nvPr>
        </p:nvSpPr>
        <p:spPr>
          <a:xfrm>
            <a:off x="0" y="173038"/>
            <a:ext cx="14630400" cy="1371600"/>
          </a:xfrm>
        </p:spPr>
        <p:txBody>
          <a:bodyPr/>
          <a:lstStyle/>
          <a:p>
            <a:pPr eaLnBrk="1" hangingPunct="1"/>
            <a:r>
              <a:rPr lang="en-US" altLang="en-US" sz="4800" smtClean="0"/>
              <a:t>Leadership Resources</a:t>
            </a:r>
          </a:p>
        </p:txBody>
      </p:sp>
      <p:sp>
        <p:nvSpPr>
          <p:cNvPr id="16389" name="Slide Number Placeholder 4"/>
          <p:cNvSpPr>
            <a:spLocks noGrp="1"/>
          </p:cNvSpPr>
          <p:nvPr>
            <p:ph type="sldNum" sz="quarter" idx="10"/>
          </p:nvPr>
        </p:nvSpPr>
        <p:spPr bwMode="auto">
          <a:xfrm>
            <a:off x="731838" y="7616825"/>
            <a:ext cx="633412"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215991C8-9E0A-4DC1-84B4-DFD66B725338}" type="slidenum">
              <a:rPr lang="en-US" altLang="en-US" sz="1700" smtClean="0">
                <a:solidFill>
                  <a:schemeClr val="bg1"/>
                </a:solidFill>
              </a:rPr>
              <a:pPr defTabSz="1304925" fontAlgn="base">
                <a:spcBef>
                  <a:spcPct val="0"/>
                </a:spcBef>
                <a:spcAft>
                  <a:spcPct val="0"/>
                </a:spcAft>
                <a:defRPr/>
              </a:pPr>
              <a:t>12</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0"/>
          <p:cNvSpPr txBox="1">
            <a:spLocks noChangeArrowheads="1"/>
          </p:cNvSpPr>
          <p:nvPr/>
        </p:nvSpPr>
        <p:spPr bwMode="auto">
          <a:xfrm>
            <a:off x="1338263" y="1289050"/>
            <a:ext cx="244157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4000" b="1"/>
              <a:t>Elected:*</a:t>
            </a:r>
          </a:p>
        </p:txBody>
      </p:sp>
      <p:sp>
        <p:nvSpPr>
          <p:cNvPr id="17411" name="Text Box 31"/>
          <p:cNvSpPr txBox="1">
            <a:spLocks noChangeArrowheads="1"/>
          </p:cNvSpPr>
          <p:nvPr/>
        </p:nvSpPr>
        <p:spPr bwMode="auto">
          <a:xfrm>
            <a:off x="1338263" y="2036763"/>
            <a:ext cx="5243512"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342900" indent="-34290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Arial" charset="0"/>
              <a:buChar char="•"/>
            </a:pPr>
            <a:r>
              <a:rPr lang="en-US" altLang="en-US" sz="2000"/>
              <a:t>AAFP Board of Directors (BOD)</a:t>
            </a:r>
          </a:p>
          <a:p>
            <a:pPr eaLnBrk="1" hangingPunct="1">
              <a:spcBef>
                <a:spcPct val="50000"/>
              </a:spcBef>
              <a:buFont typeface="Arial" charset="0"/>
              <a:buChar char="•"/>
            </a:pPr>
            <a:r>
              <a:rPr lang="en-US" altLang="en-US" sz="2000"/>
              <a:t>Chair of the National Conference</a:t>
            </a:r>
          </a:p>
          <a:p>
            <a:pPr eaLnBrk="1" hangingPunct="1">
              <a:spcBef>
                <a:spcPct val="50000"/>
              </a:spcBef>
              <a:buFont typeface="Arial" charset="0"/>
              <a:buChar char="•"/>
            </a:pPr>
            <a:r>
              <a:rPr lang="en-US" altLang="en-US" sz="2000"/>
              <a:t>Delegate and Alternate Delegate to AAFP Congress of Delegates (2)</a:t>
            </a:r>
          </a:p>
          <a:p>
            <a:pPr eaLnBrk="1" hangingPunct="1">
              <a:spcBef>
                <a:spcPct val="50000"/>
              </a:spcBef>
              <a:buFont typeface="Arial" charset="0"/>
              <a:buChar char="•"/>
            </a:pPr>
            <a:r>
              <a:rPr lang="en-US" altLang="en-US" sz="2000"/>
              <a:t>Society of Teachers of Family Medicine BOD</a:t>
            </a:r>
          </a:p>
          <a:p>
            <a:pPr eaLnBrk="1" hangingPunct="1">
              <a:spcBef>
                <a:spcPct val="50000"/>
              </a:spcBef>
              <a:buFont typeface="Arial" charset="0"/>
              <a:buChar char="•"/>
            </a:pPr>
            <a:r>
              <a:rPr lang="en-US" altLang="en-US" sz="2000"/>
              <a:t>AAFP Foundation Board of Trustees</a:t>
            </a:r>
          </a:p>
          <a:p>
            <a:pPr eaLnBrk="1" hangingPunct="1">
              <a:spcBef>
                <a:spcPct val="50000"/>
              </a:spcBef>
              <a:buFont typeface="Arial" charset="0"/>
              <a:buChar char="•"/>
            </a:pPr>
            <a:r>
              <a:rPr lang="en-US" altLang="en-US" sz="2000"/>
              <a:t>Association of Family Medicine Residency Directors (BOD)</a:t>
            </a:r>
          </a:p>
        </p:txBody>
      </p:sp>
      <p:sp>
        <p:nvSpPr>
          <p:cNvPr id="17412" name="Text Box 30"/>
          <p:cNvSpPr txBox="1">
            <a:spLocks noChangeArrowheads="1"/>
          </p:cNvSpPr>
          <p:nvPr/>
        </p:nvSpPr>
        <p:spPr bwMode="auto">
          <a:xfrm>
            <a:off x="7177088" y="1349375"/>
            <a:ext cx="3294062"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3600" b="1"/>
              <a:t>Appointed:**</a:t>
            </a:r>
          </a:p>
        </p:txBody>
      </p:sp>
      <p:sp>
        <p:nvSpPr>
          <p:cNvPr id="17413" name="Text Box 31"/>
          <p:cNvSpPr txBox="1">
            <a:spLocks noChangeArrowheads="1"/>
          </p:cNvSpPr>
          <p:nvPr/>
        </p:nvSpPr>
        <p:spPr bwMode="auto">
          <a:xfrm>
            <a:off x="7177088" y="2030413"/>
            <a:ext cx="521335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342900" indent="-34290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Arial" charset="0"/>
              <a:buChar char="•"/>
            </a:pPr>
            <a:r>
              <a:rPr lang="en-US" altLang="en-US" sz="2000" dirty="0"/>
              <a:t>AAFP Commission Members (5)</a:t>
            </a:r>
          </a:p>
          <a:p>
            <a:pPr eaLnBrk="1" hangingPunct="1">
              <a:spcBef>
                <a:spcPct val="50000"/>
              </a:spcBef>
              <a:buFont typeface="Arial" charset="0"/>
              <a:buChar char="•"/>
            </a:pPr>
            <a:r>
              <a:rPr lang="en-US" altLang="en-US" sz="2000" dirty="0"/>
              <a:t>Delegates to AMA-Resident and Fellow Section (2)</a:t>
            </a:r>
          </a:p>
          <a:p>
            <a:pPr eaLnBrk="1" hangingPunct="1">
              <a:spcBef>
                <a:spcPct val="50000"/>
              </a:spcBef>
              <a:buFont typeface="Arial" charset="0"/>
              <a:buChar char="•"/>
            </a:pPr>
            <a:r>
              <a:rPr lang="en-US" altLang="en-US" sz="2000" dirty="0"/>
              <a:t>Resident Delegate to the AMA House of Delegates (2-year term)</a:t>
            </a:r>
          </a:p>
          <a:p>
            <a:pPr eaLnBrk="1" hangingPunct="1">
              <a:spcBef>
                <a:spcPct val="50000"/>
              </a:spcBef>
              <a:buFont typeface="Arial" charset="0"/>
              <a:buChar char="•"/>
            </a:pPr>
            <a:r>
              <a:rPr lang="en-US" altLang="en-US" sz="2000" dirty="0"/>
              <a:t>Resident Representative to the AAFP Center for International Health Initiatives (CIHI)</a:t>
            </a:r>
          </a:p>
          <a:p>
            <a:pPr eaLnBrk="1" hangingPunct="1">
              <a:spcBef>
                <a:spcPct val="50000"/>
              </a:spcBef>
              <a:buFont typeface="Arial" charset="0"/>
              <a:buChar char="•"/>
            </a:pPr>
            <a:endParaRPr lang="en-US" altLang="en-US" sz="2000" dirty="0"/>
          </a:p>
        </p:txBody>
      </p:sp>
      <p:sp>
        <p:nvSpPr>
          <p:cNvPr id="17414" name="TextBox 4"/>
          <p:cNvSpPr txBox="1">
            <a:spLocks noChangeArrowheads="1"/>
          </p:cNvSpPr>
          <p:nvPr/>
        </p:nvSpPr>
        <p:spPr bwMode="auto">
          <a:xfrm>
            <a:off x="1338263" y="6188075"/>
            <a:ext cx="1329213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2000" i="1"/>
              <a:t>*Annually, at the National Conference of Family Medicine Residents and Medical Students</a:t>
            </a:r>
          </a:p>
        </p:txBody>
      </p:sp>
      <p:sp>
        <p:nvSpPr>
          <p:cNvPr id="17415" name="TextBox 14"/>
          <p:cNvSpPr txBox="1">
            <a:spLocks noChangeArrowheads="1"/>
          </p:cNvSpPr>
          <p:nvPr/>
        </p:nvSpPr>
        <p:spPr bwMode="auto">
          <a:xfrm>
            <a:off x="1227138" y="6643688"/>
            <a:ext cx="132921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2000" i="1"/>
              <a:t>**Selected from applications by committee</a:t>
            </a:r>
          </a:p>
        </p:txBody>
      </p:sp>
      <p:cxnSp>
        <p:nvCxnSpPr>
          <p:cNvPr id="7" name="Straight Connector 6"/>
          <p:cNvCxnSpPr/>
          <p:nvPr/>
        </p:nvCxnSpPr>
        <p:spPr>
          <a:xfrm>
            <a:off x="6745288" y="1284288"/>
            <a:ext cx="0" cy="4264025"/>
          </a:xfrm>
          <a:prstGeom prst="line">
            <a:avLst/>
          </a:prstGeom>
        </p:spPr>
        <p:style>
          <a:lnRef idx="1">
            <a:schemeClr val="accent1"/>
          </a:lnRef>
          <a:fillRef idx="0">
            <a:schemeClr val="accent1"/>
          </a:fillRef>
          <a:effectRef idx="0">
            <a:schemeClr val="accent1"/>
          </a:effectRef>
          <a:fontRef idx="minor">
            <a:schemeClr val="tx1"/>
          </a:fontRef>
        </p:style>
      </p:cxnSp>
      <p:sp>
        <p:nvSpPr>
          <p:cNvPr id="17417" name="Slide Number Placeholder 4"/>
          <p:cNvSpPr>
            <a:spLocks noGrp="1"/>
          </p:cNvSpPr>
          <p:nvPr>
            <p:ph type="sldNum" sz="quarter" idx="10"/>
          </p:nvPr>
        </p:nvSpPr>
        <p:spPr bwMode="auto">
          <a:xfrm>
            <a:off x="622300" y="7616825"/>
            <a:ext cx="604838"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973BC8D8-7A3B-42A1-896E-7FCBA05B749D}" type="slidenum">
              <a:rPr lang="en-US" altLang="en-US" sz="1700" smtClean="0">
                <a:solidFill>
                  <a:schemeClr val="bg1"/>
                </a:solidFill>
              </a:rPr>
              <a:pPr defTabSz="1304925" fontAlgn="base">
                <a:spcBef>
                  <a:spcPct val="0"/>
                </a:spcBef>
                <a:spcAft>
                  <a:spcPct val="0"/>
                </a:spcAft>
                <a:defRPr/>
              </a:pPr>
              <a:t>13</a:t>
            </a:fld>
            <a:endParaRPr lang="en-US" altLang="en-US" sz="1700" smtClean="0">
              <a:solidFill>
                <a:schemeClr val="bg1"/>
              </a:solidFill>
            </a:endParaRPr>
          </a:p>
        </p:txBody>
      </p:sp>
      <p:sp>
        <p:nvSpPr>
          <p:cNvPr id="17418" name="Rectangle 1"/>
          <p:cNvSpPr>
            <a:spLocks noChangeArrowheads="1"/>
          </p:cNvSpPr>
          <p:nvPr/>
        </p:nvSpPr>
        <p:spPr bwMode="auto">
          <a:xfrm>
            <a:off x="228600" y="304800"/>
            <a:ext cx="13433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4800"/>
              <a:t>  Leadership Positions</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bwMode="auto">
          <a:xfrm>
            <a:off x="731838" y="7616825"/>
            <a:ext cx="606425"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029A32EF-C8BC-4F4C-A97C-F0C9E8F6D9FE}" type="slidenum">
              <a:rPr lang="en-US" altLang="en-US" sz="1700" smtClean="0">
                <a:solidFill>
                  <a:schemeClr val="bg1"/>
                </a:solidFill>
              </a:rPr>
              <a:pPr defTabSz="1304925" fontAlgn="base">
                <a:spcBef>
                  <a:spcPct val="0"/>
                </a:spcBef>
                <a:spcAft>
                  <a:spcPct val="0"/>
                </a:spcAft>
                <a:defRPr/>
              </a:pPr>
              <a:t>14</a:t>
            </a:fld>
            <a:endParaRPr lang="en-US" altLang="en-US" sz="1700" smtClean="0">
              <a:solidFill>
                <a:schemeClr val="bg1"/>
              </a:solidFill>
            </a:endParaRPr>
          </a:p>
        </p:txBody>
      </p:sp>
      <p:sp>
        <p:nvSpPr>
          <p:cNvPr id="18435" name="Rectangle 1"/>
          <p:cNvSpPr>
            <a:spLocks noChangeArrowheads="1"/>
          </p:cNvSpPr>
          <p:nvPr/>
        </p:nvSpPr>
        <p:spPr bwMode="auto">
          <a:xfrm>
            <a:off x="304800" y="827088"/>
            <a:ext cx="138144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4800" b="1">
                <a:ea typeface="ＭＳ Ｐゴシック" pitchFamily="34" charset="-128"/>
              </a:rPr>
              <a:t>National Conference of Family Medicine Residents and Medical Students</a:t>
            </a:r>
            <a:endParaRPr lang="en-US" altLang="en-US" sz="4800"/>
          </a:p>
        </p:txBody>
      </p:sp>
      <p:sp>
        <p:nvSpPr>
          <p:cNvPr id="18436" name="Rectangle 4"/>
          <p:cNvSpPr>
            <a:spLocks noChangeArrowheads="1"/>
          </p:cNvSpPr>
          <p:nvPr/>
        </p:nvSpPr>
        <p:spPr bwMode="auto">
          <a:xfrm>
            <a:off x="2247900" y="2859088"/>
            <a:ext cx="10363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b="1" dirty="0"/>
              <a:t>Mark your calendar. </a:t>
            </a:r>
          </a:p>
          <a:p>
            <a:pPr algn="ctr" eaLnBrk="1" hangingPunct="1"/>
            <a:r>
              <a:rPr lang="en-US" altLang="en-US" b="1" dirty="0"/>
              <a:t>Join 2,000+ family medicine residents and students.</a:t>
            </a:r>
            <a:endParaRPr lang="en-US" altLang="en-US" dirty="0"/>
          </a:p>
          <a:p>
            <a:pPr algn="ctr" eaLnBrk="1" hangingPunct="1"/>
            <a:endParaRPr lang="en-US" altLang="en-US" dirty="0"/>
          </a:p>
          <a:p>
            <a:pPr algn="ctr" eaLnBrk="1" hangingPunct="1"/>
            <a:r>
              <a:rPr lang="en-US" altLang="en-US" dirty="0"/>
              <a:t>July </a:t>
            </a:r>
            <a:r>
              <a:rPr lang="en-US" altLang="en-US" dirty="0" smtClean="0"/>
              <a:t>27 </a:t>
            </a:r>
            <a:r>
              <a:rPr lang="en-US" altLang="en-US" dirty="0"/>
              <a:t>- July </a:t>
            </a:r>
            <a:r>
              <a:rPr lang="en-US" altLang="en-US" dirty="0" smtClean="0"/>
              <a:t>29, 2017</a:t>
            </a:r>
            <a:endParaRPr lang="en-US" altLang="en-US" dirty="0"/>
          </a:p>
          <a:p>
            <a:pPr algn="ctr" eaLnBrk="1" hangingPunct="1"/>
            <a:r>
              <a:rPr lang="en-US" altLang="en-US" dirty="0"/>
              <a:t>Kansas City Convention Center</a:t>
            </a:r>
          </a:p>
          <a:p>
            <a:pPr algn="ctr" eaLnBrk="1" hangingPunct="1"/>
            <a:r>
              <a:rPr lang="en-US" altLang="en-US" dirty="0"/>
              <a:t>Kansas City, MO</a:t>
            </a:r>
          </a:p>
          <a:p>
            <a:pPr algn="ctr" eaLnBrk="1" hangingPunct="1"/>
            <a:endParaRPr lang="en-US" altLang="en-US" dirty="0"/>
          </a:p>
          <a:p>
            <a:pPr algn="ctr" eaLnBrk="1" hangingPunct="1"/>
            <a:r>
              <a:rPr lang="en-US" altLang="en-US" b="1" dirty="0"/>
              <a:t>aafp.org/</a:t>
            </a:r>
            <a:r>
              <a:rPr lang="en-US" altLang="en-US" b="1" dirty="0" err="1"/>
              <a:t>nc</a:t>
            </a:r>
            <a:endParaRPr lang="en-US" altLang="en-US" b="1"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7938"/>
            <a:ext cx="14630400" cy="1371601"/>
          </a:xfrm>
        </p:spPr>
        <p:txBody>
          <a:bodyPr/>
          <a:lstStyle/>
          <a:p>
            <a:pPr eaLnBrk="1" hangingPunct="1"/>
            <a:r>
              <a:rPr lang="en-US" altLang="en-US" sz="4600" b="1" smtClean="0">
                <a:ea typeface="ＭＳ Ｐゴシック" pitchFamily="34" charset="-128"/>
              </a:rPr>
              <a:t>Educational Programming</a:t>
            </a:r>
          </a:p>
        </p:txBody>
      </p:sp>
      <p:sp>
        <p:nvSpPr>
          <p:cNvPr id="194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4600">
                <a:solidFill>
                  <a:schemeClr val="tx1"/>
                </a:solidFill>
                <a:latin typeface="Arial" charset="0"/>
              </a:defRPr>
            </a:lvl1pPr>
            <a:lvl2pPr marL="1060450" indent="-407988">
              <a:spcBef>
                <a:spcPct val="20000"/>
              </a:spcBef>
              <a:buFont typeface="Arial" charset="0"/>
              <a:buChar char="–"/>
              <a:defRPr sz="4000">
                <a:solidFill>
                  <a:schemeClr val="tx1"/>
                </a:solidFill>
                <a:latin typeface="Arial" charset="0"/>
              </a:defRPr>
            </a:lvl2pPr>
            <a:lvl3pPr marL="1631950" indent="-325438">
              <a:spcBef>
                <a:spcPct val="20000"/>
              </a:spcBef>
              <a:buFont typeface="Arial" charset="0"/>
              <a:buChar char="•"/>
              <a:defRPr sz="3400">
                <a:solidFill>
                  <a:schemeClr val="tx1"/>
                </a:solidFill>
                <a:latin typeface="Arial" charset="0"/>
              </a:defRPr>
            </a:lvl3pPr>
            <a:lvl4pPr marL="2284413" indent="-325438">
              <a:spcBef>
                <a:spcPct val="20000"/>
              </a:spcBef>
              <a:buFont typeface="Arial" charset="0"/>
              <a:buChar char="–"/>
              <a:defRPr sz="2900">
                <a:solidFill>
                  <a:schemeClr val="tx1"/>
                </a:solidFill>
                <a:latin typeface="Arial" charset="0"/>
              </a:defRPr>
            </a:lvl4pPr>
            <a:lvl5pPr marL="2938463" indent="-325438">
              <a:spcBef>
                <a:spcPct val="20000"/>
              </a:spcBef>
              <a:buFont typeface="Arial" charset="0"/>
              <a:buChar char="»"/>
              <a:defRPr sz="2900">
                <a:solidFill>
                  <a:schemeClr val="tx1"/>
                </a:solidFill>
                <a:latin typeface="Arial" charset="0"/>
              </a:defRPr>
            </a:lvl5pPr>
            <a:lvl6pPr marL="3395663" indent="-325438" defTabSz="1304925" fontAlgn="base">
              <a:spcBef>
                <a:spcPct val="20000"/>
              </a:spcBef>
              <a:spcAft>
                <a:spcPct val="0"/>
              </a:spcAft>
              <a:buFont typeface="Arial" charset="0"/>
              <a:buChar char="»"/>
              <a:defRPr sz="2900">
                <a:solidFill>
                  <a:schemeClr val="tx1"/>
                </a:solidFill>
                <a:latin typeface="Arial" charset="0"/>
              </a:defRPr>
            </a:lvl6pPr>
            <a:lvl7pPr marL="3852863" indent="-325438" defTabSz="1304925" fontAlgn="base">
              <a:spcBef>
                <a:spcPct val="20000"/>
              </a:spcBef>
              <a:spcAft>
                <a:spcPct val="0"/>
              </a:spcAft>
              <a:buFont typeface="Arial" charset="0"/>
              <a:buChar char="»"/>
              <a:defRPr sz="2900">
                <a:solidFill>
                  <a:schemeClr val="tx1"/>
                </a:solidFill>
                <a:latin typeface="Arial" charset="0"/>
              </a:defRPr>
            </a:lvl7pPr>
            <a:lvl8pPr marL="4310063" indent="-325438" defTabSz="1304925" fontAlgn="base">
              <a:spcBef>
                <a:spcPct val="20000"/>
              </a:spcBef>
              <a:spcAft>
                <a:spcPct val="0"/>
              </a:spcAft>
              <a:buFont typeface="Arial" charset="0"/>
              <a:buChar char="»"/>
              <a:defRPr sz="2900">
                <a:solidFill>
                  <a:schemeClr val="tx1"/>
                </a:solidFill>
                <a:latin typeface="Arial" charset="0"/>
              </a:defRPr>
            </a:lvl8pPr>
            <a:lvl9pPr marL="4767263" indent="-325438" defTabSz="1304925" fontAlgn="base">
              <a:spcBef>
                <a:spcPct val="20000"/>
              </a:spcBef>
              <a:spcAft>
                <a:spcPct val="0"/>
              </a:spcAft>
              <a:buFont typeface="Arial" charset="0"/>
              <a:buChar char="»"/>
              <a:defRPr sz="2900">
                <a:solidFill>
                  <a:schemeClr val="tx1"/>
                </a:solidFill>
                <a:latin typeface="Arial" charset="0"/>
              </a:defRPr>
            </a:lvl9pPr>
          </a:lstStyle>
          <a:p>
            <a:pPr defTabSz="1304925" fontAlgn="base">
              <a:spcBef>
                <a:spcPct val="0"/>
              </a:spcBef>
              <a:spcAft>
                <a:spcPct val="0"/>
              </a:spcAft>
              <a:buFontTx/>
              <a:buNone/>
              <a:defRPr/>
            </a:pPr>
            <a:fld id="{F75F5E56-A39C-456B-ABBB-7310C18BB650}" type="slidenum">
              <a:rPr lang="en-US" altLang="en-US" sz="2000" smtClean="0">
                <a:solidFill>
                  <a:srgbClr val="FFFFFF"/>
                </a:solidFill>
                <a:ea typeface="ＭＳ Ｐゴシック" pitchFamily="34" charset="-128"/>
              </a:rPr>
              <a:pPr defTabSz="1304925" fontAlgn="base">
                <a:spcBef>
                  <a:spcPct val="0"/>
                </a:spcBef>
                <a:spcAft>
                  <a:spcPct val="0"/>
                </a:spcAft>
                <a:buFontTx/>
                <a:buNone/>
                <a:defRPr/>
              </a:pPr>
              <a:t>15</a:t>
            </a:fld>
            <a:endParaRPr lang="en-US" altLang="en-US" sz="2000" smtClean="0">
              <a:solidFill>
                <a:srgbClr val="FFFFFF"/>
              </a:solidFill>
              <a:ea typeface="ＭＳ Ｐゴシック" pitchFamily="34" charset="-128"/>
            </a:endParaRPr>
          </a:p>
        </p:txBody>
      </p:sp>
      <p:grpSp>
        <p:nvGrpSpPr>
          <p:cNvPr id="19460" name="Group 3"/>
          <p:cNvGrpSpPr>
            <a:grpSpLocks/>
          </p:cNvGrpSpPr>
          <p:nvPr/>
        </p:nvGrpSpPr>
        <p:grpSpPr bwMode="auto">
          <a:xfrm>
            <a:off x="0" y="4089400"/>
            <a:ext cx="14630400" cy="3719513"/>
            <a:chOff x="8287390" y="2506924"/>
            <a:chExt cx="6090821" cy="3099315"/>
          </a:xfrm>
        </p:grpSpPr>
        <p:pic>
          <p:nvPicPr>
            <p:cNvPr id="7" name="Picture 4" descr="S:\MARKETING DIVISION\NATIONAL CONFERENCE\2012 NC\FMIG Meetings\Photos\IMG_1499.JPG"/>
            <p:cNvPicPr>
              <a:picLocks noChangeAspect="1" noChangeArrowheads="1"/>
            </p:cNvPicPr>
            <p:nvPr/>
          </p:nvPicPr>
          <p:blipFill rotWithShape="1">
            <a:blip r:embed="rId3"/>
            <a:srcRect t="1" r="-2724" b="-29755"/>
            <a:stretch/>
          </p:blipFill>
          <p:spPr bwMode="auto">
            <a:xfrm>
              <a:off x="9229828" y="3116734"/>
              <a:ext cx="1700487" cy="2489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8287390" y="2506924"/>
              <a:ext cx="6090821" cy="792356"/>
            </a:xfrm>
            <a:prstGeom prst="rect">
              <a:avLst/>
            </a:prstGeom>
          </p:spPr>
          <p:txBody>
            <a:bodyPr/>
            <a:lstStyle>
              <a:lvl1pPr algn="l" rtl="0" eaLnBrk="0" fontAlgn="base" hangingPunct="0">
                <a:spcBef>
                  <a:spcPct val="0"/>
                </a:spcBef>
                <a:spcAft>
                  <a:spcPct val="0"/>
                </a:spcAft>
                <a:defRPr sz="4000" b="1">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5pPr>
              <a:lvl6pPr marL="457200" algn="l" rtl="0" fontAlgn="base">
                <a:spcBef>
                  <a:spcPct val="0"/>
                </a:spcBef>
                <a:spcAft>
                  <a:spcPct val="0"/>
                </a:spcAft>
                <a:defRPr sz="4000" b="1">
                  <a:solidFill>
                    <a:schemeClr val="tx2"/>
                  </a:solidFill>
                  <a:latin typeface="Garamond" pitchFamily="-112" charset="0"/>
                </a:defRPr>
              </a:lvl6pPr>
              <a:lvl7pPr marL="914400" algn="l" rtl="0" fontAlgn="base">
                <a:spcBef>
                  <a:spcPct val="0"/>
                </a:spcBef>
                <a:spcAft>
                  <a:spcPct val="0"/>
                </a:spcAft>
                <a:defRPr sz="4000" b="1">
                  <a:solidFill>
                    <a:schemeClr val="tx2"/>
                  </a:solidFill>
                  <a:latin typeface="Garamond" pitchFamily="-112" charset="0"/>
                </a:defRPr>
              </a:lvl7pPr>
              <a:lvl8pPr marL="1371600" algn="l" rtl="0" fontAlgn="base">
                <a:spcBef>
                  <a:spcPct val="0"/>
                </a:spcBef>
                <a:spcAft>
                  <a:spcPct val="0"/>
                </a:spcAft>
                <a:defRPr sz="4000" b="1">
                  <a:solidFill>
                    <a:schemeClr val="tx2"/>
                  </a:solidFill>
                  <a:latin typeface="Garamond" pitchFamily="-112" charset="0"/>
                </a:defRPr>
              </a:lvl8pPr>
              <a:lvl9pPr marL="1828800" algn="l" rtl="0" fontAlgn="base">
                <a:spcBef>
                  <a:spcPct val="0"/>
                </a:spcBef>
                <a:spcAft>
                  <a:spcPct val="0"/>
                </a:spcAft>
                <a:defRPr sz="4000" b="1">
                  <a:solidFill>
                    <a:schemeClr val="tx2"/>
                  </a:solidFill>
                  <a:latin typeface="Garamond" pitchFamily="-112" charset="0"/>
                </a:defRPr>
              </a:lvl9pPr>
            </a:lstStyle>
            <a:p>
              <a:pPr algn="ctr" defTabSz="1306220" eaLnBrk="1" hangingPunct="1">
                <a:defRPr/>
              </a:pPr>
              <a:r>
                <a:rPr lang="en-US" sz="4100" dirty="0">
                  <a:solidFill>
                    <a:schemeClr val="tx1"/>
                  </a:solidFill>
                  <a:ea typeface="ＭＳ Ｐゴシック" charset="-128"/>
                  <a:cs typeface="+mj-cs"/>
                </a:rPr>
                <a:t>Exposition Hall</a:t>
              </a:r>
            </a:p>
          </p:txBody>
        </p:sp>
        <p:sp>
          <p:nvSpPr>
            <p:cNvPr id="19465" name="TextBox 2"/>
            <p:cNvSpPr txBox="1">
              <a:spLocks noChangeArrowheads="1"/>
            </p:cNvSpPr>
            <p:nvPr/>
          </p:nvSpPr>
          <p:spPr bwMode="auto">
            <a:xfrm>
              <a:off x="10805046" y="3434081"/>
              <a:ext cx="2698178" cy="122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600">
                  <a:solidFill>
                    <a:schemeClr val="tx1"/>
                  </a:solidFill>
                  <a:latin typeface="Arial" charset="0"/>
                  <a:cs typeface="Arial" charset="0"/>
                </a:defRPr>
              </a:lvl1pPr>
              <a:lvl2pPr marL="1141413" indent="-4889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lvl="1" eaLnBrk="1" hangingPunct="1">
                <a:lnSpc>
                  <a:spcPct val="80000"/>
                </a:lnSpc>
                <a:buFont typeface="Wingdings" pitchFamily="2" charset="2"/>
                <a:buChar char="ü"/>
              </a:pPr>
              <a:r>
                <a:rPr lang="en-US" altLang="en-US" sz="2800">
                  <a:solidFill>
                    <a:srgbClr val="000000"/>
                  </a:solidFill>
                  <a:ea typeface="ＭＳ Ｐゴシック" pitchFamily="34" charset="-128"/>
                </a:rPr>
                <a:t>400-plus exhibitors</a:t>
              </a:r>
            </a:p>
            <a:p>
              <a:pPr lvl="1" eaLnBrk="1" hangingPunct="1">
                <a:lnSpc>
                  <a:spcPct val="80000"/>
                </a:lnSpc>
                <a:buFont typeface="Wingdings" pitchFamily="2" charset="2"/>
                <a:buChar char="ü"/>
              </a:pPr>
              <a:r>
                <a:rPr lang="en-US" altLang="en-US" sz="2800">
                  <a:solidFill>
                    <a:srgbClr val="000000"/>
                  </a:solidFill>
                  <a:ea typeface="ＭＳ Ｐゴシック" pitchFamily="34" charset="-128"/>
                </a:rPr>
                <a:t>50-plus physician employers</a:t>
              </a:r>
            </a:p>
            <a:p>
              <a:pPr lvl="1" eaLnBrk="1" hangingPunct="1">
                <a:lnSpc>
                  <a:spcPct val="80000"/>
                </a:lnSpc>
                <a:buFont typeface="Wingdings" pitchFamily="2" charset="2"/>
                <a:buChar char="ü"/>
              </a:pPr>
              <a:r>
                <a:rPr lang="en-US" altLang="en-US" sz="2800">
                  <a:solidFill>
                    <a:srgbClr val="000000"/>
                  </a:solidFill>
                  <a:ea typeface="ＭＳ Ｐゴシック" pitchFamily="34" charset="-128"/>
                </a:rPr>
                <a:t>Fellowship programs</a:t>
              </a:r>
            </a:p>
            <a:p>
              <a:pPr lvl="1" eaLnBrk="1" hangingPunct="1">
                <a:lnSpc>
                  <a:spcPct val="80000"/>
                </a:lnSpc>
                <a:buFont typeface="Wingdings" pitchFamily="2" charset="2"/>
                <a:buChar char="ü"/>
              </a:pPr>
              <a:r>
                <a:rPr lang="en-US" altLang="en-US" sz="2800">
                  <a:solidFill>
                    <a:srgbClr val="000000"/>
                  </a:solidFill>
                  <a:ea typeface="ＭＳ Ｐゴシック" pitchFamily="34" charset="-128"/>
                </a:rPr>
                <a:t>AAFP CareerLink</a:t>
              </a:r>
            </a:p>
          </p:txBody>
        </p:sp>
      </p:grpSp>
      <p:pic>
        <p:nvPicPr>
          <p:cNvPr id="5125" name="Picture 2" descr="S:\MARKETING DIVISION\NATIONAL CONFERENCE\2012 NC\FMIG Meetings\Photos\IMG_1093.JPG"/>
          <p:cNvPicPr>
            <a:picLocks noChangeAspect="1" noChangeArrowheads="1"/>
          </p:cNvPicPr>
          <p:nvPr/>
        </p:nvPicPr>
        <p:blipFill>
          <a:blip r:embed="rId4"/>
          <a:srcRect/>
          <a:stretch>
            <a:fillRect/>
          </a:stretch>
        </p:blipFill>
        <p:spPr bwMode="auto">
          <a:xfrm>
            <a:off x="2233613" y="1174750"/>
            <a:ext cx="41148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
          <p:cNvSpPr txBox="1">
            <a:spLocks noChangeArrowheads="1"/>
          </p:cNvSpPr>
          <p:nvPr/>
        </p:nvSpPr>
        <p:spPr bwMode="auto">
          <a:xfrm>
            <a:off x="5856288" y="1844675"/>
            <a:ext cx="650716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marL="407988" indent="-407988" eaLnBrk="0" hangingPunct="0">
              <a:defRPr sz="2600">
                <a:solidFill>
                  <a:schemeClr val="tx1"/>
                </a:solidFill>
                <a:latin typeface="Arial" charset="0"/>
                <a:cs typeface="Arial" charset="0"/>
              </a:defRPr>
            </a:lvl1pPr>
            <a:lvl2pPr marL="1141413" indent="-4889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lvl="1" eaLnBrk="1" hangingPunct="1">
              <a:lnSpc>
                <a:spcPct val="80000"/>
              </a:lnSpc>
              <a:buFont typeface="Wingdings" pitchFamily="2" charset="2"/>
              <a:buChar char="ü"/>
            </a:pPr>
            <a:r>
              <a:rPr lang="en-US" altLang="en-US" sz="2800">
                <a:solidFill>
                  <a:srgbClr val="000000"/>
                </a:solidFill>
                <a:ea typeface="ＭＳ Ｐゴシック" pitchFamily="34" charset="-128"/>
              </a:rPr>
              <a:t>Easing into practice</a:t>
            </a:r>
          </a:p>
          <a:p>
            <a:pPr lvl="1" eaLnBrk="1" hangingPunct="1">
              <a:lnSpc>
                <a:spcPct val="80000"/>
              </a:lnSpc>
              <a:buFont typeface="Wingdings" pitchFamily="2" charset="2"/>
              <a:buChar char="ü"/>
            </a:pPr>
            <a:r>
              <a:rPr lang="en-US" altLang="en-US" sz="2800">
                <a:solidFill>
                  <a:srgbClr val="000000"/>
                </a:solidFill>
                <a:ea typeface="ＭＳ Ｐゴシック" pitchFamily="34" charset="-128"/>
              </a:rPr>
              <a:t>Maternal care</a:t>
            </a:r>
          </a:p>
          <a:p>
            <a:pPr lvl="1" eaLnBrk="1" hangingPunct="1">
              <a:lnSpc>
                <a:spcPct val="80000"/>
              </a:lnSpc>
              <a:buFont typeface="Wingdings" pitchFamily="2" charset="2"/>
              <a:buChar char="ü"/>
            </a:pPr>
            <a:r>
              <a:rPr lang="en-US" altLang="en-US" sz="2800">
                <a:solidFill>
                  <a:srgbClr val="000000"/>
                </a:solidFill>
                <a:ea typeface="ＭＳ Ｐゴシック" pitchFamily="34" charset="-128"/>
              </a:rPr>
              <a:t>Finances and educational debt</a:t>
            </a:r>
          </a:p>
          <a:p>
            <a:pPr lvl="1" eaLnBrk="1" hangingPunct="1">
              <a:lnSpc>
                <a:spcPct val="80000"/>
              </a:lnSpc>
              <a:buFont typeface="Wingdings" pitchFamily="2" charset="2"/>
              <a:buChar char="ü"/>
            </a:pPr>
            <a:r>
              <a:rPr lang="en-US" altLang="en-US" sz="2800">
                <a:solidFill>
                  <a:srgbClr val="000000"/>
                </a:solidFill>
                <a:ea typeface="ＭＳ Ｐゴシック" pitchFamily="34" charset="-128"/>
              </a:rPr>
              <a:t>Global health</a:t>
            </a:r>
          </a:p>
          <a:p>
            <a:pPr eaLnBrk="1" hangingPunct="1">
              <a:buFont typeface="Wingdings" pitchFamily="2" charset="2"/>
              <a:buChar char="ü"/>
            </a:pPr>
            <a:endParaRPr lang="en-US" altLang="en-US">
              <a:solidFill>
                <a:srgbClr val="000000"/>
              </a:solidFill>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
          <p:cNvGrpSpPr>
            <a:grpSpLocks/>
          </p:cNvGrpSpPr>
          <p:nvPr/>
        </p:nvGrpSpPr>
        <p:grpSpPr bwMode="auto">
          <a:xfrm>
            <a:off x="1227138" y="603250"/>
            <a:ext cx="11045825" cy="3103563"/>
            <a:chOff x="609600" y="396486"/>
            <a:chExt cx="7516633" cy="2727234"/>
          </a:xfrm>
        </p:grpSpPr>
        <p:sp>
          <p:nvSpPr>
            <p:cNvPr id="4" name="Title 1"/>
            <p:cNvSpPr txBox="1">
              <a:spLocks/>
            </p:cNvSpPr>
            <p:nvPr/>
          </p:nvSpPr>
          <p:spPr>
            <a:xfrm>
              <a:off x="609600" y="609922"/>
              <a:ext cx="3907396" cy="838397"/>
            </a:xfrm>
            <a:prstGeom prst="rect">
              <a:avLst/>
            </a:prstGeom>
          </p:spPr>
          <p:txBody>
            <a:bodyPr/>
            <a:lstStyle>
              <a:lvl1pPr algn="l" rtl="0" eaLnBrk="0" fontAlgn="base" hangingPunct="0">
                <a:spcBef>
                  <a:spcPct val="0"/>
                </a:spcBef>
                <a:spcAft>
                  <a:spcPct val="0"/>
                </a:spcAft>
                <a:defRPr sz="4000" b="1">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5pPr>
              <a:lvl6pPr marL="457200" algn="l" rtl="0" fontAlgn="base">
                <a:spcBef>
                  <a:spcPct val="0"/>
                </a:spcBef>
                <a:spcAft>
                  <a:spcPct val="0"/>
                </a:spcAft>
                <a:defRPr sz="4000" b="1">
                  <a:solidFill>
                    <a:schemeClr val="tx2"/>
                  </a:solidFill>
                  <a:latin typeface="Garamond" pitchFamily="-112" charset="0"/>
                </a:defRPr>
              </a:lvl6pPr>
              <a:lvl7pPr marL="914400" algn="l" rtl="0" fontAlgn="base">
                <a:spcBef>
                  <a:spcPct val="0"/>
                </a:spcBef>
                <a:spcAft>
                  <a:spcPct val="0"/>
                </a:spcAft>
                <a:defRPr sz="4000" b="1">
                  <a:solidFill>
                    <a:schemeClr val="tx2"/>
                  </a:solidFill>
                  <a:latin typeface="Garamond" pitchFamily="-112" charset="0"/>
                </a:defRPr>
              </a:lvl7pPr>
              <a:lvl8pPr marL="1371600" algn="l" rtl="0" fontAlgn="base">
                <a:spcBef>
                  <a:spcPct val="0"/>
                </a:spcBef>
                <a:spcAft>
                  <a:spcPct val="0"/>
                </a:spcAft>
                <a:defRPr sz="4000" b="1">
                  <a:solidFill>
                    <a:schemeClr val="tx2"/>
                  </a:solidFill>
                  <a:latin typeface="Garamond" pitchFamily="-112" charset="0"/>
                </a:defRPr>
              </a:lvl8pPr>
              <a:lvl9pPr marL="1828800" algn="l" rtl="0" fontAlgn="base">
                <a:spcBef>
                  <a:spcPct val="0"/>
                </a:spcBef>
                <a:spcAft>
                  <a:spcPct val="0"/>
                </a:spcAft>
                <a:defRPr sz="4000" b="1">
                  <a:solidFill>
                    <a:schemeClr val="tx2"/>
                  </a:solidFill>
                  <a:latin typeface="Garamond" pitchFamily="-112" charset="0"/>
                </a:defRPr>
              </a:lvl9pPr>
            </a:lstStyle>
            <a:p>
              <a:pPr defTabSz="1306220">
                <a:defRPr/>
              </a:pPr>
              <a:r>
                <a:rPr lang="en-US" sz="4600" kern="0" dirty="0">
                  <a:solidFill>
                    <a:srgbClr val="000000"/>
                  </a:solidFill>
                </a:rPr>
                <a:t>Leadership Forum</a:t>
              </a:r>
            </a:p>
          </p:txBody>
        </p:sp>
        <p:sp>
          <p:nvSpPr>
            <p:cNvPr id="14340" name="Rectangle 4"/>
            <p:cNvSpPr>
              <a:spLocks noChangeArrowheads="1"/>
            </p:cNvSpPr>
            <p:nvPr/>
          </p:nvSpPr>
          <p:spPr bwMode="auto">
            <a:xfrm>
              <a:off x="686300" y="1286499"/>
              <a:ext cx="3830696" cy="18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2"/>
                  </a:solidFill>
                  <a:latin typeface="Arial" charset="0"/>
                  <a:ea typeface="ＭＳ Ｐゴシック" charset="-128"/>
                </a:defRPr>
              </a:lvl1pPr>
              <a:lvl2pPr marL="742950" indent="-285750" eaLnBrk="0" hangingPunct="0">
                <a:spcBef>
                  <a:spcPct val="20000"/>
                </a:spcBef>
                <a:buChar char="–"/>
                <a:defRPr sz="2800">
                  <a:solidFill>
                    <a:schemeClr val="tx2"/>
                  </a:solidFill>
                  <a:latin typeface="Arial" charset="0"/>
                  <a:ea typeface="ＭＳ Ｐゴシック" charset="-128"/>
                </a:defRPr>
              </a:lvl2pPr>
              <a:lvl3pPr marL="1143000" indent="-228600" eaLnBrk="0" hangingPunct="0">
                <a:spcBef>
                  <a:spcPct val="20000"/>
                </a:spcBef>
                <a:buChar char="•"/>
                <a:defRPr sz="2400">
                  <a:solidFill>
                    <a:schemeClr val="tx2"/>
                  </a:solidFill>
                  <a:latin typeface="Arial" charset="0"/>
                  <a:ea typeface="ＭＳ Ｐゴシック" charset="-128"/>
                </a:defRPr>
              </a:lvl3pPr>
              <a:lvl4pPr marL="1600200" indent="-228600" eaLnBrk="0" hangingPunct="0">
                <a:spcBef>
                  <a:spcPct val="20000"/>
                </a:spcBef>
                <a:buChar char="–"/>
                <a:defRPr sz="2000">
                  <a:solidFill>
                    <a:schemeClr val="tx2"/>
                  </a:solidFill>
                  <a:latin typeface="Arial" charset="0"/>
                  <a:ea typeface="ＭＳ Ｐゴシック" charset="-128"/>
                </a:defRPr>
              </a:lvl4pPr>
              <a:lvl5pPr marL="2057400" indent="-228600" eaLnBrk="0" hangingPunct="0">
                <a:spcBef>
                  <a:spcPct val="20000"/>
                </a:spcBef>
                <a:buChar char="»"/>
                <a:defRPr sz="2000">
                  <a:solidFill>
                    <a:schemeClr val="tx2"/>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2"/>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2"/>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2"/>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2"/>
                  </a:solidFill>
                  <a:latin typeface="Arial" charset="0"/>
                  <a:ea typeface="ＭＳ Ｐゴシック" charset="-128"/>
                </a:defRPr>
              </a:lvl9pPr>
            </a:lstStyle>
            <a:p>
              <a:pPr marL="489833" indent="-489833" defTabSz="1306220" eaLnBrk="1" fontAlgn="auto" hangingPunct="1">
                <a:spcBef>
                  <a:spcPct val="0"/>
                </a:spcBef>
                <a:spcAft>
                  <a:spcPts val="0"/>
                </a:spcAft>
                <a:buFont typeface="Wingdings" panose="05000000000000000000" pitchFamily="2" charset="2"/>
                <a:buChar char="ü"/>
                <a:defRPr/>
              </a:pPr>
              <a:r>
                <a:rPr lang="en-US" altLang="en-US" sz="2800" dirty="0">
                  <a:solidFill>
                    <a:srgbClr val="000000"/>
                  </a:solidFill>
                  <a:cs typeface="+mn-cs"/>
                </a:rPr>
                <a:t>Serve as your chapter’s resident delegate. </a:t>
              </a:r>
            </a:p>
            <a:p>
              <a:pPr marL="489833" indent="-489833" defTabSz="1306220" eaLnBrk="1" fontAlgn="auto" hangingPunct="1">
                <a:spcBef>
                  <a:spcPct val="0"/>
                </a:spcBef>
                <a:spcAft>
                  <a:spcPts val="0"/>
                </a:spcAft>
                <a:buFont typeface="Wingdings" panose="05000000000000000000" pitchFamily="2" charset="2"/>
                <a:buChar char="ü"/>
                <a:defRPr/>
              </a:pPr>
              <a:r>
                <a:rPr lang="en-US" altLang="en-US" sz="2800" dirty="0">
                  <a:solidFill>
                    <a:srgbClr val="000000"/>
                  </a:solidFill>
                  <a:cs typeface="+mn-cs"/>
                </a:rPr>
                <a:t>Author a resolution.</a:t>
              </a:r>
            </a:p>
            <a:p>
              <a:pPr marL="489833" indent="-489833" defTabSz="1306220" eaLnBrk="1" fontAlgn="auto" hangingPunct="1">
                <a:spcBef>
                  <a:spcPct val="0"/>
                </a:spcBef>
                <a:spcAft>
                  <a:spcPts val="0"/>
                </a:spcAft>
                <a:buFont typeface="Wingdings" panose="05000000000000000000" pitchFamily="2" charset="2"/>
                <a:buChar char="ü"/>
                <a:defRPr/>
              </a:pPr>
              <a:r>
                <a:rPr lang="en-US" altLang="en-US" sz="2800" dirty="0">
                  <a:solidFill>
                    <a:srgbClr val="000000"/>
                  </a:solidFill>
                  <a:cs typeface="+mn-cs"/>
                </a:rPr>
                <a:t>Run for a leadership position.</a:t>
              </a:r>
            </a:p>
            <a:p>
              <a:pPr defTabSz="1306220" eaLnBrk="1" fontAlgn="auto" hangingPunct="1">
                <a:spcBef>
                  <a:spcPct val="0"/>
                </a:spcBef>
                <a:spcAft>
                  <a:spcPts val="0"/>
                </a:spcAft>
                <a:buFontTx/>
                <a:buNone/>
                <a:defRPr/>
              </a:pPr>
              <a:endParaRPr lang="en-US" altLang="en-US" sz="2400" dirty="0">
                <a:solidFill>
                  <a:srgbClr val="000000"/>
                </a:solidFill>
                <a:cs typeface="+mn-cs"/>
              </a:endParaRPr>
            </a:p>
          </p:txBody>
        </p:sp>
        <p:pic>
          <p:nvPicPr>
            <p:cNvPr id="15366" name="Picture 6"/>
            <p:cNvPicPr>
              <a:picLocks noChangeAspect="1" noChangeArrowheads="1"/>
            </p:cNvPicPr>
            <p:nvPr/>
          </p:nvPicPr>
          <p:blipFill>
            <a:blip r:embed="rId3"/>
            <a:srcRect/>
            <a:stretch>
              <a:fillRect/>
            </a:stretch>
          </p:blipFill>
          <p:spPr bwMode="auto">
            <a:xfrm>
              <a:off x="4516996" y="396486"/>
              <a:ext cx="3609237" cy="27272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3"/>
          <p:cNvPicPr>
            <a:picLocks noChangeAspect="1"/>
          </p:cNvPicPr>
          <p:nvPr/>
        </p:nvPicPr>
        <p:blipFill>
          <a:blip r:embed="rId4"/>
          <a:srcRect/>
          <a:stretch>
            <a:fillRect/>
          </a:stretch>
        </p:blipFill>
        <p:spPr bwMode="auto">
          <a:xfrm>
            <a:off x="1492250" y="3689350"/>
            <a:ext cx="5211763" cy="3475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4"/>
          <p:cNvGrpSpPr>
            <a:grpSpLocks/>
          </p:cNvGrpSpPr>
          <p:nvPr/>
        </p:nvGrpSpPr>
        <p:grpSpPr bwMode="auto">
          <a:xfrm>
            <a:off x="6969125" y="4079875"/>
            <a:ext cx="6564313" cy="2601913"/>
            <a:chOff x="4648200" y="3429000"/>
            <a:chExt cx="4033520" cy="2168278"/>
          </a:xfrm>
        </p:grpSpPr>
        <p:sp>
          <p:nvSpPr>
            <p:cNvPr id="10" name="Title 1"/>
            <p:cNvSpPr txBox="1">
              <a:spLocks/>
            </p:cNvSpPr>
            <p:nvPr/>
          </p:nvSpPr>
          <p:spPr>
            <a:xfrm>
              <a:off x="4648200" y="3429000"/>
              <a:ext cx="3810140" cy="715704"/>
            </a:xfrm>
            <a:prstGeom prst="rect">
              <a:avLst/>
            </a:prstGeom>
          </p:spPr>
          <p:txBody>
            <a:bodyPr/>
            <a:lstStyle>
              <a:lvl1pPr algn="l" rtl="0" eaLnBrk="0" fontAlgn="base" hangingPunct="0">
                <a:spcBef>
                  <a:spcPct val="0"/>
                </a:spcBef>
                <a:spcAft>
                  <a:spcPct val="0"/>
                </a:spcAft>
                <a:defRPr sz="4000" b="1">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5pPr>
              <a:lvl6pPr marL="457200" algn="l" rtl="0" fontAlgn="base">
                <a:spcBef>
                  <a:spcPct val="0"/>
                </a:spcBef>
                <a:spcAft>
                  <a:spcPct val="0"/>
                </a:spcAft>
                <a:defRPr sz="4000" b="1">
                  <a:solidFill>
                    <a:schemeClr val="tx2"/>
                  </a:solidFill>
                  <a:latin typeface="Garamond" pitchFamily="-112" charset="0"/>
                </a:defRPr>
              </a:lvl6pPr>
              <a:lvl7pPr marL="914400" algn="l" rtl="0" fontAlgn="base">
                <a:spcBef>
                  <a:spcPct val="0"/>
                </a:spcBef>
                <a:spcAft>
                  <a:spcPct val="0"/>
                </a:spcAft>
                <a:defRPr sz="4000" b="1">
                  <a:solidFill>
                    <a:schemeClr val="tx2"/>
                  </a:solidFill>
                  <a:latin typeface="Garamond" pitchFamily="-112" charset="0"/>
                </a:defRPr>
              </a:lvl7pPr>
              <a:lvl8pPr marL="1371600" algn="l" rtl="0" fontAlgn="base">
                <a:spcBef>
                  <a:spcPct val="0"/>
                </a:spcBef>
                <a:spcAft>
                  <a:spcPct val="0"/>
                </a:spcAft>
                <a:defRPr sz="4000" b="1">
                  <a:solidFill>
                    <a:schemeClr val="tx2"/>
                  </a:solidFill>
                  <a:latin typeface="Garamond" pitchFamily="-112" charset="0"/>
                </a:defRPr>
              </a:lvl8pPr>
              <a:lvl9pPr marL="1828800" algn="l" rtl="0" fontAlgn="base">
                <a:spcBef>
                  <a:spcPct val="0"/>
                </a:spcBef>
                <a:spcAft>
                  <a:spcPct val="0"/>
                </a:spcAft>
                <a:defRPr sz="4000" b="1">
                  <a:solidFill>
                    <a:schemeClr val="tx2"/>
                  </a:solidFill>
                  <a:latin typeface="Garamond" pitchFamily="-112" charset="0"/>
                </a:defRPr>
              </a:lvl9pPr>
            </a:lstStyle>
            <a:p>
              <a:pPr defTabSz="1306220">
                <a:defRPr/>
              </a:pPr>
              <a:r>
                <a:rPr lang="en-US" altLang="en-US" sz="4600" kern="0" dirty="0">
                  <a:solidFill>
                    <a:srgbClr val="000000"/>
                  </a:solidFill>
                  <a:ea typeface="ＭＳ Ｐゴシック" charset="-128"/>
                </a:rPr>
                <a:t>Poster Presentations</a:t>
              </a:r>
            </a:p>
          </p:txBody>
        </p:sp>
        <p:sp>
          <p:nvSpPr>
            <p:cNvPr id="20487" name="TextBox 2"/>
            <p:cNvSpPr txBox="1">
              <a:spLocks noChangeArrowheads="1"/>
            </p:cNvSpPr>
            <p:nvPr/>
          </p:nvSpPr>
          <p:spPr bwMode="auto">
            <a:xfrm>
              <a:off x="4719320" y="4032747"/>
              <a:ext cx="3962400" cy="156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88950" indent="-4889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buFont typeface="Wingdings" pitchFamily="2" charset="2"/>
                <a:buChar char="ü"/>
              </a:pPr>
              <a:r>
                <a:rPr lang="en-US" altLang="en-US" sz="2800">
                  <a:solidFill>
                    <a:srgbClr val="000000"/>
                  </a:solidFill>
                  <a:ea typeface="ＭＳ Ｐゴシック" pitchFamily="34" charset="-128"/>
                </a:rPr>
                <a:t>Research</a:t>
              </a:r>
            </a:p>
            <a:p>
              <a:pPr eaLnBrk="1" hangingPunct="1">
                <a:buFont typeface="Wingdings" pitchFamily="2" charset="2"/>
                <a:buChar char="ü"/>
              </a:pPr>
              <a:r>
                <a:rPr lang="en-US" altLang="en-US" sz="2800">
                  <a:solidFill>
                    <a:srgbClr val="000000"/>
                  </a:solidFill>
                  <a:ea typeface="ＭＳ Ｐゴシック" pitchFamily="34" charset="-128"/>
                </a:rPr>
                <a:t>Clinical Inquiry</a:t>
              </a:r>
            </a:p>
            <a:p>
              <a:pPr eaLnBrk="1" hangingPunct="1">
                <a:buFont typeface="Wingdings" pitchFamily="2" charset="2"/>
                <a:buChar char="ü"/>
              </a:pPr>
              <a:r>
                <a:rPr lang="en-US" altLang="en-US" sz="2800">
                  <a:solidFill>
                    <a:srgbClr val="000000"/>
                  </a:solidFill>
                  <a:ea typeface="ＭＳ Ｐゴシック" pitchFamily="34" charset="-128"/>
                </a:rPr>
                <a:t>Educational Program</a:t>
              </a:r>
            </a:p>
            <a:p>
              <a:pPr eaLnBrk="1" hangingPunct="1">
                <a:buFont typeface="Wingdings" pitchFamily="2" charset="2"/>
                <a:buChar char="ü"/>
              </a:pPr>
              <a:r>
                <a:rPr lang="en-US" altLang="en-US" sz="2800">
                  <a:solidFill>
                    <a:srgbClr val="000000"/>
                  </a:solidFill>
                  <a:ea typeface="ＭＳ Ｐゴシック" pitchFamily="34" charset="-128"/>
                </a:rPr>
                <a:t>Community Project</a:t>
              </a:r>
            </a:p>
          </p:txBody>
        </p:sp>
      </p:grpSp>
      <p:sp>
        <p:nvSpPr>
          <p:cNvPr id="20485" name="Slide Number Placeholder 4"/>
          <p:cNvSpPr>
            <a:spLocks noGrp="1"/>
          </p:cNvSpPr>
          <p:nvPr>
            <p:ph type="sldNum" sz="quarter" idx="10"/>
          </p:nvPr>
        </p:nvSpPr>
        <p:spPr bwMode="auto">
          <a:xfrm>
            <a:off x="569913" y="7616825"/>
            <a:ext cx="657225"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F70CC01D-5B5E-445E-B5E8-80058502DD07}" type="slidenum">
              <a:rPr lang="en-US" altLang="en-US" sz="1700" smtClean="0">
                <a:solidFill>
                  <a:schemeClr val="bg1"/>
                </a:solidFill>
              </a:rPr>
              <a:pPr defTabSz="1304925" fontAlgn="base">
                <a:spcBef>
                  <a:spcPct val="0"/>
                </a:spcBef>
                <a:spcAft>
                  <a:spcPct val="0"/>
                </a:spcAft>
                <a:defRPr/>
              </a:pPr>
              <a:t>16</a:t>
            </a:fld>
            <a:endParaRPr lang="en-US" altLang="en-US" sz="1700" smtClean="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
          <p:cNvGrpSpPr>
            <a:grpSpLocks/>
          </p:cNvGrpSpPr>
          <p:nvPr/>
        </p:nvGrpSpPr>
        <p:grpSpPr bwMode="auto">
          <a:xfrm>
            <a:off x="609600" y="3473450"/>
            <a:ext cx="12733338" cy="3511550"/>
            <a:chOff x="-987549" y="2971800"/>
            <a:chExt cx="7958487" cy="292642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821" y="2971800"/>
              <a:ext cx="4575117" cy="2926426"/>
            </a:xfrm>
            <a:prstGeom prst="rect">
              <a:avLst/>
            </a:prstGeom>
            <a:ln>
              <a:noFill/>
            </a:ln>
            <a:effectLst>
              <a:softEdge rad="112500"/>
            </a:effectLst>
          </p:spPr>
        </p:pic>
        <p:sp>
          <p:nvSpPr>
            <p:cNvPr id="4" name="Title 1"/>
            <p:cNvSpPr txBox="1">
              <a:spLocks/>
            </p:cNvSpPr>
            <p:nvPr/>
          </p:nvSpPr>
          <p:spPr>
            <a:xfrm>
              <a:off x="-987549" y="3093514"/>
              <a:ext cx="2667051" cy="640321"/>
            </a:xfrm>
            <a:prstGeom prst="rect">
              <a:avLst/>
            </a:prstGeom>
          </p:spPr>
          <p:txBody>
            <a:bodyPr/>
            <a:lstStyle>
              <a:lvl1pPr algn="l" rtl="0" eaLnBrk="0" fontAlgn="base" hangingPunct="0">
                <a:spcBef>
                  <a:spcPct val="0"/>
                </a:spcBef>
                <a:spcAft>
                  <a:spcPct val="0"/>
                </a:spcAft>
                <a:defRPr sz="4000" b="1">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000" b="1">
                  <a:solidFill>
                    <a:schemeClr val="tx2"/>
                  </a:solidFill>
                  <a:latin typeface="Garamond" pitchFamily="-112" charset="0"/>
                  <a:ea typeface="ＭＳ Ｐゴシック" pitchFamily="-109" charset="-128"/>
                  <a:cs typeface="ＭＳ Ｐゴシック" pitchFamily="-109" charset="-128"/>
                </a:defRPr>
              </a:lvl5pPr>
              <a:lvl6pPr marL="457200" algn="l" rtl="0" fontAlgn="base">
                <a:spcBef>
                  <a:spcPct val="0"/>
                </a:spcBef>
                <a:spcAft>
                  <a:spcPct val="0"/>
                </a:spcAft>
                <a:defRPr sz="4000" b="1">
                  <a:solidFill>
                    <a:schemeClr val="tx2"/>
                  </a:solidFill>
                  <a:latin typeface="Garamond" pitchFamily="-112" charset="0"/>
                </a:defRPr>
              </a:lvl6pPr>
              <a:lvl7pPr marL="914400" algn="l" rtl="0" fontAlgn="base">
                <a:spcBef>
                  <a:spcPct val="0"/>
                </a:spcBef>
                <a:spcAft>
                  <a:spcPct val="0"/>
                </a:spcAft>
                <a:defRPr sz="4000" b="1">
                  <a:solidFill>
                    <a:schemeClr val="tx2"/>
                  </a:solidFill>
                  <a:latin typeface="Garamond" pitchFamily="-112" charset="0"/>
                </a:defRPr>
              </a:lvl7pPr>
              <a:lvl8pPr marL="1371600" algn="l" rtl="0" fontAlgn="base">
                <a:spcBef>
                  <a:spcPct val="0"/>
                </a:spcBef>
                <a:spcAft>
                  <a:spcPct val="0"/>
                </a:spcAft>
                <a:defRPr sz="4000" b="1">
                  <a:solidFill>
                    <a:schemeClr val="tx2"/>
                  </a:solidFill>
                  <a:latin typeface="Garamond" pitchFamily="-112" charset="0"/>
                </a:defRPr>
              </a:lvl8pPr>
              <a:lvl9pPr marL="1828800" algn="l" rtl="0" fontAlgn="base">
                <a:spcBef>
                  <a:spcPct val="0"/>
                </a:spcBef>
                <a:spcAft>
                  <a:spcPct val="0"/>
                </a:spcAft>
                <a:defRPr sz="4000" b="1">
                  <a:solidFill>
                    <a:schemeClr val="tx2"/>
                  </a:solidFill>
                  <a:latin typeface="Garamond" pitchFamily="-112" charset="0"/>
                </a:defRPr>
              </a:lvl9pPr>
            </a:lstStyle>
            <a:p>
              <a:pPr defTabSz="1306220">
                <a:defRPr/>
              </a:pPr>
              <a:r>
                <a:rPr lang="en-US" sz="4600" kern="0" dirty="0">
                  <a:solidFill>
                    <a:schemeClr val="tx1"/>
                  </a:solidFill>
                </a:rPr>
                <a:t>Scholarships</a:t>
              </a:r>
            </a:p>
          </p:txBody>
        </p:sp>
      </p:grpSp>
      <p:sp>
        <p:nvSpPr>
          <p:cNvPr id="21507" name="TextBox 2"/>
          <p:cNvSpPr txBox="1">
            <a:spLocks noChangeArrowheads="1"/>
          </p:cNvSpPr>
          <p:nvPr/>
        </p:nvSpPr>
        <p:spPr bwMode="auto">
          <a:xfrm>
            <a:off x="300038" y="4492625"/>
            <a:ext cx="6688137"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marL="488950" indent="-4889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buFont typeface="Wingdings" pitchFamily="2" charset="2"/>
              <a:buChar char="ü"/>
            </a:pPr>
            <a:r>
              <a:rPr lang="en-US" altLang="en-US" sz="2800" dirty="0">
                <a:solidFill>
                  <a:srgbClr val="000000"/>
                </a:solidFill>
                <a:ea typeface="ＭＳ Ｐゴシック" pitchFamily="34" charset="-128"/>
              </a:rPr>
              <a:t>220 available</a:t>
            </a:r>
          </a:p>
          <a:p>
            <a:pPr eaLnBrk="1" hangingPunct="1">
              <a:buFont typeface="Wingdings" pitchFamily="2" charset="2"/>
              <a:buChar char="ü"/>
            </a:pPr>
            <a:r>
              <a:rPr lang="en-US" altLang="en-US" sz="2800" dirty="0" smtClean="0">
                <a:solidFill>
                  <a:srgbClr val="000000"/>
                </a:solidFill>
                <a:ea typeface="ＭＳ Ｐゴシック" pitchFamily="34" charset="-128"/>
              </a:rPr>
              <a:t>$600 Foundation </a:t>
            </a:r>
            <a:r>
              <a:rPr lang="en-US" altLang="en-US" sz="2800" dirty="0">
                <a:solidFill>
                  <a:srgbClr val="000000"/>
                </a:solidFill>
                <a:ea typeface="ＭＳ Ｐゴシック" pitchFamily="34" charset="-128"/>
              </a:rPr>
              <a:t>scholarships</a:t>
            </a:r>
          </a:p>
          <a:p>
            <a:pPr eaLnBrk="1" hangingPunct="1">
              <a:buFont typeface="Wingdings" pitchFamily="2" charset="2"/>
              <a:buChar char="ü"/>
            </a:pPr>
            <a:r>
              <a:rPr lang="en-US" altLang="en-US" sz="2800" dirty="0">
                <a:solidFill>
                  <a:srgbClr val="000000"/>
                </a:solidFill>
                <a:ea typeface="ＭＳ Ｐゴシック" pitchFamily="34" charset="-128"/>
              </a:rPr>
              <a:t>AAFP member</a:t>
            </a:r>
          </a:p>
        </p:txBody>
      </p:sp>
      <p:pic>
        <p:nvPicPr>
          <p:cNvPr id="8" name="Picture 2" descr="S:\MARKETING DIVISION\NATIONAL CONFERENCE\2013 NC\FMIG promotion\Highlights 2.JPG"/>
          <p:cNvPicPr>
            <a:picLocks noChangeAspect="1" noChangeArrowheads="1"/>
          </p:cNvPicPr>
          <p:nvPr/>
        </p:nvPicPr>
        <p:blipFill>
          <a:blip r:embed="rId4"/>
          <a:srcRect/>
          <a:stretch>
            <a:fillRect/>
          </a:stretch>
        </p:blipFill>
        <p:spPr bwMode="auto">
          <a:xfrm>
            <a:off x="762000" y="501650"/>
            <a:ext cx="41148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5"/>
          <p:cNvSpPr txBox="1">
            <a:spLocks noChangeArrowheads="1"/>
          </p:cNvSpPr>
          <p:nvPr/>
        </p:nvSpPr>
        <p:spPr bwMode="auto">
          <a:xfrm>
            <a:off x="4995863" y="393700"/>
            <a:ext cx="937577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4600" b="1">
                <a:solidFill>
                  <a:srgbClr val="000000"/>
                </a:solidFill>
                <a:ea typeface="ＭＳ Ｐゴシック" pitchFamily="34" charset="-128"/>
              </a:rPr>
              <a:t>Network, Socialize, Connect</a:t>
            </a:r>
          </a:p>
        </p:txBody>
      </p:sp>
      <p:sp>
        <p:nvSpPr>
          <p:cNvPr id="21510" name="TextBox 6"/>
          <p:cNvSpPr txBox="1">
            <a:spLocks noChangeArrowheads="1"/>
          </p:cNvSpPr>
          <p:nvPr/>
        </p:nvSpPr>
        <p:spPr bwMode="auto">
          <a:xfrm>
            <a:off x="5113338" y="1506538"/>
            <a:ext cx="86629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marL="488950" indent="-4889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buFont typeface="Wingdings" pitchFamily="2" charset="2"/>
              <a:buChar char="ü"/>
            </a:pPr>
            <a:r>
              <a:rPr lang="en-US" altLang="en-US" sz="2800">
                <a:solidFill>
                  <a:srgbClr val="000000"/>
                </a:solidFill>
                <a:ea typeface="ＭＳ Ｐゴシック" pitchFamily="34" charset="-128"/>
              </a:rPr>
              <a:t>Expo Hall Grand Opening</a:t>
            </a:r>
          </a:p>
          <a:p>
            <a:pPr eaLnBrk="1" hangingPunct="1">
              <a:buFont typeface="Wingdings" pitchFamily="2" charset="2"/>
              <a:buChar char="ü"/>
            </a:pPr>
            <a:r>
              <a:rPr lang="en-US" altLang="en-US" sz="2800">
                <a:solidFill>
                  <a:srgbClr val="000000"/>
                </a:solidFill>
                <a:ea typeface="ＭＳ Ｐゴシック" pitchFamily="34" charset="-128"/>
              </a:rPr>
              <a:t>Conference Celebration</a:t>
            </a:r>
          </a:p>
        </p:txBody>
      </p:sp>
      <p:sp>
        <p:nvSpPr>
          <p:cNvPr id="21511" name="Slide Number Placeholder 4"/>
          <p:cNvSpPr>
            <a:spLocks noGrp="1"/>
          </p:cNvSpPr>
          <p:nvPr>
            <p:ph type="sldNum" sz="quarter" idx="10"/>
          </p:nvPr>
        </p:nvSpPr>
        <p:spPr bwMode="auto">
          <a:xfrm>
            <a:off x="731838" y="7616825"/>
            <a:ext cx="633412"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B7230DF2-AA84-4970-AB90-99012108CBB3}" type="slidenum">
              <a:rPr lang="en-US" altLang="en-US" sz="1700" smtClean="0">
                <a:solidFill>
                  <a:schemeClr val="bg1"/>
                </a:solidFill>
              </a:rPr>
              <a:pPr defTabSz="1304925" fontAlgn="base">
                <a:spcBef>
                  <a:spcPct val="0"/>
                </a:spcBef>
                <a:spcAft>
                  <a:spcPct val="0"/>
                </a:spcAft>
                <a:defRPr/>
              </a:pPr>
              <a:t>17</a:t>
            </a:fld>
            <a:endParaRPr lang="en-US" altLang="en-US" sz="1700" smtClean="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bwMode="auto">
          <a:xfrm>
            <a:off x="244475" y="7658100"/>
            <a:ext cx="852488" cy="571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13E295CC-2071-4316-8191-B1FD727BDA65}" type="slidenum">
              <a:rPr lang="en-US" altLang="en-US" sz="1700" smtClean="0">
                <a:solidFill>
                  <a:srgbClr val="FFFFFF"/>
                </a:solidFill>
              </a:rPr>
              <a:pPr defTabSz="1304925" fontAlgn="base">
                <a:spcBef>
                  <a:spcPct val="0"/>
                </a:spcBef>
                <a:spcAft>
                  <a:spcPct val="0"/>
                </a:spcAft>
                <a:defRPr/>
              </a:pPr>
              <a:t>18</a:t>
            </a:fld>
            <a:endParaRPr lang="en-US" altLang="en-US" sz="1700" smtClean="0">
              <a:solidFill>
                <a:srgbClr val="FFFFFF"/>
              </a:solidFill>
            </a:endParaRP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88" y="528308"/>
            <a:ext cx="72390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38242" y="528308"/>
            <a:ext cx="4888871" cy="1938992"/>
          </a:xfrm>
          <a:prstGeom prst="rect">
            <a:avLst/>
          </a:prstGeom>
          <a:noFill/>
        </p:spPr>
        <p:txBody>
          <a:bodyPr wrap="square" rtlCol="0">
            <a:spAutoFit/>
          </a:bodyPr>
          <a:lstStyle/>
          <a:p>
            <a:r>
              <a:rPr lang="en-US" sz="4000" b="1" dirty="0" smtClean="0"/>
              <a:t>AAFP </a:t>
            </a:r>
          </a:p>
          <a:p>
            <a:r>
              <a:rPr lang="en-US" sz="4000" b="1" dirty="0" smtClean="0"/>
              <a:t>Family Medicine Experience (FMX)</a:t>
            </a:r>
            <a:endParaRPr lang="en-US" sz="4000" b="1" dirty="0"/>
          </a:p>
        </p:txBody>
      </p:sp>
      <p:sp>
        <p:nvSpPr>
          <p:cNvPr id="3" name="TextBox 2"/>
          <p:cNvSpPr txBox="1"/>
          <p:nvPr/>
        </p:nvSpPr>
        <p:spPr>
          <a:xfrm>
            <a:off x="8419726" y="2566658"/>
            <a:ext cx="3268301" cy="492443"/>
          </a:xfrm>
          <a:prstGeom prst="rect">
            <a:avLst/>
          </a:prstGeom>
          <a:noFill/>
        </p:spPr>
        <p:txBody>
          <a:bodyPr wrap="square" rtlCol="0">
            <a:spAutoFit/>
          </a:bodyPr>
          <a:lstStyle/>
          <a:p>
            <a:r>
              <a:rPr lang="en-US" b="1" dirty="0" smtClean="0"/>
              <a:t>Sept. 12-16, 2017</a:t>
            </a:r>
            <a:endParaRPr lang="en-US" b="1" dirty="0"/>
          </a:p>
        </p:txBody>
      </p:sp>
      <p:sp>
        <p:nvSpPr>
          <p:cNvPr id="4" name="TextBox 3"/>
          <p:cNvSpPr txBox="1"/>
          <p:nvPr/>
        </p:nvSpPr>
        <p:spPr>
          <a:xfrm>
            <a:off x="8419726" y="3250193"/>
            <a:ext cx="5864106" cy="892552"/>
          </a:xfrm>
          <a:prstGeom prst="rect">
            <a:avLst/>
          </a:prstGeom>
          <a:noFill/>
        </p:spPr>
        <p:txBody>
          <a:bodyPr wrap="none" rtlCol="0">
            <a:spAutoFit/>
          </a:bodyPr>
          <a:lstStyle/>
          <a:p>
            <a:r>
              <a:rPr lang="en-US" dirty="0"/>
              <a:t>Henry B. Gonzalez Convention </a:t>
            </a:r>
            <a:r>
              <a:rPr lang="en-US" dirty="0" smtClean="0"/>
              <a:t>Center</a:t>
            </a:r>
          </a:p>
          <a:p>
            <a:r>
              <a:rPr lang="en-US" dirty="0" smtClean="0"/>
              <a:t>San Antonio, TX</a:t>
            </a:r>
            <a:endParaRPr 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a:spLocks noGrp="1" noChangeArrowheads="1"/>
          </p:cNvSpPr>
          <p:nvPr>
            <p:ph type="title"/>
          </p:nvPr>
        </p:nvSpPr>
        <p:spPr>
          <a:xfrm>
            <a:off x="0" y="152400"/>
            <a:ext cx="14630400" cy="1371600"/>
          </a:xfrm>
        </p:spPr>
        <p:txBody>
          <a:bodyPr/>
          <a:lstStyle/>
          <a:p>
            <a:pPr eaLnBrk="1" hangingPunct="1"/>
            <a:r>
              <a:rPr lang="en-US" altLang="en-US" smtClean="0"/>
              <a:t>Family Medicine Specialty Resources</a:t>
            </a:r>
          </a:p>
        </p:txBody>
      </p:sp>
      <p:sp>
        <p:nvSpPr>
          <p:cNvPr id="23555" name="Text Box 4"/>
          <p:cNvSpPr txBox="1">
            <a:spLocks noChangeArrowheads="1"/>
          </p:cNvSpPr>
          <p:nvPr/>
        </p:nvSpPr>
        <p:spPr bwMode="auto">
          <a:xfrm>
            <a:off x="0" y="1917700"/>
            <a:ext cx="1463040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spcBef>
                <a:spcPct val="50000"/>
              </a:spcBef>
            </a:pPr>
            <a:r>
              <a:rPr lang="en-US" altLang="en-US" sz="3400" b="1"/>
              <a:t>Promoting Family Medicine</a:t>
            </a:r>
          </a:p>
        </p:txBody>
      </p:sp>
      <p:sp>
        <p:nvSpPr>
          <p:cNvPr id="23556" name="Text Box 9"/>
          <p:cNvSpPr txBox="1">
            <a:spLocks noChangeArrowheads="1"/>
          </p:cNvSpPr>
          <p:nvPr/>
        </p:nvSpPr>
        <p:spPr bwMode="auto">
          <a:xfrm>
            <a:off x="0" y="2976563"/>
            <a:ext cx="146304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spcBef>
                <a:spcPct val="50000"/>
              </a:spcBef>
            </a:pPr>
            <a:r>
              <a:rPr lang="en-US" altLang="en-US" sz="2900" b="1" i="1"/>
              <a:t>Advocating for you…and your future. </a:t>
            </a:r>
          </a:p>
        </p:txBody>
      </p:sp>
      <p:sp>
        <p:nvSpPr>
          <p:cNvPr id="23557" name="Text Box 11"/>
          <p:cNvSpPr txBox="1">
            <a:spLocks noChangeArrowheads="1"/>
          </p:cNvSpPr>
          <p:nvPr/>
        </p:nvSpPr>
        <p:spPr bwMode="auto">
          <a:xfrm>
            <a:off x="5303838" y="3868738"/>
            <a:ext cx="4022725"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457200" indent="-45720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Federal legislators</a:t>
            </a:r>
          </a:p>
        </p:txBody>
      </p:sp>
      <p:sp>
        <p:nvSpPr>
          <p:cNvPr id="23558" name="Text Box 12"/>
          <p:cNvSpPr txBox="1">
            <a:spLocks noChangeArrowheads="1"/>
          </p:cNvSpPr>
          <p:nvPr/>
        </p:nvSpPr>
        <p:spPr bwMode="auto">
          <a:xfrm>
            <a:off x="5270500" y="4557713"/>
            <a:ext cx="4024313"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457200" indent="-45720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State legislators</a:t>
            </a:r>
          </a:p>
        </p:txBody>
      </p:sp>
      <p:sp>
        <p:nvSpPr>
          <p:cNvPr id="23559" name="Text Box 13"/>
          <p:cNvSpPr txBox="1">
            <a:spLocks noChangeArrowheads="1"/>
          </p:cNvSpPr>
          <p:nvPr/>
        </p:nvSpPr>
        <p:spPr bwMode="auto">
          <a:xfrm>
            <a:off x="5270500" y="5332413"/>
            <a:ext cx="7127875"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457200" indent="-45720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Insurers, third-party payors</a:t>
            </a:r>
          </a:p>
        </p:txBody>
      </p:sp>
      <p:sp>
        <p:nvSpPr>
          <p:cNvPr id="23560" name="Slide Number Placeholder 4"/>
          <p:cNvSpPr>
            <a:spLocks noGrp="1"/>
          </p:cNvSpPr>
          <p:nvPr>
            <p:ph type="sldNum" sz="quarter" idx="10"/>
          </p:nvPr>
        </p:nvSpPr>
        <p:spPr bwMode="auto">
          <a:xfrm>
            <a:off x="731838" y="7616825"/>
            <a:ext cx="606425"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7F598BF8-EB72-4BCE-8762-D9F3C2A6AED9}" type="slidenum">
              <a:rPr lang="en-US" altLang="en-US" sz="1700" smtClean="0">
                <a:solidFill>
                  <a:schemeClr val="bg1"/>
                </a:solidFill>
              </a:rPr>
              <a:pPr defTabSz="1304925" fontAlgn="base">
                <a:spcBef>
                  <a:spcPct val="0"/>
                </a:spcBef>
                <a:spcAft>
                  <a:spcPct val="0"/>
                </a:spcAft>
                <a:defRPr/>
              </a:pPr>
              <a:t>19</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8737600" y="6516688"/>
            <a:ext cx="573087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r" eaLnBrk="1" hangingPunct="1">
              <a:spcBef>
                <a:spcPct val="50000"/>
              </a:spcBef>
            </a:pPr>
            <a:r>
              <a:rPr lang="en-US" altLang="en-US" sz="3400">
                <a:solidFill>
                  <a:srgbClr val="C0C0C0"/>
                </a:solidFill>
              </a:rPr>
              <a:t>www.aafp.org</a:t>
            </a:r>
          </a:p>
        </p:txBody>
      </p:sp>
      <p:grpSp>
        <p:nvGrpSpPr>
          <p:cNvPr id="6147" name="Group 4"/>
          <p:cNvGrpSpPr>
            <a:grpSpLocks/>
          </p:cNvGrpSpPr>
          <p:nvPr/>
        </p:nvGrpSpPr>
        <p:grpSpPr bwMode="auto">
          <a:xfrm>
            <a:off x="949325" y="1308100"/>
            <a:ext cx="6096000" cy="2465388"/>
            <a:chOff x="1905000" y="1676400"/>
            <a:chExt cx="3810000" cy="2055167"/>
          </a:xfrm>
        </p:grpSpPr>
        <p:sp>
          <p:nvSpPr>
            <p:cNvPr id="6154" name="Text Box 7"/>
            <p:cNvSpPr txBox="1">
              <a:spLocks noChangeArrowheads="1"/>
            </p:cNvSpPr>
            <p:nvPr/>
          </p:nvSpPr>
          <p:spPr bwMode="auto">
            <a:xfrm>
              <a:off x="1905000" y="1676400"/>
              <a:ext cx="1981200" cy="5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4000" b="1"/>
                <a:t>Mission:</a:t>
              </a:r>
            </a:p>
          </p:txBody>
        </p:sp>
        <p:sp>
          <p:nvSpPr>
            <p:cNvPr id="6155" name="Text Box 9"/>
            <p:cNvSpPr txBox="1">
              <a:spLocks noChangeArrowheads="1"/>
            </p:cNvSpPr>
            <p:nvPr/>
          </p:nvSpPr>
          <p:spPr bwMode="auto">
            <a:xfrm>
              <a:off x="2209800" y="2266305"/>
              <a:ext cx="35052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a:t>Improve the health of patients, families, and communities by serving the needs of members with professionalism and creativity. </a:t>
              </a:r>
            </a:p>
          </p:txBody>
        </p:sp>
      </p:grpSp>
      <p:grpSp>
        <p:nvGrpSpPr>
          <p:cNvPr id="6148" name="Group 3"/>
          <p:cNvGrpSpPr>
            <a:grpSpLocks/>
          </p:cNvGrpSpPr>
          <p:nvPr/>
        </p:nvGrpSpPr>
        <p:grpSpPr bwMode="auto">
          <a:xfrm>
            <a:off x="8737600" y="1966913"/>
            <a:ext cx="5730875" cy="1806575"/>
            <a:chOff x="2286000" y="4114800"/>
            <a:chExt cx="3581400" cy="1505744"/>
          </a:xfrm>
        </p:grpSpPr>
        <p:sp>
          <p:nvSpPr>
            <p:cNvPr id="6150" name="Text Box 3"/>
            <p:cNvSpPr txBox="1">
              <a:spLocks noChangeArrowheads="1"/>
            </p:cNvSpPr>
            <p:nvPr/>
          </p:nvSpPr>
          <p:spPr bwMode="auto">
            <a:xfrm>
              <a:off x="2286000" y="4462463"/>
              <a:ext cx="3581400"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Tx/>
                <a:buChar char="•"/>
              </a:pPr>
              <a:r>
                <a:rPr lang="en-US" altLang="en-US"/>
                <a:t> Education</a:t>
              </a:r>
            </a:p>
          </p:txBody>
        </p:sp>
        <p:sp>
          <p:nvSpPr>
            <p:cNvPr id="6151" name="Text Box 10"/>
            <p:cNvSpPr txBox="1">
              <a:spLocks noChangeArrowheads="1"/>
            </p:cNvSpPr>
            <p:nvPr/>
          </p:nvSpPr>
          <p:spPr bwMode="auto">
            <a:xfrm>
              <a:off x="2286000" y="4829175"/>
              <a:ext cx="3200400"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Tx/>
                <a:buChar char="•"/>
              </a:pPr>
              <a:r>
                <a:rPr lang="en-US" altLang="en-US"/>
                <a:t> Advocacy</a:t>
              </a:r>
            </a:p>
          </p:txBody>
        </p:sp>
        <p:sp>
          <p:nvSpPr>
            <p:cNvPr id="6152" name="Text Box 11"/>
            <p:cNvSpPr txBox="1">
              <a:spLocks noChangeArrowheads="1"/>
            </p:cNvSpPr>
            <p:nvPr/>
          </p:nvSpPr>
          <p:spPr bwMode="auto">
            <a:xfrm>
              <a:off x="2286000" y="5210175"/>
              <a:ext cx="3505200"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Tx/>
                <a:buChar char="•"/>
              </a:pPr>
              <a:r>
                <a:rPr lang="en-US" altLang="en-US"/>
                <a:t> Health of the Public</a:t>
              </a:r>
            </a:p>
          </p:txBody>
        </p:sp>
        <p:sp>
          <p:nvSpPr>
            <p:cNvPr id="6153" name="Text Box 12"/>
            <p:cNvSpPr txBox="1">
              <a:spLocks noChangeArrowheads="1"/>
            </p:cNvSpPr>
            <p:nvPr/>
          </p:nvSpPr>
          <p:spPr bwMode="auto">
            <a:xfrm>
              <a:off x="2286000" y="4114800"/>
              <a:ext cx="3505200"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Tx/>
                <a:buChar char="•"/>
              </a:pPr>
              <a:r>
                <a:rPr lang="en-US" altLang="en-US"/>
                <a:t> Practice Enhancement</a:t>
              </a:r>
            </a:p>
          </p:txBody>
        </p:sp>
      </p:grpSp>
      <p:sp>
        <p:nvSpPr>
          <p:cNvPr id="6149" name="Slide Number Placeholder 4"/>
          <p:cNvSpPr>
            <a:spLocks noGrp="1"/>
          </p:cNvSpPr>
          <p:nvPr>
            <p:ph type="sldNum" sz="quarter" idx="10"/>
          </p:nvPr>
        </p:nvSpPr>
        <p:spPr bwMode="auto">
          <a:xfrm>
            <a:off x="731838" y="7616825"/>
            <a:ext cx="495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8FFE532D-89F7-4820-B218-71F3ABDE25F2}" type="slidenum">
              <a:rPr lang="en-US" altLang="en-US" sz="1700" smtClean="0">
                <a:solidFill>
                  <a:schemeClr val="bg1"/>
                </a:solidFill>
              </a:rPr>
              <a:pPr defTabSz="1304925" fontAlgn="base">
                <a:spcBef>
                  <a:spcPct val="0"/>
                </a:spcBef>
                <a:spcAft>
                  <a:spcPct val="0"/>
                </a:spcAft>
                <a:defRPr/>
              </a:pPr>
              <a:t>2</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4"/>
          <p:cNvSpPr txBox="1">
            <a:spLocks noChangeArrowheads="1"/>
          </p:cNvSpPr>
          <p:nvPr/>
        </p:nvSpPr>
        <p:spPr bwMode="auto">
          <a:xfrm>
            <a:off x="7486650" y="1882775"/>
            <a:ext cx="6440488"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2800" b="1"/>
              <a:t>AAFP leaders take the message of family medicine to Congress.  </a:t>
            </a:r>
          </a:p>
        </p:txBody>
      </p:sp>
      <p:sp>
        <p:nvSpPr>
          <p:cNvPr id="24579" name="TextBox 3"/>
          <p:cNvSpPr txBox="1">
            <a:spLocks noChangeArrowheads="1"/>
          </p:cNvSpPr>
          <p:nvPr/>
        </p:nvSpPr>
        <p:spPr bwMode="auto">
          <a:xfrm>
            <a:off x="7486650" y="3511550"/>
            <a:ext cx="70453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2400" i="1" dirty="0"/>
              <a:t>AAFP </a:t>
            </a:r>
            <a:r>
              <a:rPr lang="en-US" altLang="en-US" sz="2400" i="1" dirty="0" smtClean="0"/>
              <a:t>Past Chair Robert </a:t>
            </a:r>
            <a:r>
              <a:rPr lang="en-US" altLang="en-US" sz="2400" i="1" dirty="0" err="1"/>
              <a:t>Wergin</a:t>
            </a:r>
            <a:r>
              <a:rPr lang="en-US" altLang="en-US" sz="2400" i="1" dirty="0"/>
              <a:t>, MD (left), thanked President Obama for his leadership at a White House ceremony to mark repeal of the Medicare sustainable growth rate.</a:t>
            </a:r>
            <a:endParaRPr lang="en-US" altLang="en-US" sz="2400" b="1" i="1" dirty="0"/>
          </a:p>
        </p:txBody>
      </p:sp>
      <p:pic>
        <p:nvPicPr>
          <p:cNvPr id="2050" name="Picture 2" descr="http://medialib.aafp.org/content/dam/AAFP/images/ann/2015-april/Wergin-Obama.jpg.daijpg.420.jpg"/>
          <p:cNvPicPr>
            <a:picLocks noChangeAspect="1" noChangeArrowheads="1"/>
          </p:cNvPicPr>
          <p:nvPr/>
        </p:nvPicPr>
        <p:blipFill>
          <a:blip r:embed="rId3"/>
          <a:srcRect/>
          <a:stretch>
            <a:fillRect/>
          </a:stretch>
        </p:blipFill>
        <p:spPr bwMode="auto">
          <a:xfrm>
            <a:off x="704850" y="1304925"/>
            <a:ext cx="6561138" cy="492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581" name="Slide Number Placeholder 4"/>
          <p:cNvSpPr>
            <a:spLocks noGrp="1"/>
          </p:cNvSpPr>
          <p:nvPr>
            <p:ph type="sldNum" sz="quarter" idx="10"/>
          </p:nvPr>
        </p:nvSpPr>
        <p:spPr bwMode="auto">
          <a:xfrm>
            <a:off x="477838" y="7616825"/>
            <a:ext cx="749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6444F61C-4C1F-439E-9ED3-4825D63DB601}" type="slidenum">
              <a:rPr lang="en-US" altLang="en-US" sz="1700" smtClean="0">
                <a:solidFill>
                  <a:schemeClr val="bg1"/>
                </a:solidFill>
              </a:rPr>
              <a:pPr defTabSz="1304925" fontAlgn="base">
                <a:spcBef>
                  <a:spcPct val="0"/>
                </a:spcBef>
                <a:spcAft>
                  <a:spcPct val="0"/>
                </a:spcAft>
                <a:defRPr/>
              </a:pPr>
              <a:t>20</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speakou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71713" y="2125663"/>
            <a:ext cx="2419350" cy="24018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22"/>
          <p:cNvSpPr txBox="1">
            <a:spLocks noChangeArrowheads="1"/>
          </p:cNvSpPr>
          <p:nvPr/>
        </p:nvSpPr>
        <p:spPr bwMode="auto">
          <a:xfrm>
            <a:off x="5237163" y="2273300"/>
            <a:ext cx="816451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342900" indent="-34290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sz="2900"/>
              <a:t>Advocate from your laptop, phone or tablet</a:t>
            </a:r>
          </a:p>
        </p:txBody>
      </p:sp>
      <p:sp>
        <p:nvSpPr>
          <p:cNvPr id="25604" name="Text Box 23"/>
          <p:cNvSpPr txBox="1">
            <a:spLocks noChangeArrowheads="1"/>
          </p:cNvSpPr>
          <p:nvPr/>
        </p:nvSpPr>
        <p:spPr bwMode="auto">
          <a:xfrm>
            <a:off x="5237163" y="3052763"/>
            <a:ext cx="78200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342900" indent="-34290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sz="2900"/>
              <a:t>Anytime, real time</a:t>
            </a:r>
          </a:p>
        </p:txBody>
      </p:sp>
      <p:sp>
        <p:nvSpPr>
          <p:cNvPr id="25605" name="Text Box 24"/>
          <p:cNvSpPr txBox="1">
            <a:spLocks noChangeArrowheads="1"/>
          </p:cNvSpPr>
          <p:nvPr/>
        </p:nvSpPr>
        <p:spPr bwMode="auto">
          <a:xfrm>
            <a:off x="5237163" y="3808413"/>
            <a:ext cx="767873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342900" indent="-34290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sz="2900"/>
              <a:t>Be informed &amp; involved in your future</a:t>
            </a:r>
          </a:p>
        </p:txBody>
      </p:sp>
      <p:sp>
        <p:nvSpPr>
          <p:cNvPr id="25606" name="Slide Number Placeholder 4"/>
          <p:cNvSpPr>
            <a:spLocks noGrp="1"/>
          </p:cNvSpPr>
          <p:nvPr>
            <p:ph type="sldNum" sz="quarter" idx="10"/>
          </p:nvPr>
        </p:nvSpPr>
        <p:spPr bwMode="auto">
          <a:xfrm>
            <a:off x="731838" y="7616825"/>
            <a:ext cx="6858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78FFDC7A-51AF-4A6D-A221-779C7DFC9AA9}" type="slidenum">
              <a:rPr lang="en-US" altLang="en-US" sz="1700" smtClean="0">
                <a:solidFill>
                  <a:schemeClr val="bg1"/>
                </a:solidFill>
              </a:rPr>
              <a:pPr defTabSz="1304925" fontAlgn="base">
                <a:spcBef>
                  <a:spcPct val="0"/>
                </a:spcBef>
                <a:spcAft>
                  <a:spcPct val="0"/>
                </a:spcAft>
                <a:defRPr/>
              </a:pPr>
              <a:t>21</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3"/>
          <p:cNvSpPr txBox="1">
            <a:spLocks noChangeArrowheads="1"/>
          </p:cNvSpPr>
          <p:nvPr/>
        </p:nvSpPr>
        <p:spPr bwMode="auto">
          <a:xfrm>
            <a:off x="579438" y="2306638"/>
            <a:ext cx="657225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b="1" i="1"/>
              <a:t>Considering post-residency training?</a:t>
            </a:r>
          </a:p>
        </p:txBody>
      </p:sp>
      <p:sp>
        <p:nvSpPr>
          <p:cNvPr id="26627" name="Text Box 10"/>
          <p:cNvSpPr txBox="1">
            <a:spLocks noChangeArrowheads="1"/>
          </p:cNvSpPr>
          <p:nvPr/>
        </p:nvSpPr>
        <p:spPr bwMode="auto">
          <a:xfrm>
            <a:off x="6954838" y="2355850"/>
            <a:ext cx="7272337"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sz="2400"/>
              <a:t>Fellowship Directory for Family Physicians</a:t>
            </a:r>
          </a:p>
        </p:txBody>
      </p:sp>
      <p:sp>
        <p:nvSpPr>
          <p:cNvPr id="26628" name="Text Box 22"/>
          <p:cNvSpPr txBox="1">
            <a:spLocks noChangeArrowheads="1"/>
          </p:cNvSpPr>
          <p:nvPr/>
        </p:nvSpPr>
        <p:spPr bwMode="auto">
          <a:xfrm>
            <a:off x="6970713" y="3143250"/>
            <a:ext cx="67818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sz="2400"/>
              <a:t>Family Medicine Clerkship/ Preceptorship Directory</a:t>
            </a:r>
          </a:p>
        </p:txBody>
      </p:sp>
      <p:sp>
        <p:nvSpPr>
          <p:cNvPr id="26629" name="Text Box 14"/>
          <p:cNvSpPr txBox="1">
            <a:spLocks noChangeArrowheads="1"/>
          </p:cNvSpPr>
          <p:nvPr/>
        </p:nvSpPr>
        <p:spPr bwMode="auto">
          <a:xfrm>
            <a:off x="6999288" y="5383213"/>
            <a:ext cx="719455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International Family Medicine Opportunities</a:t>
            </a:r>
          </a:p>
        </p:txBody>
      </p:sp>
      <p:sp>
        <p:nvSpPr>
          <p:cNvPr id="26630" name="Text Box 20"/>
          <p:cNvSpPr txBox="1">
            <a:spLocks noChangeArrowheads="1"/>
          </p:cNvSpPr>
          <p:nvPr/>
        </p:nvSpPr>
        <p:spPr bwMode="auto">
          <a:xfrm>
            <a:off x="7010400" y="6045200"/>
            <a:ext cx="6499225"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Residency Programs with International Rotations</a:t>
            </a:r>
          </a:p>
        </p:txBody>
      </p:sp>
      <p:sp>
        <p:nvSpPr>
          <p:cNvPr id="26631" name="Text Box 36"/>
          <p:cNvSpPr txBox="1">
            <a:spLocks noChangeArrowheads="1"/>
          </p:cNvSpPr>
          <p:nvPr/>
        </p:nvSpPr>
        <p:spPr bwMode="auto">
          <a:xfrm>
            <a:off x="579438" y="5343525"/>
            <a:ext cx="690086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b="1" i="1"/>
              <a:t>Looking for international experience? </a:t>
            </a:r>
          </a:p>
        </p:txBody>
      </p:sp>
      <p:sp>
        <p:nvSpPr>
          <p:cNvPr id="26632" name="Title 1"/>
          <p:cNvSpPr>
            <a:spLocks noGrp="1"/>
          </p:cNvSpPr>
          <p:nvPr>
            <p:ph type="title"/>
          </p:nvPr>
        </p:nvSpPr>
        <p:spPr>
          <a:xfrm>
            <a:off x="0" y="179388"/>
            <a:ext cx="14630400" cy="1371600"/>
          </a:xfrm>
        </p:spPr>
        <p:txBody>
          <a:bodyPr/>
          <a:lstStyle/>
          <a:p>
            <a:pPr eaLnBrk="1" hangingPunct="1"/>
            <a:r>
              <a:rPr lang="en-US" altLang="en-US" smtClean="0"/>
              <a:t>Other Online Resources</a:t>
            </a:r>
          </a:p>
        </p:txBody>
      </p:sp>
      <p:sp>
        <p:nvSpPr>
          <p:cNvPr id="26633" name="Slide Number Placeholder 4"/>
          <p:cNvSpPr>
            <a:spLocks noGrp="1"/>
          </p:cNvSpPr>
          <p:nvPr>
            <p:ph type="sldNum" sz="quarter" idx="10"/>
          </p:nvPr>
        </p:nvSpPr>
        <p:spPr bwMode="auto">
          <a:xfrm>
            <a:off x="530225" y="7616825"/>
            <a:ext cx="696913"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FAD88C64-359A-48CA-86B2-2540BE3D8894}" type="slidenum">
              <a:rPr lang="en-US" altLang="en-US" sz="1700" smtClean="0">
                <a:solidFill>
                  <a:schemeClr val="bg1"/>
                </a:solidFill>
              </a:rPr>
              <a:pPr defTabSz="1304925" fontAlgn="base">
                <a:spcBef>
                  <a:spcPct val="0"/>
                </a:spcBef>
                <a:spcAft>
                  <a:spcPct val="0"/>
                </a:spcAft>
                <a:defRPr/>
              </a:pPr>
              <a:t>22</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8169275" y="3017838"/>
            <a:ext cx="48768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endParaRPr lang="en-US" altLang="en-US"/>
          </a:p>
        </p:txBody>
      </p:sp>
      <p:sp>
        <p:nvSpPr>
          <p:cNvPr id="27651" name="Text Box 3"/>
          <p:cNvSpPr txBox="1">
            <a:spLocks noChangeArrowheads="1"/>
          </p:cNvSpPr>
          <p:nvPr/>
        </p:nvSpPr>
        <p:spPr bwMode="auto">
          <a:xfrm>
            <a:off x="0" y="1461831"/>
            <a:ext cx="14630400" cy="108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spcBef>
                <a:spcPct val="50000"/>
              </a:spcBef>
            </a:pPr>
            <a:r>
              <a:rPr lang="en-US" altLang="en-US" sz="3200" b="1" dirty="0"/>
              <a:t>Member Interest </a:t>
            </a:r>
            <a:r>
              <a:rPr lang="en-US" altLang="en-US" sz="3200" b="1" dirty="0" smtClean="0"/>
              <a:t>Groups </a:t>
            </a:r>
          </a:p>
          <a:p>
            <a:pPr algn="ctr" eaLnBrk="1" hangingPunct="1">
              <a:spcBef>
                <a:spcPct val="50000"/>
              </a:spcBef>
            </a:pPr>
            <a:r>
              <a:rPr lang="en-US" altLang="en-US" sz="2000" b="1" dirty="0" smtClean="0"/>
              <a:t>(www.aafp.org/mig)</a:t>
            </a:r>
            <a:endParaRPr lang="en-US" altLang="en-US" sz="2000" b="1" dirty="0"/>
          </a:p>
        </p:txBody>
      </p:sp>
      <p:grpSp>
        <p:nvGrpSpPr>
          <p:cNvPr id="27652" name="Group 1"/>
          <p:cNvGrpSpPr>
            <a:grpSpLocks/>
          </p:cNvGrpSpPr>
          <p:nvPr/>
        </p:nvGrpSpPr>
        <p:grpSpPr bwMode="auto">
          <a:xfrm>
            <a:off x="2536825" y="2687638"/>
            <a:ext cx="10629900" cy="3744912"/>
            <a:chOff x="6525386" y="529839"/>
            <a:chExt cx="4395662" cy="1575045"/>
          </a:xfrm>
        </p:grpSpPr>
        <p:sp>
          <p:nvSpPr>
            <p:cNvPr id="27657" name="Text Box 14"/>
            <p:cNvSpPr txBox="1">
              <a:spLocks noChangeArrowheads="1"/>
            </p:cNvSpPr>
            <p:nvPr/>
          </p:nvSpPr>
          <p:spPr bwMode="auto">
            <a:xfrm>
              <a:off x="6532563" y="805393"/>
              <a:ext cx="1444567" cy="2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Rural Health</a:t>
              </a:r>
            </a:p>
          </p:txBody>
        </p:sp>
        <p:sp>
          <p:nvSpPr>
            <p:cNvPr id="27658" name="Text Box 15"/>
            <p:cNvSpPr txBox="1">
              <a:spLocks noChangeArrowheads="1"/>
            </p:cNvSpPr>
            <p:nvPr/>
          </p:nvSpPr>
          <p:spPr bwMode="auto">
            <a:xfrm>
              <a:off x="6532563" y="1099227"/>
              <a:ext cx="3208337" cy="2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Direct Primary Care</a:t>
              </a:r>
            </a:p>
          </p:txBody>
        </p:sp>
        <p:sp>
          <p:nvSpPr>
            <p:cNvPr id="27659" name="Text Box 16"/>
            <p:cNvSpPr txBox="1">
              <a:spLocks noChangeArrowheads="1"/>
            </p:cNvSpPr>
            <p:nvPr/>
          </p:nvSpPr>
          <p:spPr bwMode="auto">
            <a:xfrm>
              <a:off x="8314339" y="812562"/>
              <a:ext cx="2606709" cy="20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Emergency Medicine/Urgent Care</a:t>
              </a:r>
            </a:p>
          </p:txBody>
        </p:sp>
        <p:sp>
          <p:nvSpPr>
            <p:cNvPr id="27660" name="Text Box 20"/>
            <p:cNvSpPr txBox="1">
              <a:spLocks noChangeArrowheads="1"/>
            </p:cNvSpPr>
            <p:nvPr/>
          </p:nvSpPr>
          <p:spPr bwMode="auto">
            <a:xfrm>
              <a:off x="8311915" y="1105214"/>
              <a:ext cx="1081072" cy="2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Oral Health</a:t>
              </a:r>
            </a:p>
          </p:txBody>
        </p:sp>
        <p:sp>
          <p:nvSpPr>
            <p:cNvPr id="27661" name="Text Box 14"/>
            <p:cNvSpPr txBox="1">
              <a:spLocks noChangeArrowheads="1"/>
            </p:cNvSpPr>
            <p:nvPr/>
          </p:nvSpPr>
          <p:spPr bwMode="auto">
            <a:xfrm>
              <a:off x="6525386" y="529839"/>
              <a:ext cx="3208337" cy="2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Global Health</a:t>
              </a:r>
            </a:p>
          </p:txBody>
        </p:sp>
        <p:sp>
          <p:nvSpPr>
            <p:cNvPr id="27662" name="Text Box 15"/>
            <p:cNvSpPr txBox="1">
              <a:spLocks noChangeArrowheads="1"/>
            </p:cNvSpPr>
            <p:nvPr/>
          </p:nvSpPr>
          <p:spPr bwMode="auto">
            <a:xfrm>
              <a:off x="6531615" y="1371600"/>
              <a:ext cx="3208337" cy="2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Hospital Medicine</a:t>
              </a:r>
            </a:p>
          </p:txBody>
        </p:sp>
        <p:sp>
          <p:nvSpPr>
            <p:cNvPr id="27663" name="Text Box 15"/>
            <p:cNvSpPr txBox="1">
              <a:spLocks noChangeArrowheads="1"/>
            </p:cNvSpPr>
            <p:nvPr/>
          </p:nvSpPr>
          <p:spPr bwMode="auto">
            <a:xfrm>
              <a:off x="6525904" y="1641796"/>
              <a:ext cx="1866489" cy="20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Reproductive Health</a:t>
              </a:r>
            </a:p>
          </p:txBody>
        </p:sp>
        <p:sp>
          <p:nvSpPr>
            <p:cNvPr id="27664" name="Text Box 15"/>
            <p:cNvSpPr txBox="1">
              <a:spLocks noChangeArrowheads="1"/>
            </p:cNvSpPr>
            <p:nvPr/>
          </p:nvSpPr>
          <p:spPr bwMode="auto">
            <a:xfrm>
              <a:off x="6525904" y="1897692"/>
              <a:ext cx="1451226" cy="20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Telehealth</a:t>
              </a:r>
            </a:p>
          </p:txBody>
        </p:sp>
        <p:sp>
          <p:nvSpPr>
            <p:cNvPr id="27665" name="Text Box 15"/>
            <p:cNvSpPr txBox="1">
              <a:spLocks noChangeArrowheads="1"/>
            </p:cNvSpPr>
            <p:nvPr/>
          </p:nvSpPr>
          <p:spPr bwMode="auto">
            <a:xfrm>
              <a:off x="8331380" y="541998"/>
              <a:ext cx="2109423" cy="2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Solo/Small Group Practice</a:t>
              </a:r>
            </a:p>
          </p:txBody>
        </p:sp>
      </p:grpSp>
      <p:sp>
        <p:nvSpPr>
          <p:cNvPr id="27653" name="Text Box 20"/>
          <p:cNvSpPr txBox="1">
            <a:spLocks noChangeArrowheads="1"/>
          </p:cNvSpPr>
          <p:nvPr/>
        </p:nvSpPr>
        <p:spPr bwMode="auto">
          <a:xfrm>
            <a:off x="6805613" y="4659313"/>
            <a:ext cx="471646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Single Payer Health Care</a:t>
            </a:r>
          </a:p>
        </p:txBody>
      </p:sp>
      <p:sp>
        <p:nvSpPr>
          <p:cNvPr id="27654" name="Title 2"/>
          <p:cNvSpPr>
            <a:spLocks noGrp="1"/>
          </p:cNvSpPr>
          <p:nvPr>
            <p:ph type="title"/>
          </p:nvPr>
        </p:nvSpPr>
        <p:spPr>
          <a:xfrm>
            <a:off x="0" y="-58738"/>
            <a:ext cx="14630400" cy="1371601"/>
          </a:xfrm>
        </p:spPr>
        <p:txBody>
          <a:bodyPr/>
          <a:lstStyle/>
          <a:p>
            <a:pPr eaLnBrk="1" hangingPunct="1"/>
            <a:r>
              <a:rPr lang="en-US" altLang="en-US" smtClean="0"/>
              <a:t>Networking Resources</a:t>
            </a:r>
          </a:p>
        </p:txBody>
      </p:sp>
      <p:sp>
        <p:nvSpPr>
          <p:cNvPr id="27655" name="Text Box 20"/>
          <p:cNvSpPr txBox="1">
            <a:spLocks noChangeArrowheads="1"/>
          </p:cNvSpPr>
          <p:nvPr/>
        </p:nvSpPr>
        <p:spPr bwMode="auto">
          <a:xfrm>
            <a:off x="6775450" y="5262563"/>
            <a:ext cx="4716463"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dirty="0"/>
              <a:t> Adolescent Health</a:t>
            </a:r>
          </a:p>
        </p:txBody>
      </p:sp>
      <p:sp>
        <p:nvSpPr>
          <p:cNvPr id="27656" name="Slide Number Placeholder 4"/>
          <p:cNvSpPr>
            <a:spLocks noGrp="1"/>
          </p:cNvSpPr>
          <p:nvPr>
            <p:ph type="sldNum" sz="quarter" idx="10"/>
          </p:nvPr>
        </p:nvSpPr>
        <p:spPr bwMode="auto">
          <a:xfrm>
            <a:off x="477838" y="7616825"/>
            <a:ext cx="749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A61E8F42-AAC9-439C-9FB4-585179253C04}" type="slidenum">
              <a:rPr lang="en-US" altLang="en-US" sz="1700" smtClean="0">
                <a:solidFill>
                  <a:schemeClr val="bg1"/>
                </a:solidFill>
              </a:rPr>
              <a:pPr defTabSz="1304925" fontAlgn="base">
                <a:spcBef>
                  <a:spcPct val="0"/>
                </a:spcBef>
                <a:spcAft>
                  <a:spcPct val="0"/>
                </a:spcAft>
                <a:defRPr/>
              </a:pPr>
              <a:t>23</a:t>
            </a:fld>
            <a:endParaRPr lang="en-US" altLang="en-US" sz="1700" smtClean="0">
              <a:solidFill>
                <a:schemeClr val="bg1"/>
              </a:solidFill>
            </a:endParaRPr>
          </a:p>
        </p:txBody>
      </p:sp>
      <p:sp>
        <p:nvSpPr>
          <p:cNvPr id="2" name="Rectangle 1"/>
          <p:cNvSpPr/>
          <p:nvPr/>
        </p:nvSpPr>
        <p:spPr>
          <a:xfrm>
            <a:off x="6849889" y="5872258"/>
            <a:ext cx="2635658" cy="492443"/>
          </a:xfrm>
          <a:prstGeom prst="rect">
            <a:avLst/>
          </a:prstGeom>
        </p:spPr>
        <p:txBody>
          <a:bodyPr wrap="none">
            <a:spAutoFit/>
          </a:bodyPr>
          <a:lstStyle/>
          <a:p>
            <a:pPr eaLnBrk="1" hangingPunct="1">
              <a:spcBef>
                <a:spcPct val="50000"/>
              </a:spcBef>
              <a:buFont typeface="Wingdings" pitchFamily="2" charset="2"/>
              <a:buChar char="ü"/>
            </a:pPr>
            <a:r>
              <a:rPr lang="en-US" altLang="en-US" dirty="0" smtClean="0"/>
              <a:t> School Doctor</a:t>
            </a:r>
            <a:endParaRPr lang="en-US" alt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
          <p:cNvGrpSpPr>
            <a:grpSpLocks/>
          </p:cNvGrpSpPr>
          <p:nvPr/>
        </p:nvGrpSpPr>
        <p:grpSpPr bwMode="auto">
          <a:xfrm>
            <a:off x="677863" y="1414463"/>
            <a:ext cx="12844462" cy="2846387"/>
            <a:chOff x="1670320" y="2802081"/>
            <a:chExt cx="4214419" cy="1200474"/>
          </a:xfrm>
        </p:grpSpPr>
        <p:sp>
          <p:nvSpPr>
            <p:cNvPr id="25612" name="TextBox 9"/>
            <p:cNvSpPr txBox="1">
              <a:spLocks noChangeArrowheads="1"/>
            </p:cNvSpPr>
            <p:nvPr/>
          </p:nvSpPr>
          <p:spPr bwMode="auto">
            <a:xfrm>
              <a:off x="1670320" y="2802081"/>
              <a:ext cx="4214419" cy="120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306220" eaLnBrk="1" fontAlgn="auto" hangingPunct="1">
                <a:spcBef>
                  <a:spcPts val="0"/>
                </a:spcBef>
                <a:spcAft>
                  <a:spcPts val="0"/>
                </a:spcAft>
                <a:defRPr/>
              </a:pPr>
              <a:r>
                <a:rPr lang="en-US" sz="3200" b="1" dirty="0">
                  <a:cs typeface="+mn-cs"/>
                </a:rPr>
                <a:t>AAFP Award for Excellence in Graduate Medical Education</a:t>
              </a:r>
            </a:p>
            <a:p>
              <a:pPr defTabSz="1306220" eaLnBrk="1" fontAlgn="auto" hangingPunct="1">
                <a:spcBef>
                  <a:spcPts val="0"/>
                </a:spcBef>
                <a:spcAft>
                  <a:spcPts val="0"/>
                </a:spcAft>
                <a:defRPr/>
              </a:pPr>
              <a:endParaRPr lang="en-US" dirty="0">
                <a:cs typeface="+mn-cs"/>
              </a:endParaRPr>
            </a:p>
            <a:p>
              <a:pPr defTabSz="1306220" eaLnBrk="1" fontAlgn="auto" hangingPunct="1">
                <a:spcBef>
                  <a:spcPts val="0"/>
                </a:spcBef>
                <a:spcAft>
                  <a:spcPts val="0"/>
                </a:spcAft>
                <a:defRPr/>
              </a:pPr>
              <a:endParaRPr lang="en-US" sz="1700" dirty="0">
                <a:cs typeface="+mn-cs"/>
              </a:endParaRPr>
            </a:p>
            <a:p>
              <a:pPr marL="457200" indent="-457200" defTabSz="1306220" eaLnBrk="1" fontAlgn="auto" hangingPunct="1">
                <a:spcBef>
                  <a:spcPts val="0"/>
                </a:spcBef>
                <a:spcAft>
                  <a:spcPts val="0"/>
                </a:spcAft>
                <a:buFont typeface="Wingdings" panose="05000000000000000000" pitchFamily="2" charset="2"/>
                <a:buChar char="ü"/>
                <a:defRPr/>
              </a:pPr>
              <a:endParaRPr lang="en-US" dirty="0" smtClean="0">
                <a:cs typeface="+mn-cs"/>
              </a:endParaRPr>
            </a:p>
            <a:p>
              <a:pPr marL="457200" indent="-457200" defTabSz="1306220" eaLnBrk="1" fontAlgn="auto" hangingPunct="1">
                <a:spcBef>
                  <a:spcPts val="0"/>
                </a:spcBef>
                <a:spcAft>
                  <a:spcPts val="0"/>
                </a:spcAft>
                <a:buFont typeface="Wingdings" panose="05000000000000000000" pitchFamily="2" charset="2"/>
                <a:buChar char="ü"/>
                <a:defRPr/>
              </a:pPr>
              <a:r>
                <a:rPr lang="en-US" dirty="0" smtClean="0">
                  <a:cs typeface="+mn-cs"/>
                </a:rPr>
                <a:t>Community </a:t>
              </a:r>
              <a:r>
                <a:rPr lang="en-US" dirty="0">
                  <a:cs typeface="+mn-cs"/>
                </a:rPr>
                <a:t>Outreach Awards</a:t>
              </a:r>
            </a:p>
            <a:p>
              <a:pPr marL="457200" indent="-457200" defTabSz="1306220" eaLnBrk="1" fontAlgn="auto" hangingPunct="1">
                <a:spcBef>
                  <a:spcPts val="0"/>
                </a:spcBef>
                <a:spcAft>
                  <a:spcPts val="0"/>
                </a:spcAft>
                <a:buFont typeface="Wingdings" panose="05000000000000000000" pitchFamily="2" charset="2"/>
                <a:buChar char="ü"/>
                <a:defRPr/>
              </a:pPr>
              <a:r>
                <a:rPr lang="en-US" dirty="0">
                  <a:cs typeface="+mn-cs"/>
                </a:rPr>
                <a:t>Minority Scholarship Program</a:t>
              </a:r>
            </a:p>
            <a:p>
              <a:pPr marL="457200" indent="-457200" defTabSz="1306220" eaLnBrk="1" fontAlgn="auto" hangingPunct="1">
                <a:spcBef>
                  <a:spcPts val="0"/>
                </a:spcBef>
                <a:spcAft>
                  <a:spcPts val="0"/>
                </a:spcAft>
                <a:buFont typeface="Wingdings" panose="05000000000000000000" pitchFamily="2" charset="2"/>
                <a:buChar char="ü"/>
                <a:defRPr/>
              </a:pPr>
              <a:r>
                <a:rPr lang="en-US" dirty="0">
                  <a:cs typeface="+mn-cs"/>
                </a:rPr>
                <a:t>Tomorrow’s Leader Award</a:t>
              </a:r>
            </a:p>
          </p:txBody>
        </p:sp>
        <p:sp>
          <p:nvSpPr>
            <p:cNvPr id="29706" name="TextBox 1"/>
            <p:cNvSpPr txBox="1">
              <a:spLocks noChangeArrowheads="1"/>
            </p:cNvSpPr>
            <p:nvPr/>
          </p:nvSpPr>
          <p:spPr bwMode="auto">
            <a:xfrm>
              <a:off x="1694043" y="3218822"/>
              <a:ext cx="4159348" cy="2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2800" b="1" i="1"/>
                <a:t>Scholarships to attend National Conference</a:t>
              </a:r>
            </a:p>
          </p:txBody>
        </p:sp>
      </p:grpSp>
      <p:sp>
        <p:nvSpPr>
          <p:cNvPr id="29699" name="Text Box 5"/>
          <p:cNvSpPr txBox="1">
            <a:spLocks noChangeArrowheads="1"/>
          </p:cNvSpPr>
          <p:nvPr/>
        </p:nvSpPr>
        <p:spPr bwMode="auto">
          <a:xfrm>
            <a:off x="8169275" y="3017838"/>
            <a:ext cx="48768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endParaRPr lang="en-US" altLang="en-US"/>
          </a:p>
        </p:txBody>
      </p:sp>
      <p:sp>
        <p:nvSpPr>
          <p:cNvPr id="29700" name="Text Box 8"/>
          <p:cNvSpPr txBox="1">
            <a:spLocks noChangeArrowheads="1"/>
          </p:cNvSpPr>
          <p:nvPr/>
        </p:nvSpPr>
        <p:spPr bwMode="auto">
          <a:xfrm>
            <a:off x="8780463" y="2994025"/>
            <a:ext cx="438943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2900" b="1">
                <a:solidFill>
                  <a:srgbClr val="000000"/>
                </a:solidFill>
              </a:rPr>
              <a:t>www.aafp.org/awards</a:t>
            </a:r>
            <a:endParaRPr lang="en-US" altLang="en-US" b="1">
              <a:solidFill>
                <a:srgbClr val="000000"/>
              </a:solidFill>
            </a:endParaRPr>
          </a:p>
        </p:txBody>
      </p:sp>
      <p:sp>
        <p:nvSpPr>
          <p:cNvPr id="25609" name="TextBox 9"/>
          <p:cNvSpPr txBox="1">
            <a:spLocks noChangeArrowheads="1"/>
          </p:cNvSpPr>
          <p:nvPr/>
        </p:nvSpPr>
        <p:spPr bwMode="auto">
          <a:xfrm>
            <a:off x="563563" y="4932363"/>
            <a:ext cx="79121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defTabSz="1306220" eaLnBrk="1" fontAlgn="auto" hangingPunct="1">
              <a:spcBef>
                <a:spcPts val="0"/>
              </a:spcBef>
              <a:spcAft>
                <a:spcPts val="0"/>
              </a:spcAft>
              <a:buFont typeface="Wingdings" panose="05000000000000000000" pitchFamily="2" charset="2"/>
              <a:buChar char="ü"/>
              <a:defRPr/>
            </a:pPr>
            <a:r>
              <a:rPr lang="en-US" dirty="0">
                <a:cs typeface="+mn-cs"/>
              </a:rPr>
              <a:t>AAFP Foundation Resident Research </a:t>
            </a:r>
            <a:r>
              <a:rPr lang="en-US" dirty="0" smtClean="0">
                <a:cs typeface="+mn-cs"/>
              </a:rPr>
              <a:t>Grants</a:t>
            </a:r>
          </a:p>
          <a:p>
            <a:pPr marL="457200" indent="-457200" defTabSz="1306220" eaLnBrk="1" fontAlgn="auto" hangingPunct="1">
              <a:spcBef>
                <a:spcPts val="0"/>
              </a:spcBef>
              <a:spcAft>
                <a:spcPts val="0"/>
              </a:spcAft>
              <a:buFont typeface="Wingdings" panose="05000000000000000000" pitchFamily="2" charset="2"/>
              <a:buChar char="ü"/>
              <a:defRPr/>
            </a:pPr>
            <a:r>
              <a:rPr lang="en-US" dirty="0" smtClean="0">
                <a:cs typeface="+mn-cs"/>
              </a:rPr>
              <a:t>Family Medicine Cares Resident Service Award</a:t>
            </a:r>
            <a:endParaRPr lang="en-US" dirty="0">
              <a:cs typeface="+mn-cs"/>
            </a:endParaRPr>
          </a:p>
          <a:p>
            <a:pPr marL="285750" indent="-285750" defTabSz="1306220" eaLnBrk="1" fontAlgn="auto" hangingPunct="1">
              <a:spcBef>
                <a:spcPts val="0"/>
              </a:spcBef>
              <a:spcAft>
                <a:spcPts val="0"/>
              </a:spcAft>
              <a:buFont typeface="Wingdings" panose="05000000000000000000" pitchFamily="2" charset="2"/>
              <a:buChar char="ü"/>
              <a:defRPr/>
            </a:pPr>
            <a:endParaRPr lang="en-US" sz="1700" dirty="0">
              <a:cs typeface="+mn-cs"/>
            </a:endParaRPr>
          </a:p>
        </p:txBody>
      </p:sp>
      <p:sp>
        <p:nvSpPr>
          <p:cNvPr id="29702" name="Text Box 8"/>
          <p:cNvSpPr txBox="1">
            <a:spLocks noChangeArrowheads="1"/>
          </p:cNvSpPr>
          <p:nvPr/>
        </p:nvSpPr>
        <p:spPr bwMode="auto">
          <a:xfrm>
            <a:off x="8780463" y="5148263"/>
            <a:ext cx="51355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2900" b="1">
                <a:solidFill>
                  <a:srgbClr val="000000"/>
                </a:solidFill>
              </a:rPr>
              <a:t>www.aafpfoundation.org</a:t>
            </a:r>
          </a:p>
        </p:txBody>
      </p:sp>
      <p:sp>
        <p:nvSpPr>
          <p:cNvPr id="29703" name="Title 2"/>
          <p:cNvSpPr>
            <a:spLocks noGrp="1"/>
          </p:cNvSpPr>
          <p:nvPr>
            <p:ph type="title"/>
          </p:nvPr>
        </p:nvSpPr>
        <p:spPr>
          <a:xfrm>
            <a:off x="0" y="42863"/>
            <a:ext cx="14630400" cy="1371600"/>
          </a:xfrm>
        </p:spPr>
        <p:txBody>
          <a:bodyPr/>
          <a:lstStyle/>
          <a:p>
            <a:pPr eaLnBrk="1" hangingPunct="1"/>
            <a:r>
              <a:rPr lang="en-US" altLang="en-US" smtClean="0"/>
              <a:t>Awards and Scholarships</a:t>
            </a:r>
          </a:p>
        </p:txBody>
      </p:sp>
      <p:sp>
        <p:nvSpPr>
          <p:cNvPr id="29704" name="Slide Number Placeholder 4"/>
          <p:cNvSpPr>
            <a:spLocks noGrp="1"/>
          </p:cNvSpPr>
          <p:nvPr>
            <p:ph type="sldNum" sz="quarter" idx="10"/>
          </p:nvPr>
        </p:nvSpPr>
        <p:spPr bwMode="auto">
          <a:xfrm>
            <a:off x="582613" y="7616825"/>
            <a:ext cx="644525"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8CCDEE77-1B37-470E-B450-7E19916294E2}" type="slidenum">
              <a:rPr lang="en-US" altLang="en-US" sz="1700" smtClean="0">
                <a:solidFill>
                  <a:schemeClr val="bg1"/>
                </a:solidFill>
              </a:rPr>
              <a:pPr defTabSz="1304925" fontAlgn="base">
                <a:spcBef>
                  <a:spcPct val="0"/>
                </a:spcBef>
                <a:spcAft>
                  <a:spcPct val="0"/>
                </a:spcAft>
                <a:defRPr/>
              </a:pPr>
              <a:t>24</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5"/>
          <p:cNvSpPr txBox="1">
            <a:spLocks noChangeArrowheads="1"/>
          </p:cNvSpPr>
          <p:nvPr/>
        </p:nvSpPr>
        <p:spPr bwMode="auto">
          <a:xfrm>
            <a:off x="419100" y="2081213"/>
            <a:ext cx="6154738"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spcBef>
                <a:spcPct val="50000"/>
              </a:spcBef>
            </a:pPr>
            <a:r>
              <a:rPr lang="en-US" altLang="en-US" sz="3400" b="1"/>
              <a:t>We‘re in it for you, for life</a:t>
            </a:r>
          </a:p>
        </p:txBody>
      </p:sp>
      <p:sp>
        <p:nvSpPr>
          <p:cNvPr id="30723" name="Text Box 5"/>
          <p:cNvSpPr txBox="1">
            <a:spLocks noChangeArrowheads="1"/>
          </p:cNvSpPr>
          <p:nvPr/>
        </p:nvSpPr>
        <p:spPr bwMode="auto">
          <a:xfrm>
            <a:off x="8169275" y="3017838"/>
            <a:ext cx="48768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endParaRPr lang="en-US" altLang="en-US"/>
          </a:p>
        </p:txBody>
      </p:sp>
      <p:sp>
        <p:nvSpPr>
          <p:cNvPr id="30724" name="Text Box 13"/>
          <p:cNvSpPr txBox="1">
            <a:spLocks noChangeArrowheads="1"/>
          </p:cNvSpPr>
          <p:nvPr/>
        </p:nvSpPr>
        <p:spPr bwMode="auto">
          <a:xfrm>
            <a:off x="4022725" y="3292475"/>
            <a:ext cx="41465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endParaRPr lang="en-US" altLang="en-US"/>
          </a:p>
        </p:txBody>
      </p:sp>
      <p:sp>
        <p:nvSpPr>
          <p:cNvPr id="30725" name="Text Box 16"/>
          <p:cNvSpPr txBox="1">
            <a:spLocks noChangeArrowheads="1"/>
          </p:cNvSpPr>
          <p:nvPr/>
        </p:nvSpPr>
        <p:spPr bwMode="auto">
          <a:xfrm>
            <a:off x="1209675" y="2759075"/>
            <a:ext cx="51196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Career</a:t>
            </a:r>
          </a:p>
        </p:txBody>
      </p:sp>
      <p:sp>
        <p:nvSpPr>
          <p:cNvPr id="30726" name="Text Box 17"/>
          <p:cNvSpPr txBox="1">
            <a:spLocks noChangeArrowheads="1"/>
          </p:cNvSpPr>
          <p:nvPr/>
        </p:nvSpPr>
        <p:spPr bwMode="auto">
          <a:xfrm>
            <a:off x="1209675" y="3708400"/>
            <a:ext cx="536416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Practice</a:t>
            </a:r>
          </a:p>
        </p:txBody>
      </p:sp>
      <p:sp>
        <p:nvSpPr>
          <p:cNvPr id="30727" name="Text Box 20"/>
          <p:cNvSpPr txBox="1">
            <a:spLocks noChangeArrowheads="1"/>
          </p:cNvSpPr>
          <p:nvPr/>
        </p:nvSpPr>
        <p:spPr bwMode="auto">
          <a:xfrm>
            <a:off x="1209675" y="4186238"/>
            <a:ext cx="63388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Family medicine specialty</a:t>
            </a:r>
          </a:p>
        </p:txBody>
      </p:sp>
      <p:sp>
        <p:nvSpPr>
          <p:cNvPr id="30728" name="Text Box 16"/>
          <p:cNvSpPr txBox="1">
            <a:spLocks noChangeArrowheads="1"/>
          </p:cNvSpPr>
          <p:nvPr/>
        </p:nvSpPr>
        <p:spPr bwMode="auto">
          <a:xfrm>
            <a:off x="1209675" y="3246438"/>
            <a:ext cx="7558088"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a:t> Education</a:t>
            </a:r>
          </a:p>
        </p:txBody>
      </p:sp>
      <p:sp>
        <p:nvSpPr>
          <p:cNvPr id="30729" name="Title 2"/>
          <p:cNvSpPr>
            <a:spLocks noGrp="1"/>
          </p:cNvSpPr>
          <p:nvPr>
            <p:ph type="title"/>
          </p:nvPr>
        </p:nvSpPr>
        <p:spPr>
          <a:xfrm>
            <a:off x="0" y="193675"/>
            <a:ext cx="14630400" cy="1371600"/>
          </a:xfrm>
        </p:spPr>
        <p:txBody>
          <a:bodyPr/>
          <a:lstStyle/>
          <a:p>
            <a:pPr eaLnBrk="1" hangingPunct="1"/>
            <a:r>
              <a:rPr lang="en-US" altLang="en-US" sz="4800" smtClean="0"/>
              <a:t>Your Specialty Organization</a:t>
            </a:r>
          </a:p>
        </p:txBody>
      </p:sp>
      <p:sp>
        <p:nvSpPr>
          <p:cNvPr id="30730" name="Rectangle 3"/>
          <p:cNvSpPr>
            <a:spLocks noChangeArrowheads="1"/>
          </p:cNvSpPr>
          <p:nvPr/>
        </p:nvSpPr>
        <p:spPr bwMode="auto">
          <a:xfrm>
            <a:off x="7317392" y="2108200"/>
            <a:ext cx="5964237"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a:r>
              <a:rPr lang="en-US" altLang="en-US" sz="3400" b="1" dirty="0"/>
              <a:t>For more information:</a:t>
            </a:r>
          </a:p>
        </p:txBody>
      </p:sp>
      <p:sp>
        <p:nvSpPr>
          <p:cNvPr id="30731" name="Text Box 4"/>
          <p:cNvSpPr txBox="1">
            <a:spLocks noChangeArrowheads="1"/>
          </p:cNvSpPr>
          <p:nvPr/>
        </p:nvSpPr>
        <p:spPr bwMode="auto">
          <a:xfrm>
            <a:off x="7072917" y="2849563"/>
            <a:ext cx="64770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3400"/>
              <a:t>AAFP Member Resource Center</a:t>
            </a:r>
          </a:p>
          <a:p>
            <a:pPr algn="ctr" eaLnBrk="1" hangingPunct="1"/>
            <a:r>
              <a:rPr lang="en-US" altLang="en-US" sz="4000"/>
              <a:t> </a:t>
            </a:r>
            <a:r>
              <a:rPr lang="en-US" altLang="en-US" sz="2900"/>
              <a:t>(800) 274-2237</a:t>
            </a:r>
          </a:p>
          <a:p>
            <a:pPr algn="ctr" eaLnBrk="1" hangingPunct="1"/>
            <a:r>
              <a:rPr lang="en-US" altLang="en-US" sz="2900"/>
              <a:t>aafp@aafp.org</a:t>
            </a:r>
          </a:p>
        </p:txBody>
      </p:sp>
      <p:sp>
        <p:nvSpPr>
          <p:cNvPr id="30732" name="Slide Number Placeholder 4"/>
          <p:cNvSpPr>
            <a:spLocks noGrp="1"/>
          </p:cNvSpPr>
          <p:nvPr>
            <p:ph type="sldNum" sz="quarter" idx="10"/>
          </p:nvPr>
        </p:nvSpPr>
        <p:spPr bwMode="auto">
          <a:xfrm>
            <a:off x="615950" y="7616825"/>
            <a:ext cx="611188"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76AFCDC4-246F-497B-92D2-38C36B60D327}" type="slidenum">
              <a:rPr lang="en-US" altLang="en-US" sz="1700" smtClean="0">
                <a:solidFill>
                  <a:schemeClr val="bg1"/>
                </a:solidFill>
              </a:rPr>
              <a:pPr defTabSz="1304925" fontAlgn="base">
                <a:spcBef>
                  <a:spcPct val="0"/>
                </a:spcBef>
                <a:spcAft>
                  <a:spcPct val="0"/>
                </a:spcAft>
                <a:defRPr/>
              </a:pPr>
              <a:t>25</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4630400" cy="8229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0"/>
          </p:nvPr>
        </p:nvSpPr>
        <p:spPr bwMode="auto">
          <a:xfrm>
            <a:off x="731838" y="7616825"/>
            <a:ext cx="495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2E503D13-2FC2-403A-8EBC-2EC50FE72484}" type="slidenum">
              <a:rPr lang="en-US" altLang="en-US" sz="1700" smtClean="0">
                <a:solidFill>
                  <a:schemeClr val="bg1"/>
                </a:solidFill>
              </a:rPr>
              <a:pPr defTabSz="1304925" fontAlgn="base">
                <a:spcBef>
                  <a:spcPct val="0"/>
                </a:spcBef>
                <a:spcAft>
                  <a:spcPct val="0"/>
                </a:spcAft>
                <a:defRPr/>
              </a:pPr>
              <a:t>3</a:t>
            </a:fld>
            <a:endParaRPr lang="en-US" altLang="en-US" sz="1700" smtClean="0">
              <a:solidFill>
                <a:schemeClr val="bg1"/>
              </a:solidFill>
            </a:endParaRPr>
          </a:p>
        </p:txBody>
      </p:sp>
      <p:grpSp>
        <p:nvGrpSpPr>
          <p:cNvPr id="7171" name="Group 5"/>
          <p:cNvGrpSpPr>
            <a:grpSpLocks/>
          </p:cNvGrpSpPr>
          <p:nvPr/>
        </p:nvGrpSpPr>
        <p:grpSpPr bwMode="auto">
          <a:xfrm>
            <a:off x="3473450" y="2081213"/>
            <a:ext cx="7335838" cy="4862512"/>
            <a:chOff x="2301644" y="1752595"/>
            <a:chExt cx="5338449" cy="4212018"/>
          </a:xfrm>
        </p:grpSpPr>
        <p:grpSp>
          <p:nvGrpSpPr>
            <p:cNvPr id="7174" name="Group 6"/>
            <p:cNvGrpSpPr>
              <a:grpSpLocks/>
            </p:cNvGrpSpPr>
            <p:nvPr/>
          </p:nvGrpSpPr>
          <p:grpSpPr bwMode="auto">
            <a:xfrm>
              <a:off x="2301644" y="1752595"/>
              <a:ext cx="5278874" cy="3556879"/>
              <a:chOff x="2301644" y="1752595"/>
              <a:chExt cx="5278874" cy="3556879"/>
            </a:xfrm>
          </p:grpSpPr>
          <p:pic>
            <p:nvPicPr>
              <p:cNvPr id="11" name="Picture 3"/>
              <p:cNvPicPr>
                <a:picLocks noChangeAspect="1" noChangeArrowheads="1"/>
              </p:cNvPicPr>
              <p:nvPr/>
            </p:nvPicPr>
            <p:blipFill>
              <a:blip r:embed="rId2"/>
              <a:stretch>
                <a:fillRect/>
              </a:stretch>
            </p:blipFill>
            <p:spPr bwMode="auto">
              <a:xfrm>
                <a:off x="5554851" y="1752595"/>
                <a:ext cx="2025168" cy="3498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a:srcRect/>
              <a:stretch>
                <a:fillRect/>
              </a:stretch>
            </p:blipFill>
            <p:spPr bwMode="auto">
              <a:xfrm>
                <a:off x="2301644" y="1752595"/>
                <a:ext cx="2933201" cy="3557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5"/>
            <p:cNvPicPr>
              <a:picLocks noChangeAspect="1" noChangeArrowheads="1"/>
            </p:cNvPicPr>
            <p:nvPr/>
          </p:nvPicPr>
          <p:blipFill>
            <a:blip r:embed="rId4"/>
            <a:srcRect/>
            <a:stretch>
              <a:fillRect/>
            </a:stretch>
          </p:blipFill>
          <p:spPr bwMode="auto">
            <a:xfrm>
              <a:off x="5554851" y="5270174"/>
              <a:ext cx="2085242" cy="306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srcRect/>
            <a:stretch>
              <a:fillRect/>
            </a:stretch>
          </p:blipFill>
          <p:spPr bwMode="auto">
            <a:xfrm>
              <a:off x="5554851" y="5644209"/>
              <a:ext cx="835252" cy="316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6"/>
            <a:srcRect/>
            <a:stretch>
              <a:fillRect/>
            </a:stretch>
          </p:blipFill>
          <p:spPr bwMode="auto">
            <a:xfrm>
              <a:off x="6891486" y="5649709"/>
              <a:ext cx="720881" cy="314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172" name="TextBox 12"/>
          <p:cNvSpPr txBox="1">
            <a:spLocks noChangeArrowheads="1"/>
          </p:cNvSpPr>
          <p:nvPr/>
        </p:nvSpPr>
        <p:spPr bwMode="auto">
          <a:xfrm>
            <a:off x="0" y="203200"/>
            <a:ext cx="14630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4800"/>
              <a:t>Family Medicine is in Your Hands.</a:t>
            </a:r>
          </a:p>
        </p:txBody>
      </p:sp>
      <p:sp>
        <p:nvSpPr>
          <p:cNvPr id="7173" name="TextBox 13"/>
          <p:cNvSpPr txBox="1">
            <a:spLocks noChangeArrowheads="1"/>
          </p:cNvSpPr>
          <p:nvPr/>
        </p:nvSpPr>
        <p:spPr bwMode="auto">
          <a:xfrm>
            <a:off x="0" y="1073150"/>
            <a:ext cx="145637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4000" b="1">
                <a:solidFill>
                  <a:srgbClr val="9E2A2F"/>
                </a:solidFill>
              </a:rPr>
              <a:t>Now the AAFP is too.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6"/>
          <p:cNvSpPr txBox="1">
            <a:spLocks noChangeArrowheads="1"/>
          </p:cNvSpPr>
          <p:nvPr/>
        </p:nvSpPr>
        <p:spPr bwMode="auto">
          <a:xfrm>
            <a:off x="1371600" y="5303838"/>
            <a:ext cx="12809538"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b="1" i="1" dirty="0"/>
              <a:t>FP Comprehensive™</a:t>
            </a:r>
            <a:r>
              <a:rPr lang="en-US" altLang="en-US" b="1" dirty="0"/>
              <a:t> </a:t>
            </a:r>
            <a:r>
              <a:rPr lang="en-US" altLang="en-US" dirty="0"/>
              <a:t>– 1,200-plus questions, 18 practice tests, five years of </a:t>
            </a:r>
            <a:r>
              <a:rPr lang="en-US" altLang="en-US" i="1" dirty="0"/>
              <a:t>FP Essentials </a:t>
            </a:r>
            <a:r>
              <a:rPr lang="en-US" altLang="en-US" dirty="0"/>
              <a:t>clinical content, or customize your own tests. Flash drive or CD.  </a:t>
            </a:r>
            <a:r>
              <a:rPr lang="en-US" altLang="en-US" b="1" dirty="0"/>
              <a:t> </a:t>
            </a:r>
          </a:p>
        </p:txBody>
      </p:sp>
      <p:sp>
        <p:nvSpPr>
          <p:cNvPr id="8195" name="Text Box 6"/>
          <p:cNvSpPr txBox="1">
            <a:spLocks noChangeArrowheads="1"/>
          </p:cNvSpPr>
          <p:nvPr/>
        </p:nvSpPr>
        <p:spPr bwMode="auto">
          <a:xfrm>
            <a:off x="8169275" y="3017838"/>
            <a:ext cx="48768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endParaRPr lang="en-US" altLang="en-US"/>
          </a:p>
        </p:txBody>
      </p:sp>
      <p:sp>
        <p:nvSpPr>
          <p:cNvPr id="8196" name="Text Box 7"/>
          <p:cNvSpPr txBox="1">
            <a:spLocks noChangeArrowheads="1"/>
          </p:cNvSpPr>
          <p:nvPr/>
        </p:nvSpPr>
        <p:spPr bwMode="auto">
          <a:xfrm>
            <a:off x="1371600" y="1662113"/>
            <a:ext cx="129079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3200" b="1" dirty="0"/>
              <a:t>AAFP Board </a:t>
            </a:r>
            <a:r>
              <a:rPr lang="en-US" altLang="en-US" sz="3200" b="1" dirty="0" smtClean="0"/>
              <a:t>Prep Resources </a:t>
            </a:r>
            <a:r>
              <a:rPr lang="en-US" altLang="en-US" sz="3200" b="1" dirty="0"/>
              <a:t>– Online/Self-study</a:t>
            </a:r>
          </a:p>
        </p:txBody>
      </p:sp>
      <p:sp>
        <p:nvSpPr>
          <p:cNvPr id="8197" name="Text Box 16"/>
          <p:cNvSpPr txBox="1">
            <a:spLocks noChangeArrowheads="1"/>
          </p:cNvSpPr>
          <p:nvPr/>
        </p:nvSpPr>
        <p:spPr bwMode="auto">
          <a:xfrm>
            <a:off x="1371600" y="2351088"/>
            <a:ext cx="116744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b="1" dirty="0"/>
              <a:t>Online Board Review Questions </a:t>
            </a:r>
            <a:r>
              <a:rPr lang="en-US" altLang="en-US" dirty="0"/>
              <a:t>– </a:t>
            </a:r>
            <a:r>
              <a:rPr lang="en-US" altLang="en-US" dirty="0" smtClean="0"/>
              <a:t>1,200-plus </a:t>
            </a:r>
            <a:r>
              <a:rPr lang="en-US" altLang="en-US" dirty="0"/>
              <a:t>questions, organized into   10-question quizzes, </a:t>
            </a:r>
            <a:r>
              <a:rPr lang="en-US" altLang="en-US" b="1" dirty="0"/>
              <a:t>FREE </a:t>
            </a:r>
            <a:r>
              <a:rPr lang="en-US" altLang="en-US" dirty="0"/>
              <a:t>to AAFP members.</a:t>
            </a:r>
          </a:p>
        </p:txBody>
      </p:sp>
      <p:sp>
        <p:nvSpPr>
          <p:cNvPr id="8198" name="Text Box 16"/>
          <p:cNvSpPr txBox="1">
            <a:spLocks noChangeArrowheads="1"/>
          </p:cNvSpPr>
          <p:nvPr/>
        </p:nvSpPr>
        <p:spPr bwMode="auto">
          <a:xfrm>
            <a:off x="1371600" y="4360863"/>
            <a:ext cx="12974638"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b="1" i="1" dirty="0"/>
              <a:t>FP Essentials™</a:t>
            </a:r>
            <a:r>
              <a:rPr lang="en-US" altLang="en-US" b="1" dirty="0"/>
              <a:t> and </a:t>
            </a:r>
            <a:r>
              <a:rPr lang="en-US" altLang="en-US" b="1" i="1" dirty="0"/>
              <a:t>FP Audio™ </a:t>
            </a:r>
            <a:r>
              <a:rPr lang="en-US" altLang="en-US" dirty="0"/>
              <a:t>– Family medicine-focused CME that fits your schedule, with monographs, audio, or a combined subscription.</a:t>
            </a:r>
            <a:endParaRPr lang="en-US" altLang="en-US" b="1" dirty="0"/>
          </a:p>
        </p:txBody>
      </p:sp>
      <p:sp>
        <p:nvSpPr>
          <p:cNvPr id="8199" name="Text Box 16"/>
          <p:cNvSpPr txBox="1">
            <a:spLocks noChangeArrowheads="1"/>
          </p:cNvSpPr>
          <p:nvPr/>
        </p:nvSpPr>
        <p:spPr bwMode="auto">
          <a:xfrm>
            <a:off x="1371600" y="6389688"/>
            <a:ext cx="12472988"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b="1" dirty="0"/>
              <a:t>Board Review-Self Study </a:t>
            </a:r>
            <a:r>
              <a:rPr lang="en-US" altLang="en-US" dirty="0"/>
              <a:t>– available online, flash drive, or DVD/CD.  </a:t>
            </a:r>
            <a:r>
              <a:rPr lang="en-US" altLang="en-US" b="1" dirty="0"/>
              <a:t> </a:t>
            </a:r>
          </a:p>
        </p:txBody>
      </p:sp>
      <p:sp>
        <p:nvSpPr>
          <p:cNvPr id="8200" name="Text Box 16"/>
          <p:cNvSpPr txBox="1">
            <a:spLocks noChangeArrowheads="1"/>
          </p:cNvSpPr>
          <p:nvPr/>
        </p:nvSpPr>
        <p:spPr bwMode="auto">
          <a:xfrm>
            <a:off x="1371600" y="3679825"/>
            <a:ext cx="755332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2800" b="1" i="1" dirty="0"/>
              <a:t>Special Resident Pricing: </a:t>
            </a:r>
          </a:p>
        </p:txBody>
      </p:sp>
      <p:sp>
        <p:nvSpPr>
          <p:cNvPr id="8201" name="Text Box 3"/>
          <p:cNvSpPr>
            <a:spLocks noGrp="1" noChangeArrowheads="1"/>
          </p:cNvSpPr>
          <p:nvPr>
            <p:ph type="title"/>
          </p:nvPr>
        </p:nvSpPr>
        <p:spPr>
          <a:xfrm>
            <a:off x="0" y="0"/>
            <a:ext cx="14630400" cy="1371600"/>
          </a:xfrm>
        </p:spPr>
        <p:txBody>
          <a:bodyPr/>
          <a:lstStyle/>
          <a:p>
            <a:pPr eaLnBrk="1" hangingPunct="1"/>
            <a:r>
              <a:rPr lang="en-US" altLang="en-US" smtClean="0"/>
              <a:t>Career Resources</a:t>
            </a:r>
          </a:p>
        </p:txBody>
      </p:sp>
      <p:sp>
        <p:nvSpPr>
          <p:cNvPr id="8202" name="Slide Number Placeholder 4"/>
          <p:cNvSpPr>
            <a:spLocks noGrp="1"/>
          </p:cNvSpPr>
          <p:nvPr>
            <p:ph type="sldNum" sz="quarter" idx="10"/>
          </p:nvPr>
        </p:nvSpPr>
        <p:spPr bwMode="auto">
          <a:xfrm>
            <a:off x="731838" y="7616825"/>
            <a:ext cx="495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F8E6CDBF-A7BA-4E7F-99DE-774A6461E481}" type="slidenum">
              <a:rPr lang="en-US" altLang="en-US" sz="1700" smtClean="0">
                <a:solidFill>
                  <a:schemeClr val="bg1"/>
                </a:solidFill>
              </a:rPr>
              <a:pPr defTabSz="1304925" fontAlgn="base">
                <a:spcBef>
                  <a:spcPct val="0"/>
                </a:spcBef>
                <a:spcAft>
                  <a:spcPct val="0"/>
                </a:spcAft>
                <a:defRPr/>
              </a:pPr>
              <a:t>4</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8169275" y="3017838"/>
            <a:ext cx="48768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endParaRPr lang="en-US" altLang="en-US"/>
          </a:p>
        </p:txBody>
      </p:sp>
      <p:sp>
        <p:nvSpPr>
          <p:cNvPr id="9219" name="Text Box 7"/>
          <p:cNvSpPr txBox="1">
            <a:spLocks noChangeArrowheads="1"/>
          </p:cNvSpPr>
          <p:nvPr/>
        </p:nvSpPr>
        <p:spPr bwMode="auto">
          <a:xfrm>
            <a:off x="-392113" y="1422400"/>
            <a:ext cx="14630401"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spcBef>
                <a:spcPct val="50000"/>
              </a:spcBef>
            </a:pPr>
            <a:r>
              <a:rPr lang="en-US" altLang="en-US" sz="3200" b="1"/>
              <a:t>   AAFP Board Review Resources – Live courses</a:t>
            </a:r>
          </a:p>
        </p:txBody>
      </p:sp>
      <p:sp>
        <p:nvSpPr>
          <p:cNvPr id="9220" name="Text Box 9"/>
          <p:cNvSpPr txBox="1">
            <a:spLocks noChangeArrowheads="1"/>
          </p:cNvSpPr>
          <p:nvPr/>
        </p:nvSpPr>
        <p:spPr bwMode="auto">
          <a:xfrm>
            <a:off x="4506913" y="4781550"/>
            <a:ext cx="29305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2800" dirty="0" smtClean="0"/>
              <a:t>Dallas, TX</a:t>
            </a:r>
            <a:endParaRPr lang="en-US" altLang="en-US" sz="2800" dirty="0"/>
          </a:p>
        </p:txBody>
      </p:sp>
      <p:sp>
        <p:nvSpPr>
          <p:cNvPr id="9221" name="Text Box 28"/>
          <p:cNvSpPr txBox="1">
            <a:spLocks noChangeArrowheads="1"/>
          </p:cNvSpPr>
          <p:nvPr/>
        </p:nvSpPr>
        <p:spPr bwMode="auto">
          <a:xfrm>
            <a:off x="4511675" y="5289550"/>
            <a:ext cx="31686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2800" dirty="0" smtClean="0"/>
              <a:t>St. Louis, MO</a:t>
            </a:r>
            <a:endParaRPr lang="en-US" altLang="en-US" sz="2800" dirty="0"/>
          </a:p>
        </p:txBody>
      </p:sp>
      <p:sp>
        <p:nvSpPr>
          <p:cNvPr id="9222" name="TextBox 24"/>
          <p:cNvSpPr txBox="1">
            <a:spLocks noChangeArrowheads="1"/>
          </p:cNvSpPr>
          <p:nvPr/>
        </p:nvSpPr>
        <p:spPr bwMode="auto">
          <a:xfrm>
            <a:off x="7437438" y="5256213"/>
            <a:ext cx="44767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2800" dirty="0" smtClean="0"/>
              <a:t>March 1-4, 2017*</a:t>
            </a:r>
            <a:endParaRPr lang="en-US" altLang="en-US" sz="2800" dirty="0"/>
          </a:p>
        </p:txBody>
      </p:sp>
      <p:sp>
        <p:nvSpPr>
          <p:cNvPr id="9223" name="TextBox 24"/>
          <p:cNvSpPr txBox="1">
            <a:spLocks noChangeArrowheads="1"/>
          </p:cNvSpPr>
          <p:nvPr/>
        </p:nvSpPr>
        <p:spPr bwMode="auto">
          <a:xfrm>
            <a:off x="7437438" y="4770438"/>
            <a:ext cx="39036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2800" dirty="0" smtClean="0"/>
              <a:t>Feb. 22-25, 2017</a:t>
            </a:r>
            <a:endParaRPr lang="en-US" altLang="en-US" sz="2800" dirty="0"/>
          </a:p>
        </p:txBody>
      </p:sp>
      <p:sp>
        <p:nvSpPr>
          <p:cNvPr id="9224" name="Text Box 16"/>
          <p:cNvSpPr txBox="1">
            <a:spLocks noChangeArrowheads="1"/>
          </p:cNvSpPr>
          <p:nvPr/>
        </p:nvSpPr>
        <p:spPr bwMode="auto">
          <a:xfrm>
            <a:off x="2438400" y="2320925"/>
            <a:ext cx="106076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sz="2800" b="1"/>
              <a:t>Family Medicine Board Review Express™ </a:t>
            </a:r>
            <a:endParaRPr lang="en-US" altLang="en-US" sz="2800"/>
          </a:p>
        </p:txBody>
      </p:sp>
      <p:sp>
        <p:nvSpPr>
          <p:cNvPr id="9225" name="Text Box 16"/>
          <p:cNvSpPr txBox="1">
            <a:spLocks noChangeArrowheads="1"/>
          </p:cNvSpPr>
          <p:nvPr/>
        </p:nvSpPr>
        <p:spPr bwMode="auto">
          <a:xfrm>
            <a:off x="2438400" y="2743200"/>
            <a:ext cx="1027112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a:t>When you’re ready, AAFP’s Board Review Express Live courses offer an intensive study opportunity over 3.5 days to help you prepare for your exam. Offered throughout the year, and across the nation.</a:t>
            </a:r>
          </a:p>
        </p:txBody>
      </p:sp>
      <p:sp>
        <p:nvSpPr>
          <p:cNvPr id="9226" name="Text Box 9"/>
          <p:cNvSpPr txBox="1">
            <a:spLocks noChangeArrowheads="1"/>
          </p:cNvSpPr>
          <p:nvPr/>
        </p:nvSpPr>
        <p:spPr bwMode="auto">
          <a:xfrm>
            <a:off x="4511675" y="4346575"/>
            <a:ext cx="465931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b="1" i="1"/>
              <a:t>Upcoming courses:</a:t>
            </a:r>
          </a:p>
        </p:txBody>
      </p:sp>
      <p:sp>
        <p:nvSpPr>
          <p:cNvPr id="9227" name="Slide Number Placeholder 4"/>
          <p:cNvSpPr>
            <a:spLocks noGrp="1"/>
          </p:cNvSpPr>
          <p:nvPr>
            <p:ph type="sldNum" sz="quarter" idx="10"/>
          </p:nvPr>
        </p:nvSpPr>
        <p:spPr bwMode="auto">
          <a:xfrm>
            <a:off x="731838" y="7616825"/>
            <a:ext cx="495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FA703AB0-F2F2-4920-B0F0-8C5C55D91F11}" type="slidenum">
              <a:rPr lang="en-US" altLang="en-US" sz="1700" smtClean="0">
                <a:solidFill>
                  <a:schemeClr val="bg1"/>
                </a:solidFill>
              </a:rPr>
              <a:pPr defTabSz="1304925" fontAlgn="base">
                <a:spcBef>
                  <a:spcPct val="0"/>
                </a:spcBef>
                <a:spcAft>
                  <a:spcPct val="0"/>
                </a:spcAft>
                <a:defRPr/>
              </a:pPr>
              <a:t>5</a:t>
            </a:fld>
            <a:endParaRPr lang="en-US" altLang="en-US" sz="1700" smtClean="0">
              <a:solidFill>
                <a:schemeClr val="bg1"/>
              </a:solidFill>
            </a:endParaRPr>
          </a:p>
        </p:txBody>
      </p:sp>
      <p:sp>
        <p:nvSpPr>
          <p:cNvPr id="9228" name="Rectangle 2"/>
          <p:cNvSpPr>
            <a:spLocks noChangeArrowheads="1"/>
          </p:cNvSpPr>
          <p:nvPr/>
        </p:nvSpPr>
        <p:spPr bwMode="auto">
          <a:xfrm>
            <a:off x="1785938" y="152400"/>
            <a:ext cx="11080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r>
              <a:rPr lang="en-US" altLang="en-US" sz="4800"/>
              <a:t>Career Resources</a:t>
            </a:r>
          </a:p>
        </p:txBody>
      </p:sp>
      <p:sp>
        <p:nvSpPr>
          <p:cNvPr id="3" name="TextBox 2"/>
          <p:cNvSpPr txBox="1"/>
          <p:nvPr/>
        </p:nvSpPr>
        <p:spPr>
          <a:xfrm>
            <a:off x="4506913" y="5851525"/>
            <a:ext cx="6547774" cy="892552"/>
          </a:xfrm>
          <a:prstGeom prst="rect">
            <a:avLst/>
          </a:prstGeom>
          <a:noFill/>
        </p:spPr>
        <p:txBody>
          <a:bodyPr wrap="square" rtlCol="0">
            <a:spAutoFit/>
          </a:bodyPr>
          <a:lstStyle/>
          <a:p>
            <a:r>
              <a:rPr lang="en-US" dirty="0" smtClean="0"/>
              <a:t>** Live Online Streaming Course or attend the St. Louis course in person!</a:t>
            </a:r>
            <a:endParaRPr lang="en-US"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8169275" y="3017838"/>
            <a:ext cx="48768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endParaRPr lang="en-US" altLang="en-US">
              <a:solidFill>
                <a:srgbClr val="000000"/>
              </a:solidFill>
            </a:endParaRPr>
          </a:p>
        </p:txBody>
      </p:sp>
      <p:sp>
        <p:nvSpPr>
          <p:cNvPr id="10244" name="Text Box 16"/>
          <p:cNvSpPr txBox="1">
            <a:spLocks noChangeArrowheads="1"/>
          </p:cNvSpPr>
          <p:nvPr/>
        </p:nvSpPr>
        <p:spPr bwMode="auto">
          <a:xfrm>
            <a:off x="2255836" y="4349224"/>
            <a:ext cx="11825287"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407988" indent="-407988"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dirty="0">
                <a:solidFill>
                  <a:srgbClr val="000000"/>
                </a:solidFill>
              </a:rPr>
              <a:t>American Board of Family Medicine – MC-FP requirements</a:t>
            </a:r>
          </a:p>
        </p:txBody>
      </p:sp>
      <p:sp>
        <p:nvSpPr>
          <p:cNvPr id="10245" name="Text Box 16"/>
          <p:cNvSpPr txBox="1">
            <a:spLocks noChangeArrowheads="1"/>
          </p:cNvSpPr>
          <p:nvPr/>
        </p:nvSpPr>
        <p:spPr bwMode="auto">
          <a:xfrm>
            <a:off x="2257426" y="4893001"/>
            <a:ext cx="1182687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407988" indent="-407988"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dirty="0">
                <a:solidFill>
                  <a:srgbClr val="000000"/>
                </a:solidFill>
              </a:rPr>
              <a:t>Applications-Employers</a:t>
            </a:r>
          </a:p>
        </p:txBody>
      </p:sp>
      <p:sp>
        <p:nvSpPr>
          <p:cNvPr id="10246" name="Text Box 16"/>
          <p:cNvSpPr txBox="1">
            <a:spLocks noChangeArrowheads="1"/>
          </p:cNvSpPr>
          <p:nvPr/>
        </p:nvSpPr>
        <p:spPr bwMode="auto">
          <a:xfrm>
            <a:off x="2257426" y="5501208"/>
            <a:ext cx="1182687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407988" indent="-407988"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dirty="0" err="1">
                <a:solidFill>
                  <a:srgbClr val="000000"/>
                </a:solidFill>
              </a:rPr>
              <a:t>Credentialers</a:t>
            </a:r>
            <a:r>
              <a:rPr lang="en-US" altLang="en-US" dirty="0">
                <a:solidFill>
                  <a:srgbClr val="000000"/>
                </a:solidFill>
              </a:rPr>
              <a:t>/Insurers/Licensure</a:t>
            </a:r>
          </a:p>
        </p:txBody>
      </p:sp>
      <p:sp>
        <p:nvSpPr>
          <p:cNvPr id="10247" name="Text Box 16"/>
          <p:cNvSpPr txBox="1">
            <a:spLocks noChangeArrowheads="1"/>
          </p:cNvSpPr>
          <p:nvPr/>
        </p:nvSpPr>
        <p:spPr bwMode="auto">
          <a:xfrm>
            <a:off x="2255837" y="6040249"/>
            <a:ext cx="11825287"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407988" indent="-407988"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buFont typeface="Wingdings" pitchFamily="2" charset="2"/>
              <a:buChar char="ü"/>
            </a:pPr>
            <a:r>
              <a:rPr lang="en-US" altLang="en-US" dirty="0">
                <a:solidFill>
                  <a:srgbClr val="000000"/>
                </a:solidFill>
              </a:rPr>
              <a:t>American Board of Family Medicine – MC-FP requirements</a:t>
            </a:r>
          </a:p>
        </p:txBody>
      </p:sp>
      <p:sp>
        <p:nvSpPr>
          <p:cNvPr id="10248" name="Slide Number Placeholder 4"/>
          <p:cNvSpPr>
            <a:spLocks noGrp="1"/>
          </p:cNvSpPr>
          <p:nvPr>
            <p:ph type="sldNum" sz="quarter" idx="10"/>
          </p:nvPr>
        </p:nvSpPr>
        <p:spPr bwMode="auto">
          <a:xfrm>
            <a:off x="731838" y="7616825"/>
            <a:ext cx="495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4F7B3662-8741-4791-88D8-DD05C4FDA0CC}" type="slidenum">
              <a:rPr lang="en-US" altLang="en-US" sz="1700" smtClean="0">
                <a:solidFill>
                  <a:schemeClr val="bg1"/>
                </a:solidFill>
              </a:rPr>
              <a:pPr defTabSz="1304925" fontAlgn="base">
                <a:spcBef>
                  <a:spcPct val="0"/>
                </a:spcBef>
                <a:spcAft>
                  <a:spcPct val="0"/>
                </a:spcAft>
                <a:defRPr/>
              </a:pPr>
              <a:t>6</a:t>
            </a:fld>
            <a:endParaRPr lang="en-US" altLang="en-US" sz="1700" smtClean="0">
              <a:solidFill>
                <a:schemeClr val="bg1"/>
              </a:solidFill>
            </a:endParaRPr>
          </a:p>
        </p:txBody>
      </p:sp>
      <p:sp>
        <p:nvSpPr>
          <p:cNvPr id="2" name="AutoShape 2" descr="Primary + Your CME and Professional Portfol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03" y="365054"/>
            <a:ext cx="9234068" cy="2200158"/>
          </a:xfrm>
          <a:prstGeom prst="rect">
            <a:avLst/>
          </a:prstGeom>
        </p:spPr>
      </p:pic>
      <p:sp>
        <p:nvSpPr>
          <p:cNvPr id="4" name="TextBox 3"/>
          <p:cNvSpPr txBox="1"/>
          <p:nvPr/>
        </p:nvSpPr>
        <p:spPr>
          <a:xfrm>
            <a:off x="565103" y="2770495"/>
            <a:ext cx="13765046" cy="892552"/>
          </a:xfrm>
          <a:prstGeom prst="rect">
            <a:avLst/>
          </a:prstGeom>
          <a:noFill/>
        </p:spPr>
        <p:txBody>
          <a:bodyPr wrap="square" rtlCol="0">
            <a:spAutoFit/>
          </a:bodyPr>
          <a:lstStyle/>
          <a:p>
            <a:r>
              <a:rPr lang="en-US" dirty="0"/>
              <a:t>Primary+ includes CME Reporter and Requirements Planner (previously CME Reporting and CME Tracker), and a new service, Procedure Tracker.</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0" descr="American Academy of Family Physic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504825"/>
            <a:ext cx="74136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2"/>
          <p:cNvSpPr txBox="1">
            <a:spLocks noChangeArrowheads="1"/>
          </p:cNvSpPr>
          <p:nvPr/>
        </p:nvSpPr>
        <p:spPr bwMode="auto">
          <a:xfrm>
            <a:off x="1457325" y="2320925"/>
            <a:ext cx="1110615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defTabSz="1306220" eaLnBrk="1" fontAlgn="auto" hangingPunct="1">
              <a:spcBef>
                <a:spcPct val="50000"/>
              </a:spcBef>
              <a:spcAft>
                <a:spcPts val="0"/>
              </a:spcAft>
              <a:defRPr/>
            </a:pPr>
            <a:r>
              <a:rPr lang="en-US" b="1" dirty="0" smtClean="0">
                <a:cs typeface="+mn-cs"/>
              </a:rPr>
              <a:t>www.AAFPCareerLink.org </a:t>
            </a:r>
          </a:p>
          <a:p>
            <a:pPr marL="1110310" lvl="1" indent="-457200" defTabSz="1306220" eaLnBrk="1" fontAlgn="auto" hangingPunct="1">
              <a:spcBef>
                <a:spcPct val="50000"/>
              </a:spcBef>
              <a:spcAft>
                <a:spcPts val="0"/>
              </a:spcAft>
              <a:buFont typeface="Wingdings" panose="05000000000000000000" pitchFamily="2" charset="2"/>
              <a:buChar char="ü"/>
              <a:defRPr/>
            </a:pPr>
            <a:r>
              <a:rPr lang="en-US" dirty="0" smtClean="0">
                <a:solidFill>
                  <a:srgbClr val="000000"/>
                </a:solidFill>
                <a:cs typeface="+mn-cs"/>
              </a:rPr>
              <a:t>Find a job with CareerLink: Post </a:t>
            </a:r>
            <a:r>
              <a:rPr lang="en-US" dirty="0">
                <a:solidFill>
                  <a:srgbClr val="000000"/>
                </a:solidFill>
                <a:cs typeface="+mn-cs"/>
              </a:rPr>
              <a:t>your resume </a:t>
            </a:r>
            <a:r>
              <a:rPr lang="en-US" dirty="0" smtClean="0">
                <a:solidFill>
                  <a:srgbClr val="000000"/>
                </a:solidFill>
                <a:cs typeface="+mn-cs"/>
              </a:rPr>
              <a:t>anonymously, and create </a:t>
            </a:r>
            <a:r>
              <a:rPr lang="en-US" dirty="0">
                <a:solidFill>
                  <a:srgbClr val="000000"/>
                </a:solidFill>
                <a:cs typeface="+mn-cs"/>
              </a:rPr>
              <a:t>personal alerts and job seeker </a:t>
            </a:r>
            <a:r>
              <a:rPr lang="en-US" dirty="0" smtClean="0">
                <a:solidFill>
                  <a:srgbClr val="000000"/>
                </a:solidFill>
                <a:cs typeface="+mn-cs"/>
              </a:rPr>
              <a:t>accounts.</a:t>
            </a:r>
          </a:p>
          <a:p>
            <a:pPr marL="653110" lvl="1" indent="0" defTabSz="1306220" eaLnBrk="1" fontAlgn="auto" hangingPunct="1">
              <a:spcBef>
                <a:spcPct val="50000"/>
              </a:spcBef>
              <a:spcAft>
                <a:spcPts val="0"/>
              </a:spcAft>
              <a:defRPr/>
            </a:pPr>
            <a:endParaRPr lang="en-US" sz="1100" dirty="0" smtClean="0">
              <a:solidFill>
                <a:srgbClr val="000000"/>
              </a:solidFill>
              <a:cs typeface="+mn-cs"/>
            </a:endParaRPr>
          </a:p>
          <a:p>
            <a:pPr marL="0" indent="0" defTabSz="1306220" eaLnBrk="1" fontAlgn="auto" hangingPunct="1">
              <a:spcBef>
                <a:spcPct val="50000"/>
              </a:spcBef>
              <a:spcAft>
                <a:spcPts val="0"/>
              </a:spcAft>
              <a:defRPr/>
            </a:pPr>
            <a:r>
              <a:rPr lang="en-US" b="1" dirty="0" smtClean="0">
                <a:solidFill>
                  <a:srgbClr val="000000"/>
                </a:solidFill>
                <a:cs typeface="+mn-cs"/>
              </a:rPr>
              <a:t>www.aafp.org.careers</a:t>
            </a:r>
          </a:p>
          <a:p>
            <a:pPr marL="1110310" lvl="1" indent="-457200" defTabSz="1306220" eaLnBrk="1" fontAlgn="auto" hangingPunct="1">
              <a:spcBef>
                <a:spcPct val="50000"/>
              </a:spcBef>
              <a:spcAft>
                <a:spcPts val="0"/>
              </a:spcAft>
              <a:buFont typeface="Wingdings" panose="05000000000000000000" pitchFamily="2" charset="2"/>
              <a:buChar char="ü"/>
              <a:defRPr/>
            </a:pPr>
            <a:r>
              <a:rPr lang="en-US" dirty="0" smtClean="0">
                <a:solidFill>
                  <a:srgbClr val="000000"/>
                </a:solidFill>
                <a:cs typeface="+mn-cs"/>
              </a:rPr>
              <a:t>Career Planning Resources: Get help with writing a CV, salary negotiation, employment contracts, compensation models, and more.</a:t>
            </a:r>
            <a:endParaRPr lang="en-US" dirty="0">
              <a:solidFill>
                <a:srgbClr val="000000"/>
              </a:solidFill>
              <a:cs typeface="+mn-cs"/>
            </a:endParaRPr>
          </a:p>
        </p:txBody>
      </p:sp>
      <p:sp>
        <p:nvSpPr>
          <p:cNvPr id="11269" name="Slide Number Placeholder 4"/>
          <p:cNvSpPr>
            <a:spLocks noGrp="1"/>
          </p:cNvSpPr>
          <p:nvPr>
            <p:ph type="sldNum" sz="quarter" idx="10"/>
          </p:nvPr>
        </p:nvSpPr>
        <p:spPr bwMode="auto">
          <a:xfrm>
            <a:off x="731838" y="7616825"/>
            <a:ext cx="495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835889DE-734E-4E72-A437-36CEEE266D6E}" type="slidenum">
              <a:rPr lang="en-US" altLang="en-US" sz="1700" smtClean="0">
                <a:solidFill>
                  <a:schemeClr val="bg1"/>
                </a:solidFill>
              </a:rPr>
              <a:pPr defTabSz="1304925" fontAlgn="base">
                <a:spcBef>
                  <a:spcPct val="0"/>
                </a:spcBef>
                <a:spcAft>
                  <a:spcPct val="0"/>
                </a:spcAft>
                <a:defRPr/>
              </a:pPr>
              <a:t>7</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a:spLocks noGrp="1" noChangeArrowheads="1"/>
          </p:cNvSpPr>
          <p:nvPr>
            <p:ph type="title"/>
          </p:nvPr>
        </p:nvSpPr>
        <p:spPr>
          <a:xfrm>
            <a:off x="0" y="0"/>
            <a:ext cx="14630400" cy="1371600"/>
          </a:xfrm>
        </p:spPr>
        <p:txBody>
          <a:bodyPr/>
          <a:lstStyle/>
          <a:p>
            <a:pPr eaLnBrk="1" hangingPunct="1"/>
            <a:r>
              <a:rPr lang="en-US" altLang="en-US" sz="4400" smtClean="0"/>
              <a:t>Practice Resources</a:t>
            </a:r>
          </a:p>
        </p:txBody>
      </p:sp>
      <p:sp>
        <p:nvSpPr>
          <p:cNvPr id="12291" name="Text Box 10"/>
          <p:cNvSpPr txBox="1">
            <a:spLocks noChangeArrowheads="1"/>
          </p:cNvSpPr>
          <p:nvPr/>
        </p:nvSpPr>
        <p:spPr bwMode="auto">
          <a:xfrm>
            <a:off x="1895475" y="1504950"/>
            <a:ext cx="504825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algn="ctr" eaLnBrk="1" hangingPunct="1">
              <a:spcBef>
                <a:spcPct val="50000"/>
              </a:spcBef>
            </a:pPr>
            <a:r>
              <a:rPr lang="en-US" altLang="en-US" sz="3200">
                <a:solidFill>
                  <a:srgbClr val="000000"/>
                </a:solidFill>
              </a:rPr>
              <a:t>The </a:t>
            </a:r>
            <a:r>
              <a:rPr lang="en-US" altLang="en-US" sz="3200" i="1">
                <a:solidFill>
                  <a:srgbClr val="000000"/>
                </a:solidFill>
              </a:rPr>
              <a:t>FPM </a:t>
            </a:r>
            <a:r>
              <a:rPr lang="en-US" altLang="en-US" sz="3200">
                <a:solidFill>
                  <a:srgbClr val="000000"/>
                </a:solidFill>
              </a:rPr>
              <a:t>Toolbox</a:t>
            </a:r>
          </a:p>
        </p:txBody>
      </p:sp>
      <p:sp>
        <p:nvSpPr>
          <p:cNvPr id="12292" name="Text Box 9"/>
          <p:cNvSpPr txBox="1">
            <a:spLocks noChangeArrowheads="1"/>
          </p:cNvSpPr>
          <p:nvPr/>
        </p:nvSpPr>
        <p:spPr bwMode="auto">
          <a:xfrm>
            <a:off x="1895475" y="2128838"/>
            <a:ext cx="6161088"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ct val="50000"/>
              </a:spcBef>
            </a:pPr>
            <a:r>
              <a:rPr lang="en-US" altLang="en-US">
                <a:solidFill>
                  <a:srgbClr val="000000"/>
                </a:solidFill>
              </a:rPr>
              <a:t>More than 100 downloadable tools:</a:t>
            </a:r>
            <a:br>
              <a:rPr lang="en-US" altLang="en-US">
                <a:solidFill>
                  <a:srgbClr val="000000"/>
                </a:solidFill>
              </a:rPr>
            </a:br>
            <a:r>
              <a:rPr lang="en-US" altLang="en-US" b="1">
                <a:solidFill>
                  <a:srgbClr val="000000"/>
                </a:solidFill>
              </a:rPr>
              <a:t>www.aafp.org/fpm/toolbox</a:t>
            </a:r>
            <a:endParaRPr lang="en-US" altLang="en-US" b="1" i="1">
              <a:solidFill>
                <a:srgbClr val="000000"/>
              </a:solidFill>
            </a:endParaRPr>
          </a:p>
        </p:txBody>
      </p:sp>
      <p:pic>
        <p:nvPicPr>
          <p:cNvPr id="12293" name="Picture 9" descr="FPMToolboxLogo2013Final 2.jpg"/>
          <p:cNvPicPr>
            <a:picLocks noChangeAspect="1"/>
          </p:cNvPicPr>
          <p:nvPr/>
        </p:nvPicPr>
        <p:blipFill>
          <a:blip r:embed="rId3">
            <a:extLst>
              <a:ext uri="{28A0092B-C50C-407E-A947-70E740481C1C}">
                <a14:useLocalDpi xmlns:a14="http://schemas.microsoft.com/office/drawing/2010/main" val="0"/>
              </a:ext>
            </a:extLst>
          </a:blip>
          <a:srcRect l="10979" t="6062" r="10561" b="6548"/>
          <a:stretch>
            <a:fillRect/>
          </a:stretch>
        </p:blipFill>
        <p:spPr bwMode="auto">
          <a:xfrm>
            <a:off x="2030413" y="3251200"/>
            <a:ext cx="45402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0"/>
          <p:cNvSpPr>
            <a:spLocks noChangeArrowheads="1"/>
          </p:cNvSpPr>
          <p:nvPr/>
        </p:nvSpPr>
        <p:spPr bwMode="auto">
          <a:xfrm>
            <a:off x="7805738" y="1608138"/>
            <a:ext cx="5312733" cy="427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622" tIns="65311" rIns="130622" bIns="65311">
            <a:spAutoFit/>
          </a:bodyPr>
          <a:lstStyle>
            <a:lvl1pPr marL="407988" indent="-407988"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spcBef>
                <a:spcPts val="688"/>
              </a:spcBef>
              <a:buFont typeface="Arial" charset="0"/>
              <a:buChar char="•"/>
            </a:pPr>
            <a:r>
              <a:rPr lang="en-US" altLang="en-US" dirty="0" smtClean="0">
                <a:solidFill>
                  <a:srgbClr val="000000"/>
                </a:solidFill>
              </a:rPr>
              <a:t>Disease Management: Asthma</a:t>
            </a:r>
            <a:endParaRPr lang="en-US" altLang="en-US" dirty="0">
              <a:solidFill>
                <a:srgbClr val="000000"/>
              </a:solidFill>
            </a:endParaRPr>
          </a:p>
          <a:p>
            <a:pPr eaLnBrk="1" hangingPunct="1">
              <a:spcBef>
                <a:spcPts val="688"/>
              </a:spcBef>
              <a:buFont typeface="Arial" charset="0"/>
              <a:buChar char="•"/>
            </a:pPr>
            <a:r>
              <a:rPr lang="en-US" altLang="en-US" dirty="0">
                <a:solidFill>
                  <a:srgbClr val="000000"/>
                </a:solidFill>
              </a:rPr>
              <a:t>Claim correction form</a:t>
            </a:r>
          </a:p>
          <a:p>
            <a:pPr eaLnBrk="1" hangingPunct="1">
              <a:spcBef>
                <a:spcPts val="688"/>
              </a:spcBef>
              <a:buFont typeface="Arial" charset="0"/>
              <a:buChar char="•"/>
            </a:pPr>
            <a:r>
              <a:rPr lang="en-US" altLang="en-US" dirty="0">
                <a:solidFill>
                  <a:srgbClr val="000000"/>
                </a:solidFill>
              </a:rPr>
              <a:t>Diabetes encounter form</a:t>
            </a:r>
          </a:p>
          <a:p>
            <a:pPr eaLnBrk="1" hangingPunct="1">
              <a:spcBef>
                <a:spcPts val="688"/>
              </a:spcBef>
              <a:buFont typeface="Arial" charset="0"/>
              <a:buChar char="•"/>
            </a:pPr>
            <a:r>
              <a:rPr lang="en-US" altLang="en-US" dirty="0">
                <a:solidFill>
                  <a:srgbClr val="000000"/>
                </a:solidFill>
              </a:rPr>
              <a:t>Medicare initial preventive physical exam encounter form</a:t>
            </a:r>
          </a:p>
          <a:p>
            <a:pPr eaLnBrk="1" hangingPunct="1">
              <a:spcBef>
                <a:spcPts val="688"/>
              </a:spcBef>
              <a:buFont typeface="Arial" charset="0"/>
              <a:buChar char="•"/>
            </a:pPr>
            <a:r>
              <a:rPr lang="en-US" altLang="en-US" dirty="0" smtClean="0">
                <a:solidFill>
                  <a:srgbClr val="000000"/>
                </a:solidFill>
              </a:rPr>
              <a:t>ICD-10</a:t>
            </a:r>
            <a:endParaRPr lang="en-US" altLang="en-US" dirty="0">
              <a:solidFill>
                <a:srgbClr val="000000"/>
              </a:solidFill>
            </a:endParaRPr>
          </a:p>
          <a:p>
            <a:pPr eaLnBrk="1" hangingPunct="1">
              <a:spcBef>
                <a:spcPts val="688"/>
              </a:spcBef>
              <a:buFont typeface="Arial" charset="0"/>
              <a:buChar char="•"/>
            </a:pPr>
            <a:r>
              <a:rPr lang="en-US" altLang="en-US" dirty="0" smtClean="0">
                <a:solidFill>
                  <a:srgbClr val="000000"/>
                </a:solidFill>
              </a:rPr>
              <a:t>Documentation elements for common diagnoses</a:t>
            </a:r>
            <a:endParaRPr lang="en-US" altLang="en-US" dirty="0">
              <a:solidFill>
                <a:srgbClr val="000000"/>
              </a:solidFill>
            </a:endParaRPr>
          </a:p>
          <a:p>
            <a:pPr eaLnBrk="1" hangingPunct="1">
              <a:spcBef>
                <a:spcPts val="688"/>
              </a:spcBef>
              <a:buFont typeface="Arial" charset="0"/>
              <a:buChar char="•"/>
            </a:pPr>
            <a:r>
              <a:rPr lang="en-US" altLang="en-US" dirty="0">
                <a:solidFill>
                  <a:srgbClr val="000000"/>
                </a:solidFill>
              </a:rPr>
              <a:t>And more!</a:t>
            </a:r>
          </a:p>
        </p:txBody>
      </p:sp>
      <p:sp>
        <p:nvSpPr>
          <p:cNvPr id="12295" name="Slide Number Placeholder 4"/>
          <p:cNvSpPr>
            <a:spLocks noGrp="1"/>
          </p:cNvSpPr>
          <p:nvPr>
            <p:ph type="sldNum" sz="quarter" idx="10"/>
          </p:nvPr>
        </p:nvSpPr>
        <p:spPr bwMode="auto">
          <a:xfrm>
            <a:off x="731838" y="7616825"/>
            <a:ext cx="495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4A2550BD-BAFB-4C00-AE9C-F63D151DC225}" type="slidenum">
              <a:rPr lang="en-US" altLang="en-US" sz="1700" smtClean="0">
                <a:solidFill>
                  <a:schemeClr val="bg1"/>
                </a:solidFill>
              </a:rPr>
              <a:pPr defTabSz="1304925" fontAlgn="base">
                <a:spcBef>
                  <a:spcPct val="0"/>
                </a:spcBef>
                <a:spcAft>
                  <a:spcPct val="0"/>
                </a:spcAft>
                <a:defRPr/>
              </a:pPr>
              <a:t>8</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txBox="1">
            <a:spLocks/>
          </p:cNvSpPr>
          <p:nvPr/>
        </p:nvSpPr>
        <p:spPr bwMode="auto">
          <a:xfrm>
            <a:off x="1423988" y="1731963"/>
            <a:ext cx="10993437"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22" tIns="65311" rIns="130622" bIns="65311"/>
          <a:lstStyle>
            <a:lvl1pPr eaLnBrk="0" hangingPunct="0">
              <a:spcBef>
                <a:spcPct val="20000"/>
              </a:spcBef>
              <a:buFont typeface="Arial" charset="0"/>
              <a:buChar char="•"/>
              <a:defRPr sz="4600">
                <a:solidFill>
                  <a:schemeClr val="tx1"/>
                </a:solidFill>
                <a:latin typeface="Arial" charset="0"/>
              </a:defRPr>
            </a:lvl1pPr>
            <a:lvl2pPr marL="742950" indent="-285750" eaLnBrk="0" hangingPunct="0">
              <a:spcBef>
                <a:spcPct val="20000"/>
              </a:spcBef>
              <a:buFont typeface="Arial" charset="0"/>
              <a:buChar char="–"/>
              <a:defRPr sz="4000">
                <a:solidFill>
                  <a:schemeClr val="tx1"/>
                </a:solidFill>
                <a:latin typeface="Arial" charset="0"/>
              </a:defRPr>
            </a:lvl2pPr>
            <a:lvl3pPr marL="1143000" indent="-228600" eaLnBrk="0" hangingPunct="0">
              <a:spcBef>
                <a:spcPct val="20000"/>
              </a:spcBef>
              <a:buFont typeface="Arial" charset="0"/>
              <a:buChar char="•"/>
              <a:defRPr sz="3400">
                <a:solidFill>
                  <a:schemeClr val="tx1"/>
                </a:solidFill>
                <a:latin typeface="Arial" charset="0"/>
              </a:defRPr>
            </a:lvl3pPr>
            <a:lvl4pPr marL="1600200" indent="-228600" eaLnBrk="0" hangingPunct="0">
              <a:spcBef>
                <a:spcPct val="20000"/>
              </a:spcBef>
              <a:buFont typeface="Arial" charset="0"/>
              <a:buChar char="–"/>
              <a:defRPr sz="2900">
                <a:solidFill>
                  <a:schemeClr val="tx1"/>
                </a:solidFill>
                <a:latin typeface="Arial" charset="0"/>
              </a:defRPr>
            </a:lvl4pPr>
            <a:lvl5pPr marL="2057400" indent="-228600" eaLnBrk="0" hangingPunct="0">
              <a:spcBef>
                <a:spcPct val="20000"/>
              </a:spcBef>
              <a:buFont typeface="Arial" charset="0"/>
              <a:buChar char="»"/>
              <a:defRPr sz="2900">
                <a:solidFill>
                  <a:schemeClr val="tx1"/>
                </a:solidFill>
                <a:latin typeface="Arial" charset="0"/>
              </a:defRPr>
            </a:lvl5pPr>
            <a:lvl6pPr marL="2514600" indent="-228600" defTabSz="1304925" eaLnBrk="0" fontAlgn="base" hangingPunct="0">
              <a:spcBef>
                <a:spcPct val="20000"/>
              </a:spcBef>
              <a:spcAft>
                <a:spcPct val="0"/>
              </a:spcAft>
              <a:buFont typeface="Arial" charset="0"/>
              <a:buChar char="»"/>
              <a:defRPr sz="2900">
                <a:solidFill>
                  <a:schemeClr val="tx1"/>
                </a:solidFill>
                <a:latin typeface="Arial" charset="0"/>
              </a:defRPr>
            </a:lvl6pPr>
            <a:lvl7pPr marL="2971800" indent="-228600" defTabSz="1304925" eaLnBrk="0" fontAlgn="base" hangingPunct="0">
              <a:spcBef>
                <a:spcPct val="20000"/>
              </a:spcBef>
              <a:spcAft>
                <a:spcPct val="0"/>
              </a:spcAft>
              <a:buFont typeface="Arial" charset="0"/>
              <a:buChar char="»"/>
              <a:defRPr sz="2900">
                <a:solidFill>
                  <a:schemeClr val="tx1"/>
                </a:solidFill>
                <a:latin typeface="Arial" charset="0"/>
              </a:defRPr>
            </a:lvl7pPr>
            <a:lvl8pPr marL="3429000" indent="-228600" defTabSz="1304925" eaLnBrk="0" fontAlgn="base" hangingPunct="0">
              <a:spcBef>
                <a:spcPct val="20000"/>
              </a:spcBef>
              <a:spcAft>
                <a:spcPct val="0"/>
              </a:spcAft>
              <a:buFont typeface="Arial" charset="0"/>
              <a:buChar char="»"/>
              <a:defRPr sz="2900">
                <a:solidFill>
                  <a:schemeClr val="tx1"/>
                </a:solidFill>
                <a:latin typeface="Arial" charset="0"/>
              </a:defRPr>
            </a:lvl8pPr>
            <a:lvl9pPr marL="3886200" indent="-228600" defTabSz="1304925" eaLnBrk="0" fontAlgn="base" hangingPunct="0">
              <a:spcBef>
                <a:spcPct val="20000"/>
              </a:spcBef>
              <a:spcAft>
                <a:spcPct val="0"/>
              </a:spcAft>
              <a:buFont typeface="Arial" charset="0"/>
              <a:buChar char="»"/>
              <a:defRPr sz="2900">
                <a:solidFill>
                  <a:schemeClr val="tx1"/>
                </a:solidFill>
                <a:latin typeface="Arial" charset="0"/>
              </a:defRPr>
            </a:lvl9pPr>
          </a:lstStyle>
          <a:p>
            <a:pPr eaLnBrk="1" hangingPunct="1">
              <a:buFontTx/>
              <a:buNone/>
            </a:pPr>
            <a:r>
              <a:rPr lang="en-US" altLang="en-US" sz="2400" b="1" dirty="0" err="1" smtClean="0"/>
              <a:t>Zika</a:t>
            </a:r>
            <a:r>
              <a:rPr lang="en-US" altLang="en-US" sz="2400" b="1" dirty="0" smtClean="0"/>
              <a:t> virus:</a:t>
            </a:r>
            <a:endParaRPr lang="en-US" altLang="en-US" sz="2400" b="1" dirty="0"/>
          </a:p>
          <a:p>
            <a:pPr eaLnBrk="1" hangingPunct="1">
              <a:buFontTx/>
              <a:buNone/>
            </a:pPr>
            <a:r>
              <a:rPr lang="en-US" altLang="en-US" sz="2400" dirty="0" smtClean="0"/>
              <a:t>http://familydoctor.org/familydoctor/en/diseases-conditions/zika.html</a:t>
            </a:r>
            <a:endParaRPr lang="en-US" altLang="en-US" sz="2400" dirty="0"/>
          </a:p>
        </p:txBody>
      </p:sp>
      <p:sp>
        <p:nvSpPr>
          <p:cNvPr id="13315" name="TextBox 7"/>
          <p:cNvSpPr txBox="1">
            <a:spLocks noChangeArrowheads="1"/>
          </p:cNvSpPr>
          <p:nvPr/>
        </p:nvSpPr>
        <p:spPr bwMode="auto">
          <a:xfrm>
            <a:off x="1423988" y="2978150"/>
            <a:ext cx="1078071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2400" b="1" dirty="0" smtClean="0"/>
              <a:t>Obesity and Fitness:</a:t>
            </a:r>
            <a:endParaRPr lang="en-US" altLang="en-US" sz="2400" b="1" dirty="0"/>
          </a:p>
          <a:p>
            <a:pPr eaLnBrk="1" hangingPunct="1"/>
            <a:r>
              <a:rPr lang="en-US" altLang="en-US" sz="2400" b="1" dirty="0"/>
              <a:t> </a:t>
            </a:r>
            <a:r>
              <a:rPr lang="en-US" altLang="en-US" sz="2400" dirty="0" smtClean="0"/>
              <a:t>http://www.aafp.org/patient-care/public-health/fitness-obesity.html</a:t>
            </a:r>
            <a:endParaRPr lang="en-US" altLang="en-US" sz="2400" dirty="0"/>
          </a:p>
          <a:p>
            <a:pPr eaLnBrk="1" hangingPunct="1"/>
            <a:endParaRPr lang="en-US" altLang="en-US" sz="2000" dirty="0"/>
          </a:p>
        </p:txBody>
      </p:sp>
      <p:sp>
        <p:nvSpPr>
          <p:cNvPr id="13316" name="TextBox 10"/>
          <p:cNvSpPr txBox="1">
            <a:spLocks noChangeArrowheads="1"/>
          </p:cNvSpPr>
          <p:nvPr/>
        </p:nvSpPr>
        <p:spPr bwMode="auto">
          <a:xfrm>
            <a:off x="1423988" y="4122738"/>
            <a:ext cx="107807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2400" b="1" dirty="0"/>
              <a:t>AAFP Immunization Schedules:</a:t>
            </a:r>
          </a:p>
          <a:p>
            <a:pPr eaLnBrk="1" hangingPunct="1"/>
            <a:r>
              <a:rPr lang="en-US" altLang="en-US" sz="2400" dirty="0" smtClean="0"/>
              <a:t>http://www.aafp.org/patient-care/public-health/immunizations/schedules.html</a:t>
            </a:r>
            <a:endParaRPr lang="en-US" altLang="en-US" sz="2400" dirty="0"/>
          </a:p>
          <a:p>
            <a:pPr eaLnBrk="1" hangingPunct="1"/>
            <a:endParaRPr lang="en-US" altLang="en-US" sz="2400" dirty="0"/>
          </a:p>
        </p:txBody>
      </p:sp>
      <p:sp>
        <p:nvSpPr>
          <p:cNvPr id="13317" name="TextBox 12"/>
          <p:cNvSpPr txBox="1">
            <a:spLocks noChangeArrowheads="1"/>
          </p:cNvSpPr>
          <p:nvPr/>
        </p:nvSpPr>
        <p:spPr bwMode="auto">
          <a:xfrm>
            <a:off x="1423988" y="5364163"/>
            <a:ext cx="1111250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eaLnBrk="0" hangingPunct="0">
              <a:defRPr sz="2600">
                <a:solidFill>
                  <a:schemeClr val="tx1"/>
                </a:solidFill>
                <a:latin typeface="Arial" charset="0"/>
                <a:cs typeface="Arial" charset="0"/>
              </a:defRPr>
            </a:lvl1pPr>
            <a:lvl2pPr marL="742950" indent="-285750" eaLnBrk="0" hangingPunct="0">
              <a:defRPr sz="2600">
                <a:solidFill>
                  <a:schemeClr val="tx1"/>
                </a:solidFill>
                <a:latin typeface="Arial" charset="0"/>
                <a:cs typeface="Arial" charset="0"/>
              </a:defRPr>
            </a:lvl2pPr>
            <a:lvl3pPr marL="1143000" indent="-228600" eaLnBrk="0" hangingPunct="0">
              <a:defRPr sz="2600">
                <a:solidFill>
                  <a:schemeClr val="tx1"/>
                </a:solidFill>
                <a:latin typeface="Arial" charset="0"/>
                <a:cs typeface="Arial" charset="0"/>
              </a:defRPr>
            </a:lvl3pPr>
            <a:lvl4pPr marL="1600200" indent="-228600" eaLnBrk="0" hangingPunct="0">
              <a:defRPr sz="2600">
                <a:solidFill>
                  <a:schemeClr val="tx1"/>
                </a:solidFill>
                <a:latin typeface="Arial" charset="0"/>
                <a:cs typeface="Arial" charset="0"/>
              </a:defRPr>
            </a:lvl4pPr>
            <a:lvl5pPr marL="2057400" indent="-228600" eaLnBrk="0" hangingPunct="0">
              <a:defRPr sz="2600">
                <a:solidFill>
                  <a:schemeClr val="tx1"/>
                </a:solidFill>
                <a:latin typeface="Arial" charset="0"/>
                <a:cs typeface="Arial" charset="0"/>
              </a:defRPr>
            </a:lvl5pPr>
            <a:lvl6pPr marL="2514600" indent="-228600" defTabSz="1304925" eaLnBrk="0" fontAlgn="base" hangingPunct="0">
              <a:spcBef>
                <a:spcPct val="0"/>
              </a:spcBef>
              <a:spcAft>
                <a:spcPct val="0"/>
              </a:spcAft>
              <a:defRPr sz="2600">
                <a:solidFill>
                  <a:schemeClr val="tx1"/>
                </a:solidFill>
                <a:latin typeface="Arial" charset="0"/>
                <a:cs typeface="Arial" charset="0"/>
              </a:defRPr>
            </a:lvl6pPr>
            <a:lvl7pPr marL="2971800" indent="-228600" defTabSz="1304925" eaLnBrk="0" fontAlgn="base" hangingPunct="0">
              <a:spcBef>
                <a:spcPct val="0"/>
              </a:spcBef>
              <a:spcAft>
                <a:spcPct val="0"/>
              </a:spcAft>
              <a:defRPr sz="2600">
                <a:solidFill>
                  <a:schemeClr val="tx1"/>
                </a:solidFill>
                <a:latin typeface="Arial" charset="0"/>
                <a:cs typeface="Arial" charset="0"/>
              </a:defRPr>
            </a:lvl7pPr>
            <a:lvl8pPr marL="3429000" indent="-228600" defTabSz="1304925" eaLnBrk="0" fontAlgn="base" hangingPunct="0">
              <a:spcBef>
                <a:spcPct val="0"/>
              </a:spcBef>
              <a:spcAft>
                <a:spcPct val="0"/>
              </a:spcAft>
              <a:defRPr sz="2600">
                <a:solidFill>
                  <a:schemeClr val="tx1"/>
                </a:solidFill>
                <a:latin typeface="Arial" charset="0"/>
                <a:cs typeface="Arial" charset="0"/>
              </a:defRPr>
            </a:lvl8pPr>
            <a:lvl9pPr marL="3886200" indent="-228600" defTabSz="1304925" eaLnBrk="0" fontAlgn="base" hangingPunct="0">
              <a:spcBef>
                <a:spcPct val="0"/>
              </a:spcBef>
              <a:spcAft>
                <a:spcPct val="0"/>
              </a:spcAft>
              <a:defRPr sz="2600">
                <a:solidFill>
                  <a:schemeClr val="tx1"/>
                </a:solidFill>
                <a:latin typeface="Arial" charset="0"/>
                <a:cs typeface="Arial" charset="0"/>
              </a:defRPr>
            </a:lvl9pPr>
          </a:lstStyle>
          <a:p>
            <a:pPr eaLnBrk="1" hangingPunct="1"/>
            <a:r>
              <a:rPr lang="en-US" altLang="en-US" sz="2400" b="1" dirty="0" smtClean="0"/>
              <a:t>Pain Management and Opioid Abuse:</a:t>
            </a:r>
            <a:endParaRPr lang="en-US" altLang="en-US" sz="2400" b="1" dirty="0"/>
          </a:p>
          <a:p>
            <a:pPr eaLnBrk="1" hangingPunct="1"/>
            <a:r>
              <a:rPr lang="en-US" altLang="en-US" sz="2400" dirty="0" smtClean="0"/>
              <a:t>http://www.aafp.org/patient-care/public-health/pain-opioids.html</a:t>
            </a:r>
            <a:endParaRPr lang="en-US" altLang="en-US" sz="2400" dirty="0"/>
          </a:p>
          <a:p>
            <a:pPr eaLnBrk="1" hangingPunct="1"/>
            <a:endParaRPr lang="en-US" altLang="en-US" sz="2400" b="1" dirty="0"/>
          </a:p>
        </p:txBody>
      </p:sp>
      <p:sp>
        <p:nvSpPr>
          <p:cNvPr id="13318" name="Text Box 3"/>
          <p:cNvSpPr>
            <a:spLocks noGrp="1" noChangeArrowheads="1"/>
          </p:cNvSpPr>
          <p:nvPr>
            <p:ph type="title"/>
          </p:nvPr>
        </p:nvSpPr>
        <p:spPr>
          <a:xfrm>
            <a:off x="0" y="7938"/>
            <a:ext cx="14630400" cy="1371600"/>
          </a:xfrm>
        </p:spPr>
        <p:txBody>
          <a:bodyPr/>
          <a:lstStyle/>
          <a:p>
            <a:pPr eaLnBrk="1" hangingPunct="1"/>
            <a:r>
              <a:rPr lang="en-US" altLang="en-US" smtClean="0"/>
              <a:t>Patient Resources</a:t>
            </a:r>
          </a:p>
        </p:txBody>
      </p:sp>
      <p:sp>
        <p:nvSpPr>
          <p:cNvPr id="13319" name="Slide Number Placeholder 4"/>
          <p:cNvSpPr>
            <a:spLocks noGrp="1"/>
          </p:cNvSpPr>
          <p:nvPr>
            <p:ph type="sldNum" sz="quarter" idx="10"/>
          </p:nvPr>
        </p:nvSpPr>
        <p:spPr bwMode="auto">
          <a:xfrm>
            <a:off x="731838" y="7616825"/>
            <a:ext cx="495300" cy="438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600">
                <a:solidFill>
                  <a:schemeClr val="tx1"/>
                </a:solidFill>
                <a:latin typeface="Arial" charset="0"/>
              </a:defRPr>
            </a:lvl1pPr>
            <a:lvl2pPr marL="742950" indent="-285750">
              <a:defRPr sz="2600">
                <a:solidFill>
                  <a:schemeClr val="tx1"/>
                </a:solidFill>
                <a:latin typeface="Arial" charset="0"/>
              </a:defRPr>
            </a:lvl2pPr>
            <a:lvl3pPr marL="1143000" indent="-228600">
              <a:defRPr sz="2600">
                <a:solidFill>
                  <a:schemeClr val="tx1"/>
                </a:solidFill>
                <a:latin typeface="Arial" charset="0"/>
              </a:defRPr>
            </a:lvl3pPr>
            <a:lvl4pPr marL="1600200" indent="-228600">
              <a:defRPr sz="2600">
                <a:solidFill>
                  <a:schemeClr val="tx1"/>
                </a:solidFill>
                <a:latin typeface="Arial" charset="0"/>
              </a:defRPr>
            </a:lvl4pPr>
            <a:lvl5pPr marL="2057400" indent="-228600">
              <a:defRPr sz="2600">
                <a:solidFill>
                  <a:schemeClr val="tx1"/>
                </a:solidFill>
                <a:latin typeface="Arial" charset="0"/>
              </a:defRPr>
            </a:lvl5pPr>
            <a:lvl6pPr marL="2514600" indent="-228600" defTabSz="1304925" fontAlgn="base">
              <a:spcBef>
                <a:spcPct val="0"/>
              </a:spcBef>
              <a:spcAft>
                <a:spcPct val="0"/>
              </a:spcAft>
              <a:defRPr sz="2600">
                <a:solidFill>
                  <a:schemeClr val="tx1"/>
                </a:solidFill>
                <a:latin typeface="Arial" charset="0"/>
              </a:defRPr>
            </a:lvl6pPr>
            <a:lvl7pPr marL="2971800" indent="-228600" defTabSz="1304925" fontAlgn="base">
              <a:spcBef>
                <a:spcPct val="0"/>
              </a:spcBef>
              <a:spcAft>
                <a:spcPct val="0"/>
              </a:spcAft>
              <a:defRPr sz="2600">
                <a:solidFill>
                  <a:schemeClr val="tx1"/>
                </a:solidFill>
                <a:latin typeface="Arial" charset="0"/>
              </a:defRPr>
            </a:lvl7pPr>
            <a:lvl8pPr marL="3429000" indent="-228600" defTabSz="1304925" fontAlgn="base">
              <a:spcBef>
                <a:spcPct val="0"/>
              </a:spcBef>
              <a:spcAft>
                <a:spcPct val="0"/>
              </a:spcAft>
              <a:defRPr sz="2600">
                <a:solidFill>
                  <a:schemeClr val="tx1"/>
                </a:solidFill>
                <a:latin typeface="Arial" charset="0"/>
              </a:defRPr>
            </a:lvl8pPr>
            <a:lvl9pPr marL="3886200" indent="-228600" defTabSz="1304925" fontAlgn="base">
              <a:spcBef>
                <a:spcPct val="0"/>
              </a:spcBef>
              <a:spcAft>
                <a:spcPct val="0"/>
              </a:spcAft>
              <a:defRPr sz="2600">
                <a:solidFill>
                  <a:schemeClr val="tx1"/>
                </a:solidFill>
                <a:latin typeface="Arial" charset="0"/>
              </a:defRPr>
            </a:lvl9pPr>
          </a:lstStyle>
          <a:p>
            <a:pPr defTabSz="1304925" fontAlgn="base">
              <a:spcBef>
                <a:spcPct val="0"/>
              </a:spcBef>
              <a:spcAft>
                <a:spcPct val="0"/>
              </a:spcAft>
              <a:defRPr/>
            </a:pPr>
            <a:fld id="{042CE6F8-9853-4C59-A7CE-8CA105C6BB99}" type="slidenum">
              <a:rPr lang="en-US" altLang="en-US" sz="1700" smtClean="0">
                <a:solidFill>
                  <a:schemeClr val="bg1"/>
                </a:solidFill>
              </a:rPr>
              <a:pPr defTabSz="1304925" fontAlgn="base">
                <a:spcBef>
                  <a:spcPct val="0"/>
                </a:spcBef>
                <a:spcAft>
                  <a:spcPct val="0"/>
                </a:spcAft>
                <a:defRPr/>
              </a:pPr>
              <a:t>9</a:t>
            </a:fld>
            <a:endParaRPr lang="en-US" altLang="en-US" sz="1700" smtClean="0">
              <a:solidFill>
                <a:schemeClr val="bg1"/>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AFP POWERPOINT TEMPLATE 2015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AAFP POWERPOINT TEMPLATE 2015_16x9</Template>
  <TotalTime>1055</TotalTime>
  <Words>3457</Words>
  <Application>Microsoft Office PowerPoint</Application>
  <PresentationFormat>Custom</PresentationFormat>
  <Paragraphs>386</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AAFP POWERPOINT TEMPLATE 2015_16x9</vt:lpstr>
      <vt:lpstr>PowerPoint Presentation</vt:lpstr>
      <vt:lpstr>PowerPoint Presentation</vt:lpstr>
      <vt:lpstr>PowerPoint Presentation</vt:lpstr>
      <vt:lpstr>Career Resources</vt:lpstr>
      <vt:lpstr>PowerPoint Presentation</vt:lpstr>
      <vt:lpstr>PowerPoint Presentation</vt:lpstr>
      <vt:lpstr>PowerPoint Presentation</vt:lpstr>
      <vt:lpstr>Practice Resources</vt:lpstr>
      <vt:lpstr>Patient Resources</vt:lpstr>
      <vt:lpstr>PowerPoint Presentation</vt:lpstr>
      <vt:lpstr>Tobacco and Nicotine Resources</vt:lpstr>
      <vt:lpstr>Leadership Resources</vt:lpstr>
      <vt:lpstr>PowerPoint Presentation</vt:lpstr>
      <vt:lpstr>PowerPoint Presentation</vt:lpstr>
      <vt:lpstr>Educational Programming</vt:lpstr>
      <vt:lpstr>PowerPoint Presentation</vt:lpstr>
      <vt:lpstr>PowerPoint Presentation</vt:lpstr>
      <vt:lpstr>PowerPoint Presentation</vt:lpstr>
      <vt:lpstr>Family Medicine Specialty Resources</vt:lpstr>
      <vt:lpstr>PowerPoint Presentation</vt:lpstr>
      <vt:lpstr>PowerPoint Presentation</vt:lpstr>
      <vt:lpstr>Other Online Resources</vt:lpstr>
      <vt:lpstr>Networking Resources</vt:lpstr>
      <vt:lpstr>Awards and Scholarships</vt:lpstr>
      <vt:lpstr>Your Specialty Organization</vt:lpstr>
      <vt:lpstr>PowerPoint Presentation</vt:lpstr>
    </vt:vector>
  </TitlesOfParts>
  <Company>AAFP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2015-2016 AAFP Resident Orientation and Recruitment Presentation</dc:title>
  <dc:creator>Jon Teel</dc:creator>
  <cp:lastModifiedBy>Marci McNeal</cp:lastModifiedBy>
  <cp:revision>104</cp:revision>
  <cp:lastPrinted>2015-07-09T15:15:56Z</cp:lastPrinted>
  <dcterms:created xsi:type="dcterms:W3CDTF">2015-07-16T18:23:20Z</dcterms:created>
  <dcterms:modified xsi:type="dcterms:W3CDTF">2017-02-09T15:34:02Z</dcterms:modified>
</cp:coreProperties>
</file>