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7"/>
  </p:notesMasterIdLst>
  <p:sldIdLst>
    <p:sldId id="256" r:id="rId5"/>
    <p:sldId id="257" r:id="rId6"/>
    <p:sldId id="258" r:id="rId7"/>
    <p:sldId id="259" r:id="rId8"/>
    <p:sldId id="272" r:id="rId9"/>
    <p:sldId id="273" r:id="rId10"/>
    <p:sldId id="274" r:id="rId11"/>
    <p:sldId id="283" r:id="rId12"/>
    <p:sldId id="289" r:id="rId13"/>
    <p:sldId id="290" r:id="rId14"/>
    <p:sldId id="276" r:id="rId15"/>
    <p:sldId id="291" r:id="rId16"/>
    <p:sldId id="275" r:id="rId17"/>
    <p:sldId id="285" r:id="rId18"/>
    <p:sldId id="294" r:id="rId19"/>
    <p:sldId id="295" r:id="rId20"/>
    <p:sldId id="296" r:id="rId21"/>
    <p:sldId id="301" r:id="rId22"/>
    <p:sldId id="260" r:id="rId23"/>
    <p:sldId id="265" r:id="rId24"/>
    <p:sldId id="266" r:id="rId25"/>
    <p:sldId id="278" r:id="rId26"/>
    <p:sldId id="267" r:id="rId27"/>
    <p:sldId id="277" r:id="rId28"/>
    <p:sldId id="271" r:id="rId29"/>
    <p:sldId id="287" r:id="rId30"/>
    <p:sldId id="286" r:id="rId31"/>
    <p:sldId id="261" r:id="rId32"/>
    <p:sldId id="268" r:id="rId33"/>
    <p:sldId id="280" r:id="rId34"/>
    <p:sldId id="288" r:id="rId35"/>
    <p:sldId id="292" r:id="rId36"/>
    <p:sldId id="281" r:id="rId37"/>
    <p:sldId id="279" r:id="rId38"/>
    <p:sldId id="270" r:id="rId39"/>
    <p:sldId id="262" r:id="rId40"/>
    <p:sldId id="282" r:id="rId41"/>
    <p:sldId id="297" r:id="rId42"/>
    <p:sldId id="298" r:id="rId43"/>
    <p:sldId id="293" r:id="rId44"/>
    <p:sldId id="299" r:id="rId45"/>
    <p:sldId id="300"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30EA29-E863-43B6-8695-6C961FE91F5A}" v="5" dt="2026-04-27T20:25:57.913"/>
    <p1510:client id="{C8401BF1-07EA-0FFE-F458-8C3BE255E531}" v="10" dt="2026-04-28T17:30:44.549"/>
    <p1510:client id="{F63700E0-0234-AF69-DB19-5131C1739459}" v="75" dt="2026-04-29T15:20:45.734"/>
    <p1510:client id="{F8119945-9EC1-57CC-4CF1-0CA326E52E98}" v="234" dt="2026-04-28T15:51:01.0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74"/>
    <p:restoredTop sz="74966"/>
  </p:normalViewPr>
  <p:slideViewPr>
    <p:cSldViewPr snapToGrid="0">
      <p:cViewPr varScale="1">
        <p:scale>
          <a:sx n="47" d="100"/>
          <a:sy n="47" d="100"/>
        </p:scale>
        <p:origin x="148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antian White" userId="S::whitet@careoregon.org::b6846660-a076-41f0-9ca5-5988f64e1b49" providerId="AD" clId="Web-{F8119945-9EC1-57CC-4CF1-0CA326E52E98}"/>
    <pc:docChg chg="addSld modSld">
      <pc:chgData name="Tiantian White" userId="S::whitet@careoregon.org::b6846660-a076-41f0-9ca5-5988f64e1b49" providerId="AD" clId="Web-{F8119945-9EC1-57CC-4CF1-0CA326E52E98}" dt="2026-04-28T15:51:12.244" v="252"/>
      <pc:docMkLst>
        <pc:docMk/>
      </pc:docMkLst>
      <pc:sldChg chg="addSp delSp modSp new modNotes">
        <pc:chgData name="Tiantian White" userId="S::whitet@careoregon.org::b6846660-a076-41f0-9ca5-5988f64e1b49" providerId="AD" clId="Web-{F8119945-9EC1-57CC-4CF1-0CA326E52E98}" dt="2026-04-28T15:51:12.244" v="252"/>
        <pc:sldMkLst>
          <pc:docMk/>
          <pc:sldMk cId="3946323503" sldId="301"/>
        </pc:sldMkLst>
        <pc:spChg chg="mod">
          <ac:chgData name="Tiantian White" userId="S::whitet@careoregon.org::b6846660-a076-41f0-9ca5-5988f64e1b49" providerId="AD" clId="Web-{F8119945-9EC1-57CC-4CF1-0CA326E52E98}" dt="2026-04-28T15:45:38.714" v="19" actId="20577"/>
          <ac:spMkLst>
            <pc:docMk/>
            <pc:sldMk cId="3946323503" sldId="301"/>
            <ac:spMk id="2" creationId="{7E5DE011-44DD-58D4-E0E3-2511C37E9704}"/>
          </ac:spMkLst>
        </pc:spChg>
        <pc:spChg chg="mod">
          <ac:chgData name="Tiantian White" userId="S::whitet@careoregon.org::b6846660-a076-41f0-9ca5-5988f64e1b49" providerId="AD" clId="Web-{F8119945-9EC1-57CC-4CF1-0CA326E52E98}" dt="2026-04-28T15:50:07.820" v="243" actId="20577"/>
          <ac:spMkLst>
            <pc:docMk/>
            <pc:sldMk cId="3946323503" sldId="301"/>
            <ac:spMk id="3" creationId="{1BB6FB12-A3F0-0BC8-4B8B-BCCBA2EAAA76}"/>
          </ac:spMkLst>
        </pc:spChg>
        <pc:picChg chg="add del mod">
          <ac:chgData name="Tiantian White" userId="S::whitet@careoregon.org::b6846660-a076-41f0-9ca5-5988f64e1b49" providerId="AD" clId="Web-{F8119945-9EC1-57CC-4CF1-0CA326E52E98}" dt="2026-04-28T15:51:01.009" v="246"/>
          <ac:picMkLst>
            <pc:docMk/>
            <pc:sldMk cId="3946323503" sldId="301"/>
            <ac:picMk id="4" creationId="{4C59C7B6-1391-5A6E-8037-E4AB9E5F8B27}"/>
          </ac:picMkLst>
        </pc:picChg>
      </pc:sldChg>
    </pc:docChg>
  </pc:docChgLst>
  <pc:docChgLst>
    <pc:chgData name="Tiantian White" userId="S::whitet@careoregon.org::b6846660-a076-41f0-9ca5-5988f64e1b49" providerId="AD" clId="Web-{C8401BF1-07EA-0FFE-F458-8C3BE255E531}"/>
    <pc:docChg chg="modSld">
      <pc:chgData name="Tiantian White" userId="S::whitet@careoregon.org::b6846660-a076-41f0-9ca5-5988f64e1b49" providerId="AD" clId="Web-{C8401BF1-07EA-0FFE-F458-8C3BE255E531}" dt="2026-04-28T17:30:43.861" v="8" actId="20577"/>
      <pc:docMkLst>
        <pc:docMk/>
      </pc:docMkLst>
      <pc:sldChg chg="modSp">
        <pc:chgData name="Tiantian White" userId="S::whitet@careoregon.org::b6846660-a076-41f0-9ca5-5988f64e1b49" providerId="AD" clId="Web-{C8401BF1-07EA-0FFE-F458-8C3BE255E531}" dt="2026-04-28T17:30:43.861" v="8" actId="20577"/>
        <pc:sldMkLst>
          <pc:docMk/>
          <pc:sldMk cId="3946323503" sldId="301"/>
        </pc:sldMkLst>
        <pc:spChg chg="mod">
          <ac:chgData name="Tiantian White" userId="S::whitet@careoregon.org::b6846660-a076-41f0-9ca5-5988f64e1b49" providerId="AD" clId="Web-{C8401BF1-07EA-0FFE-F458-8C3BE255E531}" dt="2026-04-28T17:30:43.861" v="8" actId="20577"/>
          <ac:spMkLst>
            <pc:docMk/>
            <pc:sldMk cId="3946323503" sldId="301"/>
            <ac:spMk id="3" creationId="{1BB6FB12-A3F0-0BC8-4B8B-BCCBA2EAAA76}"/>
          </ac:spMkLst>
        </pc:spChg>
      </pc:sldChg>
    </pc:docChg>
  </pc:docChgLst>
  <pc:docChgLst>
    <pc:chgData name="Tiantian White" userId="S::whitet@careoregon.org::b6846660-a076-41f0-9ca5-5988f64e1b49" providerId="AD" clId="Web-{F63700E0-0234-AF69-DB19-5131C1739459}"/>
    <pc:docChg chg="modSld">
      <pc:chgData name="Tiantian White" userId="S::whitet@careoregon.org::b6846660-a076-41f0-9ca5-5988f64e1b49" providerId="AD" clId="Web-{F63700E0-0234-AF69-DB19-5131C1739459}" dt="2026-04-29T15:20:45.734" v="178" actId="20577"/>
      <pc:docMkLst>
        <pc:docMk/>
      </pc:docMkLst>
      <pc:sldChg chg="modSp">
        <pc:chgData name="Tiantian White" userId="S::whitet@careoregon.org::b6846660-a076-41f0-9ca5-5988f64e1b49" providerId="AD" clId="Web-{F63700E0-0234-AF69-DB19-5131C1739459}" dt="2026-04-29T15:20:45.734" v="178" actId="20577"/>
        <pc:sldMkLst>
          <pc:docMk/>
          <pc:sldMk cId="4057549599" sldId="258"/>
        </pc:sldMkLst>
        <pc:spChg chg="mod">
          <ac:chgData name="Tiantian White" userId="S::whitet@careoregon.org::b6846660-a076-41f0-9ca5-5988f64e1b49" providerId="AD" clId="Web-{F63700E0-0234-AF69-DB19-5131C1739459}" dt="2026-04-29T15:20:45.734" v="178" actId="20577"/>
          <ac:spMkLst>
            <pc:docMk/>
            <pc:sldMk cId="4057549599" sldId="258"/>
            <ac:spMk id="3" creationId="{535D694A-B36A-F5BA-F4C3-1F677ECEFE11}"/>
          </ac:spMkLst>
        </pc:spChg>
      </pc:sldChg>
      <pc:sldChg chg="modSp">
        <pc:chgData name="Tiantian White" userId="S::whitet@careoregon.org::b6846660-a076-41f0-9ca5-5988f64e1b49" providerId="AD" clId="Web-{F63700E0-0234-AF69-DB19-5131C1739459}" dt="2026-04-29T15:20:40.187" v="176" actId="20577"/>
        <pc:sldMkLst>
          <pc:docMk/>
          <pc:sldMk cId="3553870064" sldId="259"/>
        </pc:sldMkLst>
        <pc:spChg chg="mod">
          <ac:chgData name="Tiantian White" userId="S::whitet@careoregon.org::b6846660-a076-41f0-9ca5-5988f64e1b49" providerId="AD" clId="Web-{F63700E0-0234-AF69-DB19-5131C1739459}" dt="2026-04-29T15:20:40.187" v="176" actId="20577"/>
          <ac:spMkLst>
            <pc:docMk/>
            <pc:sldMk cId="3553870064" sldId="259"/>
            <ac:spMk id="3" creationId="{01FC1C83-C330-C569-696D-FA8FD5587504}"/>
          </ac:spMkLst>
        </pc:spChg>
      </pc:sldChg>
      <pc:sldChg chg="modSp">
        <pc:chgData name="Tiantian White" userId="S::whitet@careoregon.org::b6846660-a076-41f0-9ca5-5988f64e1b49" providerId="AD" clId="Web-{F63700E0-0234-AF69-DB19-5131C1739459}" dt="2026-04-29T15:20:19.920" v="174" actId="20577"/>
        <pc:sldMkLst>
          <pc:docMk/>
          <pc:sldMk cId="148984005" sldId="260"/>
        </pc:sldMkLst>
        <pc:spChg chg="mod">
          <ac:chgData name="Tiantian White" userId="S::whitet@careoregon.org::b6846660-a076-41f0-9ca5-5988f64e1b49" providerId="AD" clId="Web-{F63700E0-0234-AF69-DB19-5131C1739459}" dt="2026-04-29T15:20:19.920" v="174" actId="20577"/>
          <ac:spMkLst>
            <pc:docMk/>
            <pc:sldMk cId="148984005" sldId="260"/>
            <ac:spMk id="3" creationId="{199A16FE-E10C-43F8-60E3-D6743E6BC5E6}"/>
          </ac:spMkLst>
        </pc:spChg>
      </pc:sldChg>
      <pc:sldChg chg="modSp">
        <pc:chgData name="Tiantian White" userId="S::whitet@careoregon.org::b6846660-a076-41f0-9ca5-5988f64e1b49" providerId="AD" clId="Web-{F63700E0-0234-AF69-DB19-5131C1739459}" dt="2026-04-29T15:20:13.373" v="172" actId="20577"/>
        <pc:sldMkLst>
          <pc:docMk/>
          <pc:sldMk cId="3498731870" sldId="261"/>
        </pc:sldMkLst>
        <pc:spChg chg="mod">
          <ac:chgData name="Tiantian White" userId="S::whitet@careoregon.org::b6846660-a076-41f0-9ca5-5988f64e1b49" providerId="AD" clId="Web-{F63700E0-0234-AF69-DB19-5131C1739459}" dt="2026-04-29T15:20:13.373" v="172" actId="20577"/>
          <ac:spMkLst>
            <pc:docMk/>
            <pc:sldMk cId="3498731870" sldId="261"/>
            <ac:spMk id="3" creationId="{099AAC6B-6929-EA37-E037-D25992FDF60B}"/>
          </ac:spMkLst>
        </pc:spChg>
      </pc:sldChg>
      <pc:sldChg chg="modSp">
        <pc:chgData name="Tiantian White" userId="S::whitet@careoregon.org::b6846660-a076-41f0-9ca5-5988f64e1b49" providerId="AD" clId="Web-{F63700E0-0234-AF69-DB19-5131C1739459}" dt="2026-04-29T15:13:47.553" v="103" actId="14100"/>
        <pc:sldMkLst>
          <pc:docMk/>
          <pc:sldMk cId="3032170290" sldId="271"/>
        </pc:sldMkLst>
        <pc:picChg chg="mod">
          <ac:chgData name="Tiantian White" userId="S::whitet@careoregon.org::b6846660-a076-41f0-9ca5-5988f64e1b49" providerId="AD" clId="Web-{F63700E0-0234-AF69-DB19-5131C1739459}" dt="2026-04-29T15:13:47.553" v="103" actId="14100"/>
          <ac:picMkLst>
            <pc:docMk/>
            <pc:sldMk cId="3032170290" sldId="271"/>
            <ac:picMk id="4" creationId="{7CF3FC97-28B7-0567-4351-043C1448B928}"/>
          </ac:picMkLst>
        </pc:picChg>
      </pc:sldChg>
      <pc:sldChg chg="modNotes">
        <pc:chgData name="Tiantian White" userId="S::whitet@careoregon.org::b6846660-a076-41f0-9ca5-5988f64e1b49" providerId="AD" clId="Web-{F63700E0-0234-AF69-DB19-5131C1739459}" dt="2026-04-29T15:19:26.589" v="168"/>
        <pc:sldMkLst>
          <pc:docMk/>
          <pc:sldMk cId="2855835868" sldId="279"/>
        </pc:sldMkLst>
      </pc:sldChg>
      <pc:sldChg chg="modNotes">
        <pc:chgData name="Tiantian White" userId="S::whitet@careoregon.org::b6846660-a076-41f0-9ca5-5988f64e1b49" providerId="AD" clId="Web-{F63700E0-0234-AF69-DB19-5131C1739459}" dt="2026-04-29T15:14:30.803" v="107"/>
        <pc:sldMkLst>
          <pc:docMk/>
          <pc:sldMk cId="3309666400" sldId="280"/>
        </pc:sldMkLst>
      </pc:sldChg>
      <pc:sldChg chg="modSp">
        <pc:chgData name="Tiantian White" userId="S::whitet@careoregon.org::b6846660-a076-41f0-9ca5-5988f64e1b49" providerId="AD" clId="Web-{F63700E0-0234-AF69-DB19-5131C1739459}" dt="2026-04-29T15:07:12.691" v="9" actId="1076"/>
        <pc:sldMkLst>
          <pc:docMk/>
          <pc:sldMk cId="2743196698" sldId="283"/>
        </pc:sldMkLst>
        <pc:picChg chg="mod">
          <ac:chgData name="Tiantian White" userId="S::whitet@careoregon.org::b6846660-a076-41f0-9ca5-5988f64e1b49" providerId="AD" clId="Web-{F63700E0-0234-AF69-DB19-5131C1739459}" dt="2026-04-29T15:07:12.691" v="9" actId="1076"/>
          <ac:picMkLst>
            <pc:docMk/>
            <pc:sldMk cId="2743196698" sldId="283"/>
            <ac:picMk id="4" creationId="{1D3A93BE-25D4-7D23-3671-38EDC142A855}"/>
          </ac:picMkLst>
        </pc:picChg>
      </pc:sldChg>
      <pc:sldChg chg="modSp">
        <pc:chgData name="Tiantian White" userId="S::whitet@careoregon.org::b6846660-a076-41f0-9ca5-5988f64e1b49" providerId="AD" clId="Web-{F63700E0-0234-AF69-DB19-5131C1739459}" dt="2026-04-29T15:09:37.645" v="29" actId="20577"/>
        <pc:sldMkLst>
          <pc:docMk/>
          <pc:sldMk cId="3341554823" sldId="285"/>
        </pc:sldMkLst>
        <pc:spChg chg="mod">
          <ac:chgData name="Tiantian White" userId="S::whitet@careoregon.org::b6846660-a076-41f0-9ca5-5988f64e1b49" providerId="AD" clId="Web-{F63700E0-0234-AF69-DB19-5131C1739459}" dt="2026-04-29T15:09:37.645" v="29" actId="20577"/>
          <ac:spMkLst>
            <pc:docMk/>
            <pc:sldMk cId="3341554823" sldId="285"/>
            <ac:spMk id="3" creationId="{94CE84CC-2C48-2277-3D88-511FEDCEE1DE}"/>
          </ac:spMkLst>
        </pc:spChg>
      </pc:sldChg>
      <pc:sldChg chg="modSp">
        <pc:chgData name="Tiantian White" userId="S::whitet@careoregon.org::b6846660-a076-41f0-9ca5-5988f64e1b49" providerId="AD" clId="Web-{F63700E0-0234-AF69-DB19-5131C1739459}" dt="2026-04-29T15:14:00.147" v="105" actId="14100"/>
        <pc:sldMkLst>
          <pc:docMk/>
          <pc:sldMk cId="2864526159" sldId="286"/>
        </pc:sldMkLst>
        <pc:picChg chg="mod">
          <ac:chgData name="Tiantian White" userId="S::whitet@careoregon.org::b6846660-a076-41f0-9ca5-5988f64e1b49" providerId="AD" clId="Web-{F63700E0-0234-AF69-DB19-5131C1739459}" dt="2026-04-29T15:14:00.147" v="105" actId="14100"/>
          <ac:picMkLst>
            <pc:docMk/>
            <pc:sldMk cId="2864526159" sldId="286"/>
            <ac:picMk id="6" creationId="{BCDFFBBF-2F2C-5581-82ED-1D987A8CDF84}"/>
          </ac:picMkLst>
        </pc:picChg>
      </pc:sldChg>
      <pc:sldChg chg="modSp">
        <pc:chgData name="Tiantian White" userId="S::whitet@careoregon.org::b6846660-a076-41f0-9ca5-5988f64e1b49" providerId="AD" clId="Web-{F63700E0-0234-AF69-DB19-5131C1739459}" dt="2026-04-29T15:15:21.372" v="109" actId="20577"/>
        <pc:sldMkLst>
          <pc:docMk/>
          <pc:sldMk cId="846621523" sldId="288"/>
        </pc:sldMkLst>
        <pc:spChg chg="mod">
          <ac:chgData name="Tiantian White" userId="S::whitet@careoregon.org::b6846660-a076-41f0-9ca5-5988f64e1b49" providerId="AD" clId="Web-{F63700E0-0234-AF69-DB19-5131C1739459}" dt="2026-04-29T15:15:21.372" v="109" actId="20577"/>
          <ac:spMkLst>
            <pc:docMk/>
            <pc:sldMk cId="846621523" sldId="288"/>
            <ac:spMk id="5" creationId="{6BFB2D0C-B78E-4B6B-3B45-DFF82F166C43}"/>
          </ac:spMkLst>
        </pc:spChg>
      </pc:sldChg>
      <pc:sldChg chg="modSp">
        <pc:chgData name="Tiantian White" userId="S::whitet@careoregon.org::b6846660-a076-41f0-9ca5-5988f64e1b49" providerId="AD" clId="Web-{F63700E0-0234-AF69-DB19-5131C1739459}" dt="2026-04-29T15:08:03.191" v="21" actId="1076"/>
        <pc:sldMkLst>
          <pc:docMk/>
          <pc:sldMk cId="361332622" sldId="289"/>
        </pc:sldMkLst>
        <pc:spChg chg="mod">
          <ac:chgData name="Tiantian White" userId="S::whitet@careoregon.org::b6846660-a076-41f0-9ca5-5988f64e1b49" providerId="AD" clId="Web-{F63700E0-0234-AF69-DB19-5131C1739459}" dt="2026-04-29T15:07:57.629" v="19" actId="1076"/>
          <ac:spMkLst>
            <pc:docMk/>
            <pc:sldMk cId="361332622" sldId="289"/>
            <ac:spMk id="5" creationId="{9D64A7B1-395D-A61E-601A-970F40E41022}"/>
          </ac:spMkLst>
        </pc:spChg>
        <pc:spChg chg="mod">
          <ac:chgData name="Tiantian White" userId="S::whitet@careoregon.org::b6846660-a076-41f0-9ca5-5988f64e1b49" providerId="AD" clId="Web-{F63700E0-0234-AF69-DB19-5131C1739459}" dt="2026-04-29T15:07:54.301" v="18" actId="1076"/>
          <ac:spMkLst>
            <pc:docMk/>
            <pc:sldMk cId="361332622" sldId="289"/>
            <ac:spMk id="8" creationId="{7C410620-A3B8-EE57-EBF2-58E01526147D}"/>
          </ac:spMkLst>
        </pc:spChg>
        <pc:spChg chg="mod">
          <ac:chgData name="Tiantian White" userId="S::whitet@careoregon.org::b6846660-a076-41f0-9ca5-5988f64e1b49" providerId="AD" clId="Web-{F63700E0-0234-AF69-DB19-5131C1739459}" dt="2026-04-29T15:08:03.191" v="21" actId="1076"/>
          <ac:spMkLst>
            <pc:docMk/>
            <pc:sldMk cId="361332622" sldId="289"/>
            <ac:spMk id="10" creationId="{F6414DA7-01D8-AC24-C1FC-F592702518D9}"/>
          </ac:spMkLst>
        </pc:spChg>
        <pc:picChg chg="mod">
          <ac:chgData name="Tiantian White" userId="S::whitet@careoregon.org::b6846660-a076-41f0-9ca5-5988f64e1b49" providerId="AD" clId="Web-{F63700E0-0234-AF69-DB19-5131C1739459}" dt="2026-04-29T15:08:01.379" v="20" actId="14100"/>
          <ac:picMkLst>
            <pc:docMk/>
            <pc:sldMk cId="361332622" sldId="289"/>
            <ac:picMk id="6" creationId="{2A478DCF-204B-C98A-E792-BD1B27FB0AF6}"/>
          </ac:picMkLst>
        </pc:picChg>
      </pc:sldChg>
      <pc:sldChg chg="modSp">
        <pc:chgData name="Tiantian White" userId="S::whitet@careoregon.org::b6846660-a076-41f0-9ca5-5988f64e1b49" providerId="AD" clId="Web-{F63700E0-0234-AF69-DB19-5131C1739459}" dt="2026-04-29T15:16:40.474" v="114" actId="20577"/>
        <pc:sldMkLst>
          <pc:docMk/>
          <pc:sldMk cId="978176426" sldId="292"/>
        </pc:sldMkLst>
        <pc:spChg chg="mod">
          <ac:chgData name="Tiantian White" userId="S::whitet@careoregon.org::b6846660-a076-41f0-9ca5-5988f64e1b49" providerId="AD" clId="Web-{F63700E0-0234-AF69-DB19-5131C1739459}" dt="2026-04-29T15:16:40.474" v="114" actId="20577"/>
          <ac:spMkLst>
            <pc:docMk/>
            <pc:sldMk cId="978176426" sldId="292"/>
            <ac:spMk id="3" creationId="{10753C11-26D4-B8E8-CFE0-6DC2F9E8B014}"/>
          </ac:spMkLst>
        </pc:spChg>
      </pc:sldChg>
      <pc:sldChg chg="modSp">
        <pc:chgData name="Tiantian White" userId="S::whitet@careoregon.org::b6846660-a076-41f0-9ca5-5988f64e1b49" providerId="AD" clId="Web-{F63700E0-0234-AF69-DB19-5131C1739459}" dt="2026-04-29T15:09:51.317" v="32" actId="14100"/>
        <pc:sldMkLst>
          <pc:docMk/>
          <pc:sldMk cId="3835848197" sldId="295"/>
        </pc:sldMkLst>
        <pc:picChg chg="mod">
          <ac:chgData name="Tiantian White" userId="S::whitet@careoregon.org::b6846660-a076-41f0-9ca5-5988f64e1b49" providerId="AD" clId="Web-{F63700E0-0234-AF69-DB19-5131C1739459}" dt="2026-04-29T15:09:51.317" v="32" actId="14100"/>
          <ac:picMkLst>
            <pc:docMk/>
            <pc:sldMk cId="3835848197" sldId="295"/>
            <ac:picMk id="5" creationId="{4E2F7916-4352-9501-3D79-73B2E22E2E4F}"/>
          </ac:picMkLst>
        </pc:picChg>
      </pc:sldChg>
      <pc:sldChg chg="modSp">
        <pc:chgData name="Tiantian White" userId="S::whitet@careoregon.org::b6846660-a076-41f0-9ca5-5988f64e1b49" providerId="AD" clId="Web-{F63700E0-0234-AF69-DB19-5131C1739459}" dt="2026-04-29T15:10:05.692" v="35" actId="1076"/>
        <pc:sldMkLst>
          <pc:docMk/>
          <pc:sldMk cId="3328000945" sldId="296"/>
        </pc:sldMkLst>
        <pc:picChg chg="mod">
          <ac:chgData name="Tiantian White" userId="S::whitet@careoregon.org::b6846660-a076-41f0-9ca5-5988f64e1b49" providerId="AD" clId="Web-{F63700E0-0234-AF69-DB19-5131C1739459}" dt="2026-04-29T15:10:05.692" v="35" actId="1076"/>
          <ac:picMkLst>
            <pc:docMk/>
            <pc:sldMk cId="3328000945" sldId="296"/>
            <ac:picMk id="5" creationId="{FB26049A-42B5-2046-2993-3C9047A3FC79}"/>
          </ac:picMkLst>
        </pc:picChg>
      </pc:sldChg>
      <pc:sldChg chg="modSp">
        <pc:chgData name="Tiantian White" userId="S::whitet@careoregon.org::b6846660-a076-41f0-9ca5-5988f64e1b49" providerId="AD" clId="Web-{F63700E0-0234-AF69-DB19-5131C1739459}" dt="2026-04-29T15:20:00.747" v="170" actId="14100"/>
        <pc:sldMkLst>
          <pc:docMk/>
          <pc:sldMk cId="2478334935" sldId="298"/>
        </pc:sldMkLst>
        <pc:picChg chg="mod">
          <ac:chgData name="Tiantian White" userId="S::whitet@careoregon.org::b6846660-a076-41f0-9ca5-5988f64e1b49" providerId="AD" clId="Web-{F63700E0-0234-AF69-DB19-5131C1739459}" dt="2026-04-29T15:20:00.747" v="170" actId="14100"/>
          <ac:picMkLst>
            <pc:docMk/>
            <pc:sldMk cId="2478334935" sldId="298"/>
            <ac:picMk id="5" creationId="{EB431674-1098-76FB-EA58-28A99A3E0E85}"/>
          </ac:picMkLst>
        </pc:picChg>
      </pc:sldChg>
      <pc:sldChg chg="modSp modNotes">
        <pc:chgData name="Tiantian White" userId="S::whitet@careoregon.org::b6846660-a076-41f0-9ca5-5988f64e1b49" providerId="AD" clId="Web-{F63700E0-0234-AF69-DB19-5131C1739459}" dt="2026-04-29T15:12:27.240" v="97"/>
        <pc:sldMkLst>
          <pc:docMk/>
          <pc:sldMk cId="3946323503" sldId="301"/>
        </pc:sldMkLst>
        <pc:spChg chg="mod">
          <ac:chgData name="Tiantian White" userId="S::whitet@careoregon.org::b6846660-a076-41f0-9ca5-5988f64e1b49" providerId="AD" clId="Web-{F63700E0-0234-AF69-DB19-5131C1739459}" dt="2026-04-29T15:11:03.911" v="43" actId="14100"/>
          <ac:spMkLst>
            <pc:docMk/>
            <pc:sldMk cId="3946323503" sldId="301"/>
            <ac:spMk id="3" creationId="{1BB6FB12-A3F0-0BC8-4B8B-BCCBA2EAAA76}"/>
          </ac:spMkLst>
        </pc:spChg>
      </pc:sldChg>
    </pc:docChg>
  </pc:docChgLst>
  <pc:docChgLst>
    <pc:chgData name="Tiantian White" userId="S::whitet@careoregon.org::b6846660-a076-41f0-9ca5-5988f64e1b49" providerId="AD" clId="Web-{AEA8A4B7-BE7A-9AAE-0DAF-5C931C2891AB}"/>
    <pc:docChg chg="addSld delSld modSld sldOrd">
      <pc:chgData name="Tiantian White" userId="S::whitet@careoregon.org::b6846660-a076-41f0-9ca5-5988f64e1b49" providerId="AD" clId="Web-{AEA8A4B7-BE7A-9AAE-0DAF-5C931C2891AB}" dt="2026-04-26T19:31:37.459" v="3366" actId="20577"/>
      <pc:docMkLst>
        <pc:docMk/>
      </pc:docMkLst>
      <pc:sldChg chg="ord modNotes">
        <pc:chgData name="Tiantian White" userId="S::whitet@careoregon.org::b6846660-a076-41f0-9ca5-5988f64e1b49" providerId="AD" clId="Web-{AEA8A4B7-BE7A-9AAE-0DAF-5C931C2891AB}" dt="2026-04-26T16:46:11.910" v="1027"/>
        <pc:sldMkLst>
          <pc:docMk/>
          <pc:sldMk cId="1614711618" sldId="276"/>
        </pc:sldMkLst>
      </pc:sldChg>
      <pc:sldChg chg="modNotes">
        <pc:chgData name="Tiantian White" userId="S::whitet@careoregon.org::b6846660-a076-41f0-9ca5-5988f64e1b49" providerId="AD" clId="Web-{AEA8A4B7-BE7A-9AAE-0DAF-5C931C2891AB}" dt="2026-04-26T17:28:51.684" v="1534"/>
        <pc:sldMkLst>
          <pc:docMk/>
          <pc:sldMk cId="3020769149" sldId="278"/>
        </pc:sldMkLst>
      </pc:sldChg>
      <pc:sldChg chg="modSp modNotes">
        <pc:chgData name="Tiantian White" userId="S::whitet@careoregon.org::b6846660-a076-41f0-9ca5-5988f64e1b49" providerId="AD" clId="Web-{AEA8A4B7-BE7A-9AAE-0DAF-5C931C2891AB}" dt="2026-04-26T19:19:04.108" v="3121"/>
        <pc:sldMkLst>
          <pc:docMk/>
          <pc:sldMk cId="3309666400" sldId="280"/>
        </pc:sldMkLst>
        <pc:graphicFrameChg chg="mod modGraphic">
          <ac:chgData name="Tiantian White" userId="S::whitet@careoregon.org::b6846660-a076-41f0-9ca5-5988f64e1b49" providerId="AD" clId="Web-{AEA8A4B7-BE7A-9AAE-0DAF-5C931C2891AB}" dt="2026-04-26T18:40:30.221" v="2046"/>
          <ac:graphicFrameMkLst>
            <pc:docMk/>
            <pc:sldMk cId="3309666400" sldId="280"/>
            <ac:graphicFrameMk id="4" creationId="{7FBFA2AA-10AB-9AFC-E51F-1305E6D212DA}"/>
          </ac:graphicFrameMkLst>
        </pc:graphicFrameChg>
      </pc:sldChg>
      <pc:sldChg chg="modSp modNotes">
        <pc:chgData name="Tiantian White" userId="S::whitet@careoregon.org::b6846660-a076-41f0-9ca5-5988f64e1b49" providerId="AD" clId="Web-{AEA8A4B7-BE7A-9AAE-0DAF-5C931C2891AB}" dt="2026-04-26T19:31:37.459" v="3366" actId="20577"/>
        <pc:sldMkLst>
          <pc:docMk/>
          <pc:sldMk cId="1807462568" sldId="282"/>
        </pc:sldMkLst>
        <pc:spChg chg="mod">
          <ac:chgData name="Tiantian White" userId="S::whitet@careoregon.org::b6846660-a076-41f0-9ca5-5988f64e1b49" providerId="AD" clId="Web-{AEA8A4B7-BE7A-9AAE-0DAF-5C931C2891AB}" dt="2026-04-26T19:31:37.459" v="3366" actId="20577"/>
          <ac:spMkLst>
            <pc:docMk/>
            <pc:sldMk cId="1807462568" sldId="282"/>
            <ac:spMk id="3" creationId="{7664CA86-BD88-8976-5AA0-75102CF25BC1}"/>
          </ac:spMkLst>
        </pc:spChg>
      </pc:sldChg>
      <pc:sldChg chg="addSp delSp modSp modNotes">
        <pc:chgData name="Tiantian White" userId="S::whitet@careoregon.org::b6846660-a076-41f0-9ca5-5988f64e1b49" providerId="AD" clId="Web-{AEA8A4B7-BE7A-9AAE-0DAF-5C931C2891AB}" dt="2026-04-24T23:52:57.814" v="237"/>
        <pc:sldMkLst>
          <pc:docMk/>
          <pc:sldMk cId="2743196698" sldId="283"/>
        </pc:sldMkLst>
        <pc:spChg chg="mod">
          <ac:chgData name="Tiantian White" userId="S::whitet@careoregon.org::b6846660-a076-41f0-9ca5-5988f64e1b49" providerId="AD" clId="Web-{AEA8A4B7-BE7A-9AAE-0DAF-5C931C2891AB}" dt="2026-04-24T23:29:00.850" v="18" actId="20577"/>
          <ac:spMkLst>
            <pc:docMk/>
            <pc:sldMk cId="2743196698" sldId="283"/>
            <ac:spMk id="2" creationId="{98B60B49-8256-4A55-EA23-700EDFCDC2D2}"/>
          </ac:spMkLst>
        </pc:spChg>
        <pc:spChg chg="add mod">
          <ac:chgData name="Tiantian White" userId="S::whitet@careoregon.org::b6846660-a076-41f0-9ca5-5988f64e1b49" providerId="AD" clId="Web-{AEA8A4B7-BE7A-9AAE-0DAF-5C931C2891AB}" dt="2026-04-24T23:48:38.400" v="160" actId="20577"/>
          <ac:spMkLst>
            <pc:docMk/>
            <pc:sldMk cId="2743196698" sldId="283"/>
            <ac:spMk id="5" creationId="{374A2457-E706-05D1-0B31-D622FB7BC7E9}"/>
          </ac:spMkLst>
        </pc:spChg>
        <pc:picChg chg="add mod">
          <ac:chgData name="Tiantian White" userId="S::whitet@careoregon.org::b6846660-a076-41f0-9ca5-5988f64e1b49" providerId="AD" clId="Web-{AEA8A4B7-BE7A-9AAE-0DAF-5C931C2891AB}" dt="2026-04-24T23:43:01.278" v="123" actId="1076"/>
          <ac:picMkLst>
            <pc:docMk/>
            <pc:sldMk cId="2743196698" sldId="283"/>
            <ac:picMk id="4" creationId="{1D3A93BE-25D4-7D23-3671-38EDC142A855}"/>
          </ac:picMkLst>
        </pc:picChg>
      </pc:sldChg>
      <pc:sldChg chg="modNotes">
        <pc:chgData name="Tiantian White" userId="S::whitet@careoregon.org::b6846660-a076-41f0-9ca5-5988f64e1b49" providerId="AD" clId="Web-{AEA8A4B7-BE7A-9AAE-0DAF-5C931C2891AB}" dt="2026-04-26T17:24:26.616" v="1518"/>
        <pc:sldMkLst>
          <pc:docMk/>
          <pc:sldMk cId="3341554823" sldId="285"/>
        </pc:sldMkLst>
      </pc:sldChg>
      <pc:sldChg chg="addSp modSp modNotes">
        <pc:chgData name="Tiantian White" userId="S::whitet@careoregon.org::b6846660-a076-41f0-9ca5-5988f64e1b49" providerId="AD" clId="Web-{AEA8A4B7-BE7A-9AAE-0DAF-5C931C2891AB}" dt="2026-04-26T17:48:38.166" v="1618"/>
        <pc:sldMkLst>
          <pc:docMk/>
          <pc:sldMk cId="2864526159" sldId="286"/>
        </pc:sldMkLst>
        <pc:spChg chg="mod">
          <ac:chgData name="Tiantian White" userId="S::whitet@careoregon.org::b6846660-a076-41f0-9ca5-5988f64e1b49" providerId="AD" clId="Web-{AEA8A4B7-BE7A-9AAE-0DAF-5C931C2891AB}" dt="2026-04-26T17:46:19.085" v="1583" actId="1076"/>
          <ac:spMkLst>
            <pc:docMk/>
            <pc:sldMk cId="2864526159" sldId="286"/>
            <ac:spMk id="2" creationId="{6F4B58F4-C363-1F78-09D5-6BF40363240C}"/>
          </ac:spMkLst>
        </pc:spChg>
        <pc:spChg chg="mod">
          <ac:chgData name="Tiantian White" userId="S::whitet@careoregon.org::b6846660-a076-41f0-9ca5-5988f64e1b49" providerId="AD" clId="Web-{AEA8A4B7-BE7A-9AAE-0DAF-5C931C2891AB}" dt="2026-04-26T17:48:13.462" v="1601" actId="1076"/>
          <ac:spMkLst>
            <pc:docMk/>
            <pc:sldMk cId="2864526159" sldId="286"/>
            <ac:spMk id="3" creationId="{95DBA203-54AE-4FA2-0D09-B1791A2E3F5B}"/>
          </ac:spMkLst>
        </pc:spChg>
        <pc:picChg chg="add mod modCrop">
          <ac:chgData name="Tiantian White" userId="S::whitet@careoregon.org::b6846660-a076-41f0-9ca5-5988f64e1b49" providerId="AD" clId="Web-{AEA8A4B7-BE7A-9AAE-0DAF-5C931C2891AB}" dt="2026-04-26T17:48:16.853" v="1602" actId="14100"/>
          <ac:picMkLst>
            <pc:docMk/>
            <pc:sldMk cId="2864526159" sldId="286"/>
            <ac:picMk id="4" creationId="{29577BA8-CC53-CAB9-FB43-E1757E973012}"/>
          </ac:picMkLst>
        </pc:picChg>
        <pc:picChg chg="add mod">
          <ac:chgData name="Tiantian White" userId="S::whitet@careoregon.org::b6846660-a076-41f0-9ca5-5988f64e1b49" providerId="AD" clId="Web-{AEA8A4B7-BE7A-9AAE-0DAF-5C931C2891AB}" dt="2026-04-26T17:47:13.258" v="1593" actId="688"/>
          <ac:picMkLst>
            <pc:docMk/>
            <pc:sldMk cId="2864526159" sldId="286"/>
            <ac:picMk id="5" creationId="{76E29846-2802-6E35-0D9A-4E69CB6B3D21}"/>
          </ac:picMkLst>
        </pc:picChg>
        <pc:picChg chg="add mod">
          <ac:chgData name="Tiantian White" userId="S::whitet@careoregon.org::b6846660-a076-41f0-9ca5-5988f64e1b49" providerId="AD" clId="Web-{AEA8A4B7-BE7A-9AAE-0DAF-5C931C2891AB}" dt="2026-04-26T17:47:16.352" v="1594" actId="1076"/>
          <ac:picMkLst>
            <pc:docMk/>
            <pc:sldMk cId="2864526159" sldId="286"/>
            <ac:picMk id="6" creationId="{BCDFFBBF-2F2C-5581-82ED-1D987A8CDF84}"/>
          </ac:picMkLst>
        </pc:picChg>
      </pc:sldChg>
      <pc:sldChg chg="addSp delSp modSp mod setBg">
        <pc:chgData name="Tiantian White" userId="S::whitet@careoregon.org::b6846660-a076-41f0-9ca5-5988f64e1b49" providerId="AD" clId="Web-{AEA8A4B7-BE7A-9AAE-0DAF-5C931C2891AB}" dt="2026-04-26T17:37:18.007" v="1542"/>
        <pc:sldMkLst>
          <pc:docMk/>
          <pc:sldMk cId="3505015702" sldId="287"/>
        </pc:sldMkLst>
        <pc:spChg chg="mod">
          <ac:chgData name="Tiantian White" userId="S::whitet@careoregon.org::b6846660-a076-41f0-9ca5-5988f64e1b49" providerId="AD" clId="Web-{AEA8A4B7-BE7A-9AAE-0DAF-5C931C2891AB}" dt="2026-04-26T17:37:18.007" v="1542"/>
          <ac:spMkLst>
            <pc:docMk/>
            <pc:sldMk cId="3505015702" sldId="287"/>
            <ac:spMk id="2" creationId="{B3DED8E2-3A49-6B45-C277-89CD005AA0FC}"/>
          </ac:spMkLst>
        </pc:spChg>
        <pc:spChg chg="mod">
          <ac:chgData name="Tiantian White" userId="S::whitet@careoregon.org::b6846660-a076-41f0-9ca5-5988f64e1b49" providerId="AD" clId="Web-{AEA8A4B7-BE7A-9AAE-0DAF-5C931C2891AB}" dt="2026-04-26T17:37:18.007" v="1542"/>
          <ac:spMkLst>
            <pc:docMk/>
            <pc:sldMk cId="3505015702" sldId="287"/>
            <ac:spMk id="3" creationId="{BBAACDEE-1916-B69D-0001-81C0A4CFA622}"/>
          </ac:spMkLst>
        </pc:spChg>
        <pc:spChg chg="add">
          <ac:chgData name="Tiantian White" userId="S::whitet@careoregon.org::b6846660-a076-41f0-9ca5-5988f64e1b49" providerId="AD" clId="Web-{AEA8A4B7-BE7A-9AAE-0DAF-5C931C2891AB}" dt="2026-04-26T17:37:18.007" v="1542"/>
          <ac:spMkLst>
            <pc:docMk/>
            <pc:sldMk cId="3505015702" sldId="287"/>
            <ac:spMk id="12" creationId="{F13C74B1-5B17-4795-BED0-7140497B445A}"/>
          </ac:spMkLst>
        </pc:spChg>
        <pc:spChg chg="add">
          <ac:chgData name="Tiantian White" userId="S::whitet@careoregon.org::b6846660-a076-41f0-9ca5-5988f64e1b49" providerId="AD" clId="Web-{AEA8A4B7-BE7A-9AAE-0DAF-5C931C2891AB}" dt="2026-04-26T17:37:18.007" v="1542"/>
          <ac:spMkLst>
            <pc:docMk/>
            <pc:sldMk cId="3505015702" sldId="287"/>
            <ac:spMk id="14" creationId="{D4974D33-8DC5-464E-8C6D-BE58F0669C17}"/>
          </ac:spMkLst>
        </pc:spChg>
        <pc:picChg chg="add mod">
          <ac:chgData name="Tiantian White" userId="S::whitet@careoregon.org::b6846660-a076-41f0-9ca5-5988f64e1b49" providerId="AD" clId="Web-{AEA8A4B7-BE7A-9AAE-0DAF-5C931C2891AB}" dt="2026-04-26T17:37:18.007" v="1542"/>
          <ac:picMkLst>
            <pc:docMk/>
            <pc:sldMk cId="3505015702" sldId="287"/>
            <ac:picMk id="7" creationId="{D4AA540A-031F-1CE1-7386-D70EB2C0BE15}"/>
          </ac:picMkLst>
        </pc:picChg>
      </pc:sldChg>
      <pc:sldChg chg="addSp delSp modSp ord modNotes">
        <pc:chgData name="Tiantian White" userId="S::whitet@careoregon.org::b6846660-a076-41f0-9ca5-5988f64e1b49" providerId="AD" clId="Web-{AEA8A4B7-BE7A-9AAE-0DAF-5C931C2891AB}" dt="2026-04-26T19:19:20.672" v="3126"/>
        <pc:sldMkLst>
          <pc:docMk/>
          <pc:sldMk cId="846621523" sldId="288"/>
        </pc:sldMkLst>
        <pc:spChg chg="mod">
          <ac:chgData name="Tiantian White" userId="S::whitet@careoregon.org::b6846660-a076-41f0-9ca5-5988f64e1b49" providerId="AD" clId="Web-{AEA8A4B7-BE7A-9AAE-0DAF-5C931C2891AB}" dt="2026-04-26T19:10:30.386" v="2860" actId="1076"/>
          <ac:spMkLst>
            <pc:docMk/>
            <pc:sldMk cId="846621523" sldId="288"/>
            <ac:spMk id="2" creationId="{92F1514F-1851-91CE-442D-399AAEF51288}"/>
          </ac:spMkLst>
        </pc:spChg>
        <pc:spChg chg="add mod">
          <ac:chgData name="Tiantian White" userId="S::whitet@careoregon.org::b6846660-a076-41f0-9ca5-5988f64e1b49" providerId="AD" clId="Web-{AEA8A4B7-BE7A-9AAE-0DAF-5C931C2891AB}" dt="2026-04-26T19:10:26.839" v="2859" actId="1076"/>
          <ac:spMkLst>
            <pc:docMk/>
            <pc:sldMk cId="846621523" sldId="288"/>
            <ac:spMk id="5" creationId="{6BFB2D0C-B78E-4B6B-3B45-DFF82F166C43}"/>
          </ac:spMkLst>
        </pc:spChg>
      </pc:sldChg>
      <pc:sldChg chg="addSp delSp modSp new modNotes">
        <pc:chgData name="Tiantian White" userId="S::whitet@careoregon.org::b6846660-a076-41f0-9ca5-5988f64e1b49" providerId="AD" clId="Web-{AEA8A4B7-BE7A-9AAE-0DAF-5C931C2891AB}" dt="2026-04-25T00:24:23.626" v="609" actId="20577"/>
        <pc:sldMkLst>
          <pc:docMk/>
          <pc:sldMk cId="361332622" sldId="289"/>
        </pc:sldMkLst>
        <pc:spChg chg="add mod">
          <ac:chgData name="Tiantian White" userId="S::whitet@careoregon.org::b6846660-a076-41f0-9ca5-5988f64e1b49" providerId="AD" clId="Web-{AEA8A4B7-BE7A-9AAE-0DAF-5C931C2891AB}" dt="2026-04-24T23:57:46.506" v="270" actId="20577"/>
          <ac:spMkLst>
            <pc:docMk/>
            <pc:sldMk cId="361332622" sldId="289"/>
            <ac:spMk id="5" creationId="{9D64A7B1-395D-A61E-601A-970F40E41022}"/>
          </ac:spMkLst>
        </pc:spChg>
        <pc:spChg chg="add mod">
          <ac:chgData name="Tiantian White" userId="S::whitet@careoregon.org::b6846660-a076-41f0-9ca5-5988f64e1b49" providerId="AD" clId="Web-{AEA8A4B7-BE7A-9AAE-0DAF-5C931C2891AB}" dt="2026-04-25T00:24:23.626" v="609" actId="20577"/>
          <ac:spMkLst>
            <pc:docMk/>
            <pc:sldMk cId="361332622" sldId="289"/>
            <ac:spMk id="8" creationId="{7C410620-A3B8-EE57-EBF2-58E01526147D}"/>
          </ac:spMkLst>
        </pc:spChg>
        <pc:spChg chg="add mod">
          <ac:chgData name="Tiantian White" userId="S::whitet@careoregon.org::b6846660-a076-41f0-9ca5-5988f64e1b49" providerId="AD" clId="Web-{AEA8A4B7-BE7A-9AAE-0DAF-5C931C2891AB}" dt="2026-04-24T23:59:47.476" v="308" actId="20577"/>
          <ac:spMkLst>
            <pc:docMk/>
            <pc:sldMk cId="361332622" sldId="289"/>
            <ac:spMk id="10" creationId="{F6414DA7-01D8-AC24-C1FC-F592702518D9}"/>
          </ac:spMkLst>
        </pc:spChg>
        <pc:picChg chg="add mod modCrop">
          <ac:chgData name="Tiantian White" userId="S::whitet@careoregon.org::b6846660-a076-41f0-9ca5-5988f64e1b49" providerId="AD" clId="Web-{AEA8A4B7-BE7A-9AAE-0DAF-5C931C2891AB}" dt="2026-04-25T00:23:56.719" v="596" actId="1076"/>
          <ac:picMkLst>
            <pc:docMk/>
            <pc:sldMk cId="361332622" sldId="289"/>
            <ac:picMk id="6" creationId="{2A478DCF-204B-C98A-E792-BD1B27FB0AF6}"/>
          </ac:picMkLst>
        </pc:picChg>
      </pc:sldChg>
      <pc:sldChg chg="modSp new modNotes">
        <pc:chgData name="Tiantian White" userId="S::whitet@careoregon.org::b6846660-a076-41f0-9ca5-5988f64e1b49" providerId="AD" clId="Web-{AEA8A4B7-BE7A-9AAE-0DAF-5C931C2891AB}" dt="2026-04-26T17:25:11.367" v="1521" actId="1076"/>
        <pc:sldMkLst>
          <pc:docMk/>
          <pc:sldMk cId="2355655606" sldId="290"/>
        </pc:sldMkLst>
        <pc:spChg chg="mod">
          <ac:chgData name="Tiantian White" userId="S::whitet@careoregon.org::b6846660-a076-41f0-9ca5-5988f64e1b49" providerId="AD" clId="Web-{AEA8A4B7-BE7A-9AAE-0DAF-5C931C2891AB}" dt="2026-04-26T17:25:11.367" v="1521" actId="1076"/>
          <ac:spMkLst>
            <pc:docMk/>
            <pc:sldMk cId="2355655606" sldId="290"/>
            <ac:spMk id="2" creationId="{6EEF307E-534A-063F-A9EF-C2C804D7ACA4}"/>
          </ac:spMkLst>
        </pc:spChg>
        <pc:spChg chg="mod">
          <ac:chgData name="Tiantian White" userId="S::whitet@careoregon.org::b6846660-a076-41f0-9ca5-5988f64e1b49" providerId="AD" clId="Web-{AEA8A4B7-BE7A-9AAE-0DAF-5C931C2891AB}" dt="2026-04-26T17:25:05.305" v="1520" actId="20577"/>
          <ac:spMkLst>
            <pc:docMk/>
            <pc:sldMk cId="2355655606" sldId="290"/>
            <ac:spMk id="3" creationId="{2E4AC988-0A63-FB19-949F-C46444BFD488}"/>
          </ac:spMkLst>
        </pc:spChg>
      </pc:sldChg>
      <pc:sldChg chg="addSp delSp modSp new modNotes">
        <pc:chgData name="Tiantian White" userId="S::whitet@careoregon.org::b6846660-a076-41f0-9ca5-5988f64e1b49" providerId="AD" clId="Web-{AEA8A4B7-BE7A-9AAE-0DAF-5C931C2891AB}" dt="2026-04-26T17:11:40.112" v="1516" actId="20577"/>
        <pc:sldMkLst>
          <pc:docMk/>
          <pc:sldMk cId="3881770016" sldId="291"/>
        </pc:sldMkLst>
        <pc:spChg chg="mod">
          <ac:chgData name="Tiantian White" userId="S::whitet@careoregon.org::b6846660-a076-41f0-9ca5-5988f64e1b49" providerId="AD" clId="Web-{AEA8A4B7-BE7A-9AAE-0DAF-5C931C2891AB}" dt="2026-04-26T17:11:40.112" v="1516" actId="20577"/>
          <ac:spMkLst>
            <pc:docMk/>
            <pc:sldMk cId="3881770016" sldId="291"/>
            <ac:spMk id="3" creationId="{A362F77C-AF30-A501-0040-D45548B247DA}"/>
          </ac:spMkLst>
        </pc:spChg>
        <pc:spChg chg="add">
          <ac:chgData name="Tiantian White" userId="S::whitet@careoregon.org::b6846660-a076-41f0-9ca5-5988f64e1b49" providerId="AD" clId="Web-{AEA8A4B7-BE7A-9AAE-0DAF-5C931C2891AB}" dt="2026-04-25T00:51:59.182" v="622"/>
          <ac:spMkLst>
            <pc:docMk/>
            <pc:sldMk cId="3881770016" sldId="291"/>
            <ac:spMk id="5" creationId="{EA30C067-E9DE-CB80-32D3-88AE57D6CDDE}"/>
          </ac:spMkLst>
        </pc:spChg>
      </pc:sldChg>
      <pc:sldChg chg="modSp new modNotes">
        <pc:chgData name="Tiantian White" userId="S::whitet@careoregon.org::b6846660-a076-41f0-9ca5-5988f64e1b49" providerId="AD" clId="Web-{AEA8A4B7-BE7A-9AAE-0DAF-5C931C2891AB}" dt="2026-04-26T19:18:22.198" v="3120"/>
        <pc:sldMkLst>
          <pc:docMk/>
          <pc:sldMk cId="978176426" sldId="292"/>
        </pc:sldMkLst>
        <pc:spChg chg="mod">
          <ac:chgData name="Tiantian White" userId="S::whitet@careoregon.org::b6846660-a076-41f0-9ca5-5988f64e1b49" providerId="AD" clId="Web-{AEA8A4B7-BE7A-9AAE-0DAF-5C931C2891AB}" dt="2026-04-26T19:10:56.762" v="2868" actId="20577"/>
          <ac:spMkLst>
            <pc:docMk/>
            <pc:sldMk cId="978176426" sldId="292"/>
            <ac:spMk id="2" creationId="{66059E65-3ACB-2EA6-011E-34933750A9CE}"/>
          </ac:spMkLst>
        </pc:spChg>
        <pc:spChg chg="mod">
          <ac:chgData name="Tiantian White" userId="S::whitet@careoregon.org::b6846660-a076-41f0-9ca5-5988f64e1b49" providerId="AD" clId="Web-{AEA8A4B7-BE7A-9AAE-0DAF-5C931C2891AB}" dt="2026-04-26T19:18:11.291" v="3112" actId="20577"/>
          <ac:spMkLst>
            <pc:docMk/>
            <pc:sldMk cId="978176426" sldId="292"/>
            <ac:spMk id="3" creationId="{10753C11-26D4-B8E8-CFE0-6DC2F9E8B014}"/>
          </ac:spMkLst>
        </pc:spChg>
      </pc:sldChg>
      <pc:sldChg chg="addSp delSp modSp new modNotes">
        <pc:chgData name="Tiantian White" userId="S::whitet@careoregon.org::b6846660-a076-41f0-9ca5-5988f64e1b49" providerId="AD" clId="Web-{AEA8A4B7-BE7A-9AAE-0DAF-5C931C2891AB}" dt="2026-04-26T19:31:11.720" v="3338"/>
        <pc:sldMkLst>
          <pc:docMk/>
          <pc:sldMk cId="2524914226" sldId="293"/>
        </pc:sldMkLst>
        <pc:spChg chg="mod">
          <ac:chgData name="Tiantian White" userId="S::whitet@careoregon.org::b6846660-a076-41f0-9ca5-5988f64e1b49" providerId="AD" clId="Web-{AEA8A4B7-BE7A-9AAE-0DAF-5C931C2891AB}" dt="2026-04-26T19:26:36.162" v="3143" actId="20577"/>
          <ac:spMkLst>
            <pc:docMk/>
            <pc:sldMk cId="2524914226" sldId="293"/>
            <ac:spMk id="2" creationId="{0C8F2645-D672-3FC3-0AD6-A3F24116BFE9}"/>
          </ac:spMkLst>
        </pc:spChg>
        <pc:graphicFrameChg chg="add mod ord modGraphic">
          <ac:chgData name="Tiantian White" userId="S::whitet@careoregon.org::b6846660-a076-41f0-9ca5-5988f64e1b49" providerId="AD" clId="Web-{AEA8A4B7-BE7A-9AAE-0DAF-5C931C2891AB}" dt="2026-04-26T19:31:11.720" v="3338"/>
          <ac:graphicFrameMkLst>
            <pc:docMk/>
            <pc:sldMk cId="2524914226" sldId="293"/>
            <ac:graphicFrameMk id="4" creationId="{B6C7E7CD-C9DA-50E5-E2BB-E8201F32C87F}"/>
          </ac:graphicFrameMkLst>
        </pc:graphicFrameChg>
      </pc:sldChg>
    </pc:docChg>
  </pc:docChgLst>
  <pc:docChgLst>
    <pc:chgData name="Safina Koreishi" userId="f97f7db7-140e-4621-a1bb-dd213311eaec" providerId="ADAL" clId="{A481BE53-855A-49B0-8553-EC9EB4C82FA4}"/>
    <pc:docChg chg="undo custSel addSld delSld modSld sldOrd">
      <pc:chgData name="Safina Koreishi" userId="f97f7db7-140e-4621-a1bb-dd213311eaec" providerId="ADAL" clId="{A481BE53-855A-49B0-8553-EC9EB4C82FA4}" dt="2026-04-27T20:29:34.839" v="116"/>
      <pc:docMkLst>
        <pc:docMk/>
      </pc:docMkLst>
      <pc:sldChg chg="ord">
        <pc:chgData name="Safina Koreishi" userId="f97f7db7-140e-4621-a1bb-dd213311eaec" providerId="ADAL" clId="{A481BE53-855A-49B0-8553-EC9EB4C82FA4}" dt="2026-04-27T20:29:34.839" v="116"/>
        <pc:sldMkLst>
          <pc:docMk/>
          <pc:sldMk cId="2524914226" sldId="293"/>
        </pc:sldMkLst>
      </pc:sldChg>
      <pc:sldChg chg="addSp modSp add mod">
        <pc:chgData name="Safina Koreishi" userId="f97f7db7-140e-4621-a1bb-dd213311eaec" providerId="ADAL" clId="{A481BE53-855A-49B0-8553-EC9EB4C82FA4}" dt="2026-04-27T20:13:36.556" v="3" actId="1076"/>
        <pc:sldMkLst>
          <pc:docMk/>
          <pc:sldMk cId="2488540389" sldId="294"/>
        </pc:sldMkLst>
        <pc:picChg chg="add mod">
          <ac:chgData name="Safina Koreishi" userId="f97f7db7-140e-4621-a1bb-dd213311eaec" providerId="ADAL" clId="{A481BE53-855A-49B0-8553-EC9EB4C82FA4}" dt="2026-04-27T20:13:36.556" v="3" actId="1076"/>
          <ac:picMkLst>
            <pc:docMk/>
            <pc:sldMk cId="2488540389" sldId="294"/>
            <ac:picMk id="4" creationId="{A2379582-27AA-3DBC-4AE8-1F93CBCD87AB}"/>
          </ac:picMkLst>
        </pc:picChg>
      </pc:sldChg>
      <pc:sldChg chg="addSp delSp modSp new mod">
        <pc:chgData name="Safina Koreishi" userId="f97f7db7-140e-4621-a1bb-dd213311eaec" providerId="ADAL" clId="{A481BE53-855A-49B0-8553-EC9EB4C82FA4}" dt="2026-04-27T20:15:07.484" v="41" actId="20577"/>
        <pc:sldMkLst>
          <pc:docMk/>
          <pc:sldMk cId="3835848197" sldId="295"/>
        </pc:sldMkLst>
        <pc:spChg chg="mod">
          <ac:chgData name="Safina Koreishi" userId="f97f7db7-140e-4621-a1bb-dd213311eaec" providerId="ADAL" clId="{A481BE53-855A-49B0-8553-EC9EB4C82FA4}" dt="2026-04-27T20:15:07.484" v="41" actId="20577"/>
          <ac:spMkLst>
            <pc:docMk/>
            <pc:sldMk cId="3835848197" sldId="295"/>
            <ac:spMk id="2" creationId="{9E746A53-4B8A-A4B8-F72D-60058FEBAADB}"/>
          </ac:spMkLst>
        </pc:spChg>
        <pc:picChg chg="add mod ord">
          <ac:chgData name="Safina Koreishi" userId="f97f7db7-140e-4621-a1bb-dd213311eaec" providerId="ADAL" clId="{A481BE53-855A-49B0-8553-EC9EB4C82FA4}" dt="2026-04-27T20:14:55.865" v="9" actId="1076"/>
          <ac:picMkLst>
            <pc:docMk/>
            <pc:sldMk cId="3835848197" sldId="295"/>
            <ac:picMk id="5" creationId="{4E2F7916-4352-9501-3D79-73B2E22E2E4F}"/>
          </ac:picMkLst>
        </pc:picChg>
      </pc:sldChg>
      <pc:sldChg chg="addSp delSp modSp new mod setBg">
        <pc:chgData name="Safina Koreishi" userId="f97f7db7-140e-4621-a1bb-dd213311eaec" providerId="ADAL" clId="{A481BE53-855A-49B0-8553-EC9EB4C82FA4}" dt="2026-04-27T20:16:27.754" v="44" actId="26606"/>
        <pc:sldMkLst>
          <pc:docMk/>
          <pc:sldMk cId="3328000945" sldId="296"/>
        </pc:sldMkLst>
        <pc:picChg chg="add mod">
          <ac:chgData name="Safina Koreishi" userId="f97f7db7-140e-4621-a1bb-dd213311eaec" providerId="ADAL" clId="{A481BE53-855A-49B0-8553-EC9EB4C82FA4}" dt="2026-04-27T20:16:27.754" v="44" actId="26606"/>
          <ac:picMkLst>
            <pc:docMk/>
            <pc:sldMk cId="3328000945" sldId="296"/>
            <ac:picMk id="5" creationId="{FB26049A-42B5-2046-2993-3C9047A3FC79}"/>
          </ac:picMkLst>
        </pc:picChg>
      </pc:sldChg>
      <pc:sldChg chg="modSp add mod">
        <pc:chgData name="Safina Koreishi" userId="f97f7db7-140e-4621-a1bb-dd213311eaec" providerId="ADAL" clId="{A481BE53-855A-49B0-8553-EC9EB4C82FA4}" dt="2026-04-27T20:26:59.326" v="104" actId="20577"/>
        <pc:sldMkLst>
          <pc:docMk/>
          <pc:sldMk cId="1453170526" sldId="297"/>
        </pc:sldMkLst>
        <pc:spChg chg="mod">
          <ac:chgData name="Safina Koreishi" userId="f97f7db7-140e-4621-a1bb-dd213311eaec" providerId="ADAL" clId="{A481BE53-855A-49B0-8553-EC9EB4C82FA4}" dt="2026-04-27T20:26:59.326" v="104" actId="20577"/>
          <ac:spMkLst>
            <pc:docMk/>
            <pc:sldMk cId="1453170526" sldId="297"/>
            <ac:spMk id="3" creationId="{33ACDE69-1BDC-2D20-2A80-9DBF47E35BD8}"/>
          </ac:spMkLst>
        </pc:spChg>
        <pc:picChg chg="mod">
          <ac:chgData name="Safina Koreishi" userId="f97f7db7-140e-4621-a1bb-dd213311eaec" providerId="ADAL" clId="{A481BE53-855A-49B0-8553-EC9EB4C82FA4}" dt="2026-04-27T20:24:50.919" v="49" actId="1076"/>
          <ac:picMkLst>
            <pc:docMk/>
            <pc:sldMk cId="1453170526" sldId="297"/>
            <ac:picMk id="1026" creationId="{6CD0CA15-31F0-7A6B-474E-4A068B463CB4}"/>
          </ac:picMkLst>
        </pc:picChg>
      </pc:sldChg>
      <pc:sldChg chg="addSp delSp modSp new mod setBg">
        <pc:chgData name="Safina Koreishi" userId="f97f7db7-140e-4621-a1bb-dd213311eaec" providerId="ADAL" clId="{A481BE53-855A-49B0-8553-EC9EB4C82FA4}" dt="2026-04-27T20:27:53.157" v="107" actId="26606"/>
        <pc:sldMkLst>
          <pc:docMk/>
          <pc:sldMk cId="2478334935" sldId="298"/>
        </pc:sldMkLst>
        <pc:picChg chg="add mod">
          <ac:chgData name="Safina Koreishi" userId="f97f7db7-140e-4621-a1bb-dd213311eaec" providerId="ADAL" clId="{A481BE53-855A-49B0-8553-EC9EB4C82FA4}" dt="2026-04-27T20:27:53.157" v="107" actId="26606"/>
          <ac:picMkLst>
            <pc:docMk/>
            <pc:sldMk cId="2478334935" sldId="298"/>
            <ac:picMk id="5" creationId="{EB431674-1098-76FB-EA58-28A99A3E0E85}"/>
          </ac:picMkLst>
        </pc:picChg>
      </pc:sldChg>
      <pc:sldChg chg="addSp delSp modSp new mod setBg">
        <pc:chgData name="Safina Koreishi" userId="f97f7db7-140e-4621-a1bb-dd213311eaec" providerId="ADAL" clId="{A481BE53-855A-49B0-8553-EC9EB4C82FA4}" dt="2026-04-27T20:28:44.616" v="111" actId="26606"/>
        <pc:sldMkLst>
          <pc:docMk/>
          <pc:sldMk cId="4225969552" sldId="299"/>
        </pc:sldMkLst>
        <pc:picChg chg="add mod ord">
          <ac:chgData name="Safina Koreishi" userId="f97f7db7-140e-4621-a1bb-dd213311eaec" providerId="ADAL" clId="{A481BE53-855A-49B0-8553-EC9EB4C82FA4}" dt="2026-04-27T20:28:44.616" v="111" actId="26606"/>
          <ac:picMkLst>
            <pc:docMk/>
            <pc:sldMk cId="4225969552" sldId="299"/>
            <ac:picMk id="5" creationId="{1665A338-D6BB-2509-E328-9F72DB40CA53}"/>
          </ac:picMkLst>
        </pc:picChg>
      </pc:sldChg>
      <pc:sldChg chg="addSp delSp modSp new mod setBg">
        <pc:chgData name="Safina Koreishi" userId="f97f7db7-140e-4621-a1bb-dd213311eaec" providerId="ADAL" clId="{A481BE53-855A-49B0-8553-EC9EB4C82FA4}" dt="2026-04-27T20:29:20.860" v="114" actId="26606"/>
        <pc:sldMkLst>
          <pc:docMk/>
          <pc:sldMk cId="22183019" sldId="300"/>
        </pc:sldMkLst>
        <pc:picChg chg="add mod ord">
          <ac:chgData name="Safina Koreishi" userId="f97f7db7-140e-4621-a1bb-dd213311eaec" providerId="ADAL" clId="{A481BE53-855A-49B0-8553-EC9EB4C82FA4}" dt="2026-04-27T20:29:20.860" v="114" actId="26606"/>
          <ac:picMkLst>
            <pc:docMk/>
            <pc:sldMk cId="22183019" sldId="300"/>
            <ac:picMk id="5" creationId="{1F8DA6CF-8D0B-7A4D-49A8-7B12ED3E155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98906F-B500-844E-9ED4-0218ADBDFD7A}" type="datetimeFigureOut">
              <a:rPr lang="en-US" smtClean="0"/>
              <a:t>4/29/2026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7A4CCB-E854-8941-8F0B-570CCC654D58}" type="slidenum">
              <a:rPr lang="en-US" smtClean="0"/>
              <a:t>‹#›</a:t>
            </a:fld>
            <a:endParaRPr lang="en-US"/>
          </a:p>
        </p:txBody>
      </p:sp>
    </p:spTree>
    <p:extLst>
      <p:ext uri="{BB962C8B-B14F-4D97-AF65-F5344CB8AC3E}">
        <p14:creationId xmlns:p14="http://schemas.microsoft.com/office/powerpoint/2010/main" val="2168615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nam10.safelinks.protection.outlook.com/?url=https%3A%2F%2Fwww.samhsa.gov%2Fdata%2Fsites%2Fdefault%2Ffiles%2Freports%2Frpt56957%2F2024-nsduh-sae-tables-percent-csvs%2F2024-nsduh-sae-tables-percent.pdf&amp;data=05%7C02%7Cwhitet%40careoregon.org%7C2dc28e197dd74269a67f08dea0e2e98f%7C293bde5839b14236b6a7b836c810f6f9%7C0%7C0%7C639125093624431249%7CUnknown%7CTWFpbGZsb3d8eyJFbXB0eU1hcGkiOnRydWUsIlYiOiIwLjAuMDAwMCIsIlAiOiJXaW4zMiIsIkFOIjoiTWFpbCIsIldUIjoyfQ%3D%3D%7C0%7C%7C%7C&amp;sdata=STiWIyNAJ3K%2FSM80dcEBGkSE5QwqsESjOO7k%2BJIuzCU%3D&amp;reserved=0"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nam10.safelinks.protection.outlook.com/?url=https%3A%2F%2Fvisual-data.dhsoha.state.or.us%2Ft%2FOHA%2Fviews%2FSHIPv2%2Fdash47alcoholSHIP%3FiframeSizedToWindow%3Dtrue%26%253Aembed%3Dy%26%253AshowAppBanner%3Dfalse%26%253Adisplay_count%3Dno%26%253AshowVizHome%3Dno%26%253Aorigin%3Dviz_share_link%26%253Atoolbar%3Dno%26ref%3Dorganmountainnews.com&amp;data=05%7C02%7Cwhitet%40careoregon.org%7C2dc28e197dd74269a67f08dea0e2e98f%7C293bde5839b14236b6a7b836c810f6f9%7C0%7C0%7C639125093624530234%7CUnknown%7CTWFpbGZsb3d8eyJFbXB0eU1hcGkiOnRydWUsIlYiOiIwLjAuMDAwMCIsIlAiOiJXaW4zMiIsIkFOIjoiTWFpbCIsIldUIjoyfQ%3D%3D%7C0%7C%7C%7C&amp;sdata=%2Bnk1paVhkbK%2FH5QupIlJDh1G1dB51KRmJMFJxhAnxDU%3D&amp;reserved=0" TargetMode="External"/><Relationship Id="rId4" Type="http://schemas.openxmlformats.org/officeDocument/2006/relationships/hyperlink" Target="https://nam10.safelinks.protection.outlook.com/?url=https%3A%2F%2Foregoninjurydata.shinyapps.io%2Foverdose%2F&amp;data=05%7C02%7Cwhitet%40careoregon.org%7C2dc28e197dd74269a67f08dea0e2e98f%7C293bde5839b14236b6a7b836c810f6f9%7C0%7C0%7C639125093624482979%7CUnknown%7CTWFpbGZsb3d8eyJFbXB0eU1hcGkiOnRydWUsIlYiOiIwLjAuMDAwMCIsIlAiOiJXaW4zMiIsIkFOIjoiTWFpbCIsIldUIjoyfQ%3D%3D%7C0%7C%7C%7C&amp;sdata=6wb44u4%2FTfRlwli8n08prdR8Lw%2B1aZcGk7F74a1tLbk%3D&amp;reserved=0"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nam10.safelinks.protection.outlook.com/?url=https%3A%2F%2Fwww.samhsa.gov%2Fdata%2Fsites%2Fdefault%2Ffiles%2Freports%2Frpt56957%2F2024-nsduh-sae-tables-percent-csvs%2F2024-nsduh-sae-tables-percent.pdf&amp;data=05%7C02%7Cwhitet%40careoregon.org%7C2dc28e197dd74269a67f08dea0e2e98f%7C293bde5839b14236b6a7b836c810f6f9%7C0%7C0%7C639125093624431249%7CUnknown%7CTWFpbGZsb3d8eyJFbXB0eU1hcGkiOnRydWUsIlYiOiIwLjAuMDAwMCIsIlAiOiJXaW4zMiIsIkFOIjoiTWFpbCIsIldUIjoyfQ%3D%3D%7C0%7C%7C%7C&amp;sdata=STiWIyNAJ3K%2FSM80dcEBGkSE5QwqsESjOO7k%2BJIuzCU%3D&amp;reserved=0"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nam10.safelinks.protection.outlook.com/?url=https%3A%2F%2Fvisual-data.dhsoha.state.or.us%2Ft%2FOHA%2Fviews%2FSHIPv2%2Fdash47alcoholSHIP%3FiframeSizedToWindow%3Dtrue%26%253Aembed%3Dy%26%253AshowAppBanner%3Dfalse%26%253Adisplay_count%3Dno%26%253AshowVizHome%3Dno%26%253Aorigin%3Dviz_share_link%26%253Atoolbar%3Dno%26ref%3Dorganmountainnews.com&amp;data=05%7C02%7Cwhitet%40careoregon.org%7C2dc28e197dd74269a67f08dea0e2e98f%7C293bde5839b14236b6a7b836c810f6f9%7C0%7C0%7C639125093624530234%7CUnknown%7CTWFpbGZsb3d8eyJFbXB0eU1hcGkiOnRydWUsIlYiOiIwLjAuMDAwMCIsIlAiOiJXaW4zMiIsIkFOIjoiTWFpbCIsIldUIjoyfQ%3D%3D%7C0%7C%7C%7C&amp;sdata=%2Bnk1paVhkbK%2FH5QupIlJDh1G1dB51KRmJMFJxhAnxDU%3D&amp;reserved=0" TargetMode="External"/><Relationship Id="rId4" Type="http://schemas.openxmlformats.org/officeDocument/2006/relationships/hyperlink" Target="https://nam10.safelinks.protection.outlook.com/?url=https%3A%2F%2Foregoninjurydata.shinyapps.io%2Foverdose%2F&amp;data=05%7C02%7Cwhitet%40careoregon.org%7C2dc28e197dd74269a67f08dea0e2e98f%7C293bde5839b14236b6a7b836c810f6f9%7C0%7C0%7C639125093624482979%7CUnknown%7CTWFpbGZsb3d8eyJFbXB0eU1hcGkiOnRydWUsIlYiOiIwLjAuMDAwMCIsIlAiOiJXaW4zMiIsIkFOIjoiTWFpbCIsIldUIjoyfQ%3D%3D%7C0%7C%7C%7C&amp;sdata=6wb44u4%2FTfRlwli8n08prdR8Lw%2B1aZcGk7F74a1tLbk%3D&amp;reserved=0"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nn.com/2026/03/03/health/uspstf-preventive-care-hh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thelancet.com/journals/laninf/article/PIIS1473-3099(26)00014-9/fulltext"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infectiousdiseaseadvisor.com/news/us-influenza-vaccination-gaps-linked-to-record-pediatric-deaths-from-2024-to-2025/"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public.tableau.com/app/profile/oregon.immunization.program/viz/InfantHepatitisBImmunizations/ALERTstateandcounty"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public.tableau.com/app/profile/oregon.immunization.program/viz/OregonEarlyChildhoodImmunizationRates/StatewideDashboard"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jamanetwork.com/journals/jama/fullarticle/2835641#jus250007r17"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jamanetwork.com/journals/jama/fullarticle/2835641#jus250007r18"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stjohns.health/documents/ACLM-Dietary-Spectrum-2024F.pdf" TargetMode="External"/><Relationship Id="rId7" Type="http://schemas.openxmlformats.org/officeDocument/2006/relationships/hyperlink" Target="https://diabetesjournals.org/care/article/42/5/731/40480/Nutrition-Therapy-for-Adults-With-Diabetes-or"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diabetesonthenet.com/wp-content/uploads/pdf/dotn716df5119697054952701dd04dc1b405.pdf" TargetMode="External"/><Relationship Id="rId5" Type="http://schemas.openxmlformats.org/officeDocument/2006/relationships/hyperlink" Target="https://www.ahajournals.org/doi/full/10.1161/CIR.0000000000001435" TargetMode="External"/><Relationship Id="rId4" Type="http://schemas.openxmlformats.org/officeDocument/2006/relationships/hyperlink" Target="https://www.fammed.wisc.edu/files/webfm-uploads/documents/patient-care/food-is-medicine/ACLM-Food-As-Medicine-Jumpstart.pdf"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effectivehealthcare.ahrq.gov/sites/default/files/related_files/effect-protein-intake.pdf"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pmc.ncbi.nlm.nih.gov/articles/PMC8978023/?utm_source=chatgpt.com"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ohlc.org/wp-content/uploads/2020/07/Oregon-Low-Value-Care-Report-Final-July-2020.pdf"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ohlc.org/wp-content/uploads/2020/07/Oregon-Low-Value-Care-Report-Final-July-2020.pdf"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ohlc.org/wp-content/uploads/2020/07/Oregon-Low-Value-Care-Report-Final-July-2020.pdf"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asccp.org/wp-content/uploads/2025/11/ASCCP-Practice-Advisory-Self-Collection-for-Cervical-Cancer-Screening-final-updated-10-2-25.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www.acog.org/clinical/clinical-guidance/committee-opinion/articles/2011/07/vitamin-d-screening-and-supplementation-during-pregnancy" TargetMode="External"/><Relationship Id="rId3" Type="http://schemas.openxmlformats.org/officeDocument/2006/relationships/hyperlink" Target="https://www.uspreventiveservicestaskforce.org/uspstf/recommendation/vitamin-d-deficiency-screening" TargetMode="External"/><Relationship Id="rId7" Type="http://schemas.openxmlformats.org/officeDocument/2006/relationships/hyperlink" Target="https://www.endocrine.org/clinical-practice-guidelines/vitamin-d-for-prevention-of-disease"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aub.edu/fm/CaMOP/Documents/Endo-Gudidleines-2024.pdf" TargetMode="External"/><Relationship Id="rId5" Type="http://schemas.openxmlformats.org/officeDocument/2006/relationships/hyperlink" Target="https://www.aafp.org/pubs/afp/issues/2010/0315/p745.html" TargetMode="External"/><Relationship Id="rId4" Type="http://schemas.openxmlformats.org/officeDocument/2006/relationships/hyperlink" Target="https://jamanetwork.com/journals/jama/fullarticle/2778487"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Grade A</a:t>
            </a:r>
            <a:r>
              <a:rPr lang="en-US" sz="1200" b="0" i="0" u="none" strike="noStrike" kern="1200" dirty="0">
                <a:solidFill>
                  <a:schemeClr val="tx1"/>
                </a:solidFill>
                <a:effectLst/>
                <a:latin typeface="+mn-lt"/>
                <a:ea typeface="+mn-ea"/>
                <a:cs typeface="+mn-cs"/>
              </a:rPr>
              <a:t>: Recommends the service; high certainty of substantial net benefit.</a:t>
            </a:r>
          </a:p>
          <a:p>
            <a:r>
              <a:rPr lang="en-US" sz="1200" b="1" i="0" u="none" strike="noStrike" kern="1200" dirty="0">
                <a:solidFill>
                  <a:schemeClr val="tx1"/>
                </a:solidFill>
                <a:effectLst/>
                <a:latin typeface="+mn-lt"/>
                <a:ea typeface="+mn-ea"/>
                <a:cs typeface="+mn-cs"/>
              </a:rPr>
              <a:t>Grade B:</a:t>
            </a:r>
            <a:r>
              <a:rPr lang="en-US" sz="1200" b="0" i="0" u="none" strike="noStrike" kern="1200" dirty="0">
                <a:solidFill>
                  <a:schemeClr val="tx1"/>
                </a:solidFill>
                <a:effectLst/>
                <a:latin typeface="+mn-lt"/>
                <a:ea typeface="+mn-ea"/>
                <a:cs typeface="+mn-cs"/>
              </a:rPr>
              <a:t> Recommends the service; high certainty of moderate or moderate certainty of moderate/substantial net benefit.</a:t>
            </a:r>
          </a:p>
          <a:p>
            <a:r>
              <a:rPr lang="en-US" sz="1200" b="1" i="0" u="none" strike="noStrike" kern="1200" dirty="0">
                <a:solidFill>
                  <a:schemeClr val="tx1"/>
                </a:solidFill>
                <a:effectLst/>
                <a:latin typeface="+mn-lt"/>
                <a:ea typeface="+mn-ea"/>
                <a:cs typeface="+mn-cs"/>
              </a:rPr>
              <a:t>Grade C:</a:t>
            </a:r>
            <a:r>
              <a:rPr lang="en-US" sz="1200" b="0" i="0" u="none" strike="noStrike" kern="1200" dirty="0">
                <a:solidFill>
                  <a:schemeClr val="tx1"/>
                </a:solidFill>
                <a:effectLst/>
                <a:latin typeface="+mn-lt"/>
                <a:ea typeface="+mn-ea"/>
                <a:cs typeface="+mn-cs"/>
              </a:rPr>
              <a:t> Recommends selectively; moderate certainty of small net benefit.</a:t>
            </a:r>
          </a:p>
          <a:p>
            <a:r>
              <a:rPr lang="en-US" sz="1200" b="1" i="0" u="none" strike="noStrike" kern="1200" dirty="0">
                <a:solidFill>
                  <a:schemeClr val="tx1"/>
                </a:solidFill>
                <a:effectLst/>
                <a:latin typeface="+mn-lt"/>
                <a:ea typeface="+mn-ea"/>
                <a:cs typeface="+mn-cs"/>
              </a:rPr>
              <a:t>Grade D:</a:t>
            </a:r>
            <a:r>
              <a:rPr lang="en-US" sz="1200" b="0" i="0" u="none" strike="noStrike" kern="1200" dirty="0">
                <a:solidFill>
                  <a:schemeClr val="tx1"/>
                </a:solidFill>
                <a:effectLst/>
                <a:latin typeface="+mn-lt"/>
                <a:ea typeface="+mn-ea"/>
                <a:cs typeface="+mn-cs"/>
              </a:rPr>
              <a:t> Recommends against; no net benefit or harms outweigh the benefit.</a:t>
            </a:r>
          </a:p>
          <a:p>
            <a:r>
              <a:rPr lang="en-US" sz="1200" b="1" i="0" u="none" strike="noStrike" kern="1200" dirty="0">
                <a:solidFill>
                  <a:schemeClr val="tx1"/>
                </a:solidFill>
                <a:effectLst/>
                <a:latin typeface="+mn-lt"/>
                <a:ea typeface="+mn-ea"/>
                <a:cs typeface="+mn-cs"/>
              </a:rPr>
              <a:t>Grade I:</a:t>
            </a:r>
            <a:r>
              <a:rPr lang="en-US" sz="1200" b="0" i="0" u="none" strike="noStrike" kern="1200" dirty="0">
                <a:solidFill>
                  <a:schemeClr val="tx1"/>
                </a:solidFill>
                <a:effectLst/>
                <a:latin typeface="+mn-lt"/>
                <a:ea typeface="+mn-ea"/>
                <a:cs typeface="+mn-cs"/>
              </a:rPr>
              <a:t> Evidence is insufficient to assess net benefit</a:t>
            </a:r>
          </a:p>
          <a:p>
            <a:endParaRPr lang="en-US" dirty="0"/>
          </a:p>
        </p:txBody>
      </p:sp>
      <p:sp>
        <p:nvSpPr>
          <p:cNvPr id="4" name="Slide Number Placeholder 3"/>
          <p:cNvSpPr>
            <a:spLocks noGrp="1"/>
          </p:cNvSpPr>
          <p:nvPr>
            <p:ph type="sldNum" sz="quarter" idx="5"/>
          </p:nvPr>
        </p:nvSpPr>
        <p:spPr/>
        <p:txBody>
          <a:bodyPr/>
          <a:lstStyle/>
          <a:p>
            <a:fld id="{2C7A4CCB-E854-8941-8F0B-570CCC654D58}" type="slidenum">
              <a:rPr lang="en-US" smtClean="0"/>
              <a:t>5</a:t>
            </a:fld>
            <a:endParaRPr lang="en-US"/>
          </a:p>
        </p:txBody>
      </p:sp>
    </p:spTree>
    <p:extLst>
      <p:ext uri="{BB962C8B-B14F-4D97-AF65-F5344CB8AC3E}">
        <p14:creationId xmlns:p14="http://schemas.microsoft.com/office/powerpoint/2010/main" val="3087161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t>SAMHSA's latest </a:t>
            </a:r>
            <a:r>
              <a:rPr lang="en-US" dirty="0">
                <a:hlinkClick r:id="rId3"/>
              </a:rPr>
              <a:t>NSDUH report</a:t>
            </a:r>
            <a:r>
              <a:rPr lang="en-US"/>
              <a:t> provides rates in comparison to other states. The alcohol-specific data is in Tables 15-18 (general alcohol use, pages 29-36) and Tables 25-26 (AUD, pages 49-51)</a:t>
            </a:r>
          </a:p>
          <a:p>
            <a:pPr marL="285750" indent="-285750">
              <a:buFont typeface="Arial"/>
              <a:buChar char="•"/>
            </a:pPr>
            <a:r>
              <a:rPr lang="en-US" dirty="0"/>
              <a:t>OHA's </a:t>
            </a:r>
            <a:r>
              <a:rPr lang="en-US" dirty="0">
                <a:hlinkClick r:id="rId4"/>
              </a:rPr>
              <a:t>Overdose Dashboard</a:t>
            </a:r>
            <a:r>
              <a:rPr lang="en-US" dirty="0"/>
              <a:t> has pretty recent data related to alcohol-related deaths (screenshot below)</a:t>
            </a:r>
          </a:p>
          <a:p>
            <a:pPr marL="285750" indent="-285750">
              <a:buFont typeface="Arial"/>
              <a:buChar char="•"/>
            </a:pPr>
            <a:r>
              <a:rPr lang="en-US"/>
              <a:t>OHA has a </a:t>
            </a:r>
            <a:r>
              <a:rPr lang="en-US" dirty="0">
                <a:hlinkClick r:id="rId5"/>
              </a:rPr>
              <a:t>report that highlights alcohol related deaths </a:t>
            </a:r>
            <a:r>
              <a:rPr lang="en-US"/>
              <a:t>from 2011-2022 and by age/sex/race/geography</a:t>
            </a: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2C7A4CCB-E854-8941-8F0B-570CCC654D58}" type="slidenum">
              <a:rPr lang="en-US" smtClean="0"/>
              <a:t>14</a:t>
            </a:fld>
            <a:endParaRPr lang="en-US"/>
          </a:p>
        </p:txBody>
      </p:sp>
    </p:spTree>
    <p:extLst>
      <p:ext uri="{BB962C8B-B14F-4D97-AF65-F5344CB8AC3E}">
        <p14:creationId xmlns:p14="http://schemas.microsoft.com/office/powerpoint/2010/main" val="4183751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D5864-369D-FD60-FB63-A2F9FF52E3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89D3B2-0CC9-646B-B13D-B97F8AE479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76297B-29AA-A896-2B4D-8C68A2F5CA88}"/>
              </a:ext>
            </a:extLst>
          </p:cNvPr>
          <p:cNvSpPr>
            <a:spLocks noGrp="1"/>
          </p:cNvSpPr>
          <p:nvPr>
            <p:ph type="body" idx="1"/>
          </p:nvPr>
        </p:nvSpPr>
        <p:spPr/>
        <p:txBody>
          <a:bodyPr/>
          <a:lstStyle/>
          <a:p>
            <a:pPr marL="285750" indent="-285750">
              <a:buFont typeface="Arial"/>
              <a:buChar char="•"/>
            </a:pPr>
            <a:r>
              <a:rPr lang="en-US"/>
              <a:t>SAMHSA's latest </a:t>
            </a:r>
            <a:r>
              <a:rPr lang="en-US" dirty="0">
                <a:hlinkClick r:id="rId3"/>
              </a:rPr>
              <a:t>NSDUH report</a:t>
            </a:r>
            <a:r>
              <a:rPr lang="en-US"/>
              <a:t> provides rates in comparison to other states. The alcohol-specific data is in Tables 15-18 (general alcohol use, pages 29-36) and Tables 25-26 (AUD, pages 49-51)</a:t>
            </a:r>
          </a:p>
          <a:p>
            <a:pPr marL="285750" indent="-285750">
              <a:buFont typeface="Arial"/>
              <a:buChar char="•"/>
            </a:pPr>
            <a:r>
              <a:rPr lang="en-US" dirty="0"/>
              <a:t>OHA's </a:t>
            </a:r>
            <a:r>
              <a:rPr lang="en-US" dirty="0">
                <a:hlinkClick r:id="rId4"/>
              </a:rPr>
              <a:t>Overdose Dashboard</a:t>
            </a:r>
            <a:r>
              <a:rPr lang="en-US" dirty="0"/>
              <a:t> has pretty recent data related to alcohol-related deaths (screenshot below)</a:t>
            </a:r>
          </a:p>
          <a:p>
            <a:pPr marL="285750" indent="-285750">
              <a:buFont typeface="Arial"/>
              <a:buChar char="•"/>
            </a:pPr>
            <a:r>
              <a:rPr lang="en-US"/>
              <a:t>OHA has a </a:t>
            </a:r>
            <a:r>
              <a:rPr lang="en-US" dirty="0">
                <a:hlinkClick r:id="rId5"/>
              </a:rPr>
              <a:t>report that highlights alcohol related deaths </a:t>
            </a:r>
            <a:r>
              <a:rPr lang="en-US"/>
              <a:t>from 2011-2022 and by age/sex/race/geography</a:t>
            </a:r>
          </a:p>
          <a:p>
            <a:endParaRPr lang="en-US" dirty="0">
              <a:latin typeface="Calibri"/>
              <a:ea typeface="Calibri"/>
              <a:cs typeface="Calibri"/>
            </a:endParaRPr>
          </a:p>
        </p:txBody>
      </p:sp>
      <p:sp>
        <p:nvSpPr>
          <p:cNvPr id="4" name="Slide Number Placeholder 3">
            <a:extLst>
              <a:ext uri="{FF2B5EF4-FFF2-40B4-BE49-F238E27FC236}">
                <a16:creationId xmlns:a16="http://schemas.microsoft.com/office/drawing/2014/main" id="{AC41AFFB-8E9A-6F00-8942-1784BD144BF7}"/>
              </a:ext>
            </a:extLst>
          </p:cNvPr>
          <p:cNvSpPr>
            <a:spLocks noGrp="1"/>
          </p:cNvSpPr>
          <p:nvPr>
            <p:ph type="sldNum" sz="quarter" idx="5"/>
          </p:nvPr>
        </p:nvSpPr>
        <p:spPr/>
        <p:txBody>
          <a:bodyPr/>
          <a:lstStyle/>
          <a:p>
            <a:fld id="{2C7A4CCB-E854-8941-8F0B-570CCC654D58}" type="slidenum">
              <a:rPr lang="en-US" smtClean="0"/>
              <a:t>15</a:t>
            </a:fld>
            <a:endParaRPr lang="en-US"/>
          </a:p>
        </p:txBody>
      </p:sp>
    </p:spTree>
    <p:extLst>
      <p:ext uri="{BB962C8B-B14F-4D97-AF65-F5344CB8AC3E}">
        <p14:creationId xmlns:p14="http://schemas.microsoft.com/office/powerpoint/2010/main" val="3559337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7A4CCB-E854-8941-8F0B-570CCC654D58}" type="slidenum">
              <a:rPr lang="en-US" smtClean="0"/>
              <a:t>16</a:t>
            </a:fld>
            <a:endParaRPr lang="en-US"/>
          </a:p>
        </p:txBody>
      </p:sp>
    </p:spTree>
    <p:extLst>
      <p:ext uri="{BB962C8B-B14F-4D97-AF65-F5344CB8AC3E}">
        <p14:creationId xmlns:p14="http://schemas.microsoft.com/office/powerpoint/2010/main" val="1308276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New members selected by HHS secretary</a:t>
            </a:r>
          </a:p>
          <a:p>
            <a:r>
              <a:rPr lang="en-US">
                <a:latin typeface="Calibri"/>
                <a:ea typeface="Calibri"/>
                <a:cs typeface="Calibri"/>
              </a:rPr>
              <a:t>Source: </a:t>
            </a:r>
            <a:r>
              <a:rPr lang="en-US" dirty="0">
                <a:hlinkClick r:id="rId3"/>
              </a:rPr>
              <a:t>The task force that shapes America’s preventive care has not met in a year | CNN</a:t>
            </a:r>
            <a:endParaRPr lang="en-US" dirty="0">
              <a:latin typeface="Calibri"/>
              <a:ea typeface="Calibri"/>
              <a:cs typeface="Calibri"/>
            </a:endParaRPr>
          </a:p>
          <a:p>
            <a:endParaRPr lang="en-US" dirty="0">
              <a:latin typeface="Aptos"/>
              <a:ea typeface="Calibri"/>
              <a:cs typeface="Calibri"/>
            </a:endParaRPr>
          </a:p>
          <a:p>
            <a:r>
              <a:rPr lang="en-US" dirty="0">
                <a:latin typeface="Aptos"/>
                <a:ea typeface="Calibri"/>
                <a:cs typeface="Calibri"/>
              </a:rPr>
              <a:t>Solutions: advocacy (AMA wrote a letter to Kennedy), be diligent in looking out for alternative reliable sources for updates (EX HRSA, ACOG, AAFP </a:t>
            </a:r>
            <a:r>
              <a:rPr lang="en-US" dirty="0" err="1">
                <a:latin typeface="Aptos"/>
                <a:ea typeface="Calibri"/>
                <a:cs typeface="Calibri"/>
              </a:rPr>
              <a:t>etc</a:t>
            </a:r>
            <a:r>
              <a:rPr lang="en-US" dirty="0">
                <a:latin typeface="Aptos"/>
                <a:ea typeface="Calibri"/>
                <a:cs typeface="Calibri"/>
              </a:rPr>
              <a:t>)</a:t>
            </a:r>
          </a:p>
        </p:txBody>
      </p:sp>
      <p:sp>
        <p:nvSpPr>
          <p:cNvPr id="4" name="Slide Number Placeholder 3"/>
          <p:cNvSpPr>
            <a:spLocks noGrp="1"/>
          </p:cNvSpPr>
          <p:nvPr>
            <p:ph type="sldNum" sz="quarter" idx="5"/>
          </p:nvPr>
        </p:nvSpPr>
        <p:spPr/>
        <p:txBody>
          <a:bodyPr/>
          <a:lstStyle/>
          <a:p>
            <a:fld id="{2C7A4CCB-E854-8941-8F0B-570CCC654D58}" type="slidenum">
              <a:rPr lang="en-US" smtClean="0"/>
              <a:t>18</a:t>
            </a:fld>
            <a:endParaRPr lang="en-US"/>
          </a:p>
        </p:txBody>
      </p:sp>
    </p:spTree>
    <p:extLst>
      <p:ext uri="{BB962C8B-B14F-4D97-AF65-F5344CB8AC3E}">
        <p14:creationId xmlns:p14="http://schemas.microsoft.com/office/powerpoint/2010/main" val="1947998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7A4CCB-E854-8941-8F0B-570CCC654D58}" type="slidenum">
              <a:rPr lang="en-US" smtClean="0"/>
              <a:t>21</a:t>
            </a:fld>
            <a:endParaRPr lang="en-US"/>
          </a:p>
        </p:txBody>
      </p:sp>
    </p:spTree>
    <p:extLst>
      <p:ext uri="{BB962C8B-B14F-4D97-AF65-F5344CB8AC3E}">
        <p14:creationId xmlns:p14="http://schemas.microsoft.com/office/powerpoint/2010/main" val="348961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endParaRPr lang="en-US"/>
          </a:p>
          <a:p>
            <a:r>
              <a:rPr lang="en-US" dirty="0"/>
              <a:t>https://</a:t>
            </a:r>
            <a:r>
              <a:rPr lang="en-US" dirty="0" err="1"/>
              <a:t>www.infectiousdiseaseadvisor.com</a:t>
            </a:r>
            <a:r>
              <a:rPr lang="en-US" dirty="0"/>
              <a:t>/features/</a:t>
            </a:r>
            <a:r>
              <a:rPr lang="en-US" dirty="0" err="1"/>
              <a:t>cdc</a:t>
            </a:r>
            <a:r>
              <a:rPr lang="en-US" dirty="0"/>
              <a:t>-vs-</a:t>
            </a:r>
            <a:r>
              <a:rPr lang="en-US" dirty="0" err="1"/>
              <a:t>aap</a:t>
            </a:r>
            <a:r>
              <a:rPr lang="en-US" dirty="0"/>
              <a:t>-vaccine-schedule/ </a:t>
            </a:r>
            <a:endParaRPr lang="en-US"/>
          </a:p>
          <a:p>
            <a:r>
              <a:rPr lang="en-US" dirty="0">
                <a:hlinkClick r:id="rId3"/>
              </a:rPr>
              <a:t>CDC cuts to childhood vaccine recommendations - The Lancet Infectious Diseases</a:t>
            </a:r>
            <a:endParaRPr lang="en-US"/>
          </a:p>
          <a:p>
            <a:r>
              <a:rPr lang="en-US"/>
              <a:t>HHS has removed the controversial schedule </a:t>
            </a:r>
            <a:endParaRPr lang="en-US" dirty="0"/>
          </a:p>
        </p:txBody>
      </p:sp>
      <p:sp>
        <p:nvSpPr>
          <p:cNvPr id="4" name="Slide Number Placeholder 3"/>
          <p:cNvSpPr>
            <a:spLocks noGrp="1"/>
          </p:cNvSpPr>
          <p:nvPr>
            <p:ph type="sldNum" sz="quarter" idx="5"/>
          </p:nvPr>
        </p:nvSpPr>
        <p:spPr/>
        <p:txBody>
          <a:bodyPr/>
          <a:lstStyle/>
          <a:p>
            <a:fld id="{2C7A4CCB-E854-8941-8F0B-570CCC654D58}" type="slidenum">
              <a:rPr lang="en-US" smtClean="0"/>
              <a:t>22</a:t>
            </a:fld>
            <a:endParaRPr lang="en-US"/>
          </a:p>
        </p:txBody>
      </p:sp>
    </p:spTree>
    <p:extLst>
      <p:ext uri="{BB962C8B-B14F-4D97-AF65-F5344CB8AC3E}">
        <p14:creationId xmlns:p14="http://schemas.microsoft.com/office/powerpoint/2010/main" val="840603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a:t>
            </a:r>
            <a:r>
              <a:rPr lang="en-US" dirty="0" err="1"/>
              <a:t>perma.cc</a:t>
            </a:r>
            <a:r>
              <a:rPr lang="en-US" dirty="0"/>
              <a:t>/8HTR-4KME </a:t>
            </a:r>
          </a:p>
          <a:p>
            <a:endParaRPr lang="en-US" dirty="0"/>
          </a:p>
        </p:txBody>
      </p:sp>
      <p:sp>
        <p:nvSpPr>
          <p:cNvPr id="4" name="Slide Number Placeholder 3"/>
          <p:cNvSpPr>
            <a:spLocks noGrp="1"/>
          </p:cNvSpPr>
          <p:nvPr>
            <p:ph type="sldNum" sz="quarter" idx="5"/>
          </p:nvPr>
        </p:nvSpPr>
        <p:spPr/>
        <p:txBody>
          <a:bodyPr/>
          <a:lstStyle/>
          <a:p>
            <a:fld id="{2C7A4CCB-E854-8941-8F0B-570CCC654D58}" type="slidenum">
              <a:rPr lang="en-US" smtClean="0"/>
              <a:t>23</a:t>
            </a:fld>
            <a:endParaRPr lang="en-US"/>
          </a:p>
        </p:txBody>
      </p:sp>
    </p:spTree>
    <p:extLst>
      <p:ext uri="{BB962C8B-B14F-4D97-AF65-F5344CB8AC3E}">
        <p14:creationId xmlns:p14="http://schemas.microsoft.com/office/powerpoint/2010/main" val="538606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EB4ED-D654-177D-F271-A97482B1F2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23067E-7D09-325B-F1F1-945240C5CE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0A60E9-F2E1-B358-CB98-5343C8DA93DD}"/>
              </a:ext>
            </a:extLst>
          </p:cNvPr>
          <p:cNvSpPr>
            <a:spLocks noGrp="1"/>
          </p:cNvSpPr>
          <p:nvPr>
            <p:ph type="body" idx="1"/>
          </p:nvPr>
        </p:nvSpPr>
        <p:spPr/>
        <p:txBody>
          <a:bodyPr/>
          <a:lstStyle/>
          <a:p>
            <a:endParaRPr lang="en-US" dirty="0"/>
          </a:p>
          <a:p>
            <a:r>
              <a:rPr lang="en-US" dirty="0"/>
              <a:t># Denmark vs US</a:t>
            </a:r>
          </a:p>
          <a:p>
            <a:pPr marL="171450" indent="-171450">
              <a:buFontTx/>
              <a:buChar char="-"/>
            </a:pPr>
            <a:r>
              <a:rPr lang="en-US" dirty="0"/>
              <a:t>Diff healthcare systems: universal healthcare in Denmark, US has higher burdens of certain diseases e.g. hep B, US is more culturally and economically diverse</a:t>
            </a:r>
          </a:p>
          <a:p>
            <a:pPr marL="0" indent="0">
              <a:buFontTx/>
              <a:buNone/>
            </a:pPr>
            <a:endParaRPr lang="en-US" dirty="0"/>
          </a:p>
          <a:p>
            <a:pPr marL="0" indent="0">
              <a:buFontTx/>
              <a:buNone/>
            </a:pPr>
            <a:r>
              <a:rPr lang="en-US" dirty="0"/>
              <a:t>According to table 2 in HHS’s own document, most other high income countries require x1.3 to x2 vaccine doses vs Denmark and protect against more VPDs </a:t>
            </a:r>
          </a:p>
          <a:p>
            <a:pPr marL="0" indent="0">
              <a:buFontTx/>
              <a:buNone/>
            </a:pPr>
            <a:endParaRPr lang="en-US" dirty="0"/>
          </a:p>
          <a:p>
            <a:r>
              <a:rPr lang="en-US" dirty="0"/>
              <a:t>Hep A:</a:t>
            </a:r>
          </a:p>
          <a:p>
            <a:r>
              <a:rPr lang="en-US" dirty="0"/>
              <a:t>- Increase in outbreaks due to opioid epidemic: https://</a:t>
            </a:r>
            <a:r>
              <a:rPr lang="en-US" dirty="0" err="1"/>
              <a:t>www.chop.edu</a:t>
            </a:r>
            <a:r>
              <a:rPr lang="en-US" dirty="0"/>
              <a:t>/vaccine-education-center/vaccine-details/hepatitis-a-vaccine </a:t>
            </a:r>
          </a:p>
          <a:p>
            <a:pPr marL="171450" indent="-171450">
              <a:buFontTx/>
              <a:buChar char="-"/>
            </a:pPr>
            <a:r>
              <a:rPr lang="en-US" dirty="0"/>
              <a:t>Hep A more severe in adults: https://</a:t>
            </a:r>
            <a:r>
              <a:rPr lang="en-US" dirty="0" err="1"/>
              <a:t>www.cdc.gov</a:t>
            </a:r>
            <a:r>
              <a:rPr lang="en-US" dirty="0"/>
              <a:t>/</a:t>
            </a:r>
            <a:r>
              <a:rPr lang="en-US" dirty="0" err="1"/>
              <a:t>pinkbook</a:t>
            </a:r>
            <a:r>
              <a:rPr lang="en-US" dirty="0"/>
              <a:t>/hcp/table-of-contents/chapter-9-hepatitis-a.html </a:t>
            </a:r>
          </a:p>
          <a:p>
            <a:pPr marL="171450" indent="-171450">
              <a:buFontTx/>
              <a:buChar char="-"/>
            </a:pPr>
            <a:endParaRPr lang="en-US" dirty="0"/>
          </a:p>
          <a:p>
            <a:pPr marL="0" indent="0">
              <a:buFontTx/>
              <a:buNone/>
            </a:pPr>
            <a:r>
              <a:rPr lang="en-US" dirty="0"/>
              <a:t>Flu:</a:t>
            </a:r>
          </a:p>
          <a:p>
            <a:pPr marL="0" indent="0">
              <a:buFontTx/>
              <a:buNone/>
            </a:pPr>
            <a:r>
              <a:rPr lang="en-US" sz="1200" b="0" i="0" u="sng" kern="1200" dirty="0">
                <a:solidFill>
                  <a:schemeClr val="tx1"/>
                </a:solidFill>
                <a:effectLst/>
                <a:latin typeface="+mn-lt"/>
                <a:ea typeface="+mn-ea"/>
                <a:cs typeface="+mn-cs"/>
                <a:hlinkClick r:id="rId3"/>
              </a:rPr>
              <a:t>280 pediatric influenza-related deaths</a:t>
            </a:r>
            <a:r>
              <a:rPr lang="en-US" sz="1200" b="0" i="0" u="none" strike="noStrike" kern="1200" dirty="0">
                <a:solidFill>
                  <a:schemeClr val="tx1"/>
                </a:solidFill>
                <a:effectLst/>
                <a:latin typeface="+mn-lt"/>
                <a:ea typeface="+mn-ea"/>
                <a:cs typeface="+mn-cs"/>
              </a:rPr>
              <a:t> 2024-2025, 89% occurred in patients who were incompletely vaccinated, while also highlighting this past influenza season as the most severe in over 15 years</a:t>
            </a:r>
            <a:endParaRPr lang="en-US" dirty="0"/>
          </a:p>
          <a:p>
            <a:pPr marL="0" indent="0">
              <a:buFontTx/>
              <a:buNone/>
            </a:pPr>
            <a:endParaRPr lang="en-US" dirty="0"/>
          </a:p>
          <a:p>
            <a:pPr marL="0" indent="0">
              <a:buFontTx/>
              <a:buNone/>
            </a:pPr>
            <a:r>
              <a:rPr lang="en-US" dirty="0"/>
              <a:t>Rigorously designed observational studies can provide good evidence, esp. where RCT may not be ethical or practical (would need infeasibly large sample to study rare outcomes like death and where vaccine has demonstrated effectiveness by observational studies, randomizing is likely not ethical):</a:t>
            </a:r>
          </a:p>
          <a:p>
            <a:pPr marL="0" indent="0">
              <a:buFontTx/>
              <a:buNone/>
            </a:pPr>
            <a:r>
              <a:rPr lang="en-US" dirty="0"/>
              <a:t>Ped flu study: https://</a:t>
            </a:r>
            <a:r>
              <a:rPr lang="en-US" dirty="0" err="1"/>
              <a:t>pubmed.ncbi.nlm.nih.gov</a:t>
            </a:r>
            <a:r>
              <a:rPr lang="en-US" dirty="0"/>
              <a:t>/41506521/ </a:t>
            </a:r>
          </a:p>
          <a:p>
            <a:pPr marL="0" indent="0">
              <a:buFontTx/>
              <a:buNone/>
            </a:pPr>
            <a:r>
              <a:rPr lang="en-US" dirty="0"/>
              <a:t>Systemic review on covid, flu, RSV: https://</a:t>
            </a:r>
            <a:r>
              <a:rPr lang="en-US" dirty="0" err="1"/>
              <a:t>www.nejm.org</a:t>
            </a:r>
            <a:r>
              <a:rPr lang="en-US" dirty="0"/>
              <a:t>/</a:t>
            </a:r>
            <a:r>
              <a:rPr lang="en-US" dirty="0" err="1"/>
              <a:t>doi</a:t>
            </a:r>
            <a:r>
              <a:rPr lang="en-US" dirty="0"/>
              <a:t>/full/10.1056/NEJMsa2514268 </a:t>
            </a:r>
          </a:p>
          <a:p>
            <a:pPr marL="0" indent="0">
              <a:buFontTx/>
              <a:buNone/>
            </a:pPr>
            <a:endParaRPr lang="en-US" dirty="0"/>
          </a:p>
          <a:p>
            <a:pPr marL="0" indent="0">
              <a:buFontTx/>
              <a:buNone/>
            </a:pPr>
            <a:endParaRPr lang="en-US" dirty="0"/>
          </a:p>
        </p:txBody>
      </p:sp>
      <p:sp>
        <p:nvSpPr>
          <p:cNvPr id="4" name="Slide Number Placeholder 3">
            <a:extLst>
              <a:ext uri="{FF2B5EF4-FFF2-40B4-BE49-F238E27FC236}">
                <a16:creationId xmlns:a16="http://schemas.microsoft.com/office/drawing/2014/main" id="{A6C79C9B-BF6B-7E72-F60A-40C01B628706}"/>
              </a:ext>
            </a:extLst>
          </p:cNvPr>
          <p:cNvSpPr>
            <a:spLocks noGrp="1"/>
          </p:cNvSpPr>
          <p:nvPr>
            <p:ph type="sldNum" sz="quarter" idx="5"/>
          </p:nvPr>
        </p:nvSpPr>
        <p:spPr/>
        <p:txBody>
          <a:bodyPr/>
          <a:lstStyle/>
          <a:p>
            <a:fld id="{2C7A4CCB-E854-8941-8F0B-570CCC654D58}" type="slidenum">
              <a:rPr lang="en-US" smtClean="0"/>
              <a:t>24</a:t>
            </a:fld>
            <a:endParaRPr lang="en-US"/>
          </a:p>
        </p:txBody>
      </p:sp>
    </p:spTree>
    <p:extLst>
      <p:ext uri="{BB962C8B-B14F-4D97-AF65-F5344CB8AC3E}">
        <p14:creationId xmlns:p14="http://schemas.microsoft.com/office/powerpoint/2010/main" val="34355416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Combine slide 20 and 21</a:t>
            </a:r>
          </a:p>
        </p:txBody>
      </p:sp>
      <p:sp>
        <p:nvSpPr>
          <p:cNvPr id="4" name="Slide Number Placeholder 3"/>
          <p:cNvSpPr>
            <a:spLocks noGrp="1"/>
          </p:cNvSpPr>
          <p:nvPr>
            <p:ph type="sldNum" sz="quarter" idx="5"/>
          </p:nvPr>
        </p:nvSpPr>
        <p:spPr/>
        <p:txBody>
          <a:bodyPr/>
          <a:lstStyle/>
          <a:p>
            <a:fld id="{2C7A4CCB-E854-8941-8F0B-570CCC654D58}" type="slidenum">
              <a:rPr lang="en-US" smtClean="0"/>
              <a:t>26</a:t>
            </a:fld>
            <a:endParaRPr lang="en-US"/>
          </a:p>
        </p:txBody>
      </p:sp>
    </p:spTree>
    <p:extLst>
      <p:ext uri="{BB962C8B-B14F-4D97-AF65-F5344CB8AC3E}">
        <p14:creationId xmlns:p14="http://schemas.microsoft.com/office/powerpoint/2010/main" val="21043759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 of MMR: Even though MMR recommendation did not change, general trend has been more vaccine hesitancy meets clinical practice &gt; rising measles </a:t>
            </a:r>
          </a:p>
          <a:p>
            <a:endParaRPr lang="en-US" dirty="0"/>
          </a:p>
          <a:p>
            <a:r>
              <a:rPr lang="en-US"/>
              <a:t>Data source: OHA </a:t>
            </a:r>
            <a:r>
              <a:rPr lang="en-US" dirty="0">
                <a:hlinkClick r:id="rId3"/>
              </a:rPr>
              <a:t>Infant Hepatitis B Immunizations | Tableau Public</a:t>
            </a:r>
            <a:r>
              <a:rPr lang="en-US" dirty="0"/>
              <a:t> </a:t>
            </a:r>
            <a:r>
              <a:rPr lang="en-US" dirty="0">
                <a:hlinkClick r:id="rId4"/>
              </a:rPr>
              <a:t>Oregon Early Childhood Immunization Rates | Tableau Public</a:t>
            </a:r>
            <a:endParaRPr lang="en-US" dirty="0"/>
          </a:p>
          <a:p>
            <a:endParaRPr lang="en-US" dirty="0"/>
          </a:p>
        </p:txBody>
      </p:sp>
      <p:sp>
        <p:nvSpPr>
          <p:cNvPr id="4" name="Slide Number Placeholder 3"/>
          <p:cNvSpPr>
            <a:spLocks noGrp="1"/>
          </p:cNvSpPr>
          <p:nvPr>
            <p:ph type="sldNum" sz="quarter" idx="5"/>
          </p:nvPr>
        </p:nvSpPr>
        <p:spPr/>
        <p:txBody>
          <a:bodyPr/>
          <a:lstStyle/>
          <a:p>
            <a:fld id="{2C7A4CCB-E854-8941-8F0B-570CCC654D58}" type="slidenum">
              <a:rPr lang="en-US" smtClean="0"/>
              <a:t>27</a:t>
            </a:fld>
            <a:endParaRPr lang="en-US"/>
          </a:p>
        </p:txBody>
      </p:sp>
    </p:spTree>
    <p:extLst>
      <p:ext uri="{BB962C8B-B14F-4D97-AF65-F5344CB8AC3E}">
        <p14:creationId xmlns:p14="http://schemas.microsoft.com/office/powerpoint/2010/main" val="491623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Caregiver abuse &amp; neglect</a:t>
            </a:r>
          </a:p>
          <a:p>
            <a:pPr marL="171450" indent="-171450">
              <a:buFontTx/>
              <a:buChar char="-"/>
            </a:pPr>
            <a:r>
              <a:rPr lang="en-US" dirty="0"/>
              <a:t>Applying I statement: consider risk (higher if +</a:t>
            </a:r>
            <a:r>
              <a:rPr lang="en-US" sz="1200" b="0" i="0" u="none" strike="noStrike" kern="1200" dirty="0">
                <a:solidFill>
                  <a:schemeClr val="tx1"/>
                </a:solidFill>
                <a:effectLst/>
                <a:latin typeface="+mn-lt"/>
                <a:ea typeface="+mn-ea"/>
                <a:cs typeface="+mn-cs"/>
              </a:rPr>
              <a:t>isolation, lack of social support, functional impairment, poor physical health/physical disability, cognitive impairment, low socioeconomic status, and history of being in an abusive relationship </a:t>
            </a:r>
            <a:r>
              <a:rPr lang="en-US" sz="1200" b="0" i="0" u="none" strike="noStrike" kern="1200" dirty="0" err="1">
                <a:solidFill>
                  <a:schemeClr val="tx1"/>
                </a:solidFill>
                <a:effectLst/>
                <a:latin typeface="+mn-lt"/>
                <a:ea typeface="+mn-ea"/>
                <a:cs typeface="+mn-cs"/>
              </a:rPr>
              <a:t>etc</a:t>
            </a:r>
            <a:r>
              <a:rPr lang="en-US" sz="1200" b="0" i="0" u="none" strike="noStrike" kern="1200" dirty="0">
                <a:solidFill>
                  <a:schemeClr val="tx1"/>
                </a:solidFill>
                <a:effectLst/>
                <a:latin typeface="+mn-lt"/>
                <a:ea typeface="+mn-ea"/>
                <a:cs typeface="+mn-cs"/>
              </a:rPr>
              <a:t>) </a:t>
            </a:r>
          </a:p>
          <a:p>
            <a:pPr marL="171450" indent="-171450">
              <a:buFontTx/>
              <a:buChar char="-"/>
            </a:pPr>
            <a:r>
              <a:rPr lang="en-US" sz="1200" b="0" i="0" u="none" strike="noStrike" kern="1200" dirty="0">
                <a:solidFill>
                  <a:schemeClr val="tx1"/>
                </a:solidFill>
                <a:effectLst/>
                <a:latin typeface="+mn-lt"/>
                <a:ea typeface="+mn-ea"/>
                <a:cs typeface="+mn-cs"/>
              </a:rPr>
              <a:t>Financial exploitation and neglect = most common forms </a:t>
            </a:r>
          </a:p>
          <a:p>
            <a:r>
              <a:rPr lang="en-US" sz="1200" b="0" i="0" u="none" strike="noStrike" kern="1200" dirty="0">
                <a:solidFill>
                  <a:schemeClr val="tx1"/>
                </a:solidFill>
                <a:effectLst/>
                <a:latin typeface="+mn-lt"/>
                <a:ea typeface="+mn-ea"/>
                <a:cs typeface="+mn-cs"/>
              </a:rPr>
              <a:t>- Studies needed to assess accuracy of screening tools for caregiver abuse and benefits vs harms of screening for and intervening on caregiver abuse </a:t>
            </a:r>
            <a:endParaRPr lang="en-US" dirty="0"/>
          </a:p>
          <a:p>
            <a:endParaRPr lang="en-US" dirty="0"/>
          </a:p>
          <a:p>
            <a:r>
              <a:rPr lang="en-US" b="1" dirty="0"/>
              <a:t># IPV </a:t>
            </a:r>
          </a:p>
          <a:p>
            <a:r>
              <a:rPr lang="en-US" dirty="0"/>
              <a:t>- Compared to 2018 </a:t>
            </a:r>
            <a:r>
              <a:rPr lang="en-US" dirty="0" err="1"/>
              <a:t>Δ</a:t>
            </a:r>
            <a:r>
              <a:rPr lang="en-US" dirty="0"/>
              <a:t>: highlights pregnant and post-partum individuals in rec statement because evidence base strongest for this population</a:t>
            </a:r>
          </a:p>
          <a:p>
            <a:pPr marL="171450" indent="-171450">
              <a:buFontTx/>
              <a:buChar char="-"/>
            </a:pPr>
            <a:r>
              <a:rPr lang="en-US" dirty="0"/>
              <a:t>screening tools: </a:t>
            </a:r>
            <a:r>
              <a:rPr lang="en-US" sz="1200" b="0" i="0" u="none" strike="noStrike" kern="1200" dirty="0">
                <a:solidFill>
                  <a:schemeClr val="tx1"/>
                </a:solidFill>
                <a:effectLst/>
                <a:latin typeface="+mn-lt"/>
                <a:ea typeface="+mn-ea"/>
                <a:cs typeface="+mn-cs"/>
              </a:rPr>
              <a:t> Humiliation, Afraid, Rape, Kick (HARK)</a:t>
            </a:r>
            <a:r>
              <a:rPr lang="en-US" sz="1200" b="0" i="0" u="none" strike="noStrike" kern="1200" baseline="30000" dirty="0">
                <a:solidFill>
                  <a:schemeClr val="tx1"/>
                </a:solidFill>
                <a:effectLst/>
                <a:latin typeface="+mn-lt"/>
                <a:ea typeface="+mn-ea"/>
                <a:cs typeface="+mn-cs"/>
                <a:hlinkClick r:id="rId3"/>
              </a:rPr>
              <a:t>17</a:t>
            </a:r>
            <a:r>
              <a:rPr lang="en-US" sz="1200" b="0" i="0" u="none" strike="noStrike" kern="1200" dirty="0">
                <a:solidFill>
                  <a:schemeClr val="tx1"/>
                </a:solidFill>
                <a:effectLst/>
                <a:latin typeface="+mn-lt"/>
                <a:ea typeface="+mn-ea"/>
                <a:cs typeface="+mn-cs"/>
              </a:rPr>
              <a:t>; Hurt, Insult, Threaten, Scream (HITS)</a:t>
            </a:r>
            <a:r>
              <a:rPr lang="en-US" sz="1200" b="0" i="0" u="none" strike="noStrike" kern="1200" baseline="30000" dirty="0">
                <a:solidFill>
                  <a:schemeClr val="tx1"/>
                </a:solidFill>
                <a:effectLst/>
                <a:latin typeface="+mn-lt"/>
                <a:ea typeface="+mn-ea"/>
                <a:cs typeface="+mn-cs"/>
                <a:hlinkClick r:id="rId4"/>
              </a:rPr>
              <a:t>18</a:t>
            </a:r>
            <a:r>
              <a:rPr lang="en-US" sz="1200" b="0" i="0" u="none" strike="noStrike" kern="1200" dirty="0">
                <a:solidFill>
                  <a:schemeClr val="tx1"/>
                </a:solidFill>
                <a:effectLst/>
                <a:latin typeface="+mn-lt"/>
                <a:ea typeface="+mn-ea"/>
                <a:cs typeface="+mn-cs"/>
              </a:rPr>
              <a:t>; and Woman Abuse Screening Tool (WAST)</a:t>
            </a:r>
          </a:p>
          <a:p>
            <a:pPr marL="171450" indent="-171450">
              <a:buFontTx/>
              <a:buChar char="-"/>
            </a:pPr>
            <a:endParaRPr lang="en-US" sz="1200" b="0" i="0" u="none" strike="noStrike" kern="1200" dirty="0">
              <a:solidFill>
                <a:schemeClr val="tx1"/>
              </a:solidFill>
              <a:effectLst/>
              <a:latin typeface="+mn-lt"/>
              <a:ea typeface="+mn-ea"/>
              <a:cs typeface="+mn-cs"/>
            </a:endParaRPr>
          </a:p>
          <a:p>
            <a:pPr marL="0" indent="0">
              <a:buFontTx/>
              <a:buNone/>
            </a:pPr>
            <a:r>
              <a:rPr lang="en-US" sz="1200" b="1" i="0" u="none" strike="noStrike" kern="1200" dirty="0">
                <a:solidFill>
                  <a:schemeClr val="tx1"/>
                </a:solidFill>
                <a:effectLst/>
                <a:latin typeface="+mn-lt"/>
                <a:ea typeface="+mn-ea"/>
                <a:cs typeface="+mn-cs"/>
              </a:rPr>
              <a:t># Osteoporosis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dirty="0">
                <a:solidFill>
                  <a:schemeClr val="tx1"/>
                </a:solidFill>
                <a:effectLst/>
                <a:latin typeface="+mn-lt"/>
                <a:ea typeface="+mn-ea"/>
                <a:cs typeface="+mn-cs"/>
              </a:rPr>
              <a:t>For postmenopausal &lt; 65, first assess for the presence of 1 or more risk factors for osteoporosis. If 1 or more risk factors are present, assess for increased risk using a formal clinical risk assessment tool.  For women assessed to be at increased risk, screen for osteoporosis with DXA BMD, with or without fracture risk assessment. To achieve the benefit of screening to reduce morbidity and mortality from fractures, women found to have osteoporosis should be further evaluated, counseled, and, if appropriate, receive evidence-based management.</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dirty="0">
                <a:solidFill>
                  <a:schemeClr val="tx1"/>
                </a:solidFill>
                <a:effectLst/>
                <a:latin typeface="+mn-lt"/>
                <a:ea typeface="+mn-ea"/>
                <a:cs typeface="+mn-cs"/>
              </a:rPr>
              <a:t>Tools to estimate </a:t>
            </a:r>
            <a:r>
              <a:rPr lang="en-US" sz="1200" b="0" i="0" u="none" strike="noStrike" kern="1200" dirty="0" err="1">
                <a:solidFill>
                  <a:schemeClr val="tx1"/>
                </a:solidFill>
                <a:effectLst/>
                <a:latin typeface="+mn-lt"/>
                <a:ea typeface="+mn-ea"/>
                <a:cs typeface="+mn-cs"/>
              </a:rPr>
              <a:t>fx</a:t>
            </a:r>
            <a:r>
              <a:rPr lang="en-US" sz="1200" b="0" i="0" u="none" strike="noStrike" kern="1200" dirty="0">
                <a:solidFill>
                  <a:schemeClr val="tx1"/>
                </a:solidFill>
                <a:effectLst/>
                <a:latin typeface="+mn-lt"/>
                <a:ea typeface="+mn-ea"/>
                <a:cs typeface="+mn-cs"/>
              </a:rPr>
              <a:t> risk: FRAX (input age, </a:t>
            </a:r>
            <a:r>
              <a:rPr lang="en-US" sz="1200" b="0" i="0" u="none" strike="noStrike" kern="1200" dirty="0" err="1">
                <a:solidFill>
                  <a:schemeClr val="tx1"/>
                </a:solidFill>
                <a:effectLst/>
                <a:latin typeface="+mn-lt"/>
                <a:ea typeface="+mn-ea"/>
                <a:cs typeface="+mn-cs"/>
              </a:rPr>
              <a:t>wt</a:t>
            </a:r>
            <a:r>
              <a:rPr lang="en-US" sz="1200" b="0" i="0" u="none" strike="noStrike" kern="1200" dirty="0">
                <a:solidFill>
                  <a:schemeClr val="tx1"/>
                </a:solidFill>
                <a:effectLst/>
                <a:latin typeface="+mn-lt"/>
                <a:ea typeface="+mn-ea"/>
                <a:cs typeface="+mn-cs"/>
              </a:rPr>
              <a:t>, estrogen use, height, previous </a:t>
            </a:r>
            <a:r>
              <a:rPr lang="en-US" sz="1200" b="0" i="0" u="none" strike="noStrike" kern="1200" dirty="0" err="1">
                <a:solidFill>
                  <a:schemeClr val="tx1"/>
                </a:solidFill>
                <a:effectLst/>
                <a:latin typeface="+mn-lt"/>
                <a:ea typeface="+mn-ea"/>
                <a:cs typeface="+mn-cs"/>
              </a:rPr>
              <a:t>fx</a:t>
            </a:r>
            <a:r>
              <a:rPr lang="en-US" sz="1200" b="0" i="0" u="none" strike="noStrike" kern="1200" dirty="0">
                <a:solidFill>
                  <a:schemeClr val="tx1"/>
                </a:solidFill>
                <a:effectLst/>
                <a:latin typeface="+mn-lt"/>
                <a:ea typeface="+mn-ea"/>
                <a:cs typeface="+mn-cs"/>
              </a:rPr>
              <a:t>, smoking, steroid use, RA, EtOH </a:t>
            </a:r>
            <a:r>
              <a:rPr lang="en-US" sz="1200" b="0" i="0" u="none" strike="noStrike" kern="1200" dirty="0" err="1">
                <a:solidFill>
                  <a:schemeClr val="tx1"/>
                </a:solidFill>
                <a:effectLst/>
                <a:latin typeface="+mn-lt"/>
                <a:ea typeface="+mn-ea"/>
                <a:cs typeface="+mn-cs"/>
              </a:rPr>
              <a:t>etc</a:t>
            </a:r>
            <a:r>
              <a:rPr lang="en-US" sz="1200" b="0" i="0" u="none" strike="noStrike" kern="1200" dirty="0">
                <a:solidFill>
                  <a:schemeClr val="tx1"/>
                </a:solidFill>
                <a:effectLst/>
                <a:latin typeface="+mn-lt"/>
                <a:ea typeface="+mn-ea"/>
                <a:cs typeface="+mn-cs"/>
              </a:rPr>
              <a:t>), FRC, Garvan </a:t>
            </a:r>
            <a:r>
              <a:rPr lang="en-US" sz="1200" b="0" i="0" u="none" strike="noStrike" kern="1200" dirty="0" err="1">
                <a:solidFill>
                  <a:schemeClr val="tx1"/>
                </a:solidFill>
                <a:effectLst/>
                <a:latin typeface="+mn-lt"/>
                <a:ea typeface="+mn-ea"/>
                <a:cs typeface="+mn-cs"/>
              </a:rPr>
              <a:t>Fx</a:t>
            </a:r>
            <a:r>
              <a:rPr lang="en-US" sz="1200" b="0" i="0" u="none" strike="noStrike" kern="1200" dirty="0">
                <a:solidFill>
                  <a:schemeClr val="tx1"/>
                </a:solidFill>
                <a:effectLst/>
                <a:latin typeface="+mn-lt"/>
                <a:ea typeface="+mn-ea"/>
                <a:cs typeface="+mn-cs"/>
              </a:rPr>
              <a:t> risk calculator; Tools to identify osteoporosis: Osteoporosis Risk Assessment Instrument ORAI (input: </a:t>
            </a:r>
            <a:r>
              <a:rPr lang="en-US" sz="1200" b="0" i="0" u="none" strike="noStrike" kern="1200" dirty="0" err="1">
                <a:solidFill>
                  <a:schemeClr val="tx1"/>
                </a:solidFill>
                <a:effectLst/>
                <a:latin typeface="+mn-lt"/>
                <a:ea typeface="+mn-ea"/>
                <a:cs typeface="+mn-cs"/>
              </a:rPr>
              <a:t>wt</a:t>
            </a:r>
            <a:r>
              <a:rPr lang="en-US" sz="1200" b="0" i="0" u="none" strike="noStrike" kern="1200" dirty="0">
                <a:solidFill>
                  <a:schemeClr val="tx1"/>
                </a:solidFill>
                <a:effectLst/>
                <a:latin typeface="+mn-lt"/>
                <a:ea typeface="+mn-ea"/>
                <a:cs typeface="+mn-cs"/>
              </a:rPr>
              <a:t> + age + estrogen use) and Osteoporosis Self-Assessment Tool (OST: input = </a:t>
            </a:r>
            <a:r>
              <a:rPr lang="en-US" sz="1200" b="0" i="0" u="none" strike="noStrike" kern="1200" dirty="0" err="1">
                <a:solidFill>
                  <a:schemeClr val="tx1"/>
                </a:solidFill>
                <a:effectLst/>
                <a:latin typeface="+mn-lt"/>
                <a:ea typeface="+mn-ea"/>
                <a:cs typeface="+mn-cs"/>
              </a:rPr>
              <a:t>wt</a:t>
            </a:r>
            <a:r>
              <a:rPr lang="en-US" sz="1200" b="0" i="0" u="none" strike="noStrike" kern="1200" dirty="0">
                <a:solidFill>
                  <a:schemeClr val="tx1"/>
                </a:solidFill>
                <a:effectLst/>
                <a:latin typeface="+mn-lt"/>
                <a:ea typeface="+mn-ea"/>
                <a:cs typeface="+mn-cs"/>
              </a:rPr>
              <a:t> + age)</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C7A4CCB-E854-8941-8F0B-570CCC654D58}" type="slidenum">
              <a:rPr lang="en-US" smtClean="0"/>
              <a:t>6</a:t>
            </a:fld>
            <a:endParaRPr lang="en-US"/>
          </a:p>
        </p:txBody>
      </p:sp>
    </p:spTree>
    <p:extLst>
      <p:ext uri="{BB962C8B-B14F-4D97-AF65-F5344CB8AC3E}">
        <p14:creationId xmlns:p14="http://schemas.microsoft.com/office/powerpoint/2010/main" val="1299439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EtOH</a:t>
            </a:r>
          </a:p>
          <a:p>
            <a:r>
              <a:rPr lang="en-US" dirty="0"/>
              <a:t>2020-2025 guideline: </a:t>
            </a:r>
            <a:r>
              <a:rPr lang="en-US" sz="1200" b="0" i="0" u="none" strike="noStrike" kern="1200" dirty="0">
                <a:solidFill>
                  <a:schemeClr val="tx1"/>
                </a:solidFill>
                <a:effectLst/>
                <a:latin typeface="+mn-lt"/>
                <a:ea typeface="+mn-ea"/>
                <a:cs typeface="+mn-cs"/>
              </a:rPr>
              <a:t>limiting intake to 2 drinks or less in a day for men and 1 drink or less in a day for women</a:t>
            </a:r>
          </a:p>
          <a:p>
            <a:r>
              <a:rPr lang="en-US" sz="1200" b="0" i="0" u="none" strike="noStrike" kern="1200" dirty="0">
                <a:solidFill>
                  <a:schemeClr val="tx1"/>
                </a:solidFill>
                <a:effectLst/>
                <a:latin typeface="+mn-lt"/>
                <a:ea typeface="+mn-ea"/>
                <a:cs typeface="+mn-cs"/>
              </a:rPr>
              <a:t>2025-2030: drink less alcohol </a:t>
            </a:r>
            <a:endParaRPr lang="en-US" b="0" dirty="0"/>
          </a:p>
        </p:txBody>
      </p:sp>
      <p:sp>
        <p:nvSpPr>
          <p:cNvPr id="4" name="Slide Number Placeholder 3"/>
          <p:cNvSpPr>
            <a:spLocks noGrp="1"/>
          </p:cNvSpPr>
          <p:nvPr>
            <p:ph type="sldNum" sz="quarter" idx="5"/>
          </p:nvPr>
        </p:nvSpPr>
        <p:spPr/>
        <p:txBody>
          <a:bodyPr/>
          <a:lstStyle/>
          <a:p>
            <a:fld id="{2C7A4CCB-E854-8941-8F0B-570CCC654D58}" type="slidenum">
              <a:rPr lang="en-US" smtClean="0"/>
              <a:t>29</a:t>
            </a:fld>
            <a:endParaRPr lang="en-US"/>
          </a:p>
        </p:txBody>
      </p:sp>
    </p:spTree>
    <p:extLst>
      <p:ext uri="{BB962C8B-B14F-4D97-AF65-F5344CB8AC3E}">
        <p14:creationId xmlns:p14="http://schemas.microsoft.com/office/powerpoint/2010/main" val="14388964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Sources:</a:t>
            </a:r>
            <a:endParaRPr lang="en-US" dirty="0"/>
          </a:p>
          <a:p>
            <a:r>
              <a:rPr lang="en-US"/>
              <a:t>ACLM dietary spectrum: </a:t>
            </a:r>
            <a:r>
              <a:rPr lang="en-US" dirty="0">
                <a:hlinkClick r:id="rId3"/>
              </a:rPr>
              <a:t>ACLM-Dietary-Spectrum-2024F.pdf</a:t>
            </a:r>
            <a:r>
              <a:rPr lang="en-US" dirty="0"/>
              <a:t>  </a:t>
            </a:r>
            <a:r>
              <a:rPr lang="en-US" dirty="0">
                <a:hlinkClick r:id="rId4"/>
              </a:rPr>
              <a:t>ACLM-Food-As-Medicine-Jumpstart.pdf</a:t>
            </a:r>
          </a:p>
          <a:p>
            <a:r>
              <a:rPr lang="en-US"/>
              <a:t>AHA 2026 dietary guidance: </a:t>
            </a:r>
            <a:r>
              <a:rPr lang="en-US" dirty="0">
                <a:hlinkClick r:id="rId5"/>
              </a:rPr>
              <a:t>2026 Dietary Guidance to Improve Cardiovascular Health: A Scientific Statement From the American Heart Association | Circulation</a:t>
            </a:r>
            <a:endParaRPr lang="en-US" dirty="0"/>
          </a:p>
          <a:p>
            <a:r>
              <a:rPr lang="en-US"/>
              <a:t>ADA 2019 consensus dietary rec for people with DM or pre-DM </a:t>
            </a:r>
            <a:r>
              <a:rPr lang="en-US" dirty="0">
                <a:hlinkClick r:id="rId6"/>
              </a:rPr>
              <a:t>dotn716df5119697054952701dd04dc1b405.pdf</a:t>
            </a:r>
            <a:r>
              <a:rPr lang="en-US" dirty="0"/>
              <a:t> </a:t>
            </a:r>
            <a:r>
              <a:rPr lang="en-US" dirty="0">
                <a:hlinkClick r:id="rId7"/>
              </a:rPr>
              <a:t>Nutrition Therapy for Adults With Diabetes or Prediabetes: A Consensus Report | Diabetes Care | American Diabetes Association</a:t>
            </a:r>
            <a:endParaRPr lang="en-US" dirty="0"/>
          </a:p>
          <a:p>
            <a:endParaRPr lang="en-US" dirty="0"/>
          </a:p>
          <a:p>
            <a:r>
              <a:rPr lang="en-US" dirty="0"/>
              <a:t># </a:t>
            </a:r>
            <a:r>
              <a:rPr lang="en-US"/>
              <a:t>Vegetables:</a:t>
            </a:r>
            <a:endParaRPr lang="en-US" dirty="0"/>
          </a:p>
          <a:p>
            <a:pPr marL="285750" indent="-285750">
              <a:buFont typeface="Calibri"/>
              <a:buChar char="-"/>
            </a:pPr>
            <a:r>
              <a:rPr lang="en-US"/>
              <a:t>ADA: emphasis on non-starchy vegetables</a:t>
            </a:r>
            <a:endParaRPr lang="en-US" dirty="0"/>
          </a:p>
          <a:p>
            <a:endParaRPr lang="en-US" dirty="0"/>
          </a:p>
          <a:p>
            <a:r>
              <a:rPr lang="en-US" dirty="0"/>
              <a:t># Processed Foods:</a:t>
            </a:r>
          </a:p>
          <a:p>
            <a:pPr marL="171450" indent="-171450">
              <a:buFont typeface="Calibri"/>
              <a:buChar char="-"/>
            </a:pPr>
            <a:r>
              <a:rPr lang="en-US" dirty="0"/>
              <a:t>ACLM: avoid processed foods, citing evidence including Hall 2019 RCT </a:t>
            </a:r>
            <a:r>
              <a:rPr lang="en-US" sz="1200" b="0" i="0" u="none" strike="noStrike" kern="1200" dirty="0">
                <a:solidFill>
                  <a:schemeClr val="tx1"/>
                </a:solidFill>
                <a:effectLst/>
                <a:latin typeface="+mn-lt"/>
                <a:ea typeface="+mn-ea"/>
                <a:cs typeface="+mn-cs"/>
              </a:rPr>
              <a:t>diets rich in UPFs cause excess calorie intake and weight gain Source: https://</a:t>
            </a:r>
            <a:r>
              <a:rPr lang="en-US" sz="1200" b="0" i="0" u="none" strike="noStrike" kern="1200" dirty="0" err="1">
                <a:solidFill>
                  <a:schemeClr val="tx1"/>
                </a:solidFill>
                <a:effectLst/>
                <a:latin typeface="+mn-lt"/>
                <a:ea typeface="+mn-ea"/>
                <a:cs typeface="+mn-cs"/>
              </a:rPr>
              <a:t>www.cell.com</a:t>
            </a:r>
            <a:r>
              <a:rPr lang="en-US" sz="1200" b="0" i="0" u="none" strike="noStrike" kern="1200" dirty="0">
                <a:solidFill>
                  <a:schemeClr val="tx1"/>
                </a:solidFill>
                <a:effectLst/>
                <a:latin typeface="+mn-lt"/>
                <a:ea typeface="+mn-ea"/>
                <a:cs typeface="+mn-cs"/>
              </a:rPr>
              <a:t>/action/</a:t>
            </a:r>
            <a:r>
              <a:rPr lang="en-US" sz="1200" b="0" i="0" u="none" strike="noStrike" kern="1200" dirty="0" err="1">
                <a:solidFill>
                  <a:schemeClr val="tx1"/>
                </a:solidFill>
                <a:effectLst/>
                <a:latin typeface="+mn-lt"/>
                <a:ea typeface="+mn-ea"/>
                <a:cs typeface="+mn-cs"/>
              </a:rPr>
              <a:t>showPdf?pii</a:t>
            </a:r>
            <a:r>
              <a:rPr lang="en-US" sz="1200" b="0" i="0" u="none" strike="noStrike" kern="1200" dirty="0">
                <a:solidFill>
                  <a:schemeClr val="tx1"/>
                </a:solidFill>
                <a:effectLst/>
                <a:latin typeface="+mn-lt"/>
                <a:ea typeface="+mn-ea"/>
                <a:cs typeface="+mn-cs"/>
              </a:rPr>
              <a:t>=S1550-4131%2819%2930248-7 </a:t>
            </a:r>
            <a:endParaRPr lang="en-US" sz="1200" b="0" i="0" u="none" strike="noStrike" kern="1200" dirty="0">
              <a:solidFill>
                <a:schemeClr val="tx1"/>
              </a:solidFill>
              <a:effectLst/>
              <a:latin typeface="+mn-lt"/>
            </a:endParaRPr>
          </a:p>
          <a:p>
            <a:pPr marL="171450" marR="0" indent="-171450" algn="l" defTabSz="914400" rtl="0" eaLnBrk="1" fontAlgn="auto" latinLnBrk="0" hangingPunct="1">
              <a:lnSpc>
                <a:spcPct val="100000"/>
              </a:lnSpc>
              <a:spcBef>
                <a:spcPts val="0"/>
              </a:spcBef>
              <a:spcAft>
                <a:spcPts val="0"/>
              </a:spcAft>
              <a:buClrTx/>
              <a:buSzTx/>
              <a:buFont typeface="Calibri"/>
              <a:buChar char="-"/>
              <a:tabLst/>
              <a:defRPr/>
            </a:pPr>
            <a:r>
              <a:rPr lang="en-US" sz="1200" b="0" i="0" u="none" strike="noStrike" kern="1200" dirty="0">
                <a:solidFill>
                  <a:schemeClr val="tx1"/>
                </a:solidFill>
                <a:effectLst/>
                <a:latin typeface="+mn-lt"/>
                <a:ea typeface="+mn-ea"/>
                <a:cs typeface="+mn-cs"/>
              </a:rPr>
              <a:t>AHA: Exposure to the ultra‐processed dietary pattern and increased adverse health outcomes has found direct associations in 32 of 45 meta‐analyses. Specifically regarding cardiometabolic health outcomes, the review found a direct association in 21 of 24 meta‐analyses. Using prespecified evidence classification criteria, convincing evidence was found for higher risks of incident cardiovascular disease–related mortality and type 2 diabetes (dose‐response). Highly suggestive evidence was found for higher risks of incident heart disease–related mortality and type 2 diabetes, and higher prevalence of obesity. Source: https://</a:t>
            </a:r>
            <a:r>
              <a:rPr lang="en-US" sz="1200" b="0" i="0" u="none" strike="noStrike" kern="1200" dirty="0" err="1">
                <a:solidFill>
                  <a:schemeClr val="tx1"/>
                </a:solidFill>
                <a:effectLst/>
                <a:latin typeface="+mn-lt"/>
                <a:ea typeface="+mn-ea"/>
                <a:cs typeface="+mn-cs"/>
              </a:rPr>
              <a:t>www.ahajournals.org</a:t>
            </a:r>
            <a:r>
              <a:rPr lang="en-US" sz="1200" b="0" i="0" u="none" strike="noStrike" kern="1200" dirty="0">
                <a:solidFill>
                  <a:schemeClr val="tx1"/>
                </a:solidFill>
                <a:effectLst/>
                <a:latin typeface="+mn-lt"/>
                <a:ea typeface="+mn-ea"/>
                <a:cs typeface="+mn-cs"/>
              </a:rPr>
              <a:t>/</a:t>
            </a:r>
            <a:r>
              <a:rPr lang="en-US" sz="1200" b="0" i="0" u="none" strike="noStrike" kern="1200" dirty="0" err="1">
                <a:solidFill>
                  <a:schemeClr val="tx1"/>
                </a:solidFill>
                <a:effectLst/>
                <a:latin typeface="+mn-lt"/>
                <a:ea typeface="+mn-ea"/>
                <a:cs typeface="+mn-cs"/>
              </a:rPr>
              <a:t>doi</a:t>
            </a:r>
            <a:r>
              <a:rPr lang="en-US" sz="1200" b="0" i="0" u="none" strike="noStrike" kern="1200" dirty="0">
                <a:solidFill>
                  <a:schemeClr val="tx1"/>
                </a:solidFill>
                <a:effectLst/>
                <a:latin typeface="+mn-lt"/>
                <a:ea typeface="+mn-ea"/>
                <a:cs typeface="+mn-cs"/>
              </a:rPr>
              <a:t>/10.1161/JAHA.124.035986; full AHA 2026 dietary </a:t>
            </a:r>
            <a:r>
              <a:rPr lang="en-US" sz="1200" b="0" i="0" u="none" strike="noStrike" kern="1200" dirty="0" err="1">
                <a:solidFill>
                  <a:schemeClr val="tx1"/>
                </a:solidFill>
                <a:effectLst/>
                <a:latin typeface="+mn-lt"/>
                <a:ea typeface="+mn-ea"/>
                <a:cs typeface="+mn-cs"/>
              </a:rPr>
              <a:t>guideline:https</a:t>
            </a:r>
            <a:r>
              <a:rPr lang="en-US" sz="1200" b="0" i="0" u="none" strike="noStrike" kern="1200" dirty="0">
                <a:solidFill>
                  <a:schemeClr val="tx1"/>
                </a:solidFill>
                <a:effectLst/>
                <a:latin typeface="+mn-lt"/>
                <a:ea typeface="+mn-ea"/>
                <a:cs typeface="+mn-cs"/>
              </a:rPr>
              <a:t>://</a:t>
            </a:r>
            <a:r>
              <a:rPr lang="en-US" sz="1200" b="0" i="0" u="none" strike="noStrike" kern="1200" dirty="0" err="1">
                <a:solidFill>
                  <a:schemeClr val="tx1"/>
                </a:solidFill>
                <a:effectLst/>
                <a:latin typeface="+mn-lt"/>
                <a:ea typeface="+mn-ea"/>
                <a:cs typeface="+mn-cs"/>
              </a:rPr>
              <a:t>www.ahajournals.org</a:t>
            </a:r>
            <a:r>
              <a:rPr lang="en-US" sz="1200" b="0" i="0" u="none" strike="noStrike" kern="1200" dirty="0">
                <a:solidFill>
                  <a:schemeClr val="tx1"/>
                </a:solidFill>
                <a:effectLst/>
                <a:latin typeface="+mn-lt"/>
                <a:ea typeface="+mn-ea"/>
                <a:cs typeface="+mn-cs"/>
              </a:rPr>
              <a:t>/</a:t>
            </a:r>
            <a:r>
              <a:rPr lang="en-US" sz="1200" b="0" i="0" u="none" strike="noStrike" kern="1200" dirty="0" err="1">
                <a:solidFill>
                  <a:schemeClr val="tx1"/>
                </a:solidFill>
                <a:effectLst/>
                <a:latin typeface="+mn-lt"/>
                <a:ea typeface="+mn-ea"/>
                <a:cs typeface="+mn-cs"/>
              </a:rPr>
              <a:t>doi</a:t>
            </a:r>
            <a:r>
              <a:rPr lang="en-US" sz="1200" b="0" i="0" u="none" strike="noStrike" kern="1200" dirty="0">
                <a:solidFill>
                  <a:schemeClr val="tx1"/>
                </a:solidFill>
                <a:effectLst/>
                <a:latin typeface="+mn-lt"/>
                <a:ea typeface="+mn-ea"/>
                <a:cs typeface="+mn-cs"/>
              </a:rPr>
              <a:t>/10.1161/CIR.0000000000001435  https://</a:t>
            </a:r>
            <a:r>
              <a:rPr lang="en-US" sz="1200" b="0" i="0" u="none" strike="noStrike" kern="1200" dirty="0" err="1">
                <a:solidFill>
                  <a:schemeClr val="tx1"/>
                </a:solidFill>
                <a:effectLst/>
                <a:latin typeface="+mn-lt"/>
                <a:ea typeface="+mn-ea"/>
                <a:cs typeface="+mn-cs"/>
              </a:rPr>
              <a:t>www.ahajournals.org</a:t>
            </a:r>
            <a:r>
              <a:rPr lang="en-US" sz="1200" b="0" i="0" u="none" strike="noStrike" kern="1200" dirty="0">
                <a:solidFill>
                  <a:schemeClr val="tx1"/>
                </a:solidFill>
                <a:effectLst/>
                <a:latin typeface="+mn-lt"/>
                <a:ea typeface="+mn-ea"/>
                <a:cs typeface="+mn-cs"/>
              </a:rPr>
              <a:t>/</a:t>
            </a:r>
            <a:r>
              <a:rPr lang="en-US" sz="1200" b="0" i="0" u="none" strike="noStrike" kern="1200" dirty="0" err="1">
                <a:solidFill>
                  <a:schemeClr val="tx1"/>
                </a:solidFill>
                <a:effectLst/>
                <a:latin typeface="+mn-lt"/>
                <a:ea typeface="+mn-ea"/>
                <a:cs typeface="+mn-cs"/>
              </a:rPr>
              <a:t>doi</a:t>
            </a:r>
            <a:r>
              <a:rPr lang="en-US" sz="1200" b="0" i="0" u="none" strike="noStrike" kern="1200" dirty="0">
                <a:solidFill>
                  <a:schemeClr val="tx1"/>
                </a:solidFill>
                <a:effectLst/>
                <a:latin typeface="+mn-lt"/>
                <a:ea typeface="+mn-ea"/>
                <a:cs typeface="+mn-cs"/>
              </a:rPr>
              <a:t>/10.1161/CIR.0000000000001435</a:t>
            </a:r>
            <a:endParaRPr lang="en-US" sz="1200" b="0" i="0" u="none" strike="noStrike" kern="1200" dirty="0">
              <a:solidFill>
                <a:schemeClr val="tx1"/>
              </a:solidFill>
              <a:effectLst/>
              <a:latin typeface="+mn-lt"/>
            </a:endParaRPr>
          </a:p>
          <a:p>
            <a:pPr marL="171450" marR="0" indent="-171450" algn="l" defTabSz="914400" rtl="0" eaLnBrk="1" fontAlgn="auto" latinLnBrk="0" hangingPunct="1">
              <a:lnSpc>
                <a:spcPct val="100000"/>
              </a:lnSpc>
              <a:spcBef>
                <a:spcPts val="0"/>
              </a:spcBef>
              <a:spcAft>
                <a:spcPts val="0"/>
              </a:spcAft>
              <a:buClrTx/>
              <a:buSzTx/>
              <a:buFont typeface="Calibri"/>
              <a:buChar char="-"/>
              <a:tabLst/>
              <a:defRPr/>
            </a:pPr>
            <a:endParaRPr lang="en-US" sz="1200" b="0" i="0" u="none" strike="noStrike" kern="1200" dirty="0">
              <a:solidFill>
                <a:schemeClr val="tx1"/>
              </a:solidFill>
              <a:effectLst/>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 whole grains over refined</a:t>
            </a:r>
          </a:p>
          <a:p>
            <a:pPr marL="171450" marR="0" indent="-171450" algn="l" defTabSz="914400" rtl="0" eaLnBrk="1" fontAlgn="auto" latinLnBrk="0" hangingPunct="1">
              <a:lnSpc>
                <a:spcPct val="100000"/>
              </a:lnSpc>
              <a:spcBef>
                <a:spcPts val="0"/>
              </a:spcBef>
              <a:spcAft>
                <a:spcPts val="0"/>
              </a:spcAft>
              <a:buClrTx/>
              <a:buSzTx/>
              <a:buFont typeface="Calibri"/>
              <a:buChar char="-"/>
              <a:tabLst/>
              <a:defRPr/>
            </a:pPr>
            <a:r>
              <a:rPr lang="en-US" sz="1200" b="0" i="0" u="none" strike="noStrike" kern="1200" dirty="0">
                <a:solidFill>
                  <a:schemeClr val="tx1"/>
                </a:solidFill>
                <a:effectLst/>
                <a:latin typeface="+mn-lt"/>
                <a:ea typeface="+mn-ea"/>
                <a:cs typeface="+mn-cs"/>
              </a:rPr>
              <a:t>Align with AHA guideline</a:t>
            </a:r>
            <a:endParaRPr lang="en-US" sz="1200" b="0" i="0" u="none" strike="noStrike" kern="1200" dirty="0">
              <a:solidFill>
                <a:schemeClr val="tx1"/>
              </a:solidFill>
              <a:effectLst/>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 Meat and full-fat dairy</a:t>
            </a:r>
          </a:p>
          <a:p>
            <a:pPr marL="171450" marR="0" indent="-171450" algn="l" defTabSz="914400" rtl="0" eaLnBrk="1" fontAlgn="auto" latinLnBrk="0" hangingPunct="1">
              <a:lnSpc>
                <a:spcPct val="100000"/>
              </a:lnSpc>
              <a:spcBef>
                <a:spcPts val="0"/>
              </a:spcBef>
              <a:spcAft>
                <a:spcPts val="0"/>
              </a:spcAft>
              <a:buClrTx/>
              <a:buSzTx/>
              <a:buFont typeface="Calibri"/>
              <a:buChar char="-"/>
              <a:tabLst/>
              <a:defRPr/>
            </a:pPr>
            <a:r>
              <a:rPr lang="en-US" sz="1200" b="0" i="0" u="none" strike="noStrike" kern="1200" dirty="0">
                <a:solidFill>
                  <a:schemeClr val="tx1"/>
                </a:solidFill>
                <a:effectLst/>
                <a:latin typeface="+mn-lt"/>
                <a:ea typeface="+mn-ea"/>
                <a:cs typeface="+mn-cs"/>
              </a:rPr>
              <a:t>AHA guideline specially recommends “low-fat or fat-free dairy products instead of full-fat dairy products” for CV health</a:t>
            </a:r>
            <a:endParaRPr lang="en-US" sz="1200" b="0" i="0" u="none" strike="noStrike" kern="1200" dirty="0">
              <a:solidFill>
                <a:schemeClr val="tx1"/>
              </a:solidFill>
              <a:effectLst/>
              <a:latin typeface="+mn-lt"/>
            </a:endParaRPr>
          </a:p>
          <a:p>
            <a:pPr marL="171450" marR="0" indent="-171450" algn="l" defTabSz="914400" rtl="0" eaLnBrk="1" fontAlgn="auto" latinLnBrk="0" hangingPunct="1">
              <a:lnSpc>
                <a:spcPct val="100000"/>
              </a:lnSpc>
              <a:spcBef>
                <a:spcPts val="0"/>
              </a:spcBef>
              <a:spcAft>
                <a:spcPts val="0"/>
              </a:spcAft>
              <a:buClrTx/>
              <a:buSzTx/>
              <a:buFont typeface="Calibri"/>
              <a:buChar char="-"/>
              <a:tabLst/>
              <a:defRPr/>
            </a:pPr>
            <a:r>
              <a:rPr lang="en-US" sz="1200" b="0" i="0" u="none" strike="noStrike" kern="1200" dirty="0">
                <a:solidFill>
                  <a:schemeClr val="tx1"/>
                </a:solidFill>
                <a:effectLst/>
                <a:latin typeface="+mn-lt"/>
                <a:ea typeface="+mn-ea"/>
                <a:cs typeface="+mn-cs"/>
              </a:rPr>
              <a:t>ACLM: plant protein preferred over animal protein</a:t>
            </a:r>
            <a:endParaRPr lang="en-US" sz="1200" b="0" i="0" u="none" strike="noStrike" kern="1200" dirty="0">
              <a:solidFill>
                <a:schemeClr val="tx1"/>
              </a:solidFill>
              <a:effectLst/>
              <a:latin typeface="+mn-lt"/>
            </a:endParaRPr>
          </a:p>
          <a:p>
            <a:pPr marL="171450" marR="0" indent="-171450" algn="l" defTabSz="914400" rtl="0" eaLnBrk="1" fontAlgn="auto" latinLnBrk="0" hangingPunct="1">
              <a:lnSpc>
                <a:spcPct val="100000"/>
              </a:lnSpc>
              <a:spcBef>
                <a:spcPts val="0"/>
              </a:spcBef>
              <a:spcAft>
                <a:spcPts val="0"/>
              </a:spcAft>
              <a:buClrTx/>
              <a:buSzTx/>
              <a:buFont typeface="Calibri"/>
              <a:buChar char="-"/>
              <a:tabLst/>
              <a:defRPr/>
            </a:pPr>
            <a:endParaRPr lang="en-US" sz="1200" b="0" i="0" u="none" strike="noStrike" kern="1200" dirty="0">
              <a:solidFill>
                <a:schemeClr val="tx1"/>
              </a:solidFill>
              <a:effectLst/>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 Fat</a:t>
            </a:r>
          </a:p>
          <a:p>
            <a:pPr marL="171450" marR="0" indent="-171450" algn="l" defTabSz="914400" rtl="0" eaLnBrk="1" fontAlgn="auto" latinLnBrk="0" hangingPunct="1">
              <a:lnSpc>
                <a:spcPct val="100000"/>
              </a:lnSpc>
              <a:spcBef>
                <a:spcPts val="0"/>
              </a:spcBef>
              <a:spcAft>
                <a:spcPts val="0"/>
              </a:spcAft>
              <a:buClrTx/>
              <a:buSzTx/>
              <a:buFont typeface="Calibri"/>
              <a:buChar char="-"/>
              <a:tabLst/>
              <a:defRPr/>
            </a:pPr>
            <a:r>
              <a:rPr lang="en-US" sz="1200" b="0" i="0" u="none" strike="noStrike" kern="1200" dirty="0">
                <a:solidFill>
                  <a:schemeClr val="tx1"/>
                </a:solidFill>
                <a:effectLst/>
                <a:latin typeface="+mn-lt"/>
                <a:ea typeface="+mn-ea"/>
                <a:cs typeface="+mn-cs"/>
              </a:rPr>
              <a:t>Beef tallow and butter tend to be higher than saturated fat, plants has more unsaturated fats</a:t>
            </a:r>
            <a:endParaRPr lang="en-US" sz="1200" b="0" i="0" u="none" strike="noStrike" kern="1200" dirty="0">
              <a:solidFill>
                <a:schemeClr val="tx1"/>
              </a:solidFill>
              <a:effectLst/>
              <a:latin typeface="+mn-lt"/>
            </a:endParaRPr>
          </a:p>
          <a:p>
            <a:pPr marL="171450" marR="0" indent="-171450" algn="l" defTabSz="914400" rtl="0" eaLnBrk="1" fontAlgn="auto" latinLnBrk="0" hangingPunct="1">
              <a:lnSpc>
                <a:spcPct val="100000"/>
              </a:lnSpc>
              <a:spcBef>
                <a:spcPts val="0"/>
              </a:spcBef>
              <a:spcAft>
                <a:spcPts val="0"/>
              </a:spcAft>
              <a:buClrTx/>
              <a:buSzTx/>
              <a:buFont typeface="Calibri"/>
              <a:buChar char="-"/>
              <a:tabLst/>
              <a:defRPr/>
            </a:pPr>
            <a:endParaRPr lang="en-US" sz="1200" b="0" i="0" u="none" strike="noStrike" kern="1200" dirty="0">
              <a:solidFill>
                <a:schemeClr val="tx1"/>
              </a:solidFill>
              <a:effectLst/>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ndParaRPr>
          </a:p>
        </p:txBody>
      </p:sp>
      <p:sp>
        <p:nvSpPr>
          <p:cNvPr id="4" name="Slide Number Placeholder 3"/>
          <p:cNvSpPr>
            <a:spLocks noGrp="1"/>
          </p:cNvSpPr>
          <p:nvPr>
            <p:ph type="sldNum" sz="quarter" idx="5"/>
          </p:nvPr>
        </p:nvSpPr>
        <p:spPr/>
        <p:txBody>
          <a:bodyPr/>
          <a:lstStyle/>
          <a:p>
            <a:fld id="{2C7A4CCB-E854-8941-8F0B-570CCC654D58}" type="slidenum">
              <a:rPr lang="en-US" smtClean="0"/>
              <a:t>30</a:t>
            </a:fld>
            <a:endParaRPr lang="en-US"/>
          </a:p>
        </p:txBody>
      </p:sp>
    </p:spTree>
    <p:extLst>
      <p:ext uri="{BB962C8B-B14F-4D97-AF65-F5344CB8AC3E}">
        <p14:creationId xmlns:p14="http://schemas.microsoft.com/office/powerpoint/2010/main" val="20208491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ADA consensus guideline:</a:t>
            </a:r>
            <a:endParaRPr lang="en-US"/>
          </a:p>
          <a:p>
            <a:pPr marL="171450" indent="-171450">
              <a:buFont typeface="Calibri"/>
              <a:buChar char="-"/>
            </a:pPr>
            <a:r>
              <a:rPr lang="en-US">
                <a:latin typeface="Calibri"/>
                <a:ea typeface="Calibri"/>
                <a:cs typeface="Calibri"/>
              </a:rPr>
              <a:t>defined LCD as &lt; 45% carb in diet, and VLCD as &lt; 26% carb </a:t>
            </a:r>
            <a:endParaRPr lang="en-US"/>
          </a:p>
          <a:p>
            <a:pPr marL="171450" indent="-171450">
              <a:buFont typeface="Calibri"/>
              <a:buChar char="-"/>
            </a:pPr>
            <a:r>
              <a:rPr lang="en-US" dirty="0"/>
              <a:t> no optimal percentage of calories from carbohydrate, protein and fat, so people with or at risk of diabetes should adapt their diet based on individual preferences and requirements.</a:t>
            </a:r>
          </a:p>
          <a:p>
            <a:pPr marL="171450" indent="-171450">
              <a:buFont typeface="Calibri"/>
              <a:buChar char="-"/>
            </a:pPr>
            <a:endParaRPr lang="en-US" dirty="0"/>
          </a:p>
          <a:p>
            <a:r>
              <a:rPr lang="en-US"/>
              <a:t>AHA: </a:t>
            </a:r>
          </a:p>
          <a:p>
            <a:pPr marL="171450" indent="-171450">
              <a:buFont typeface="Calibri"/>
              <a:buChar char="-"/>
            </a:pPr>
            <a:r>
              <a:rPr lang="en-US"/>
              <a:t>Dietary patterns higher in legumes and lower in red and processed meat have been associated with lower CVD and coronary heart disease risk</a:t>
            </a:r>
          </a:p>
          <a:p>
            <a:pPr marL="171450" indent="-171450">
              <a:buFont typeface="Calibri"/>
              <a:buChar char="-"/>
            </a:pPr>
            <a:r>
              <a:rPr lang="en-US" dirty="0"/>
              <a:t>higher unsaturated to saturated fat ratios </a:t>
            </a:r>
            <a:r>
              <a:rPr lang="en-US" dirty="0" err="1"/>
              <a:t>a/w</a:t>
            </a:r>
            <a:r>
              <a:rPr lang="en-US" dirty="0"/>
              <a:t> favorable CV health</a:t>
            </a:r>
          </a:p>
          <a:p>
            <a:pPr marL="171450" indent="-171450">
              <a:buFont typeface="Calibri"/>
              <a:buChar char="-"/>
            </a:pPr>
            <a:r>
              <a:rPr lang="en-US"/>
              <a:t>Substitution analyses based on large cohort studies concluded that the replacement of red and processed meat with alternative foods (legumes, nuts, poultry, dairy, and eggs) was associated with a lower coronary heart disease risk</a:t>
            </a:r>
            <a:endParaRPr lang="en-US" dirty="0"/>
          </a:p>
          <a:p>
            <a:pPr marL="171450" indent="-171450">
              <a:buFont typeface="Calibri"/>
              <a:buChar char="-"/>
            </a:pPr>
            <a:endParaRPr lang="en-US" dirty="0"/>
          </a:p>
          <a:p>
            <a:r>
              <a:rPr lang="en-US"/>
              <a:t># Protein</a:t>
            </a:r>
            <a:endParaRPr lang="en-US" dirty="0">
              <a:solidFill>
                <a:srgbClr val="444444"/>
              </a:solidFill>
            </a:endParaRPr>
          </a:p>
          <a:p>
            <a:pPr marL="171450" indent="-171450">
              <a:buFont typeface="Calibri,Sans-Serif"/>
              <a:buChar char="-"/>
            </a:pPr>
            <a:r>
              <a:rPr lang="en-US"/>
              <a:t>AHRQ 2024 Systemic Review: Evidence is insufficient to draw conclusion on any benefit of protein intake and sarcopenia, bone disease, or kidney disease</a:t>
            </a:r>
            <a:endParaRPr lang="en-US" dirty="0">
              <a:solidFill>
                <a:srgbClr val="444444"/>
              </a:solidFill>
            </a:endParaRPr>
          </a:p>
          <a:p>
            <a:pPr marL="171450" indent="-171450">
              <a:buFont typeface="Calibri,Sans-Serif"/>
              <a:buChar char="-"/>
            </a:pPr>
            <a:r>
              <a:rPr lang="en-US"/>
              <a:t>Source: </a:t>
            </a:r>
            <a:r>
              <a:rPr lang="en-US" dirty="0">
                <a:hlinkClick r:id="rId3"/>
              </a:rPr>
              <a:t>https://effectivehealthcare.ahrq.gov/sites/default/files/related_files/effect-protein-intake.pdf</a:t>
            </a:r>
            <a:endParaRPr lang="en-US" dirty="0">
              <a:solidFill>
                <a:srgbClr val="444444"/>
              </a:solidFill>
            </a:endParaRPr>
          </a:p>
          <a:p>
            <a:pPr marL="171450" indent="-171450">
              <a:buFont typeface="Calibri,Sans-Serif"/>
              <a:buChar char="-"/>
            </a:pPr>
            <a:r>
              <a:rPr lang="en-US" dirty="0"/>
              <a:t>Benefit of increasing protein intake based on literature showing small benefit in particular contexts and for particular outcomes EX LBM in subjects in resistance training, source: </a:t>
            </a:r>
            <a:r>
              <a:rPr lang="en-US" dirty="0">
                <a:hlinkClick r:id="rId4"/>
              </a:rPr>
              <a:t>https://pmc.ncbi.nlm.nih.gov/articles/PMC8978023/?utm_source=chatgpt.com</a:t>
            </a:r>
            <a:r>
              <a:rPr lang="en-US" dirty="0"/>
              <a:t> </a:t>
            </a:r>
            <a:endParaRPr lang="en-US" dirty="0">
              <a:solidFill>
                <a:srgbClr val="444444"/>
              </a:solidFill>
            </a:endParaRPr>
          </a:p>
          <a:p>
            <a:pPr marL="171450" indent="-171450">
              <a:buFont typeface="Calibri,Sans-Serif"/>
              <a:buChar char="-"/>
            </a:pPr>
            <a:endParaRPr lang="en-US" dirty="0">
              <a:solidFill>
                <a:srgbClr val="444444"/>
              </a:solidFill>
            </a:endParaRPr>
          </a:p>
          <a:p>
            <a:endParaRPr lang="en-US" dirty="0">
              <a:solidFill>
                <a:srgbClr val="444444"/>
              </a:solidFill>
            </a:endParaRPr>
          </a:p>
          <a:p>
            <a:pPr marL="171450" indent="-171450">
              <a:buFont typeface="Calibri,Sans-Serif"/>
              <a:buChar char="-"/>
            </a:pPr>
            <a:endParaRPr lang="en-US" dirty="0">
              <a:solidFill>
                <a:srgbClr val="444444"/>
              </a:solidFill>
            </a:endParaRPr>
          </a:p>
          <a:p>
            <a:endParaRPr lang="en-US" dirty="0">
              <a:solidFill>
                <a:srgbClr val="444444"/>
              </a:solidFill>
            </a:endParaRPr>
          </a:p>
          <a:p>
            <a:pPr>
              <a:buFont typeface="Calibri"/>
            </a:pPr>
            <a:endParaRPr lang="en-US" dirty="0"/>
          </a:p>
          <a:p>
            <a:endParaRPr lang="en-US" dirty="0"/>
          </a:p>
        </p:txBody>
      </p:sp>
      <p:sp>
        <p:nvSpPr>
          <p:cNvPr id="4" name="Slide Number Placeholder 3"/>
          <p:cNvSpPr>
            <a:spLocks noGrp="1"/>
          </p:cNvSpPr>
          <p:nvPr>
            <p:ph type="sldNum" sz="quarter" idx="5"/>
          </p:nvPr>
        </p:nvSpPr>
        <p:spPr/>
        <p:txBody>
          <a:bodyPr/>
          <a:lstStyle/>
          <a:p>
            <a:fld id="{2C7A4CCB-E854-8941-8F0B-570CCC654D58}" type="slidenum">
              <a:rPr lang="en-US" smtClean="0"/>
              <a:t>31</a:t>
            </a:fld>
            <a:endParaRPr lang="en-US"/>
          </a:p>
        </p:txBody>
      </p:sp>
    </p:spTree>
    <p:extLst>
      <p:ext uri="{BB962C8B-B14F-4D97-AF65-F5344CB8AC3E}">
        <p14:creationId xmlns:p14="http://schemas.microsoft.com/office/powerpoint/2010/main" val="29012031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AHA: </a:t>
            </a:r>
          </a:p>
          <a:p>
            <a:r>
              <a:rPr lang="en-US" dirty="0"/>
              <a:t>Animal fats (</a:t>
            </a:r>
            <a:r>
              <a:rPr lang="en-US" dirty="0" err="1"/>
              <a:t>eg</a:t>
            </a:r>
            <a:r>
              <a:rPr lang="en-US" dirty="0"/>
              <a:t>, beef tallow and butter) and tropical oils (</a:t>
            </a:r>
            <a:r>
              <a:rPr lang="en-US" dirty="0" err="1"/>
              <a:t>eg</a:t>
            </a:r>
            <a:r>
              <a:rPr lang="en-US" dirty="0"/>
              <a:t>, coconut oil, cocoa butter, and palm oil) are relatively high in saturated fat, whereas nontropical plant oils (</a:t>
            </a:r>
            <a:r>
              <a:rPr lang="en-US" dirty="0" err="1"/>
              <a:t>eg</a:t>
            </a:r>
            <a:r>
              <a:rPr lang="en-US" dirty="0"/>
              <a:t>, soybean, canola, and olive oils) are relatively high in unsaturated fat. Strong evidence shows that replacing butter with plant oils and spreads containing predominantly unsaturated fat decreases low-density lipoprotein cholesterol concentrations.22 Limited evidence shows that substituting butter with plant oils and spreads with predominantly unsaturated fat is associated with a lower CVD morbidity and mortality risk.22,57 Similarly, replacement of beef fat/tallow or lard with nontropical plant oils lowers low-density lipoprotein cholesterol concentrations.58–61 Replacement of tropical plant oils with nontropical plant oils also lowers low-density lipoprotein cholesterol concentrations.22,62</a:t>
            </a:r>
          </a:p>
        </p:txBody>
      </p:sp>
      <p:sp>
        <p:nvSpPr>
          <p:cNvPr id="4" name="Slide Number Placeholder 3"/>
          <p:cNvSpPr>
            <a:spLocks noGrp="1"/>
          </p:cNvSpPr>
          <p:nvPr>
            <p:ph type="sldNum" sz="quarter" idx="5"/>
          </p:nvPr>
        </p:nvSpPr>
        <p:spPr/>
        <p:txBody>
          <a:bodyPr/>
          <a:lstStyle/>
          <a:p>
            <a:fld id="{2C7A4CCB-E854-8941-8F0B-570CCC654D58}" type="slidenum">
              <a:rPr lang="en-US" smtClean="0"/>
              <a:t>32</a:t>
            </a:fld>
            <a:endParaRPr lang="en-US"/>
          </a:p>
        </p:txBody>
      </p:sp>
    </p:spTree>
    <p:extLst>
      <p:ext uri="{BB962C8B-B14F-4D97-AF65-F5344CB8AC3E}">
        <p14:creationId xmlns:p14="http://schemas.microsoft.com/office/powerpoint/2010/main" val="26795063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7A4CCB-E854-8941-8F0B-570CCC654D58}" type="slidenum">
              <a:rPr lang="en-US" smtClean="0"/>
              <a:t>33</a:t>
            </a:fld>
            <a:endParaRPr lang="en-US"/>
          </a:p>
        </p:txBody>
      </p:sp>
    </p:spTree>
    <p:extLst>
      <p:ext uri="{BB962C8B-B14F-4D97-AF65-F5344CB8AC3E}">
        <p14:creationId xmlns:p14="http://schemas.microsoft.com/office/powerpoint/2010/main" val="15607291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a:t>
            </a:r>
            <a:r>
              <a:rPr lang="en-US" dirty="0" err="1"/>
              <a:t>pmc.ncbi.nlm.nih.gov</a:t>
            </a:r>
            <a:r>
              <a:rPr lang="en-US" dirty="0"/>
              <a:t>/articles/PMC10201822/ </a:t>
            </a:r>
          </a:p>
          <a:p>
            <a:r>
              <a:rPr lang="en-US"/>
              <a:t>ACLM reviewed 78 CPGs (clinical practice guidelines) 2010-2022 for major chronic conditions (autoimmune, 7; cancers, 5; cardiovascular-related, 35; digestive, 11; diabetes, 12; weight-related, 4; or multiple, 3) and general health promotion (n = 1) </a:t>
            </a:r>
          </a:p>
          <a:p>
            <a:pPr marL="171450" indent="-171450">
              <a:buFont typeface="Arial"/>
              <a:buChar char="•"/>
            </a:pPr>
            <a:r>
              <a:rPr lang="en-US" dirty="0">
                <a:solidFill>
                  <a:srgbClr val="1B1B1B"/>
                </a:solidFill>
                <a:highlight>
                  <a:srgbClr val="FFFFFF"/>
                </a:highlight>
              </a:rPr>
              <a:t>approximately half (49%) endorsed patterns centered on plant foods</a:t>
            </a:r>
          </a:p>
          <a:p>
            <a:pPr marL="171450" indent="-171450">
              <a:buFont typeface="Arial"/>
              <a:buChar char="•"/>
            </a:pPr>
            <a:r>
              <a:rPr lang="en-US" dirty="0">
                <a:solidFill>
                  <a:srgbClr val="1B1B1B"/>
                </a:solidFill>
                <a:highlight>
                  <a:srgbClr val="FFFFFF"/>
                </a:highlight>
              </a:rPr>
              <a:t> Overall, CPGs were most closely aligned in promoting consumption of major plant food groups (vegetables = 74% of CPGs, fruit = 69%, whole grains = 58%), whereas discouraging intake of alcohol (62%) and salt or sodium (56%).</a:t>
            </a:r>
          </a:p>
          <a:p>
            <a:pPr marL="171450" indent="-171450">
              <a:buFont typeface="Arial"/>
              <a:buChar char="•"/>
            </a:pPr>
            <a:r>
              <a:rPr lang="en-US" dirty="0">
                <a:solidFill>
                  <a:srgbClr val="1B1B1B"/>
                </a:solidFill>
                <a:highlight>
                  <a:srgbClr val="FFFFFF"/>
                </a:highlight>
              </a:rPr>
              <a:t>CVD and diabetes CPGs were similarly aligned with additional messaging to consume legumes/pulses (60% of CVD CPGs; 75%, diabetes), nuts and seeds (67%, CVD), and low-fat dairy (60%, CVD). </a:t>
            </a:r>
          </a:p>
          <a:p>
            <a:pPr marL="171450" indent="-171450">
              <a:buFont typeface="Arial"/>
              <a:buChar char="•"/>
            </a:pPr>
            <a:r>
              <a:rPr lang="en-US">
                <a:solidFill>
                  <a:srgbClr val="1B1B1B"/>
                </a:solidFill>
                <a:highlight>
                  <a:srgbClr val="FFFFFF"/>
                </a:highlight>
              </a:rPr>
              <a:t>Diabetes guidelines discouraged sweets/added sugars (67%) and sweetened beverages (58%). </a:t>
            </a:r>
          </a:p>
          <a:p>
            <a:pPr marL="171450" indent="-171450">
              <a:buFont typeface="Arial"/>
              <a:buChar char="•"/>
            </a:pPr>
            <a:r>
              <a:rPr lang="en-US" dirty="0">
                <a:solidFill>
                  <a:srgbClr val="1B1B1B"/>
                </a:solidFill>
                <a:highlight>
                  <a:srgbClr val="FFFFFF"/>
                </a:highlight>
              </a:rPr>
              <a:t>This alignment across CPGs should boost clinician confidence in relaying such dietary guidance to patients in accordance with their relevant CPGs.</a:t>
            </a:r>
          </a:p>
        </p:txBody>
      </p:sp>
      <p:sp>
        <p:nvSpPr>
          <p:cNvPr id="4" name="Slide Number Placeholder 3"/>
          <p:cNvSpPr>
            <a:spLocks noGrp="1"/>
          </p:cNvSpPr>
          <p:nvPr>
            <p:ph type="sldNum" sz="quarter" idx="5"/>
          </p:nvPr>
        </p:nvSpPr>
        <p:spPr/>
        <p:txBody>
          <a:bodyPr/>
          <a:lstStyle/>
          <a:p>
            <a:fld id="{2C7A4CCB-E854-8941-8F0B-570CCC654D58}" type="slidenum">
              <a:rPr lang="en-US" smtClean="0"/>
              <a:t>34</a:t>
            </a:fld>
            <a:endParaRPr lang="en-US"/>
          </a:p>
        </p:txBody>
      </p:sp>
    </p:spTree>
    <p:extLst>
      <p:ext uri="{BB962C8B-B14F-4D97-AF65-F5344CB8AC3E}">
        <p14:creationId xmlns:p14="http://schemas.microsoft.com/office/powerpoint/2010/main" val="33262004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7A4CCB-E854-8941-8F0B-570CCC654D58}" type="slidenum">
              <a:rPr lang="en-US" smtClean="0"/>
              <a:t>35</a:t>
            </a:fld>
            <a:endParaRPr lang="en-US"/>
          </a:p>
        </p:txBody>
      </p:sp>
    </p:spTree>
    <p:extLst>
      <p:ext uri="{BB962C8B-B14F-4D97-AF65-F5344CB8AC3E}">
        <p14:creationId xmlns:p14="http://schemas.microsoft.com/office/powerpoint/2010/main" val="2742470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Source: </a:t>
            </a:r>
            <a:r>
              <a:rPr lang="en-US" dirty="0">
                <a:hlinkClick r:id="rId3"/>
              </a:rPr>
              <a:t>Oregon-Low-Value-Care-Report-Final-July-2020.pdf</a:t>
            </a:r>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2C7A4CCB-E854-8941-8F0B-570CCC654D58}" type="slidenum">
              <a:rPr lang="en-US" smtClean="0"/>
              <a:t>37</a:t>
            </a:fld>
            <a:endParaRPr lang="en-US"/>
          </a:p>
        </p:txBody>
      </p:sp>
    </p:spTree>
    <p:extLst>
      <p:ext uri="{BB962C8B-B14F-4D97-AF65-F5344CB8AC3E}">
        <p14:creationId xmlns:p14="http://schemas.microsoft.com/office/powerpoint/2010/main" val="3310853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2238C-A453-59F4-76CF-04BDED214D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863214-DA81-C914-65E7-8C88256AEF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815D93-05EC-84BB-9C84-A30F893287C4}"/>
              </a:ext>
            </a:extLst>
          </p:cNvPr>
          <p:cNvSpPr>
            <a:spLocks noGrp="1"/>
          </p:cNvSpPr>
          <p:nvPr>
            <p:ph type="body" idx="1"/>
          </p:nvPr>
        </p:nvSpPr>
        <p:spPr/>
        <p:txBody>
          <a:bodyPr/>
          <a:lstStyle/>
          <a:p>
            <a:r>
              <a:rPr lang="en-US">
                <a:latin typeface="Calibri"/>
                <a:ea typeface="Calibri"/>
                <a:cs typeface="Calibri"/>
              </a:rPr>
              <a:t>Source: </a:t>
            </a:r>
            <a:r>
              <a:rPr lang="en-US" dirty="0">
                <a:hlinkClick r:id="rId3"/>
              </a:rPr>
              <a:t>Oregon-Low-Value-Care-Report-Final-July-2020.pdf</a:t>
            </a:r>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D9C7DA3F-E9CB-8B3B-A94D-959BB364798C}"/>
              </a:ext>
            </a:extLst>
          </p:cNvPr>
          <p:cNvSpPr>
            <a:spLocks noGrp="1"/>
          </p:cNvSpPr>
          <p:nvPr>
            <p:ph type="sldNum" sz="quarter" idx="5"/>
          </p:nvPr>
        </p:nvSpPr>
        <p:spPr/>
        <p:txBody>
          <a:bodyPr/>
          <a:lstStyle/>
          <a:p>
            <a:fld id="{2C7A4CCB-E854-8941-8F0B-570CCC654D58}" type="slidenum">
              <a:rPr lang="en-US" smtClean="0"/>
              <a:t>38</a:t>
            </a:fld>
            <a:endParaRPr lang="en-US"/>
          </a:p>
        </p:txBody>
      </p:sp>
    </p:spTree>
    <p:extLst>
      <p:ext uri="{BB962C8B-B14F-4D97-AF65-F5344CB8AC3E}">
        <p14:creationId xmlns:p14="http://schemas.microsoft.com/office/powerpoint/2010/main" val="35045872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dirty="0">
                <a:hlinkClick r:id="rId3"/>
              </a:rPr>
              <a:t>Oregon-Low-Value-Care-Report-Final-July-2020.pdf</a:t>
            </a:r>
            <a:r>
              <a:rPr lang="en-US" dirty="0"/>
              <a:t> Calculated over 3 year period 2016-2018</a:t>
            </a:r>
          </a:p>
        </p:txBody>
      </p:sp>
      <p:sp>
        <p:nvSpPr>
          <p:cNvPr id="4" name="Slide Number Placeholder 3"/>
          <p:cNvSpPr>
            <a:spLocks noGrp="1"/>
          </p:cNvSpPr>
          <p:nvPr>
            <p:ph type="sldNum" sz="quarter" idx="5"/>
          </p:nvPr>
        </p:nvSpPr>
        <p:spPr/>
        <p:txBody>
          <a:bodyPr/>
          <a:lstStyle/>
          <a:p>
            <a:fld id="{2C7A4CCB-E854-8941-8F0B-570CCC654D58}" type="slidenum">
              <a:rPr lang="en-US" smtClean="0"/>
              <a:t>40</a:t>
            </a:fld>
            <a:endParaRPr lang="en-US"/>
          </a:p>
        </p:txBody>
      </p:sp>
    </p:spTree>
    <p:extLst>
      <p:ext uri="{BB962C8B-B14F-4D97-AF65-F5344CB8AC3E}">
        <p14:creationId xmlns:p14="http://schemas.microsoft.com/office/powerpoint/2010/main" val="3500795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Self-collection of HPV test for screening has similar accuracy to clinician-collected tests and is associated with increased screening in </a:t>
            </a:r>
            <a:r>
              <a:rPr lang="en-US" sz="1200" b="0" i="0" u="none" strike="noStrike" kern="1200" dirty="0" err="1">
                <a:solidFill>
                  <a:schemeClr val="tx1"/>
                </a:solidFill>
                <a:effectLst/>
                <a:latin typeface="+mn-lt"/>
                <a:ea typeface="+mn-ea"/>
                <a:cs typeface="+mn-cs"/>
              </a:rPr>
              <a:t>underscreened</a:t>
            </a:r>
            <a:r>
              <a:rPr lang="en-US" sz="1200" b="0" i="0" u="none" strike="noStrike" kern="1200" dirty="0">
                <a:solidFill>
                  <a:schemeClr val="tx1"/>
                </a:solidFill>
                <a:effectLst/>
                <a:latin typeface="+mn-lt"/>
                <a:ea typeface="+mn-ea"/>
                <a:cs typeface="+mn-cs"/>
              </a:rPr>
              <a:t> individuals (low SES, Latina/NAAN/Asian, sexual gender minority, rural, people w disability, age 60-65)  and in historically </a:t>
            </a:r>
            <a:r>
              <a:rPr lang="en-US" sz="1200" b="0" i="0" u="none" strike="noStrike" kern="1200" dirty="0" err="1">
                <a:solidFill>
                  <a:schemeClr val="tx1"/>
                </a:solidFill>
                <a:effectLst/>
                <a:latin typeface="+mn-lt"/>
                <a:ea typeface="+mn-ea"/>
                <a:cs typeface="+mn-cs"/>
              </a:rPr>
              <a:t>underscreened</a:t>
            </a:r>
            <a:r>
              <a:rPr lang="en-US" sz="1200" b="0" i="0" u="none" strike="noStrike" kern="1200" dirty="0">
                <a:solidFill>
                  <a:schemeClr val="tx1"/>
                </a:solidFill>
                <a:effectLst/>
                <a:latin typeface="+mn-lt"/>
                <a:ea typeface="+mn-ea"/>
                <a:cs typeface="+mn-cs"/>
              </a:rPr>
              <a:t> populations. The accuracy does not appear to show a difference between home or clinic setting for self-collection. However, most of the evidence for increased rates of screening was for home self-collection of HPV.</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FDA approved self collection: Cobas HPV (DNA-based), </a:t>
            </a:r>
            <a:r>
              <a:rPr lang="en-US" sz="1200" b="0" i="0" u="none" strike="noStrike" kern="1200" dirty="0" err="1">
                <a:solidFill>
                  <a:schemeClr val="tx1"/>
                </a:solidFill>
                <a:effectLst/>
                <a:latin typeface="+mn-lt"/>
                <a:ea typeface="+mn-ea"/>
                <a:cs typeface="+mn-cs"/>
              </a:rPr>
              <a:t>Onlarity</a:t>
            </a:r>
            <a:r>
              <a:rPr lang="en-US" sz="1200" b="0" i="0" u="none" strike="noStrike" kern="1200" dirty="0">
                <a:solidFill>
                  <a:schemeClr val="tx1"/>
                </a:solidFill>
                <a:effectLst/>
                <a:latin typeface="+mn-lt"/>
                <a:ea typeface="+mn-ea"/>
                <a:cs typeface="+mn-cs"/>
              </a:rPr>
              <a:t> HPV (DNA-based, only FDA approved test that can identify and report genotypes beyond 16/18), FDA approval for self-collection limited to clinical or in-office settings. Aptima (mRNA based, lowest agreement values vs physician collect) studied but not approved for self-collection. Also note there is lack of dx accuracy studies for urine compared to vaginal or cervical swabs.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When self-collection not appropriate: high risk individuals (+HIV, utero DES exposure, previous high-grade lesion or </a:t>
            </a:r>
            <a:r>
              <a:rPr lang="en-US" sz="1200" b="0" i="0" u="none" strike="noStrike" kern="1200" dirty="0" err="1">
                <a:solidFill>
                  <a:schemeClr val="tx1"/>
                </a:solidFill>
                <a:effectLst/>
                <a:latin typeface="+mn-lt"/>
                <a:ea typeface="+mn-ea"/>
                <a:cs typeface="+mn-cs"/>
              </a:rPr>
              <a:t>hx</a:t>
            </a:r>
            <a:r>
              <a:rPr lang="en-US" sz="1200" b="0" i="0" u="none" strike="noStrike" kern="1200" dirty="0">
                <a:solidFill>
                  <a:schemeClr val="tx1"/>
                </a:solidFill>
                <a:effectLst/>
                <a:latin typeface="+mn-lt"/>
                <a:ea typeface="+mn-ea"/>
                <a:cs typeface="+mn-cs"/>
              </a:rPr>
              <a:t> cervical cancer). </a:t>
            </a:r>
          </a:p>
          <a:p>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C7A4CCB-E854-8941-8F0B-570CCC654D58}" type="slidenum">
              <a:rPr lang="en-US" smtClean="0"/>
              <a:t>7</a:t>
            </a:fld>
            <a:endParaRPr lang="en-US"/>
          </a:p>
        </p:txBody>
      </p:sp>
    </p:spTree>
    <p:extLst>
      <p:ext uri="{BB962C8B-B14F-4D97-AF65-F5344CB8AC3E}">
        <p14:creationId xmlns:p14="http://schemas.microsoft.com/office/powerpoint/2010/main" val="2938606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test agreement studies were fair-quality and a single study was rated good-quality. The risk of bias for the fair-quality studies was primarily from possible introduction of selection bias and loss of participants from the analysis </a:t>
            </a:r>
          </a:p>
        </p:txBody>
      </p:sp>
      <p:sp>
        <p:nvSpPr>
          <p:cNvPr id="4" name="Slide Number Placeholder 3"/>
          <p:cNvSpPr>
            <a:spLocks noGrp="1"/>
          </p:cNvSpPr>
          <p:nvPr>
            <p:ph type="sldNum" sz="quarter" idx="5"/>
          </p:nvPr>
        </p:nvSpPr>
        <p:spPr/>
        <p:txBody>
          <a:bodyPr/>
          <a:lstStyle/>
          <a:p>
            <a:fld id="{2C7A4CCB-E854-8941-8F0B-570CCC654D58}" type="slidenum">
              <a:rPr lang="en-US" smtClean="0"/>
              <a:t>8</a:t>
            </a:fld>
            <a:endParaRPr lang="en-US"/>
          </a:p>
        </p:txBody>
      </p:sp>
    </p:spTree>
    <p:extLst>
      <p:ext uri="{BB962C8B-B14F-4D97-AF65-F5344CB8AC3E}">
        <p14:creationId xmlns:p14="http://schemas.microsoft.com/office/powerpoint/2010/main" val="3498160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six of the test accuracy studies were fair quality. Risk of bias was primarily from possible introduction of selection bias, verification bias (as described above), and loss of participants from the analysis</a:t>
            </a:r>
          </a:p>
        </p:txBody>
      </p:sp>
      <p:sp>
        <p:nvSpPr>
          <p:cNvPr id="4" name="Slide Number Placeholder 3"/>
          <p:cNvSpPr>
            <a:spLocks noGrp="1"/>
          </p:cNvSpPr>
          <p:nvPr>
            <p:ph type="sldNum" sz="quarter" idx="5"/>
          </p:nvPr>
        </p:nvSpPr>
        <p:spPr/>
        <p:txBody>
          <a:bodyPr/>
          <a:lstStyle/>
          <a:p>
            <a:fld id="{2C7A4CCB-E854-8941-8F0B-570CCC654D58}" type="slidenum">
              <a:rPr lang="en-US" smtClean="0"/>
              <a:t>9</a:t>
            </a:fld>
            <a:endParaRPr lang="en-US"/>
          </a:p>
        </p:txBody>
      </p:sp>
    </p:spTree>
    <p:extLst>
      <p:ext uri="{BB962C8B-B14F-4D97-AF65-F5344CB8AC3E}">
        <p14:creationId xmlns:p14="http://schemas.microsoft.com/office/powerpoint/2010/main" val="3212614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Source: </a:t>
            </a:r>
            <a:r>
              <a:rPr lang="en-US" dirty="0">
                <a:hlinkClick r:id="rId3"/>
              </a:rPr>
              <a:t>ASCCP-Practice-Advisory-Self-Collection-for-Cervical-Cancer-Screening-final-updated-10-2-25.pdf</a:t>
            </a:r>
            <a:endParaRPr lang="en-US">
              <a:latin typeface="Calibri"/>
              <a:ea typeface="Calibri"/>
              <a:cs typeface="Calibri"/>
            </a:endParaRPr>
          </a:p>
          <a:p>
            <a:endParaRPr lang="en-US" dirty="0">
              <a:latin typeface="Aptos"/>
              <a:ea typeface="Calibri"/>
              <a:cs typeface="Calibri"/>
            </a:endParaRPr>
          </a:p>
          <a:p>
            <a:r>
              <a:rPr lang="en-US" dirty="0">
                <a:latin typeface="Aptos"/>
                <a:ea typeface="Calibri"/>
                <a:cs typeface="Calibri"/>
              </a:rPr>
              <a:t>HRSA gui</a:t>
            </a:r>
            <a:r>
              <a:rPr lang="en-US">
                <a:latin typeface="Aptos"/>
                <a:ea typeface="Calibri"/>
                <a:cs typeface="Calibri"/>
              </a:rPr>
              <a:t>deline kicks in for plans Jan 2027</a:t>
            </a:r>
            <a:endParaRPr lang="en-US" dirty="0">
              <a:latin typeface="Aptos"/>
              <a:ea typeface="Calibri"/>
              <a:cs typeface="Calibri"/>
            </a:endParaRPr>
          </a:p>
          <a:p>
            <a:endParaRPr lang="en-US" dirty="0">
              <a:latin typeface="Aptos"/>
              <a:ea typeface="Calibri"/>
              <a:cs typeface="Calibri"/>
            </a:endParaRPr>
          </a:p>
          <a:p>
            <a:r>
              <a:rPr lang="en-US" dirty="0">
                <a:latin typeface="Aptos"/>
                <a:ea typeface="Calibri"/>
                <a:cs typeface="Calibri"/>
              </a:rPr>
              <a:t>BD </a:t>
            </a:r>
            <a:r>
              <a:rPr lang="en-US" dirty="0" err="1">
                <a:latin typeface="Aptos"/>
                <a:ea typeface="Calibri"/>
                <a:cs typeface="Calibri"/>
              </a:rPr>
              <a:t>Onlarity</a:t>
            </a:r>
            <a:r>
              <a:rPr lang="en-US" dirty="0">
                <a:latin typeface="Aptos"/>
                <a:ea typeface="Calibri"/>
                <a:cs typeface="Calibri"/>
              </a:rPr>
              <a:t>, </a:t>
            </a:r>
            <a:r>
              <a:rPr lang="en-US" dirty="0"/>
              <a:t>Abbott </a:t>
            </a:r>
            <a:r>
              <a:rPr lang="en-US" dirty="0" err="1"/>
              <a:t>Alinity</a:t>
            </a:r>
            <a:r>
              <a:rPr lang="en-US" dirty="0"/>
              <a:t>, BD </a:t>
            </a:r>
            <a:r>
              <a:rPr lang="en-US" dirty="0" err="1"/>
              <a:t>Onclarity</a:t>
            </a:r>
            <a:r>
              <a:rPr lang="en-US" dirty="0"/>
              <a:t>, and Roche Cobas tests are approved for self-collection in “a healthcare setting. A healthcare setting is not strictly defined, however should be in a location where specimens can be processed by trained personnel and transported to a testing laboratory under controlled conditions. A healthcare setting may include, but is not limited to a hospital, emergency department, urgent care center, ambulatory clinic, physician office, mobile clinic, pharmacy, lab collection site, or a medical director-staffed school or community health clinic. </a:t>
            </a:r>
            <a:endParaRPr lang="en-US" dirty="0">
              <a:latin typeface="Aptos"/>
              <a:ea typeface="Calibri"/>
              <a:cs typeface="Calibri"/>
            </a:endParaRPr>
          </a:p>
          <a:p>
            <a:endParaRPr lang="en-US" dirty="0">
              <a:latin typeface="Aptos"/>
              <a:ea typeface="Calibri"/>
              <a:cs typeface="Calibri"/>
            </a:endParaRPr>
          </a:p>
          <a:p>
            <a:r>
              <a:rPr lang="en-US" dirty="0">
                <a:latin typeface="Aptos"/>
                <a:ea typeface="Calibri"/>
                <a:cs typeface="Calibri"/>
              </a:rPr>
              <a:t>Teal Wand: </a:t>
            </a:r>
            <a:r>
              <a:rPr lang="en-US" dirty="0"/>
              <a:t>patient completes a form on the company’s website, they are connected virtually with a provider, who then orders the kit and will review the results. The kit is mailed to the home of the patient, who collects the sample using the Teal Wand® dry swab and sends it to the lab for processing</a:t>
            </a:r>
            <a:endParaRPr lang="en-US" dirty="0">
              <a:latin typeface="Aptos"/>
              <a:ea typeface="Calibri"/>
              <a:cs typeface="Calibri"/>
            </a:endParaRPr>
          </a:p>
        </p:txBody>
      </p:sp>
      <p:sp>
        <p:nvSpPr>
          <p:cNvPr id="4" name="Slide Number Placeholder 3"/>
          <p:cNvSpPr>
            <a:spLocks noGrp="1"/>
          </p:cNvSpPr>
          <p:nvPr>
            <p:ph type="sldNum" sz="quarter" idx="5"/>
          </p:nvPr>
        </p:nvSpPr>
        <p:spPr/>
        <p:txBody>
          <a:bodyPr/>
          <a:lstStyle/>
          <a:p>
            <a:fld id="{2C7A4CCB-E854-8941-8F0B-570CCC654D58}" type="slidenum">
              <a:rPr lang="en-US" smtClean="0"/>
              <a:t>10</a:t>
            </a:fld>
            <a:endParaRPr lang="en-US"/>
          </a:p>
        </p:txBody>
      </p:sp>
    </p:spTree>
    <p:extLst>
      <p:ext uri="{BB962C8B-B14F-4D97-AF65-F5344CB8AC3E}">
        <p14:creationId xmlns:p14="http://schemas.microsoft.com/office/powerpoint/2010/main" val="403652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For this update, the USPSTF reviewed new evidence that showed there was no benefit of vitamin D with or without calcium across a broad range of doses to prevent fractures or of vitamin D to prevent falls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Holroyd C, Cooper C, Dennison E. Epidemiology of osteoporosis. </a:t>
            </a:r>
            <a:r>
              <a:rPr lang="en-US" sz="1200" b="0" i="1" u="none" strike="noStrike" kern="1200" dirty="0">
                <a:solidFill>
                  <a:schemeClr val="tx1"/>
                </a:solidFill>
                <a:effectLst/>
                <a:latin typeface="+mn-lt"/>
                <a:ea typeface="+mn-ea"/>
                <a:cs typeface="+mn-cs"/>
              </a:rPr>
              <a:t>Best </a:t>
            </a:r>
            <a:r>
              <a:rPr lang="en-US" sz="1200" b="0" i="1" u="none" strike="noStrike" kern="1200" dirty="0" err="1">
                <a:solidFill>
                  <a:schemeClr val="tx1"/>
                </a:solidFill>
                <a:effectLst/>
                <a:latin typeface="+mn-lt"/>
                <a:ea typeface="+mn-ea"/>
                <a:cs typeface="+mn-cs"/>
              </a:rPr>
              <a:t>Pract</a:t>
            </a:r>
            <a:r>
              <a:rPr lang="en-US" sz="1200" b="0" i="1" u="none" strike="noStrike" kern="1200" dirty="0">
                <a:solidFill>
                  <a:schemeClr val="tx1"/>
                </a:solidFill>
                <a:effectLst/>
                <a:latin typeface="+mn-lt"/>
                <a:ea typeface="+mn-ea"/>
                <a:cs typeface="+mn-cs"/>
              </a:rPr>
              <a:t> Res Clin Endocrinol </a:t>
            </a:r>
            <a:r>
              <a:rPr lang="en-US" sz="1200" b="0" i="1" u="none" strike="noStrike" kern="1200" dirty="0" err="1">
                <a:solidFill>
                  <a:schemeClr val="tx1"/>
                </a:solidFill>
                <a:effectLst/>
                <a:latin typeface="+mn-lt"/>
                <a:ea typeface="+mn-ea"/>
                <a:cs typeface="+mn-cs"/>
              </a:rPr>
              <a:t>Metab</a:t>
            </a:r>
            <a:r>
              <a:rPr lang="en-US" sz="1200" b="0" i="0" u="none" strike="noStrike" kern="1200" dirty="0">
                <a:solidFill>
                  <a:schemeClr val="tx1"/>
                </a:solidFill>
                <a:effectLst/>
                <a:latin typeface="+mn-lt"/>
                <a:ea typeface="+mn-ea"/>
                <a:cs typeface="+mn-cs"/>
              </a:rPr>
              <a:t>. 2008;22(5):671-685.</a:t>
            </a:r>
          </a:p>
          <a:p>
            <a:endParaRPr lang="en-US" dirty="0"/>
          </a:p>
          <a:p>
            <a:r>
              <a:rPr lang="en-US" dirty="0"/>
              <a:t>Draft: https://</a:t>
            </a:r>
            <a:r>
              <a:rPr lang="en-US" dirty="0" err="1"/>
              <a:t>www.uspreventiveservicestaskforce.org</a:t>
            </a:r>
            <a:r>
              <a:rPr lang="en-US" dirty="0"/>
              <a:t>/</a:t>
            </a:r>
            <a:r>
              <a:rPr lang="en-US" dirty="0" err="1"/>
              <a:t>uspstf</a:t>
            </a:r>
            <a:r>
              <a:rPr lang="en-US" dirty="0"/>
              <a:t>/draft-recommendation/vitamin-d-calcium-combined-supplementation-primary-prevention-falls-fractures-communitydwelling-adults#citation10 </a:t>
            </a:r>
          </a:p>
          <a:p>
            <a:endParaRPr lang="en-US" dirty="0"/>
          </a:p>
          <a:p>
            <a:r>
              <a:rPr lang="en-US" dirty="0"/>
              <a:t>Evidence summary: </a:t>
            </a:r>
            <a:r>
              <a:rPr lang="en-US" dirty="0">
                <a:solidFill>
                  <a:srgbClr val="333333"/>
                </a:solidFill>
                <a:highlight>
                  <a:srgbClr val="FFFFFF"/>
                </a:highlight>
              </a:rPr>
              <a:t>USPSTF found 19 randomized clinical trials (RCTs) that reported on fracture, fall, or all-cause mortality outcomes with vitamin D or calcium supplementation, or both, over 9 months to 7 years of </a:t>
            </a:r>
            <a:r>
              <a:rPr lang="en-US" dirty="0" err="1">
                <a:solidFill>
                  <a:srgbClr val="333333"/>
                </a:solidFill>
                <a:highlight>
                  <a:srgbClr val="FFFFFF"/>
                </a:highlight>
              </a:rPr>
              <a:t>followup</a:t>
            </a:r>
            <a:r>
              <a:rPr lang="en-US" dirty="0">
                <a:solidFill>
                  <a:srgbClr val="333333"/>
                </a:solidFill>
                <a:highlight>
                  <a:srgbClr val="FFFFFF"/>
                </a:highlight>
              </a:rPr>
              <a:t>. Concluded all these studies showed no significant results for protective effect of vit D and Ca in this population. On Harm, 7 trials reported on the incidence of participants with kidney stones. The pooled RR for vitamin D with or without calcium compared with placebo was 1.11 (95% CI, 1.03 to 1.21; 10 RCTs; 99,036 participants) over 2.5 to 7 years of </a:t>
            </a:r>
            <a:r>
              <a:rPr lang="en-US" dirty="0" err="1">
                <a:solidFill>
                  <a:srgbClr val="333333"/>
                </a:solidFill>
                <a:highlight>
                  <a:srgbClr val="FFFFFF"/>
                </a:highlight>
              </a:rPr>
              <a:t>followup</a:t>
            </a:r>
            <a:r>
              <a:rPr lang="en-US" dirty="0">
                <a:solidFill>
                  <a:srgbClr val="333333"/>
                </a:solidFill>
                <a:highlight>
                  <a:srgbClr val="FFFFFF"/>
                </a:highlight>
              </a:rPr>
              <a:t>, corresponding to an ARD of 2 more participants with kidney stones per 1,000 persons treated (95% CI, from 1 more to 5 more).</a:t>
            </a:r>
          </a:p>
          <a:p>
            <a:endParaRPr lang="en-US" dirty="0"/>
          </a:p>
          <a:p>
            <a:r>
              <a:rPr lang="en-US" dirty="0"/>
              <a:t>Screening for vitamin D is low-value care - don’t do it</a:t>
            </a:r>
          </a:p>
        </p:txBody>
      </p:sp>
      <p:sp>
        <p:nvSpPr>
          <p:cNvPr id="4" name="Slide Number Placeholder 3"/>
          <p:cNvSpPr>
            <a:spLocks noGrp="1"/>
          </p:cNvSpPr>
          <p:nvPr>
            <p:ph type="sldNum" sz="quarter" idx="5"/>
          </p:nvPr>
        </p:nvSpPr>
        <p:spPr/>
        <p:txBody>
          <a:bodyPr/>
          <a:lstStyle/>
          <a:p>
            <a:fld id="{2C7A4CCB-E854-8941-8F0B-570CCC654D58}" type="slidenum">
              <a:rPr lang="en-US" smtClean="0"/>
              <a:t>11</a:t>
            </a:fld>
            <a:endParaRPr lang="en-US"/>
          </a:p>
        </p:txBody>
      </p:sp>
    </p:spTree>
    <p:extLst>
      <p:ext uri="{BB962C8B-B14F-4D97-AF65-F5344CB8AC3E}">
        <p14:creationId xmlns:p14="http://schemas.microsoft.com/office/powerpoint/2010/main" val="1809209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Community dwelling = </a:t>
            </a:r>
            <a:r>
              <a:rPr lang="en-US" dirty="0"/>
              <a:t>not </a:t>
            </a:r>
            <a:r>
              <a:rPr lang="en-US" dirty="0" err="1"/>
              <a:t>livingin</a:t>
            </a:r>
            <a:r>
              <a:rPr lang="en-US" dirty="0"/>
              <a:t> a nursing home or other institutional care setting</a:t>
            </a:r>
          </a:p>
          <a:p>
            <a:r>
              <a:rPr lang="en-US">
                <a:latin typeface="Aptos"/>
                <a:ea typeface="Calibri"/>
                <a:cs typeface="Calibri"/>
              </a:rPr>
              <a:t>Sources:</a:t>
            </a:r>
            <a:endParaRPr lang="en-US" dirty="0">
              <a:latin typeface="Aptos"/>
              <a:ea typeface="Calibri"/>
              <a:cs typeface="Calibri"/>
            </a:endParaRPr>
          </a:p>
          <a:p>
            <a:r>
              <a:rPr lang="en-US">
                <a:hlinkClick r:id="rId3"/>
              </a:rPr>
              <a:t>USPSTF Recommendation: Vitamin D Deficiency in Adults: Screening | United States Preventive Services Taskforce</a:t>
            </a:r>
            <a:endParaRPr lang="en-US">
              <a:latin typeface="Aptos"/>
              <a:ea typeface="Calibri"/>
              <a:cs typeface="Calibri"/>
            </a:endParaRPr>
          </a:p>
          <a:p>
            <a:r>
              <a:rPr lang="en-US" dirty="0">
                <a:hlinkClick r:id="rId4"/>
              </a:rPr>
              <a:t>Screening for Vitamin D Deficiency in Adults: US Preventive Services Task Force Recommendation Statement | Complementary and Alternative Medicine | JAMA | JAMA Network</a:t>
            </a:r>
            <a:r>
              <a:rPr lang="en-US" dirty="0"/>
              <a:t> </a:t>
            </a:r>
          </a:p>
          <a:p>
            <a:endParaRPr lang="en-US" dirty="0">
              <a:latin typeface="Aptos"/>
              <a:ea typeface="Calibri"/>
              <a:cs typeface="Calibri"/>
            </a:endParaRPr>
          </a:p>
          <a:p>
            <a:r>
              <a:rPr lang="en-US" dirty="0">
                <a:latin typeface="Aptos"/>
                <a:ea typeface="Calibri"/>
                <a:cs typeface="Calibri"/>
              </a:rPr>
              <a:t>Special populations:</a:t>
            </a:r>
          </a:p>
          <a:p>
            <a:r>
              <a:rPr lang="en-US" dirty="0">
                <a:latin typeface="Aptos"/>
                <a:ea typeface="Calibri"/>
                <a:cs typeface="Calibri"/>
              </a:rPr>
              <a:t>Children: </a:t>
            </a:r>
            <a:r>
              <a:rPr lang="en-US" dirty="0">
                <a:hlinkClick r:id="rId5"/>
              </a:rPr>
              <a:t>Vitamin D Supplementation in Infants, Children, and Adolescents | AAFP</a:t>
            </a:r>
            <a:r>
              <a:rPr lang="en-US" dirty="0">
                <a:solidFill>
                  <a:srgbClr val="282828"/>
                </a:solidFill>
                <a:highlight>
                  <a:srgbClr val="FFFFFF"/>
                </a:highlight>
                <a:ea typeface="Calibri"/>
              </a:rPr>
              <a:t> </a:t>
            </a:r>
            <a:endParaRPr lang="en-US" dirty="0">
              <a:solidFill>
                <a:srgbClr val="282828"/>
              </a:solidFill>
              <a:highlight>
                <a:srgbClr val="FFFFFF"/>
              </a:highlight>
              <a:latin typeface="Aptos"/>
              <a:ea typeface="Calibri"/>
              <a:cs typeface="Calibri"/>
            </a:endParaRPr>
          </a:p>
          <a:p>
            <a:r>
              <a:rPr lang="en-US" dirty="0">
                <a:latin typeface="Aptos"/>
                <a:ea typeface="Calibri"/>
                <a:cs typeface="Calibri"/>
              </a:rPr>
              <a:t>AAP 2008 </a:t>
            </a:r>
            <a:r>
              <a:rPr lang="en-US" dirty="0">
                <a:solidFill>
                  <a:srgbClr val="282828"/>
                </a:solidFill>
                <a:highlight>
                  <a:srgbClr val="FFFFFF"/>
                </a:highlight>
              </a:rPr>
              <a:t>all infants, children, and adolescents receive a minimum of 400 IU of vitamin D daily through diet or supplements; AFP: all grade C (</a:t>
            </a:r>
            <a:r>
              <a:rPr lang="en-US" i="1" dirty="0">
                <a:solidFill>
                  <a:srgbClr val="282828"/>
                </a:solidFill>
                <a:highlight>
                  <a:srgbClr val="FFFFFF"/>
                </a:highlight>
              </a:rPr>
              <a:t>consensus, disease-oriented evidence, usual practice, expert opinion, or case series) Evidence - </a:t>
            </a:r>
            <a:r>
              <a:rPr lang="en-US" dirty="0">
                <a:solidFill>
                  <a:srgbClr val="282828"/>
                </a:solidFill>
                <a:highlight>
                  <a:srgbClr val="FFFFFF"/>
                </a:highlight>
              </a:rPr>
              <a:t>Infants ingesting less than 1 L (33.8 </a:t>
            </a:r>
            <a:r>
              <a:rPr lang="en-US" dirty="0" err="1">
                <a:solidFill>
                  <a:srgbClr val="282828"/>
                </a:solidFill>
                <a:highlight>
                  <a:srgbClr val="FFFFFF"/>
                </a:highlight>
              </a:rPr>
              <a:t>fl</a:t>
            </a:r>
            <a:r>
              <a:rPr lang="en-US" dirty="0">
                <a:solidFill>
                  <a:srgbClr val="282828"/>
                </a:solidFill>
                <a:highlight>
                  <a:srgbClr val="FFFFFF"/>
                </a:highlight>
              </a:rPr>
              <a:t> oz) of formula per day, as well as all breastfed or partially breastfed infants, should receive 400 IU of supplemental vitamin D daily. Children and adolescents consuming less than 1 L of vitamin D–fortified milk per day should receive 400 IU of supplemental vitamin D daily. Despite these recommendations, there are no studies showing that universal supplementation improves patient-oriented outcomes, such as the reversal of lethargy, irritability, and growth failure, attributed to vitamin D deficiency. Reminder vit D deficiency RFs: Anticonvulsant drugs, fat malabsorption, darker skin, exclusive breastfeeding, insufficient sunlight exposure, low maternal vit D for infants. Endocrine society 2024 – supplement children (</a:t>
            </a:r>
            <a:r>
              <a:rPr lang="en-US" dirty="0">
                <a:solidFill>
                  <a:srgbClr val="282828"/>
                </a:solidFill>
                <a:highlight>
                  <a:srgbClr val="FFFFFF"/>
                </a:highlight>
                <a:hlinkClick r:id="rId6"/>
              </a:rPr>
              <a:t>Vitamin D for the Prevention of Disease: An Endocrine Society Clinical Practice Guideline</a:t>
            </a:r>
            <a:r>
              <a:rPr lang="en-US" dirty="0">
                <a:solidFill>
                  <a:srgbClr val="282828"/>
                </a:solidFill>
                <a:highlight>
                  <a:srgbClr val="FFFFFF"/>
                </a:highlight>
              </a:rPr>
              <a:t>)</a:t>
            </a:r>
            <a:endParaRPr lang="en-US" dirty="0">
              <a:solidFill>
                <a:srgbClr val="282828"/>
              </a:solidFill>
              <a:highlight>
                <a:srgbClr val="FFFFFF"/>
              </a:highlight>
              <a:latin typeface="Aptos"/>
              <a:ea typeface="Calibri"/>
              <a:cs typeface="Calibri"/>
            </a:endParaRPr>
          </a:p>
          <a:p>
            <a:endParaRPr lang="en-US" dirty="0">
              <a:latin typeface="Aptos"/>
              <a:ea typeface="Calibri"/>
              <a:cs typeface="Calibri"/>
            </a:endParaRPr>
          </a:p>
          <a:p>
            <a:r>
              <a:rPr lang="en-US">
                <a:latin typeface="Aptos"/>
                <a:ea typeface="Calibri"/>
                <a:cs typeface="Calibri"/>
              </a:rPr>
              <a:t>Pregnant women:</a:t>
            </a:r>
            <a:endParaRPr lang="en-US" dirty="0">
              <a:latin typeface="Aptos"/>
              <a:ea typeface="Calibri"/>
              <a:cs typeface="Calibri"/>
            </a:endParaRPr>
          </a:p>
          <a:p>
            <a:r>
              <a:rPr lang="en-US" dirty="0">
                <a:latin typeface="Aptos"/>
                <a:ea typeface="Calibri"/>
                <a:cs typeface="Calibri"/>
              </a:rPr>
              <a:t>Endocrine society 2024 updates: supplement pregnant women </a:t>
            </a:r>
            <a:r>
              <a:rPr lang="en-US" dirty="0">
                <a:hlinkClick r:id="rId7"/>
              </a:rPr>
              <a:t>Vitamin D for the Prevention of Disease | Endocrine Society</a:t>
            </a:r>
            <a:r>
              <a:rPr lang="en-US" dirty="0"/>
              <a:t>; PNI vitamin has 400 IU vit D generally; ACOG; vit D deficiency common during pregnancy, </a:t>
            </a:r>
            <a:r>
              <a:rPr lang="en-US" dirty="0" err="1"/>
              <a:t>esp</a:t>
            </a:r>
            <a:r>
              <a:rPr lang="en-US" dirty="0"/>
              <a:t> among high-risk groups, including vegetarians, women with limited sun exposure (</a:t>
            </a:r>
            <a:r>
              <a:rPr lang="en-US" dirty="0" err="1"/>
              <a:t>eg</a:t>
            </a:r>
            <a:r>
              <a:rPr lang="en-US" dirty="0"/>
              <a:t>, those who live in cold climates, reside in northern latitudes, or wear sun and winter protective clothing) and ethnic minorities, especially those with darker skin, consider screen based on risk and supplement w 1000-2000 IU if confirmed deficiency (Source: </a:t>
            </a:r>
            <a:r>
              <a:rPr lang="en-US" dirty="0">
                <a:hlinkClick r:id="rId8"/>
              </a:rPr>
              <a:t>Vitamin D: Screening and Supplementation During Pregnancy | ACOG</a:t>
            </a:r>
            <a:r>
              <a:rPr lang="en-US" dirty="0"/>
              <a:t>)</a:t>
            </a:r>
            <a:endParaRPr lang="en-US" dirty="0">
              <a:latin typeface="Aptos"/>
              <a:ea typeface="Calibri"/>
              <a:cs typeface="Calibri"/>
            </a:endParaRP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2C7A4CCB-E854-8941-8F0B-570CCC654D58}" type="slidenum">
              <a:rPr lang="en-US" smtClean="0"/>
              <a:t>12</a:t>
            </a:fld>
            <a:endParaRPr lang="en-US"/>
          </a:p>
        </p:txBody>
      </p:sp>
    </p:spTree>
    <p:extLst>
      <p:ext uri="{BB962C8B-B14F-4D97-AF65-F5344CB8AC3E}">
        <p14:creationId xmlns:p14="http://schemas.microsoft.com/office/powerpoint/2010/main" val="2177932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Perinatal Depression: https://</a:t>
            </a:r>
            <a:r>
              <a:rPr lang="en-US" dirty="0" err="1"/>
              <a:t>www.uspreventiveservicestaskforce.org</a:t>
            </a:r>
            <a:r>
              <a:rPr lang="en-US" dirty="0"/>
              <a:t>/</a:t>
            </a:r>
            <a:r>
              <a:rPr lang="en-US" dirty="0" err="1"/>
              <a:t>uspstf</a:t>
            </a:r>
            <a:r>
              <a:rPr lang="en-US" dirty="0"/>
              <a:t>/draft-recommendation/perinatal-depression-interventions-to-prevent </a:t>
            </a:r>
          </a:p>
          <a:p>
            <a:endParaRPr lang="en-US" dirty="0"/>
          </a:p>
          <a:p>
            <a:r>
              <a:rPr lang="en-US" dirty="0"/>
              <a:t>EtOH use screen: https://</a:t>
            </a:r>
            <a:r>
              <a:rPr lang="en-US" dirty="0" err="1"/>
              <a:t>www.uspreventiveservicestaskforce.org</a:t>
            </a:r>
            <a:r>
              <a:rPr lang="en-US" dirty="0"/>
              <a:t>/</a:t>
            </a:r>
            <a:r>
              <a:rPr lang="en-US" dirty="0" err="1"/>
              <a:t>uspstf</a:t>
            </a:r>
            <a:r>
              <a:rPr lang="en-US" dirty="0"/>
              <a:t>/draft-recommendation/unhealthy-alcohol-use-adolescents-adults-behavioral-counseling-interventions</a:t>
            </a:r>
          </a:p>
        </p:txBody>
      </p:sp>
      <p:sp>
        <p:nvSpPr>
          <p:cNvPr id="4" name="Slide Number Placeholder 3"/>
          <p:cNvSpPr>
            <a:spLocks noGrp="1"/>
          </p:cNvSpPr>
          <p:nvPr>
            <p:ph type="sldNum" sz="quarter" idx="5"/>
          </p:nvPr>
        </p:nvSpPr>
        <p:spPr/>
        <p:txBody>
          <a:bodyPr/>
          <a:lstStyle/>
          <a:p>
            <a:fld id="{2C7A4CCB-E854-8941-8F0B-570CCC654D58}" type="slidenum">
              <a:rPr lang="en-US" smtClean="0"/>
              <a:t>13</a:t>
            </a:fld>
            <a:endParaRPr lang="en-US"/>
          </a:p>
        </p:txBody>
      </p:sp>
    </p:spTree>
    <p:extLst>
      <p:ext uri="{BB962C8B-B14F-4D97-AF65-F5344CB8AC3E}">
        <p14:creationId xmlns:p14="http://schemas.microsoft.com/office/powerpoint/2010/main" val="1144538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3876F-4BB4-721D-DED6-E7E561D8DD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EB94F4-55B0-926A-485C-8D4B606B6D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0BEC89-43C4-F138-D46B-5A2B1B3028FA}"/>
              </a:ext>
            </a:extLst>
          </p:cNvPr>
          <p:cNvSpPr>
            <a:spLocks noGrp="1"/>
          </p:cNvSpPr>
          <p:nvPr>
            <p:ph type="dt" sz="half" idx="10"/>
          </p:nvPr>
        </p:nvSpPr>
        <p:spPr/>
        <p:txBody>
          <a:bodyPr/>
          <a:lstStyle/>
          <a:p>
            <a:fld id="{BA07F905-8FC7-1747-9099-D3FDE4624F83}" type="datetimeFigureOut">
              <a:rPr lang="en-US" smtClean="0"/>
              <a:t>4/29/2026</a:t>
            </a:fld>
            <a:endParaRPr lang="en-US"/>
          </a:p>
        </p:txBody>
      </p:sp>
      <p:sp>
        <p:nvSpPr>
          <p:cNvPr id="5" name="Footer Placeholder 4">
            <a:extLst>
              <a:ext uri="{FF2B5EF4-FFF2-40B4-BE49-F238E27FC236}">
                <a16:creationId xmlns:a16="http://schemas.microsoft.com/office/drawing/2014/main" id="{CDE0417C-01AD-66A0-B2D9-66E5D92319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9F6970-F5E6-7D6B-FB5F-25386BF72E05}"/>
              </a:ext>
            </a:extLst>
          </p:cNvPr>
          <p:cNvSpPr>
            <a:spLocks noGrp="1"/>
          </p:cNvSpPr>
          <p:nvPr>
            <p:ph type="sldNum" sz="quarter" idx="12"/>
          </p:nvPr>
        </p:nvSpPr>
        <p:spPr/>
        <p:txBody>
          <a:bodyPr/>
          <a:lstStyle/>
          <a:p>
            <a:fld id="{731D3528-DED6-DC41-96B2-D6F2265061A7}" type="slidenum">
              <a:rPr lang="en-US" smtClean="0"/>
              <a:t>‹#›</a:t>
            </a:fld>
            <a:endParaRPr lang="en-US"/>
          </a:p>
        </p:txBody>
      </p:sp>
    </p:spTree>
    <p:extLst>
      <p:ext uri="{BB962C8B-B14F-4D97-AF65-F5344CB8AC3E}">
        <p14:creationId xmlns:p14="http://schemas.microsoft.com/office/powerpoint/2010/main" val="1257732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A8500-8399-3CAA-4EE3-F95A4804F8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0FCA4D-0CBF-C867-C762-229ADDA62C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164AB0-301F-7F9A-FD60-7A6C5F5219BE}"/>
              </a:ext>
            </a:extLst>
          </p:cNvPr>
          <p:cNvSpPr>
            <a:spLocks noGrp="1"/>
          </p:cNvSpPr>
          <p:nvPr>
            <p:ph type="dt" sz="half" idx="10"/>
          </p:nvPr>
        </p:nvSpPr>
        <p:spPr/>
        <p:txBody>
          <a:bodyPr/>
          <a:lstStyle/>
          <a:p>
            <a:fld id="{BA07F905-8FC7-1747-9099-D3FDE4624F83}" type="datetimeFigureOut">
              <a:rPr lang="en-US" smtClean="0"/>
              <a:t>4/29/2026</a:t>
            </a:fld>
            <a:endParaRPr lang="en-US"/>
          </a:p>
        </p:txBody>
      </p:sp>
      <p:sp>
        <p:nvSpPr>
          <p:cNvPr id="5" name="Footer Placeholder 4">
            <a:extLst>
              <a:ext uri="{FF2B5EF4-FFF2-40B4-BE49-F238E27FC236}">
                <a16:creationId xmlns:a16="http://schemas.microsoft.com/office/drawing/2014/main" id="{8AB57DE5-08A1-6613-88F0-A08298B0A0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8EE09F-D372-E62B-AEED-91AD960CD848}"/>
              </a:ext>
            </a:extLst>
          </p:cNvPr>
          <p:cNvSpPr>
            <a:spLocks noGrp="1"/>
          </p:cNvSpPr>
          <p:nvPr>
            <p:ph type="sldNum" sz="quarter" idx="12"/>
          </p:nvPr>
        </p:nvSpPr>
        <p:spPr/>
        <p:txBody>
          <a:bodyPr/>
          <a:lstStyle/>
          <a:p>
            <a:fld id="{731D3528-DED6-DC41-96B2-D6F2265061A7}" type="slidenum">
              <a:rPr lang="en-US" smtClean="0"/>
              <a:t>‹#›</a:t>
            </a:fld>
            <a:endParaRPr lang="en-US"/>
          </a:p>
        </p:txBody>
      </p:sp>
    </p:spTree>
    <p:extLst>
      <p:ext uri="{BB962C8B-B14F-4D97-AF65-F5344CB8AC3E}">
        <p14:creationId xmlns:p14="http://schemas.microsoft.com/office/powerpoint/2010/main" val="4025973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AD128D-3B48-6F18-4F44-EF1EB81D2E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3B947E-BC9A-0575-1AD9-FC49DD84AE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8B8F70-62B7-3D63-E119-7C3865AED263}"/>
              </a:ext>
            </a:extLst>
          </p:cNvPr>
          <p:cNvSpPr>
            <a:spLocks noGrp="1"/>
          </p:cNvSpPr>
          <p:nvPr>
            <p:ph type="dt" sz="half" idx="10"/>
          </p:nvPr>
        </p:nvSpPr>
        <p:spPr/>
        <p:txBody>
          <a:bodyPr/>
          <a:lstStyle/>
          <a:p>
            <a:fld id="{BA07F905-8FC7-1747-9099-D3FDE4624F83}" type="datetimeFigureOut">
              <a:rPr lang="en-US" smtClean="0"/>
              <a:t>4/29/2026</a:t>
            </a:fld>
            <a:endParaRPr lang="en-US"/>
          </a:p>
        </p:txBody>
      </p:sp>
      <p:sp>
        <p:nvSpPr>
          <p:cNvPr id="5" name="Footer Placeholder 4">
            <a:extLst>
              <a:ext uri="{FF2B5EF4-FFF2-40B4-BE49-F238E27FC236}">
                <a16:creationId xmlns:a16="http://schemas.microsoft.com/office/drawing/2014/main" id="{4F71BA48-A076-C4BC-6539-F78DF0C420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BC52A1-8829-2EFE-D37F-E8A5CBF07918}"/>
              </a:ext>
            </a:extLst>
          </p:cNvPr>
          <p:cNvSpPr>
            <a:spLocks noGrp="1"/>
          </p:cNvSpPr>
          <p:nvPr>
            <p:ph type="sldNum" sz="quarter" idx="12"/>
          </p:nvPr>
        </p:nvSpPr>
        <p:spPr/>
        <p:txBody>
          <a:bodyPr/>
          <a:lstStyle/>
          <a:p>
            <a:fld id="{731D3528-DED6-DC41-96B2-D6F2265061A7}" type="slidenum">
              <a:rPr lang="en-US" smtClean="0"/>
              <a:t>‹#›</a:t>
            </a:fld>
            <a:endParaRPr lang="en-US"/>
          </a:p>
        </p:txBody>
      </p:sp>
    </p:spTree>
    <p:extLst>
      <p:ext uri="{BB962C8B-B14F-4D97-AF65-F5344CB8AC3E}">
        <p14:creationId xmlns:p14="http://schemas.microsoft.com/office/powerpoint/2010/main" val="3647964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15195-7A4D-FE32-FD66-E9DA790DD7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124337-C620-E3FC-9546-02179421E1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1E20FE-D119-3A91-96C8-C89DF2AAA813}"/>
              </a:ext>
            </a:extLst>
          </p:cNvPr>
          <p:cNvSpPr>
            <a:spLocks noGrp="1"/>
          </p:cNvSpPr>
          <p:nvPr>
            <p:ph type="dt" sz="half" idx="10"/>
          </p:nvPr>
        </p:nvSpPr>
        <p:spPr/>
        <p:txBody>
          <a:bodyPr/>
          <a:lstStyle/>
          <a:p>
            <a:fld id="{BA07F905-8FC7-1747-9099-D3FDE4624F83}" type="datetimeFigureOut">
              <a:rPr lang="en-US" smtClean="0"/>
              <a:t>4/29/2026</a:t>
            </a:fld>
            <a:endParaRPr lang="en-US"/>
          </a:p>
        </p:txBody>
      </p:sp>
      <p:sp>
        <p:nvSpPr>
          <p:cNvPr id="5" name="Footer Placeholder 4">
            <a:extLst>
              <a:ext uri="{FF2B5EF4-FFF2-40B4-BE49-F238E27FC236}">
                <a16:creationId xmlns:a16="http://schemas.microsoft.com/office/drawing/2014/main" id="{3653FCEA-58F5-67DC-98E5-23A7E20BB0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4E35B1-2A29-1294-FC0D-DD4A2B43337F}"/>
              </a:ext>
            </a:extLst>
          </p:cNvPr>
          <p:cNvSpPr>
            <a:spLocks noGrp="1"/>
          </p:cNvSpPr>
          <p:nvPr>
            <p:ph type="sldNum" sz="quarter" idx="12"/>
          </p:nvPr>
        </p:nvSpPr>
        <p:spPr/>
        <p:txBody>
          <a:bodyPr/>
          <a:lstStyle/>
          <a:p>
            <a:fld id="{731D3528-DED6-DC41-96B2-D6F2265061A7}" type="slidenum">
              <a:rPr lang="en-US" smtClean="0"/>
              <a:t>‹#›</a:t>
            </a:fld>
            <a:endParaRPr lang="en-US"/>
          </a:p>
        </p:txBody>
      </p:sp>
    </p:spTree>
    <p:extLst>
      <p:ext uri="{BB962C8B-B14F-4D97-AF65-F5344CB8AC3E}">
        <p14:creationId xmlns:p14="http://schemas.microsoft.com/office/powerpoint/2010/main" val="3727365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A225C-C554-2B82-9D2A-1F1B472B64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4D6394-3914-7494-CB61-C10F0CCB5E2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9A7950-E00A-044F-188A-E61A33BC95E6}"/>
              </a:ext>
            </a:extLst>
          </p:cNvPr>
          <p:cNvSpPr>
            <a:spLocks noGrp="1"/>
          </p:cNvSpPr>
          <p:nvPr>
            <p:ph type="dt" sz="half" idx="10"/>
          </p:nvPr>
        </p:nvSpPr>
        <p:spPr/>
        <p:txBody>
          <a:bodyPr/>
          <a:lstStyle/>
          <a:p>
            <a:fld id="{BA07F905-8FC7-1747-9099-D3FDE4624F83}" type="datetimeFigureOut">
              <a:rPr lang="en-US" smtClean="0"/>
              <a:t>4/29/2026</a:t>
            </a:fld>
            <a:endParaRPr lang="en-US"/>
          </a:p>
        </p:txBody>
      </p:sp>
      <p:sp>
        <p:nvSpPr>
          <p:cNvPr id="5" name="Footer Placeholder 4">
            <a:extLst>
              <a:ext uri="{FF2B5EF4-FFF2-40B4-BE49-F238E27FC236}">
                <a16:creationId xmlns:a16="http://schemas.microsoft.com/office/drawing/2014/main" id="{581FD308-CCAB-1309-D778-D48646A1EB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6EE5F3-AB3E-B368-25A1-13D30586AF55}"/>
              </a:ext>
            </a:extLst>
          </p:cNvPr>
          <p:cNvSpPr>
            <a:spLocks noGrp="1"/>
          </p:cNvSpPr>
          <p:nvPr>
            <p:ph type="sldNum" sz="quarter" idx="12"/>
          </p:nvPr>
        </p:nvSpPr>
        <p:spPr/>
        <p:txBody>
          <a:bodyPr/>
          <a:lstStyle/>
          <a:p>
            <a:fld id="{731D3528-DED6-DC41-96B2-D6F2265061A7}" type="slidenum">
              <a:rPr lang="en-US" smtClean="0"/>
              <a:t>‹#›</a:t>
            </a:fld>
            <a:endParaRPr lang="en-US"/>
          </a:p>
        </p:txBody>
      </p:sp>
    </p:spTree>
    <p:extLst>
      <p:ext uri="{BB962C8B-B14F-4D97-AF65-F5344CB8AC3E}">
        <p14:creationId xmlns:p14="http://schemas.microsoft.com/office/powerpoint/2010/main" val="3951635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D02D7-E9AD-9E22-9287-0E774E7250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F5706D-6706-0363-B636-82FD428D21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07A29EC-485A-ADB2-983B-1A518A7B26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7AD919-FA92-528C-4823-7B41CF283757}"/>
              </a:ext>
            </a:extLst>
          </p:cNvPr>
          <p:cNvSpPr>
            <a:spLocks noGrp="1"/>
          </p:cNvSpPr>
          <p:nvPr>
            <p:ph type="dt" sz="half" idx="10"/>
          </p:nvPr>
        </p:nvSpPr>
        <p:spPr/>
        <p:txBody>
          <a:bodyPr/>
          <a:lstStyle/>
          <a:p>
            <a:fld id="{BA07F905-8FC7-1747-9099-D3FDE4624F83}" type="datetimeFigureOut">
              <a:rPr lang="en-US" smtClean="0"/>
              <a:t>4/29/2026</a:t>
            </a:fld>
            <a:endParaRPr lang="en-US"/>
          </a:p>
        </p:txBody>
      </p:sp>
      <p:sp>
        <p:nvSpPr>
          <p:cNvPr id="6" name="Footer Placeholder 5">
            <a:extLst>
              <a:ext uri="{FF2B5EF4-FFF2-40B4-BE49-F238E27FC236}">
                <a16:creationId xmlns:a16="http://schemas.microsoft.com/office/drawing/2014/main" id="{7D2BB180-7BAA-7D77-FBA9-3C236262BA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9055F4-B917-52CD-E698-E20AFE5E0E69}"/>
              </a:ext>
            </a:extLst>
          </p:cNvPr>
          <p:cNvSpPr>
            <a:spLocks noGrp="1"/>
          </p:cNvSpPr>
          <p:nvPr>
            <p:ph type="sldNum" sz="quarter" idx="12"/>
          </p:nvPr>
        </p:nvSpPr>
        <p:spPr/>
        <p:txBody>
          <a:bodyPr/>
          <a:lstStyle/>
          <a:p>
            <a:fld id="{731D3528-DED6-DC41-96B2-D6F2265061A7}" type="slidenum">
              <a:rPr lang="en-US" smtClean="0"/>
              <a:t>‹#›</a:t>
            </a:fld>
            <a:endParaRPr lang="en-US"/>
          </a:p>
        </p:txBody>
      </p:sp>
    </p:spTree>
    <p:extLst>
      <p:ext uri="{BB962C8B-B14F-4D97-AF65-F5344CB8AC3E}">
        <p14:creationId xmlns:p14="http://schemas.microsoft.com/office/powerpoint/2010/main" val="1312447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04C7D-3D44-64B3-61EF-0352491856C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1C2706-4D25-8A65-01B5-7A20BFBC66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766468-DA1C-94CA-AE13-70F83383EB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918C83-00BF-1DBF-1C96-38AC58C74D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8161DF-7D39-540B-43F4-A83A5ED9BA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A56CAA-31EE-F483-3BA2-EC20EC1397FE}"/>
              </a:ext>
            </a:extLst>
          </p:cNvPr>
          <p:cNvSpPr>
            <a:spLocks noGrp="1"/>
          </p:cNvSpPr>
          <p:nvPr>
            <p:ph type="dt" sz="half" idx="10"/>
          </p:nvPr>
        </p:nvSpPr>
        <p:spPr/>
        <p:txBody>
          <a:bodyPr/>
          <a:lstStyle/>
          <a:p>
            <a:fld id="{BA07F905-8FC7-1747-9099-D3FDE4624F83}" type="datetimeFigureOut">
              <a:rPr lang="en-US" smtClean="0"/>
              <a:t>4/29/2026</a:t>
            </a:fld>
            <a:endParaRPr lang="en-US"/>
          </a:p>
        </p:txBody>
      </p:sp>
      <p:sp>
        <p:nvSpPr>
          <p:cNvPr id="8" name="Footer Placeholder 7">
            <a:extLst>
              <a:ext uri="{FF2B5EF4-FFF2-40B4-BE49-F238E27FC236}">
                <a16:creationId xmlns:a16="http://schemas.microsoft.com/office/drawing/2014/main" id="{65E507CB-99CA-AD1E-E555-EF91397570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D0A99A8-7AFE-1590-45AE-A7E385D649CC}"/>
              </a:ext>
            </a:extLst>
          </p:cNvPr>
          <p:cNvSpPr>
            <a:spLocks noGrp="1"/>
          </p:cNvSpPr>
          <p:nvPr>
            <p:ph type="sldNum" sz="quarter" idx="12"/>
          </p:nvPr>
        </p:nvSpPr>
        <p:spPr/>
        <p:txBody>
          <a:bodyPr/>
          <a:lstStyle/>
          <a:p>
            <a:fld id="{731D3528-DED6-DC41-96B2-D6F2265061A7}" type="slidenum">
              <a:rPr lang="en-US" smtClean="0"/>
              <a:t>‹#›</a:t>
            </a:fld>
            <a:endParaRPr lang="en-US"/>
          </a:p>
        </p:txBody>
      </p:sp>
    </p:spTree>
    <p:extLst>
      <p:ext uri="{BB962C8B-B14F-4D97-AF65-F5344CB8AC3E}">
        <p14:creationId xmlns:p14="http://schemas.microsoft.com/office/powerpoint/2010/main" val="2202992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3DDA9-C36D-3740-705F-063ABDD749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D3C431-1AF5-2C06-ADB4-B5543C245D86}"/>
              </a:ext>
            </a:extLst>
          </p:cNvPr>
          <p:cNvSpPr>
            <a:spLocks noGrp="1"/>
          </p:cNvSpPr>
          <p:nvPr>
            <p:ph type="dt" sz="half" idx="10"/>
          </p:nvPr>
        </p:nvSpPr>
        <p:spPr/>
        <p:txBody>
          <a:bodyPr/>
          <a:lstStyle/>
          <a:p>
            <a:fld id="{BA07F905-8FC7-1747-9099-D3FDE4624F83}" type="datetimeFigureOut">
              <a:rPr lang="en-US" smtClean="0"/>
              <a:t>4/29/2026</a:t>
            </a:fld>
            <a:endParaRPr lang="en-US"/>
          </a:p>
        </p:txBody>
      </p:sp>
      <p:sp>
        <p:nvSpPr>
          <p:cNvPr id="4" name="Footer Placeholder 3">
            <a:extLst>
              <a:ext uri="{FF2B5EF4-FFF2-40B4-BE49-F238E27FC236}">
                <a16:creationId xmlns:a16="http://schemas.microsoft.com/office/drawing/2014/main" id="{87C8BF41-AB0B-5396-ED77-0ABFEF626E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27116E-C8BD-7BE8-8FE0-BFD22341ADCA}"/>
              </a:ext>
            </a:extLst>
          </p:cNvPr>
          <p:cNvSpPr>
            <a:spLocks noGrp="1"/>
          </p:cNvSpPr>
          <p:nvPr>
            <p:ph type="sldNum" sz="quarter" idx="12"/>
          </p:nvPr>
        </p:nvSpPr>
        <p:spPr/>
        <p:txBody>
          <a:bodyPr/>
          <a:lstStyle/>
          <a:p>
            <a:fld id="{731D3528-DED6-DC41-96B2-D6F2265061A7}" type="slidenum">
              <a:rPr lang="en-US" smtClean="0"/>
              <a:t>‹#›</a:t>
            </a:fld>
            <a:endParaRPr lang="en-US"/>
          </a:p>
        </p:txBody>
      </p:sp>
    </p:spTree>
    <p:extLst>
      <p:ext uri="{BB962C8B-B14F-4D97-AF65-F5344CB8AC3E}">
        <p14:creationId xmlns:p14="http://schemas.microsoft.com/office/powerpoint/2010/main" val="2251545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B8AA74-EE0A-44EF-89D2-45EDBDF4E54D}"/>
              </a:ext>
            </a:extLst>
          </p:cNvPr>
          <p:cNvSpPr>
            <a:spLocks noGrp="1"/>
          </p:cNvSpPr>
          <p:nvPr>
            <p:ph type="dt" sz="half" idx="10"/>
          </p:nvPr>
        </p:nvSpPr>
        <p:spPr/>
        <p:txBody>
          <a:bodyPr/>
          <a:lstStyle/>
          <a:p>
            <a:fld id="{BA07F905-8FC7-1747-9099-D3FDE4624F83}" type="datetimeFigureOut">
              <a:rPr lang="en-US" smtClean="0"/>
              <a:t>4/29/2026</a:t>
            </a:fld>
            <a:endParaRPr lang="en-US"/>
          </a:p>
        </p:txBody>
      </p:sp>
      <p:sp>
        <p:nvSpPr>
          <p:cNvPr id="3" name="Footer Placeholder 2">
            <a:extLst>
              <a:ext uri="{FF2B5EF4-FFF2-40B4-BE49-F238E27FC236}">
                <a16:creationId xmlns:a16="http://schemas.microsoft.com/office/drawing/2014/main" id="{61D1FDC4-603A-B457-128E-1DE9DCAF2D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41183E-1DB5-C324-B0EF-F71724A955E0}"/>
              </a:ext>
            </a:extLst>
          </p:cNvPr>
          <p:cNvSpPr>
            <a:spLocks noGrp="1"/>
          </p:cNvSpPr>
          <p:nvPr>
            <p:ph type="sldNum" sz="quarter" idx="12"/>
          </p:nvPr>
        </p:nvSpPr>
        <p:spPr/>
        <p:txBody>
          <a:bodyPr/>
          <a:lstStyle/>
          <a:p>
            <a:fld id="{731D3528-DED6-DC41-96B2-D6F2265061A7}" type="slidenum">
              <a:rPr lang="en-US" smtClean="0"/>
              <a:t>‹#›</a:t>
            </a:fld>
            <a:endParaRPr lang="en-US"/>
          </a:p>
        </p:txBody>
      </p:sp>
    </p:spTree>
    <p:extLst>
      <p:ext uri="{BB962C8B-B14F-4D97-AF65-F5344CB8AC3E}">
        <p14:creationId xmlns:p14="http://schemas.microsoft.com/office/powerpoint/2010/main" val="1906340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08E94-AF00-BB33-FF46-4FE71446C9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981AF85-9F92-3A97-1448-13F913C759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A8E884-5C2F-6937-D2B3-F7E37DC509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1A8C8B-A65C-88E9-26D2-335EA6C43EE9}"/>
              </a:ext>
            </a:extLst>
          </p:cNvPr>
          <p:cNvSpPr>
            <a:spLocks noGrp="1"/>
          </p:cNvSpPr>
          <p:nvPr>
            <p:ph type="dt" sz="half" idx="10"/>
          </p:nvPr>
        </p:nvSpPr>
        <p:spPr/>
        <p:txBody>
          <a:bodyPr/>
          <a:lstStyle/>
          <a:p>
            <a:fld id="{BA07F905-8FC7-1747-9099-D3FDE4624F83}" type="datetimeFigureOut">
              <a:rPr lang="en-US" smtClean="0"/>
              <a:t>4/29/2026</a:t>
            </a:fld>
            <a:endParaRPr lang="en-US"/>
          </a:p>
        </p:txBody>
      </p:sp>
      <p:sp>
        <p:nvSpPr>
          <p:cNvPr id="6" name="Footer Placeholder 5">
            <a:extLst>
              <a:ext uri="{FF2B5EF4-FFF2-40B4-BE49-F238E27FC236}">
                <a16:creationId xmlns:a16="http://schemas.microsoft.com/office/drawing/2014/main" id="{ADE0B8C9-78BC-C23C-2974-0AD853363E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6FEF7F-C79D-45D2-FC50-66ED8D93DDDF}"/>
              </a:ext>
            </a:extLst>
          </p:cNvPr>
          <p:cNvSpPr>
            <a:spLocks noGrp="1"/>
          </p:cNvSpPr>
          <p:nvPr>
            <p:ph type="sldNum" sz="quarter" idx="12"/>
          </p:nvPr>
        </p:nvSpPr>
        <p:spPr/>
        <p:txBody>
          <a:bodyPr/>
          <a:lstStyle/>
          <a:p>
            <a:fld id="{731D3528-DED6-DC41-96B2-D6F2265061A7}" type="slidenum">
              <a:rPr lang="en-US" smtClean="0"/>
              <a:t>‹#›</a:t>
            </a:fld>
            <a:endParaRPr lang="en-US"/>
          </a:p>
        </p:txBody>
      </p:sp>
    </p:spTree>
    <p:extLst>
      <p:ext uri="{BB962C8B-B14F-4D97-AF65-F5344CB8AC3E}">
        <p14:creationId xmlns:p14="http://schemas.microsoft.com/office/powerpoint/2010/main" val="3524450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6458C-C28F-28CA-A628-DA91AE3707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084E53-420F-DD3C-352A-743208C3E1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9F56CA-EA6E-AB6C-F4A5-FA5794A2C8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6914D0-0E27-DD4D-D65C-D919A8D14FDD}"/>
              </a:ext>
            </a:extLst>
          </p:cNvPr>
          <p:cNvSpPr>
            <a:spLocks noGrp="1"/>
          </p:cNvSpPr>
          <p:nvPr>
            <p:ph type="dt" sz="half" idx="10"/>
          </p:nvPr>
        </p:nvSpPr>
        <p:spPr/>
        <p:txBody>
          <a:bodyPr/>
          <a:lstStyle/>
          <a:p>
            <a:fld id="{BA07F905-8FC7-1747-9099-D3FDE4624F83}" type="datetimeFigureOut">
              <a:rPr lang="en-US" smtClean="0"/>
              <a:t>4/29/2026</a:t>
            </a:fld>
            <a:endParaRPr lang="en-US"/>
          </a:p>
        </p:txBody>
      </p:sp>
      <p:sp>
        <p:nvSpPr>
          <p:cNvPr id="6" name="Footer Placeholder 5">
            <a:extLst>
              <a:ext uri="{FF2B5EF4-FFF2-40B4-BE49-F238E27FC236}">
                <a16:creationId xmlns:a16="http://schemas.microsoft.com/office/drawing/2014/main" id="{4B6D9DE5-A4C6-861E-B80B-1EC72DC2EB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26FB6C-08A8-FC4F-8684-A190AAFE4886}"/>
              </a:ext>
            </a:extLst>
          </p:cNvPr>
          <p:cNvSpPr>
            <a:spLocks noGrp="1"/>
          </p:cNvSpPr>
          <p:nvPr>
            <p:ph type="sldNum" sz="quarter" idx="12"/>
          </p:nvPr>
        </p:nvSpPr>
        <p:spPr/>
        <p:txBody>
          <a:bodyPr/>
          <a:lstStyle/>
          <a:p>
            <a:fld id="{731D3528-DED6-DC41-96B2-D6F2265061A7}" type="slidenum">
              <a:rPr lang="en-US" smtClean="0"/>
              <a:t>‹#›</a:t>
            </a:fld>
            <a:endParaRPr lang="en-US"/>
          </a:p>
        </p:txBody>
      </p:sp>
    </p:spTree>
    <p:extLst>
      <p:ext uri="{BB962C8B-B14F-4D97-AF65-F5344CB8AC3E}">
        <p14:creationId xmlns:p14="http://schemas.microsoft.com/office/powerpoint/2010/main" val="3364395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63773-A909-1E90-DD50-632C403E2F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3DFEA7-8105-BF1E-F339-ED285C6157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6E03CA-7C55-5236-2B4A-7FFF0675A1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A07F905-8FC7-1747-9099-D3FDE4624F83}" type="datetimeFigureOut">
              <a:rPr lang="en-US" smtClean="0"/>
              <a:t>4/29/2026</a:t>
            </a:fld>
            <a:endParaRPr lang="en-US"/>
          </a:p>
        </p:txBody>
      </p:sp>
      <p:sp>
        <p:nvSpPr>
          <p:cNvPr id="5" name="Footer Placeholder 4">
            <a:extLst>
              <a:ext uri="{FF2B5EF4-FFF2-40B4-BE49-F238E27FC236}">
                <a16:creationId xmlns:a16="http://schemas.microsoft.com/office/drawing/2014/main" id="{FB295387-F7EA-318D-E333-953AD7CB7B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3FBEFAD-6FEB-49D3-7093-93D5DBE1C9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31D3528-DED6-DC41-96B2-D6F2265061A7}" type="slidenum">
              <a:rPr lang="en-US" smtClean="0"/>
              <a:t>‹#›</a:t>
            </a:fld>
            <a:endParaRPr lang="en-US"/>
          </a:p>
        </p:txBody>
      </p:sp>
    </p:spTree>
    <p:extLst>
      <p:ext uri="{BB962C8B-B14F-4D97-AF65-F5344CB8AC3E}">
        <p14:creationId xmlns:p14="http://schemas.microsoft.com/office/powerpoint/2010/main" val="1714356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ohlc.org/wp-content/uploads/2021/09/Oregon-Low-Value-Care-Report-Final-July-2020.pdf"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2CF11A-0068-33E3-D599-25B937C2C334}"/>
              </a:ext>
            </a:extLst>
          </p:cNvPr>
          <p:cNvPicPr>
            <a:picLocks noChangeAspect="1"/>
          </p:cNvPicPr>
          <p:nvPr/>
        </p:nvPicPr>
        <p:blipFill>
          <a:blip r:embed="rId2">
            <a:alphaModFix amt="41000"/>
            <a:extLst>
              <a:ext uri="{BEBA8EAE-BF5A-486C-A8C5-ECC9F3942E4B}">
                <a14:imgProps xmlns:a14="http://schemas.microsoft.com/office/drawing/2010/main">
                  <a14:imgLayer r:embed="rId3">
                    <a14:imgEffect>
                      <a14:colorTemperature colorTemp="5105"/>
                    </a14:imgEffect>
                    <a14:imgEffect>
                      <a14:saturation sat="54000"/>
                    </a14:imgEffect>
                    <a14:imgEffect>
                      <a14:brightnessContrast bright="-11000" contrast="-23000"/>
                    </a14:imgEffect>
                  </a14:imgLayer>
                </a14:imgProps>
              </a:ext>
            </a:extLst>
          </a:blip>
          <a:srcRect t="15877"/>
          <a:stretch>
            <a:fillRect/>
          </a:stretch>
        </p:blipFill>
        <p:spPr>
          <a:xfrm>
            <a:off x="0" y="1468"/>
            <a:ext cx="12225970" cy="6856532"/>
          </a:xfrm>
          <a:prstGeom prst="rect">
            <a:avLst/>
          </a:prstGeom>
        </p:spPr>
      </p:pic>
      <p:sp>
        <p:nvSpPr>
          <p:cNvPr id="2" name="Title 1">
            <a:extLst>
              <a:ext uri="{FF2B5EF4-FFF2-40B4-BE49-F238E27FC236}">
                <a16:creationId xmlns:a16="http://schemas.microsoft.com/office/drawing/2014/main" id="{590460C9-D7CF-854B-CB4A-831620081913}"/>
              </a:ext>
            </a:extLst>
          </p:cNvPr>
          <p:cNvSpPr>
            <a:spLocks noGrp="1"/>
          </p:cNvSpPr>
          <p:nvPr>
            <p:ph type="ctrTitle"/>
          </p:nvPr>
        </p:nvSpPr>
        <p:spPr>
          <a:xfrm>
            <a:off x="1471613" y="1122363"/>
            <a:ext cx="9196387" cy="2387600"/>
          </a:xfrm>
        </p:spPr>
        <p:txBody>
          <a:bodyPr>
            <a:normAutofit fontScale="90000"/>
          </a:bodyPr>
          <a:lstStyle/>
          <a:p>
            <a:r>
              <a:rPr lang="en-US" b="1" dirty="0"/>
              <a:t>Hot Topics in Preventive Care </a:t>
            </a:r>
            <a:br>
              <a:rPr lang="en-US" b="1" dirty="0"/>
            </a:br>
            <a:r>
              <a:rPr lang="en-US" b="1" i="1" dirty="0"/>
              <a:t>Updates 2025-2026</a:t>
            </a:r>
            <a:br>
              <a:rPr lang="en-US" b="1" i="1" dirty="0"/>
            </a:br>
            <a:r>
              <a:rPr lang="en-US" sz="4900" i="1" dirty="0"/>
              <a:t>OAFP Conference 2026</a:t>
            </a:r>
          </a:p>
        </p:txBody>
      </p:sp>
      <p:sp>
        <p:nvSpPr>
          <p:cNvPr id="3" name="Subtitle 2">
            <a:extLst>
              <a:ext uri="{FF2B5EF4-FFF2-40B4-BE49-F238E27FC236}">
                <a16:creationId xmlns:a16="http://schemas.microsoft.com/office/drawing/2014/main" id="{C0D196A3-C6DC-4E93-990D-E82D05E61156}"/>
              </a:ext>
            </a:extLst>
          </p:cNvPr>
          <p:cNvSpPr>
            <a:spLocks noGrp="1"/>
          </p:cNvSpPr>
          <p:nvPr>
            <p:ph type="subTitle" idx="1"/>
          </p:nvPr>
        </p:nvSpPr>
        <p:spPr>
          <a:xfrm>
            <a:off x="2714624" y="3616325"/>
            <a:ext cx="6715125" cy="1655762"/>
          </a:xfrm>
        </p:spPr>
        <p:txBody>
          <a:bodyPr>
            <a:noAutofit/>
          </a:bodyPr>
          <a:lstStyle/>
          <a:p>
            <a:r>
              <a:rPr lang="en-US" sz="2600" dirty="0"/>
              <a:t>Presenters: Safina Koreshi</a:t>
            </a:r>
            <a:r>
              <a:rPr lang="en-US" sz="2600" baseline="30000" dirty="0"/>
              <a:t>1</a:t>
            </a:r>
            <a:r>
              <a:rPr lang="en-US" sz="2600" dirty="0"/>
              <a:t>, Tiantian White</a:t>
            </a:r>
            <a:r>
              <a:rPr lang="en-US" sz="2600" baseline="30000" dirty="0"/>
              <a:t>2</a:t>
            </a:r>
          </a:p>
          <a:p>
            <a:r>
              <a:rPr lang="en-US" sz="2600" baseline="30000" dirty="0"/>
              <a:t>Affiliations: </a:t>
            </a:r>
          </a:p>
          <a:p>
            <a:r>
              <a:rPr lang="en-US" sz="2600" baseline="30000" dirty="0"/>
              <a:t>1. Care Oregon, </a:t>
            </a:r>
          </a:p>
          <a:p>
            <a:r>
              <a:rPr lang="en-US" sz="2600" baseline="30000" dirty="0"/>
              <a:t>2. Oregon Health &amp; Science University</a:t>
            </a:r>
          </a:p>
        </p:txBody>
      </p:sp>
      <p:pic>
        <p:nvPicPr>
          <p:cNvPr id="5" name="Picture 4">
            <a:extLst>
              <a:ext uri="{FF2B5EF4-FFF2-40B4-BE49-F238E27FC236}">
                <a16:creationId xmlns:a16="http://schemas.microsoft.com/office/drawing/2014/main" id="{BDFDE5E7-F6CE-C1B9-29FC-4457E5AC8EDB}"/>
              </a:ext>
            </a:extLst>
          </p:cNvPr>
          <p:cNvPicPr>
            <a:picLocks noChangeAspect="1"/>
          </p:cNvPicPr>
          <p:nvPr/>
        </p:nvPicPr>
        <p:blipFill>
          <a:blip r:embed="rId4"/>
          <a:stretch>
            <a:fillRect/>
          </a:stretch>
        </p:blipFill>
        <p:spPr>
          <a:xfrm>
            <a:off x="0" y="5929432"/>
            <a:ext cx="4495800" cy="927100"/>
          </a:xfrm>
          <a:prstGeom prst="rect">
            <a:avLst/>
          </a:prstGeom>
        </p:spPr>
      </p:pic>
      <p:pic>
        <p:nvPicPr>
          <p:cNvPr id="7172" name="Picture 4">
            <a:extLst>
              <a:ext uri="{FF2B5EF4-FFF2-40B4-BE49-F238E27FC236}">
                <a16:creationId xmlns:a16="http://schemas.microsoft.com/office/drawing/2014/main" id="{8E9EEE61-5E7E-B526-7AC1-B13FAE8B4F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93029" y="4908669"/>
            <a:ext cx="1132941" cy="1947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753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F307E-534A-063F-A9EF-C2C804D7ACA4}"/>
              </a:ext>
            </a:extLst>
          </p:cNvPr>
          <p:cNvSpPr>
            <a:spLocks noGrp="1"/>
          </p:cNvSpPr>
          <p:nvPr>
            <p:ph type="title"/>
          </p:nvPr>
        </p:nvSpPr>
        <p:spPr>
          <a:xfrm>
            <a:off x="2183606" y="19845"/>
            <a:ext cx="8146257" cy="849313"/>
          </a:xfrm>
        </p:spPr>
        <p:txBody>
          <a:bodyPr>
            <a:normAutofit/>
          </a:bodyPr>
          <a:lstStyle/>
          <a:p>
            <a:r>
              <a:rPr lang="en-US"/>
              <a:t>Guideline Meets Clinical Practice </a:t>
            </a:r>
          </a:p>
        </p:txBody>
      </p:sp>
      <p:sp>
        <p:nvSpPr>
          <p:cNvPr id="3" name="Content Placeholder 2">
            <a:extLst>
              <a:ext uri="{FF2B5EF4-FFF2-40B4-BE49-F238E27FC236}">
                <a16:creationId xmlns:a16="http://schemas.microsoft.com/office/drawing/2014/main" id="{2E4AC988-0A63-FB19-949F-C46444BFD488}"/>
              </a:ext>
            </a:extLst>
          </p:cNvPr>
          <p:cNvSpPr>
            <a:spLocks noGrp="1"/>
          </p:cNvSpPr>
          <p:nvPr>
            <p:ph idx="1"/>
          </p:nvPr>
        </p:nvSpPr>
        <p:spPr>
          <a:xfrm>
            <a:off x="373856" y="861217"/>
            <a:ext cx="11432381" cy="4708526"/>
          </a:xfrm>
        </p:spPr>
        <p:txBody>
          <a:bodyPr vert="horz" lIns="91440" tIns="45720" rIns="91440" bIns="45720" rtlCol="0" anchor="t">
            <a:noAutofit/>
          </a:bodyPr>
          <a:lstStyle/>
          <a:p>
            <a:pPr indent="0">
              <a:lnSpc>
                <a:spcPct val="100000"/>
              </a:lnSpc>
            </a:pPr>
            <a:r>
              <a:rPr lang="en-US" sz="1900" dirty="0"/>
              <a:t>HRSA 2025 updated guideline on cervical cancer screening: Patient-collected </a:t>
            </a:r>
            <a:r>
              <a:rPr lang="en-US" sz="1900" dirty="0" err="1"/>
              <a:t>hrHPV</a:t>
            </a:r>
            <a:r>
              <a:rPr lang="en-US" sz="1900" dirty="0"/>
              <a:t> testing is appropriate for </a:t>
            </a:r>
            <a:r>
              <a:rPr lang="en-US" sz="1900" b="1" dirty="0"/>
              <a:t>average-risk</a:t>
            </a:r>
            <a:r>
              <a:rPr lang="en-US" sz="1900" dirty="0"/>
              <a:t> individuals aged 30–65 years</a:t>
            </a:r>
            <a:endParaRPr lang="en-US"/>
          </a:p>
          <a:p>
            <a:pPr indent="0">
              <a:lnSpc>
                <a:spcPct val="170000"/>
              </a:lnSpc>
            </a:pPr>
            <a:r>
              <a:rPr lang="en-US" sz="1900"/>
              <a:t>Average risk:</a:t>
            </a:r>
            <a:endParaRPr lang="en-US" sz="1900" dirty="0"/>
          </a:p>
          <a:p>
            <a:pPr lvl="1" indent="0">
              <a:lnSpc>
                <a:spcPct val="100000"/>
              </a:lnSpc>
              <a:buFont typeface="Courier New" panose="020B0604020202020204" pitchFamily="34" charset="0"/>
              <a:buChar char="o"/>
            </a:pPr>
            <a:r>
              <a:rPr lang="en-US" sz="1900" dirty="0"/>
              <a:t>Asx</a:t>
            </a:r>
          </a:p>
          <a:p>
            <a:pPr lvl="1" indent="0">
              <a:lnSpc>
                <a:spcPct val="100000"/>
              </a:lnSpc>
              <a:buFont typeface="Courier New" panose="020B0604020202020204" pitchFamily="34" charset="0"/>
              <a:buChar char="o"/>
            </a:pPr>
            <a:r>
              <a:rPr lang="en-US" sz="1900" dirty="0"/>
              <a:t>No </a:t>
            </a:r>
            <a:r>
              <a:rPr lang="en-US" sz="1900" dirty="0" err="1"/>
              <a:t>hx</a:t>
            </a:r>
            <a:r>
              <a:rPr lang="en-US" sz="1900" dirty="0"/>
              <a:t> of CIN2+, AIS, or cervical cancer </a:t>
            </a:r>
          </a:p>
          <a:p>
            <a:pPr lvl="1" indent="0">
              <a:lnSpc>
                <a:spcPct val="100000"/>
              </a:lnSpc>
              <a:buFont typeface="Courier New" panose="020B0604020202020204" pitchFamily="34" charset="0"/>
              <a:buChar char="o"/>
            </a:pPr>
            <a:r>
              <a:rPr lang="en-US" sz="1900" dirty="0"/>
              <a:t>Not immunocompromised (EX HIV+) </a:t>
            </a:r>
          </a:p>
          <a:p>
            <a:pPr lvl="1" indent="0">
              <a:lnSpc>
                <a:spcPct val="100000"/>
              </a:lnSpc>
              <a:buFont typeface="Courier New" panose="020B0604020202020204" pitchFamily="34" charset="0"/>
              <a:buChar char="o"/>
            </a:pPr>
            <a:r>
              <a:rPr lang="en-US" sz="1900"/>
              <a:t>No in-utero DES exposure </a:t>
            </a:r>
            <a:endParaRPr lang="en-US" sz="1900" dirty="0"/>
          </a:p>
          <a:p>
            <a:pPr indent="0">
              <a:lnSpc>
                <a:spcPct val="170000"/>
              </a:lnSpc>
            </a:pPr>
            <a:r>
              <a:rPr lang="en-US" sz="1900"/>
              <a:t>FDA approved for self-collect:</a:t>
            </a:r>
            <a:endParaRPr lang="en-US" sz="1900" dirty="0"/>
          </a:p>
          <a:p>
            <a:pPr lvl="1" indent="0">
              <a:lnSpc>
                <a:spcPct val="100000"/>
              </a:lnSpc>
              <a:buFont typeface="Courier New" panose="020B0604020202020204" pitchFamily="34" charset="0"/>
              <a:buChar char="o"/>
            </a:pPr>
            <a:r>
              <a:rPr lang="en-US" sz="1900" dirty="0"/>
              <a:t>BD </a:t>
            </a:r>
            <a:r>
              <a:rPr lang="en-US" sz="1900" dirty="0" err="1"/>
              <a:t>OnclarityTM</a:t>
            </a:r>
            <a:r>
              <a:rPr lang="en-US" sz="1900" dirty="0"/>
              <a:t> HPV assay by Becton Dickson - Copan 522C.80 dry swab FLOQ swab ® for HPV self-collection</a:t>
            </a:r>
          </a:p>
          <a:p>
            <a:pPr lvl="1" indent="0">
              <a:lnSpc>
                <a:spcPct val="100000"/>
              </a:lnSpc>
              <a:buFont typeface="Courier New" panose="020B0604020202020204" pitchFamily="34" charset="0"/>
              <a:buChar char="o"/>
            </a:pPr>
            <a:r>
              <a:rPr lang="en-US" sz="1900" dirty="0"/>
              <a:t>Cobas® by Roche - use either the Copan 522C.80 FlowQ swab (Copan Diagnostics) or Evalyn brush (Rovers medical devices) collection device</a:t>
            </a:r>
          </a:p>
          <a:p>
            <a:pPr lvl="1" indent="0">
              <a:lnSpc>
                <a:spcPct val="100000"/>
              </a:lnSpc>
              <a:buFont typeface="Courier New" panose="020B0604020202020204" pitchFamily="34" charset="0"/>
              <a:buChar char="o"/>
            </a:pPr>
            <a:r>
              <a:rPr lang="en-US" sz="1900" dirty="0"/>
              <a:t>Abbott </a:t>
            </a:r>
            <a:r>
              <a:rPr lang="en-US" sz="1900" dirty="0" err="1"/>
              <a:t>Alinity</a:t>
            </a:r>
            <a:r>
              <a:rPr lang="en-US" sz="1900" dirty="0"/>
              <a:t> m HR HPV assay - </a:t>
            </a:r>
            <a:r>
              <a:rPr lang="en-US" sz="1900" dirty="0" err="1"/>
              <a:t>simpli</a:t>
            </a:r>
            <a:r>
              <a:rPr lang="en-US" sz="1900" dirty="0"/>
              <a:t>-COLLECTTM HPV collection kit or the Evalyn brush (Rovers medical devices) collection device</a:t>
            </a:r>
          </a:p>
          <a:p>
            <a:pPr lvl="1" indent="0">
              <a:lnSpc>
                <a:spcPct val="100000"/>
              </a:lnSpc>
              <a:buFont typeface="Courier New" panose="020B0604020202020204" pitchFamily="34" charset="0"/>
              <a:buChar char="o"/>
            </a:pPr>
            <a:r>
              <a:rPr lang="en-US" sz="1900"/>
              <a:t>Teal Wand® is approved for at-home self-collection</a:t>
            </a:r>
            <a:endParaRPr lang="en-US" sz="1900" dirty="0"/>
          </a:p>
          <a:p>
            <a:pPr marL="0" indent="0">
              <a:spcAft>
                <a:spcPts val="200"/>
              </a:spcAft>
              <a:buNone/>
            </a:pPr>
            <a:endParaRPr lang="en-US" sz="1800" dirty="0"/>
          </a:p>
        </p:txBody>
      </p:sp>
    </p:spTree>
    <p:extLst>
      <p:ext uri="{BB962C8B-B14F-4D97-AF65-F5344CB8AC3E}">
        <p14:creationId xmlns:p14="http://schemas.microsoft.com/office/powerpoint/2010/main" val="2355655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39F1634-1BF3-9717-59D5-F838FF15AD4B}"/>
              </a:ext>
            </a:extLst>
          </p:cNvPr>
          <p:cNvSpPr>
            <a:spLocks noGrp="1"/>
          </p:cNvSpPr>
          <p:nvPr>
            <p:ph type="title"/>
          </p:nvPr>
        </p:nvSpPr>
        <p:spPr>
          <a:xfrm>
            <a:off x="838200" y="158649"/>
            <a:ext cx="10515600" cy="682010"/>
          </a:xfrm>
        </p:spPr>
        <p:txBody>
          <a:bodyPr>
            <a:normAutofit fontScale="90000"/>
          </a:bodyPr>
          <a:lstStyle/>
          <a:p>
            <a:r>
              <a:rPr lang="en-US" dirty="0"/>
              <a:t>Updates: USPSTF Draft Recommendations</a:t>
            </a:r>
          </a:p>
        </p:txBody>
      </p:sp>
      <p:graphicFrame>
        <p:nvGraphicFramePr>
          <p:cNvPr id="5" name="Table 4">
            <a:extLst>
              <a:ext uri="{FF2B5EF4-FFF2-40B4-BE49-F238E27FC236}">
                <a16:creationId xmlns:a16="http://schemas.microsoft.com/office/drawing/2014/main" id="{A1499A98-E72E-6C28-0BDA-24E8A72F7E6D}"/>
              </a:ext>
            </a:extLst>
          </p:cNvPr>
          <p:cNvGraphicFramePr>
            <a:graphicFrameLocks noGrp="1"/>
          </p:cNvGraphicFramePr>
          <p:nvPr>
            <p:extLst>
              <p:ext uri="{D42A27DB-BD31-4B8C-83A1-F6EECF244321}">
                <p14:modId xmlns:p14="http://schemas.microsoft.com/office/powerpoint/2010/main" val="3063854624"/>
              </p:ext>
            </p:extLst>
          </p:nvPr>
        </p:nvGraphicFramePr>
        <p:xfrm>
          <a:off x="221226" y="840659"/>
          <a:ext cx="11828206" cy="5776629"/>
        </p:xfrm>
        <a:graphic>
          <a:graphicData uri="http://schemas.openxmlformats.org/drawingml/2006/table">
            <a:tbl>
              <a:tblPr firstRow="1" bandRow="1">
                <a:tableStyleId>{69012ECD-51FC-41F1-AA8D-1B2483CD663E}</a:tableStyleId>
              </a:tblPr>
              <a:tblGrid>
                <a:gridCol w="1991484">
                  <a:extLst>
                    <a:ext uri="{9D8B030D-6E8A-4147-A177-3AD203B41FA5}">
                      <a16:colId xmlns:a16="http://schemas.microsoft.com/office/drawing/2014/main" val="3781508283"/>
                    </a:ext>
                  </a:extLst>
                </a:gridCol>
                <a:gridCol w="4674787">
                  <a:extLst>
                    <a:ext uri="{9D8B030D-6E8A-4147-A177-3AD203B41FA5}">
                      <a16:colId xmlns:a16="http://schemas.microsoft.com/office/drawing/2014/main" val="3173765242"/>
                    </a:ext>
                  </a:extLst>
                </a:gridCol>
                <a:gridCol w="5161935">
                  <a:extLst>
                    <a:ext uri="{9D8B030D-6E8A-4147-A177-3AD203B41FA5}">
                      <a16:colId xmlns:a16="http://schemas.microsoft.com/office/drawing/2014/main" val="1434068051"/>
                    </a:ext>
                  </a:extLst>
                </a:gridCol>
              </a:tblGrid>
              <a:tr h="726589">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dirty="0"/>
                        <a:t>2018 Recommendations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Dec 2024 Draft Recommendations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9194697"/>
                  </a:ext>
                </a:extLst>
              </a:tr>
              <a:tr h="1656340">
                <a:tc>
                  <a:txBody>
                    <a:bodyPr/>
                    <a:lstStyle/>
                    <a:p>
                      <a:r>
                        <a:rPr lang="en-US" dirty="0">
                          <a:solidFill>
                            <a:schemeClr val="bg1"/>
                          </a:solidFill>
                        </a:rPr>
                        <a:t>Postmenopausal Women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indent="0">
                        <a:buFont typeface="Arial" panose="020B0604020202020204" pitchFamily="34" charset="0"/>
                        <a:buNone/>
                      </a:pPr>
                      <a:r>
                        <a:rPr lang="en-US" dirty="0"/>
                        <a:t>For 1º prevention of </a:t>
                      </a:r>
                      <a:r>
                        <a:rPr lang="en-US" dirty="0" err="1"/>
                        <a:t>fx</a:t>
                      </a:r>
                      <a:r>
                        <a:rPr lang="en-US" dirty="0"/>
                        <a:t> in community-dwelling individuals</a:t>
                      </a:r>
                      <a:r>
                        <a:rPr lang="en-US" b="0" dirty="0">
                          <a:solidFill>
                            <a:schemeClr val="tx1"/>
                          </a:solidFill>
                        </a:rPr>
                        <a:t>: </a:t>
                      </a:r>
                      <a:endParaRPr lang="en-US" b="0" dirty="0"/>
                    </a:p>
                    <a:p>
                      <a:pPr marL="285750" indent="-285750">
                        <a:buFont typeface="Arial" panose="020B0604020202020204" pitchFamily="34" charset="0"/>
                        <a:buChar char="•"/>
                      </a:pPr>
                      <a:r>
                        <a:rPr lang="en-US" dirty="0"/>
                        <a:t>Daily supp ≤400 IU </a:t>
                      </a:r>
                      <a:r>
                        <a:rPr lang="en-US" dirty="0" err="1"/>
                        <a:t>vitD</a:t>
                      </a:r>
                      <a:r>
                        <a:rPr lang="en-US" dirty="0"/>
                        <a:t> and ≤ 1000mg Ca </a:t>
                      </a:r>
                      <a:r>
                        <a:rPr lang="en-US" b="1" dirty="0">
                          <a:solidFill>
                            <a:srgbClr val="FF0000"/>
                          </a:solidFill>
                        </a:rPr>
                        <a:t>[D]</a:t>
                      </a:r>
                    </a:p>
                    <a:p>
                      <a:pPr marL="285750" indent="-285750">
                        <a:buFont typeface="Arial" panose="020B0604020202020204" pitchFamily="34" charset="0"/>
                        <a:buChar char="•"/>
                      </a:pPr>
                      <a:r>
                        <a:rPr lang="en-US" b="0" dirty="0">
                          <a:solidFill>
                            <a:schemeClr val="tx1"/>
                          </a:solidFill>
                        </a:rPr>
                        <a:t>Daily supp &gt; 400 IU </a:t>
                      </a:r>
                      <a:r>
                        <a:rPr lang="en-US" b="0" dirty="0" err="1">
                          <a:solidFill>
                            <a:schemeClr val="tx1"/>
                          </a:solidFill>
                        </a:rPr>
                        <a:t>vitD</a:t>
                      </a:r>
                      <a:r>
                        <a:rPr lang="en-US" b="0" dirty="0">
                          <a:solidFill>
                            <a:schemeClr val="tx1"/>
                          </a:solidFill>
                        </a:rPr>
                        <a:t>  and &gt; 1000mg Ca </a:t>
                      </a:r>
                      <a:r>
                        <a:rPr lang="en-US" b="1" dirty="0">
                          <a:solidFill>
                            <a:schemeClr val="tx1"/>
                          </a:solidFill>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1º prevention of </a:t>
                      </a:r>
                      <a:r>
                        <a:rPr lang="en-US" dirty="0" err="1"/>
                        <a:t>fx</a:t>
                      </a:r>
                      <a:r>
                        <a:rPr lang="en-US" dirty="0"/>
                        <a:t> in community-dwelling individuals</a:t>
                      </a:r>
                      <a:r>
                        <a:rPr lang="en-US" b="0" dirty="0">
                          <a:solidFill>
                            <a:schemeClr val="tx1"/>
                          </a:solidFill>
                        </a:rPr>
                        <a:t> </a:t>
                      </a:r>
                      <a:endParaRPr lang="en-US" b="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Vit D w or wo Ca </a:t>
                      </a:r>
                      <a:r>
                        <a:rPr lang="en-US" b="1" dirty="0">
                          <a:solidFill>
                            <a:srgbClr val="FF0000"/>
                          </a:solidFill>
                        </a:rPr>
                        <a:t>[D]</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For prevention of falls in community-dwelling individuals: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Vit D w or wo Ca </a:t>
                      </a:r>
                      <a:r>
                        <a:rPr lang="en-US" b="1" dirty="0">
                          <a:solidFill>
                            <a:srgbClr val="FF0000"/>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2190638"/>
                  </a:ext>
                </a:extLst>
              </a:tr>
              <a:tr h="1656340">
                <a:tc>
                  <a:txBody>
                    <a:bodyPr/>
                    <a:lstStyle/>
                    <a:p>
                      <a:r>
                        <a:rPr lang="en-US" dirty="0">
                          <a:solidFill>
                            <a:schemeClr val="bg1"/>
                          </a:solidFill>
                        </a:rPr>
                        <a:t>Men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sz="1800" b="0" i="0" u="none" strike="noStrike" kern="1200" dirty="0" err="1">
                          <a:solidFill>
                            <a:schemeClr val="tx1"/>
                          </a:solidFill>
                          <a:effectLst/>
                          <a:latin typeface="+mn-lt"/>
                          <a:ea typeface="+mn-ea"/>
                          <a:cs typeface="+mn-cs"/>
                        </a:rPr>
                        <a:t>VitD</a:t>
                      </a:r>
                      <a:r>
                        <a:rPr lang="en-US" sz="1800" b="0" i="0" u="none" strike="noStrike" kern="1200" dirty="0">
                          <a:solidFill>
                            <a:schemeClr val="tx1"/>
                          </a:solidFill>
                          <a:effectLst/>
                          <a:latin typeface="+mn-lt"/>
                          <a:ea typeface="+mn-ea"/>
                          <a:cs typeface="+mn-cs"/>
                        </a:rPr>
                        <a:t> and Ca supplementation, alone or combined, for </a:t>
                      </a:r>
                      <a:r>
                        <a:rPr lang="en-US" dirty="0"/>
                        <a:t>1º prevention of </a:t>
                      </a:r>
                      <a:r>
                        <a:rPr lang="en-US" dirty="0" err="1"/>
                        <a:t>fx</a:t>
                      </a:r>
                      <a:r>
                        <a:rPr lang="en-US" dirty="0"/>
                        <a:t> in community-dwelling individuals </a:t>
                      </a:r>
                      <a:r>
                        <a:rPr lang="en-US" b="1" dirty="0">
                          <a:solidFill>
                            <a:schemeClr val="tx1"/>
                          </a:solidFill>
                        </a:rPr>
                        <a:t>[I]</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4117301"/>
                  </a:ext>
                </a:extLst>
              </a:tr>
              <a:tr h="1656340">
                <a:tc>
                  <a:txBody>
                    <a:bodyPr/>
                    <a:lstStyle/>
                    <a:p>
                      <a:r>
                        <a:rPr lang="en-US" dirty="0">
                          <a:solidFill>
                            <a:schemeClr val="bg1"/>
                          </a:solidFill>
                        </a:rPr>
                        <a:t>Premenopausal Women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err="1">
                          <a:solidFill>
                            <a:schemeClr val="tx1"/>
                          </a:solidFill>
                          <a:effectLst/>
                          <a:latin typeface="+mn-lt"/>
                          <a:ea typeface="+mn-ea"/>
                          <a:cs typeface="+mn-cs"/>
                        </a:rPr>
                        <a:t>VitD</a:t>
                      </a:r>
                      <a:r>
                        <a:rPr lang="en-US" sz="1800" b="0" i="0" u="none" strike="noStrike" kern="1200" dirty="0">
                          <a:solidFill>
                            <a:schemeClr val="tx1"/>
                          </a:solidFill>
                          <a:effectLst/>
                          <a:latin typeface="+mn-lt"/>
                          <a:ea typeface="+mn-ea"/>
                          <a:cs typeface="+mn-cs"/>
                        </a:rPr>
                        <a:t> and Ca supplementation, alone or combined, for </a:t>
                      </a:r>
                      <a:r>
                        <a:rPr lang="en-US" dirty="0"/>
                        <a:t>1º prevention of </a:t>
                      </a:r>
                      <a:r>
                        <a:rPr lang="en-US" dirty="0" err="1"/>
                        <a:t>fx</a:t>
                      </a:r>
                      <a:r>
                        <a:rPr lang="en-US" dirty="0"/>
                        <a:t> in community-dwelling individuals </a:t>
                      </a:r>
                      <a:r>
                        <a:rPr lang="en-US" b="1" dirty="0">
                          <a:solidFill>
                            <a:schemeClr val="tx1"/>
                          </a:solidFill>
                        </a:rPr>
                        <a:t>[I]</a:t>
                      </a:r>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(Does not comment on this population)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9552332"/>
                  </a:ext>
                </a:extLst>
              </a:tr>
            </a:tbl>
          </a:graphicData>
        </a:graphic>
      </p:graphicFrame>
    </p:spTree>
    <p:extLst>
      <p:ext uri="{BB962C8B-B14F-4D97-AF65-F5344CB8AC3E}">
        <p14:creationId xmlns:p14="http://schemas.microsoft.com/office/powerpoint/2010/main" val="1614711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62F77C-AF30-A501-0040-D45548B247DA}"/>
              </a:ext>
            </a:extLst>
          </p:cNvPr>
          <p:cNvSpPr>
            <a:spLocks noGrp="1"/>
          </p:cNvSpPr>
          <p:nvPr>
            <p:ph idx="1"/>
          </p:nvPr>
        </p:nvSpPr>
        <p:spPr>
          <a:xfrm>
            <a:off x="838200" y="1254126"/>
            <a:ext cx="10515600" cy="4922837"/>
          </a:xfrm>
        </p:spPr>
        <p:txBody>
          <a:bodyPr vert="horz" lIns="91440" tIns="45720" rIns="91440" bIns="45720" rtlCol="0" anchor="t">
            <a:normAutofit lnSpcReduction="10000"/>
          </a:bodyPr>
          <a:lstStyle/>
          <a:p>
            <a:r>
              <a:rPr lang="en-US"/>
              <a:t>Do not prescribe vit D and Ca for "community dwelling" </a:t>
            </a:r>
            <a:r>
              <a:rPr lang="en-US">
                <a:solidFill>
                  <a:srgbClr val="000000"/>
                </a:solidFill>
                <a:latin typeface="Aptos"/>
              </a:rPr>
              <a:t>asymptomatic postmenopausal individuals age</a:t>
            </a:r>
            <a:r>
              <a:rPr lang="en-US"/>
              <a:t> 60 and up</a:t>
            </a:r>
          </a:p>
          <a:p>
            <a:r>
              <a:rPr lang="en-US">
                <a:solidFill>
                  <a:srgbClr val="000000"/>
                </a:solidFill>
                <a:latin typeface="Aptos"/>
              </a:rPr>
              <a:t>Does NOT apply to:</a:t>
            </a:r>
            <a:endParaRPr lang="en-US" dirty="0">
              <a:solidFill>
                <a:srgbClr val="000000"/>
              </a:solidFill>
              <a:latin typeface="Aptos"/>
            </a:endParaRPr>
          </a:p>
          <a:p>
            <a:pPr lvl="1">
              <a:buFont typeface="Courier New" panose="020B0604020202020204" pitchFamily="34" charset="0"/>
              <a:buChar char="o"/>
            </a:pPr>
            <a:r>
              <a:rPr lang="en-US" dirty="0" err="1">
                <a:solidFill>
                  <a:srgbClr val="000000"/>
                </a:solidFill>
                <a:latin typeface="Aptos"/>
              </a:rPr>
              <a:t>Hx</a:t>
            </a:r>
            <a:r>
              <a:rPr lang="en-US" dirty="0">
                <a:solidFill>
                  <a:srgbClr val="000000"/>
                </a:solidFill>
                <a:latin typeface="Aptos"/>
              </a:rPr>
              <a:t> of osteoporotic </a:t>
            </a:r>
            <a:r>
              <a:rPr lang="en-US" dirty="0" err="1">
                <a:solidFill>
                  <a:srgbClr val="000000"/>
                </a:solidFill>
                <a:latin typeface="Aptos"/>
              </a:rPr>
              <a:t>fx</a:t>
            </a:r>
            <a:endParaRPr lang="en-US" dirty="0">
              <a:solidFill>
                <a:srgbClr val="000000"/>
              </a:solidFill>
              <a:latin typeface="Aptos"/>
            </a:endParaRPr>
          </a:p>
          <a:p>
            <a:pPr lvl="1">
              <a:buFont typeface="Courier New" panose="020B0604020202020204" pitchFamily="34" charset="0"/>
              <a:buChar char="o"/>
            </a:pPr>
            <a:r>
              <a:rPr lang="en-US">
                <a:solidFill>
                  <a:srgbClr val="000000"/>
                </a:solidFill>
                <a:latin typeface="Aptos"/>
              </a:rPr>
              <a:t>Dx of osteoporosis</a:t>
            </a:r>
            <a:endParaRPr lang="en-US" dirty="0">
              <a:solidFill>
                <a:srgbClr val="000000"/>
              </a:solidFill>
              <a:latin typeface="Aptos"/>
            </a:endParaRPr>
          </a:p>
          <a:p>
            <a:pPr lvl="1">
              <a:buFont typeface="Courier New" panose="020B0604020202020204" pitchFamily="34" charset="0"/>
              <a:buChar char="o"/>
            </a:pPr>
            <a:r>
              <a:rPr lang="en-US" dirty="0">
                <a:solidFill>
                  <a:srgbClr val="000000"/>
                </a:solidFill>
                <a:latin typeface="Aptos"/>
              </a:rPr>
              <a:t>Confirmed </a:t>
            </a:r>
            <a:r>
              <a:rPr lang="en-US" dirty="0" err="1">
                <a:solidFill>
                  <a:srgbClr val="000000"/>
                </a:solidFill>
                <a:latin typeface="Aptos"/>
              </a:rPr>
              <a:t>vitD</a:t>
            </a:r>
            <a:r>
              <a:rPr lang="en-US" dirty="0">
                <a:solidFill>
                  <a:srgbClr val="000000"/>
                </a:solidFill>
                <a:latin typeface="Aptos"/>
              </a:rPr>
              <a:t> deficiency </a:t>
            </a:r>
          </a:p>
          <a:p>
            <a:pPr lvl="1">
              <a:buFont typeface="Courier New" panose="020B0604020202020204" pitchFamily="34" charset="0"/>
              <a:buChar char="o"/>
            </a:pPr>
            <a:r>
              <a:rPr lang="en-US">
                <a:solidFill>
                  <a:srgbClr val="000000"/>
                </a:solidFill>
                <a:latin typeface="Aptos"/>
              </a:rPr>
              <a:t>Other co-morbidities that increase risk of deficiency EX CKD, malabsorption</a:t>
            </a:r>
            <a:endParaRPr lang="en-US" dirty="0">
              <a:solidFill>
                <a:srgbClr val="000000"/>
              </a:solidFill>
              <a:latin typeface="Aptos"/>
            </a:endParaRPr>
          </a:p>
          <a:p>
            <a:r>
              <a:rPr lang="en-US" dirty="0">
                <a:solidFill>
                  <a:srgbClr val="000000"/>
                </a:solidFill>
                <a:latin typeface="Aptos"/>
              </a:rPr>
              <a:t>Related topic: </a:t>
            </a:r>
            <a:r>
              <a:rPr lang="en-US" dirty="0" err="1">
                <a:solidFill>
                  <a:srgbClr val="000000"/>
                </a:solidFill>
                <a:latin typeface="Aptos"/>
              </a:rPr>
              <a:t>VitD</a:t>
            </a:r>
            <a:r>
              <a:rPr lang="en-US" dirty="0">
                <a:solidFill>
                  <a:srgbClr val="000000"/>
                </a:solidFill>
                <a:latin typeface="Aptos"/>
              </a:rPr>
              <a:t> screening</a:t>
            </a:r>
          </a:p>
          <a:p>
            <a:pPr lvl="1">
              <a:buFont typeface="Courier New" panose="020B0604020202020204" pitchFamily="34" charset="0"/>
              <a:buChar char="o"/>
            </a:pPr>
            <a:r>
              <a:rPr lang="en-US" dirty="0">
                <a:solidFill>
                  <a:srgbClr val="000000"/>
                </a:solidFill>
                <a:latin typeface="Aptos"/>
              </a:rPr>
              <a:t>2021 USPSTF: I grade for screening vit D in </a:t>
            </a:r>
            <a:r>
              <a:rPr lang="en-US" dirty="0" err="1">
                <a:solidFill>
                  <a:srgbClr val="000000"/>
                </a:solidFill>
                <a:latin typeface="Aptos"/>
              </a:rPr>
              <a:t>asx</a:t>
            </a:r>
            <a:r>
              <a:rPr lang="en-US" dirty="0">
                <a:solidFill>
                  <a:srgbClr val="000000"/>
                </a:solidFill>
                <a:latin typeface="Aptos"/>
              </a:rPr>
              <a:t> community-dwelling non-pregnant adults</a:t>
            </a:r>
          </a:p>
          <a:p>
            <a:pPr lvl="1">
              <a:buFont typeface="Courier New" panose="020B0604020202020204" pitchFamily="34" charset="0"/>
              <a:buChar char="o"/>
            </a:pPr>
            <a:r>
              <a:rPr lang="en-US">
                <a:solidFill>
                  <a:srgbClr val="000000"/>
                </a:solidFill>
                <a:latin typeface="Aptos"/>
              </a:rPr>
              <a:t>Low-value care</a:t>
            </a:r>
            <a:endParaRPr lang="en-US" dirty="0">
              <a:solidFill>
                <a:srgbClr val="000000"/>
              </a:solidFill>
              <a:latin typeface="Aptos"/>
            </a:endParaRPr>
          </a:p>
          <a:p>
            <a:pPr lvl="1">
              <a:buFont typeface="Courier New" panose="020B0604020202020204" pitchFamily="34" charset="0"/>
              <a:buChar char="o"/>
            </a:pPr>
            <a:endParaRPr lang="en-US" dirty="0">
              <a:solidFill>
                <a:srgbClr val="000000"/>
              </a:solidFill>
              <a:latin typeface="Aptos"/>
            </a:endParaRPr>
          </a:p>
        </p:txBody>
      </p:sp>
      <p:sp>
        <p:nvSpPr>
          <p:cNvPr id="5" name="Title 1">
            <a:extLst>
              <a:ext uri="{FF2B5EF4-FFF2-40B4-BE49-F238E27FC236}">
                <a16:creationId xmlns:a16="http://schemas.microsoft.com/office/drawing/2014/main" id="{EA30C067-E9DE-CB80-32D3-88AE57D6CDDE}"/>
              </a:ext>
            </a:extLst>
          </p:cNvPr>
          <p:cNvSpPr txBox="1">
            <a:spLocks/>
          </p:cNvSpPr>
          <p:nvPr/>
        </p:nvSpPr>
        <p:spPr>
          <a:xfrm>
            <a:off x="2016919" y="210345"/>
            <a:ext cx="8146257" cy="849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Guideline Meets Clinical Practice </a:t>
            </a:r>
          </a:p>
        </p:txBody>
      </p:sp>
    </p:spTree>
    <p:extLst>
      <p:ext uri="{BB962C8B-B14F-4D97-AF65-F5344CB8AC3E}">
        <p14:creationId xmlns:p14="http://schemas.microsoft.com/office/powerpoint/2010/main" val="3881770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A0FE3-D95B-5F0E-1533-8F5A5F24E411}"/>
              </a:ext>
            </a:extLst>
          </p:cNvPr>
          <p:cNvSpPr>
            <a:spLocks noGrp="1"/>
          </p:cNvSpPr>
          <p:nvPr>
            <p:ph type="title"/>
          </p:nvPr>
        </p:nvSpPr>
        <p:spPr>
          <a:xfrm>
            <a:off x="838198" y="342902"/>
            <a:ext cx="10515600" cy="1027906"/>
          </a:xfrm>
        </p:spPr>
        <p:txBody>
          <a:bodyPr/>
          <a:lstStyle/>
          <a:p>
            <a:r>
              <a:rPr lang="en-US" dirty="0"/>
              <a:t>Updates: USPSTF Draft Recommendations</a:t>
            </a:r>
          </a:p>
        </p:txBody>
      </p:sp>
      <p:graphicFrame>
        <p:nvGraphicFramePr>
          <p:cNvPr id="4" name="Content Placeholder 3">
            <a:extLst>
              <a:ext uri="{FF2B5EF4-FFF2-40B4-BE49-F238E27FC236}">
                <a16:creationId xmlns:a16="http://schemas.microsoft.com/office/drawing/2014/main" id="{B2D83397-6EF1-9FE1-BC17-3145DE865FDC}"/>
              </a:ext>
            </a:extLst>
          </p:cNvPr>
          <p:cNvGraphicFramePr>
            <a:graphicFrameLocks noGrp="1"/>
          </p:cNvGraphicFramePr>
          <p:nvPr>
            <p:ph idx="1"/>
            <p:extLst>
              <p:ext uri="{D42A27DB-BD31-4B8C-83A1-F6EECF244321}">
                <p14:modId xmlns:p14="http://schemas.microsoft.com/office/powerpoint/2010/main" val="854059642"/>
              </p:ext>
            </p:extLst>
          </p:nvPr>
        </p:nvGraphicFramePr>
        <p:xfrm>
          <a:off x="234694" y="1685132"/>
          <a:ext cx="11722609" cy="4162408"/>
        </p:xfrm>
        <a:graphic>
          <a:graphicData uri="http://schemas.openxmlformats.org/drawingml/2006/table">
            <a:tbl>
              <a:tblPr firstRow="1" bandRow="1">
                <a:tableStyleId>{6E25E649-3F16-4E02-A733-19D2CDBF48F0}</a:tableStyleId>
              </a:tblPr>
              <a:tblGrid>
                <a:gridCol w="1959865">
                  <a:extLst>
                    <a:ext uri="{9D8B030D-6E8A-4147-A177-3AD203B41FA5}">
                      <a16:colId xmlns:a16="http://schemas.microsoft.com/office/drawing/2014/main" val="2313179918"/>
                    </a:ext>
                  </a:extLst>
                </a:gridCol>
                <a:gridCol w="6693635">
                  <a:extLst>
                    <a:ext uri="{9D8B030D-6E8A-4147-A177-3AD203B41FA5}">
                      <a16:colId xmlns:a16="http://schemas.microsoft.com/office/drawing/2014/main" val="2178547726"/>
                    </a:ext>
                  </a:extLst>
                </a:gridCol>
                <a:gridCol w="588438">
                  <a:extLst>
                    <a:ext uri="{9D8B030D-6E8A-4147-A177-3AD203B41FA5}">
                      <a16:colId xmlns:a16="http://schemas.microsoft.com/office/drawing/2014/main" val="3348325210"/>
                    </a:ext>
                  </a:extLst>
                </a:gridCol>
                <a:gridCol w="1211490">
                  <a:extLst>
                    <a:ext uri="{9D8B030D-6E8A-4147-A177-3AD203B41FA5}">
                      <a16:colId xmlns:a16="http://schemas.microsoft.com/office/drawing/2014/main" val="2244736552"/>
                    </a:ext>
                  </a:extLst>
                </a:gridCol>
                <a:gridCol w="1269181">
                  <a:extLst>
                    <a:ext uri="{9D8B030D-6E8A-4147-A177-3AD203B41FA5}">
                      <a16:colId xmlns:a16="http://schemas.microsoft.com/office/drawing/2014/main" val="637073691"/>
                    </a:ext>
                  </a:extLst>
                </a:gridCol>
              </a:tblGrid>
              <a:tr h="585216">
                <a:tc>
                  <a:txBody>
                    <a:bodyPr/>
                    <a:lstStyle/>
                    <a:p>
                      <a:r>
                        <a:rPr lang="en-US" sz="2000" dirty="0"/>
                        <a:t>Topic</a:t>
                      </a:r>
                    </a:p>
                  </a:txBody>
                  <a:tcPr/>
                </a:tc>
                <a:tc>
                  <a:txBody>
                    <a:bodyPr/>
                    <a:lstStyle/>
                    <a:p>
                      <a:r>
                        <a:rPr lang="en-US" sz="2000" dirty="0"/>
                        <a:t>Draft Recommendations</a:t>
                      </a:r>
                    </a:p>
                  </a:txBody>
                  <a:tcPr/>
                </a:tc>
                <a:tc>
                  <a:txBody>
                    <a:bodyPr/>
                    <a:lstStyle/>
                    <a:p>
                      <a:r>
                        <a:rPr lang="en-US" sz="2000" dirty="0"/>
                        <a:t>Grade</a:t>
                      </a:r>
                    </a:p>
                  </a:txBody>
                  <a:tcPr/>
                </a:tc>
                <a:tc>
                  <a:txBody>
                    <a:bodyPr/>
                    <a:lstStyle/>
                    <a:p>
                      <a:r>
                        <a:rPr lang="en-US" sz="2000" dirty="0"/>
                        <a:t>Draft Release Date</a:t>
                      </a:r>
                    </a:p>
                  </a:txBody>
                  <a:tcPr/>
                </a:tc>
                <a:tc>
                  <a:txBody>
                    <a:bodyPr/>
                    <a:lstStyle/>
                    <a:p>
                      <a:r>
                        <a:rPr lang="en-US" sz="2000" dirty="0"/>
                        <a:t>Change compared to prior </a:t>
                      </a:r>
                    </a:p>
                  </a:txBody>
                  <a:tcPr/>
                </a:tc>
                <a:extLst>
                  <a:ext uri="{0D108BD9-81ED-4DB2-BD59-A6C34878D82A}">
                    <a16:rowId xmlns:a16="http://schemas.microsoft.com/office/drawing/2014/main" val="619752646"/>
                  </a:ext>
                </a:extLst>
              </a:tr>
              <a:tr h="1221819">
                <a:tc>
                  <a:txBody>
                    <a:bodyPr/>
                    <a:lstStyle/>
                    <a:p>
                      <a:r>
                        <a:rPr lang="en-US" sz="2000" b="1" dirty="0"/>
                        <a:t>Perinatal Depression</a:t>
                      </a:r>
                      <a:endParaRPr lang="en-US" sz="2000" dirty="0"/>
                    </a:p>
                  </a:txBody>
                  <a:tcPr>
                    <a:noFill/>
                  </a:tcPr>
                </a:tc>
                <a:tc>
                  <a:txBody>
                    <a:bodyPr/>
                    <a:lstStyle/>
                    <a:p>
                      <a:r>
                        <a:rPr lang="en-US" sz="2000" dirty="0"/>
                        <a:t>Provide or refer those at increased risk of perinatal depression to counseling interventions during pregnancy and the postpartum period.</a:t>
                      </a:r>
                    </a:p>
                  </a:txBody>
                  <a:tcPr>
                    <a:noFill/>
                  </a:tcPr>
                </a:tc>
                <a:tc>
                  <a:txBody>
                    <a:bodyPr/>
                    <a:lstStyle/>
                    <a:p>
                      <a:r>
                        <a:rPr lang="en-US" sz="2000" b="1" dirty="0">
                          <a:solidFill>
                            <a:schemeClr val="accent6"/>
                          </a:solidFill>
                        </a:rPr>
                        <a:t>B</a:t>
                      </a:r>
                    </a:p>
                  </a:txBody>
                  <a:tcPr>
                    <a:noFill/>
                  </a:tcPr>
                </a:tc>
                <a:tc>
                  <a:txBody>
                    <a:bodyPr/>
                    <a:lstStyle/>
                    <a:p>
                      <a:r>
                        <a:rPr lang="en-US" sz="2000" dirty="0"/>
                        <a:t>April 2025</a:t>
                      </a:r>
                    </a:p>
                  </a:txBody>
                  <a:tcPr>
                    <a:noFill/>
                  </a:tcPr>
                </a:tc>
                <a:tc>
                  <a:txBody>
                    <a:bodyPr/>
                    <a:lstStyle/>
                    <a:p>
                      <a:r>
                        <a:rPr lang="en-US" sz="2000" dirty="0"/>
                        <a:t>No change vs 2019</a:t>
                      </a:r>
                    </a:p>
                  </a:txBody>
                  <a:tcPr>
                    <a:noFill/>
                  </a:tcPr>
                </a:tc>
                <a:extLst>
                  <a:ext uri="{0D108BD9-81ED-4DB2-BD59-A6C34878D82A}">
                    <a16:rowId xmlns:a16="http://schemas.microsoft.com/office/drawing/2014/main" val="3191100839"/>
                  </a:ext>
                </a:extLst>
              </a:tr>
              <a:tr h="712930">
                <a:tc rowSpan="2">
                  <a:txBody>
                    <a:bodyPr/>
                    <a:lstStyle/>
                    <a:p>
                      <a:pPr marL="0" indent="0">
                        <a:buFont typeface="Arial" panose="020B0604020202020204" pitchFamily="34" charset="0"/>
                        <a:buNone/>
                      </a:pPr>
                      <a:r>
                        <a:rPr lang="en-US" sz="2000" b="1" dirty="0"/>
                        <a:t>Screen for unhealthy EtOH use</a:t>
                      </a:r>
                    </a:p>
                  </a:txBody>
                  <a:tcPr>
                    <a:noFill/>
                  </a:tcPr>
                </a:tc>
                <a:tc>
                  <a:txBody>
                    <a:bodyPr/>
                    <a:lstStyle/>
                    <a:p>
                      <a:r>
                        <a:rPr lang="en-US" sz="2000" b="1" dirty="0"/>
                        <a:t>Adults</a:t>
                      </a:r>
                      <a:r>
                        <a:rPr lang="en-US" sz="2000" dirty="0"/>
                        <a:t>: screen in primary care setting and provide brief behavioral counseling interventions if positive screen</a:t>
                      </a:r>
                    </a:p>
                  </a:txBody>
                  <a:tcPr>
                    <a:noFill/>
                  </a:tcPr>
                </a:tc>
                <a:tc>
                  <a:txBody>
                    <a:bodyPr/>
                    <a:lstStyle/>
                    <a:p>
                      <a:r>
                        <a:rPr lang="en-US" sz="2000" b="1" dirty="0">
                          <a:solidFill>
                            <a:schemeClr val="accent6"/>
                          </a:solidFill>
                        </a:rPr>
                        <a:t>B</a:t>
                      </a:r>
                    </a:p>
                  </a:txBody>
                  <a:tcPr>
                    <a:noFill/>
                  </a:tcPr>
                </a:tc>
                <a:tc>
                  <a:txBody>
                    <a:bodyPr/>
                    <a:lstStyle/>
                    <a:p>
                      <a:r>
                        <a:rPr lang="en-US" sz="2000" dirty="0"/>
                        <a:t>Aug 2025 </a:t>
                      </a:r>
                    </a:p>
                  </a:txBody>
                  <a:tcPr>
                    <a:noFill/>
                  </a:tcPr>
                </a:tc>
                <a:tc rowSpan="2">
                  <a:txBody>
                    <a:bodyPr/>
                    <a:lstStyle/>
                    <a:p>
                      <a:r>
                        <a:rPr lang="en-US" sz="2000" dirty="0"/>
                        <a:t>No change vs 2018</a:t>
                      </a:r>
                    </a:p>
                  </a:txBody>
                  <a:tcPr>
                    <a:noFill/>
                  </a:tcPr>
                </a:tc>
                <a:extLst>
                  <a:ext uri="{0D108BD9-81ED-4DB2-BD59-A6C34878D82A}">
                    <a16:rowId xmlns:a16="http://schemas.microsoft.com/office/drawing/2014/main" val="794163530"/>
                  </a:ext>
                </a:extLst>
              </a:tr>
              <a:tr h="1221819">
                <a:tc vMerge="1">
                  <a:txBody>
                    <a:bodyPr/>
                    <a:lstStyle/>
                    <a:p>
                      <a:endParaRPr lang="en-US" dirty="0"/>
                    </a:p>
                  </a:txBody>
                  <a:tcPr/>
                </a:tc>
                <a:tc>
                  <a:txBody>
                    <a:bodyPr/>
                    <a:lstStyle/>
                    <a:p>
                      <a:r>
                        <a:rPr lang="en-US" sz="2000" b="1" dirty="0"/>
                        <a:t>Adolescents: </a:t>
                      </a:r>
                      <a:r>
                        <a:rPr lang="en-US" sz="2000" dirty="0"/>
                        <a:t>screening and brief behavioral counseling interventions for alcohol use in primary care settings</a:t>
                      </a:r>
                    </a:p>
                  </a:txBody>
                  <a:tcPr>
                    <a:noFill/>
                  </a:tcPr>
                </a:tc>
                <a:tc>
                  <a:txBody>
                    <a:bodyPr/>
                    <a:lstStyle/>
                    <a:p>
                      <a:r>
                        <a:rPr lang="en-US" sz="2000" b="1" dirty="0"/>
                        <a:t>I</a:t>
                      </a:r>
                    </a:p>
                  </a:txBody>
                  <a:tcPr>
                    <a:noFill/>
                  </a:tcPr>
                </a:tc>
                <a:tc>
                  <a:txBody>
                    <a:bodyPr/>
                    <a:lstStyle/>
                    <a:p>
                      <a:r>
                        <a:rPr lang="en-US" sz="2000" dirty="0"/>
                        <a:t>Aug 2025</a:t>
                      </a:r>
                    </a:p>
                  </a:txBody>
                  <a:tcPr>
                    <a:noFill/>
                  </a:tcPr>
                </a:tc>
                <a:tc vMerge="1">
                  <a:txBody>
                    <a:bodyPr/>
                    <a:lstStyle/>
                    <a:p>
                      <a:endParaRPr lang="en-US" dirty="0"/>
                    </a:p>
                  </a:txBody>
                  <a:tcPr>
                    <a:noFill/>
                  </a:tcPr>
                </a:tc>
                <a:extLst>
                  <a:ext uri="{0D108BD9-81ED-4DB2-BD59-A6C34878D82A}">
                    <a16:rowId xmlns:a16="http://schemas.microsoft.com/office/drawing/2014/main" val="3691126010"/>
                  </a:ext>
                </a:extLst>
              </a:tr>
            </a:tbl>
          </a:graphicData>
        </a:graphic>
      </p:graphicFrame>
    </p:spTree>
    <p:extLst>
      <p:ext uri="{BB962C8B-B14F-4D97-AF65-F5344CB8AC3E}">
        <p14:creationId xmlns:p14="http://schemas.microsoft.com/office/powerpoint/2010/main" val="3608057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C9829-1094-A16A-ABF6-FAE2728A71BC}"/>
              </a:ext>
            </a:extLst>
          </p:cNvPr>
          <p:cNvSpPr>
            <a:spLocks noGrp="1"/>
          </p:cNvSpPr>
          <p:nvPr>
            <p:ph type="title"/>
          </p:nvPr>
        </p:nvSpPr>
        <p:spPr/>
        <p:txBody>
          <a:bodyPr/>
          <a:lstStyle/>
          <a:p>
            <a:r>
              <a:rPr lang="en-US" dirty="0"/>
              <a:t>Clinical practice - EtOH</a:t>
            </a:r>
          </a:p>
        </p:txBody>
      </p:sp>
      <p:sp>
        <p:nvSpPr>
          <p:cNvPr id="3" name="Content Placeholder 2">
            <a:extLst>
              <a:ext uri="{FF2B5EF4-FFF2-40B4-BE49-F238E27FC236}">
                <a16:creationId xmlns:a16="http://schemas.microsoft.com/office/drawing/2014/main" id="{94CE84CC-2C48-2277-3D88-511FEDCEE1DE}"/>
              </a:ext>
            </a:extLst>
          </p:cNvPr>
          <p:cNvSpPr>
            <a:spLocks noGrp="1"/>
          </p:cNvSpPr>
          <p:nvPr>
            <p:ph idx="1"/>
          </p:nvPr>
        </p:nvSpPr>
        <p:spPr/>
        <p:txBody>
          <a:bodyPr vert="horz" lIns="91440" tIns="45720" rIns="91440" bIns="45720" rtlCol="0" anchor="t">
            <a:normAutofit/>
          </a:bodyPr>
          <a:lstStyle/>
          <a:p>
            <a:r>
              <a:rPr lang="en-US" dirty="0"/>
              <a:t>EtOH use higher than opioids</a:t>
            </a:r>
          </a:p>
          <a:p>
            <a:r>
              <a:rPr lang="en-US" dirty="0"/>
              <a:t>EtOH &gt; higher hospitalization</a:t>
            </a:r>
          </a:p>
          <a:p>
            <a:r>
              <a:rPr lang="en-US"/>
              <a:t>MSR for EtOH underutilized</a:t>
            </a:r>
          </a:p>
          <a:p>
            <a:r>
              <a:rPr lang="en-US" dirty="0"/>
              <a:t>OR state level data </a:t>
            </a:r>
          </a:p>
        </p:txBody>
      </p:sp>
    </p:spTree>
    <p:extLst>
      <p:ext uri="{BB962C8B-B14F-4D97-AF65-F5344CB8AC3E}">
        <p14:creationId xmlns:p14="http://schemas.microsoft.com/office/powerpoint/2010/main" val="3341554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464A2-69E9-F3E6-7991-23EC916DC6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7893F6-CB12-DC0F-6A22-107E32425300}"/>
              </a:ext>
            </a:extLst>
          </p:cNvPr>
          <p:cNvSpPr>
            <a:spLocks noGrp="1"/>
          </p:cNvSpPr>
          <p:nvPr>
            <p:ph type="title"/>
          </p:nvPr>
        </p:nvSpPr>
        <p:spPr/>
        <p:txBody>
          <a:bodyPr/>
          <a:lstStyle/>
          <a:p>
            <a:r>
              <a:rPr lang="en-US" dirty="0"/>
              <a:t>Clinical practice - EtOH</a:t>
            </a:r>
          </a:p>
        </p:txBody>
      </p:sp>
      <p:sp>
        <p:nvSpPr>
          <p:cNvPr id="3" name="Content Placeholder 2">
            <a:extLst>
              <a:ext uri="{FF2B5EF4-FFF2-40B4-BE49-F238E27FC236}">
                <a16:creationId xmlns:a16="http://schemas.microsoft.com/office/drawing/2014/main" id="{ED5F5288-122F-0090-150C-4F426D0CDE7F}"/>
              </a:ext>
            </a:extLst>
          </p:cNvPr>
          <p:cNvSpPr>
            <a:spLocks noGrp="1"/>
          </p:cNvSpPr>
          <p:nvPr>
            <p:ph idx="1"/>
          </p:nvPr>
        </p:nvSpPr>
        <p:spPr/>
        <p:txBody>
          <a:bodyPr/>
          <a:lstStyle/>
          <a:p>
            <a:r>
              <a:rPr lang="en-US" dirty="0"/>
              <a:t>EtOH use higher than opioids</a:t>
            </a:r>
          </a:p>
          <a:p>
            <a:r>
              <a:rPr lang="en-US" dirty="0"/>
              <a:t>EtOH &gt; higher hospitalization</a:t>
            </a:r>
          </a:p>
          <a:p>
            <a:r>
              <a:rPr lang="en-US" dirty="0"/>
              <a:t>Meds are under-prescribed</a:t>
            </a:r>
          </a:p>
          <a:p>
            <a:r>
              <a:rPr lang="en-US" dirty="0"/>
              <a:t>OR state level data </a:t>
            </a:r>
          </a:p>
        </p:txBody>
      </p:sp>
      <p:pic>
        <p:nvPicPr>
          <p:cNvPr id="4" name="Picture 3">
            <a:extLst>
              <a:ext uri="{FF2B5EF4-FFF2-40B4-BE49-F238E27FC236}">
                <a16:creationId xmlns:a16="http://schemas.microsoft.com/office/drawing/2014/main" id="{A2379582-27AA-3DBC-4AE8-1F93CBCD87AB}"/>
              </a:ext>
            </a:extLst>
          </p:cNvPr>
          <p:cNvPicPr>
            <a:picLocks noChangeAspect="1"/>
          </p:cNvPicPr>
          <p:nvPr/>
        </p:nvPicPr>
        <p:blipFill>
          <a:blip r:embed="rId3"/>
          <a:stretch>
            <a:fillRect/>
          </a:stretch>
        </p:blipFill>
        <p:spPr>
          <a:xfrm>
            <a:off x="529082" y="1690688"/>
            <a:ext cx="11133835" cy="4128916"/>
          </a:xfrm>
          <a:prstGeom prst="rect">
            <a:avLst/>
          </a:prstGeom>
        </p:spPr>
      </p:pic>
    </p:spTree>
    <p:extLst>
      <p:ext uri="{BB962C8B-B14F-4D97-AF65-F5344CB8AC3E}">
        <p14:creationId xmlns:p14="http://schemas.microsoft.com/office/powerpoint/2010/main" val="2488540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46A53-4B8A-A4B8-F72D-60058FEBAADB}"/>
              </a:ext>
            </a:extLst>
          </p:cNvPr>
          <p:cNvSpPr>
            <a:spLocks noGrp="1"/>
          </p:cNvSpPr>
          <p:nvPr>
            <p:ph type="title"/>
          </p:nvPr>
        </p:nvSpPr>
        <p:spPr/>
        <p:txBody>
          <a:bodyPr/>
          <a:lstStyle/>
          <a:p>
            <a:r>
              <a:rPr lang="en-US" dirty="0"/>
              <a:t>Clinical Practice: AUD</a:t>
            </a:r>
          </a:p>
        </p:txBody>
      </p:sp>
      <p:pic>
        <p:nvPicPr>
          <p:cNvPr id="5" name="Content Placeholder 4">
            <a:extLst>
              <a:ext uri="{FF2B5EF4-FFF2-40B4-BE49-F238E27FC236}">
                <a16:creationId xmlns:a16="http://schemas.microsoft.com/office/drawing/2014/main" id="{4E2F7916-4352-9501-3D79-73B2E22E2E4F}"/>
              </a:ext>
            </a:extLst>
          </p:cNvPr>
          <p:cNvPicPr>
            <a:picLocks noGrp="1" noChangeAspect="1"/>
          </p:cNvPicPr>
          <p:nvPr>
            <p:ph idx="1"/>
          </p:nvPr>
        </p:nvPicPr>
        <p:blipFill>
          <a:blip r:embed="rId3"/>
          <a:stretch>
            <a:fillRect/>
          </a:stretch>
        </p:blipFill>
        <p:spPr>
          <a:xfrm>
            <a:off x="1164008" y="1412013"/>
            <a:ext cx="9906788" cy="4949303"/>
          </a:xfrm>
          <a:prstGeom prst="rect">
            <a:avLst/>
          </a:prstGeom>
        </p:spPr>
      </p:pic>
    </p:spTree>
    <p:extLst>
      <p:ext uri="{BB962C8B-B14F-4D97-AF65-F5344CB8AC3E}">
        <p14:creationId xmlns:p14="http://schemas.microsoft.com/office/powerpoint/2010/main" val="3835848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B26049A-42B5-2046-2993-3C9047A3FC79}"/>
              </a:ext>
            </a:extLst>
          </p:cNvPr>
          <p:cNvPicPr>
            <a:picLocks noGrp="1" noChangeAspect="1"/>
          </p:cNvPicPr>
          <p:nvPr>
            <p:ph idx="1"/>
          </p:nvPr>
        </p:nvPicPr>
        <p:blipFill>
          <a:blip r:embed="rId2"/>
          <a:stretch>
            <a:fillRect/>
          </a:stretch>
        </p:blipFill>
        <p:spPr>
          <a:xfrm>
            <a:off x="1082246" y="183391"/>
            <a:ext cx="10027507" cy="6505594"/>
          </a:xfrm>
          <a:prstGeom prst="rect">
            <a:avLst/>
          </a:prstGeom>
        </p:spPr>
      </p:pic>
    </p:spTree>
    <p:extLst>
      <p:ext uri="{BB962C8B-B14F-4D97-AF65-F5344CB8AC3E}">
        <p14:creationId xmlns:p14="http://schemas.microsoft.com/office/powerpoint/2010/main" val="3328000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DE011-44DD-58D4-E0E3-2511C37E9704}"/>
              </a:ext>
            </a:extLst>
          </p:cNvPr>
          <p:cNvSpPr>
            <a:spLocks noGrp="1"/>
          </p:cNvSpPr>
          <p:nvPr>
            <p:ph type="title"/>
          </p:nvPr>
        </p:nvSpPr>
        <p:spPr/>
        <p:txBody>
          <a:bodyPr/>
          <a:lstStyle/>
          <a:p>
            <a:r>
              <a:rPr lang="en-US"/>
              <a:t>USPSTF – concern over "quiet paralysis"</a:t>
            </a:r>
          </a:p>
        </p:txBody>
      </p:sp>
      <p:sp>
        <p:nvSpPr>
          <p:cNvPr id="3" name="Content Placeholder 2">
            <a:extLst>
              <a:ext uri="{FF2B5EF4-FFF2-40B4-BE49-F238E27FC236}">
                <a16:creationId xmlns:a16="http://schemas.microsoft.com/office/drawing/2014/main" id="{1BB6FB12-A3F0-0BC8-4B8B-BCCBA2EAAA76}"/>
              </a:ext>
            </a:extLst>
          </p:cNvPr>
          <p:cNvSpPr>
            <a:spLocks noGrp="1"/>
          </p:cNvSpPr>
          <p:nvPr>
            <p:ph idx="1"/>
          </p:nvPr>
        </p:nvSpPr>
        <p:spPr>
          <a:xfrm>
            <a:off x="349370" y="1724985"/>
            <a:ext cx="11809561" cy="4451978"/>
          </a:xfrm>
        </p:spPr>
        <p:txBody>
          <a:bodyPr vert="horz" lIns="91440" tIns="45720" rIns="91440" bIns="45720" rtlCol="0" anchor="t">
            <a:noAutofit/>
          </a:bodyPr>
          <a:lstStyle/>
          <a:p>
            <a:pPr>
              <a:lnSpc>
                <a:spcPct val="150000"/>
              </a:lnSpc>
            </a:pPr>
            <a:r>
              <a:rPr lang="en-US" dirty="0"/>
              <a:t>USPSTF canno</a:t>
            </a:r>
            <a:r>
              <a:rPr lang="en-US"/>
              <a:t>t be abolished without Congressional action, however:</a:t>
            </a:r>
            <a:endParaRPr lang="en-US" dirty="0"/>
          </a:p>
          <a:p>
            <a:pPr lvl="1">
              <a:lnSpc>
                <a:spcPct val="150000"/>
              </a:lnSpc>
              <a:buFont typeface="Courier New" panose="020B0604020202020204" pitchFamily="34" charset="0"/>
              <a:buChar char="o"/>
            </a:pPr>
            <a:r>
              <a:rPr lang="en-US" sz="2800"/>
              <a:t>USPSTF usually meets 3 times a year, last meeting was March 2025</a:t>
            </a:r>
            <a:endParaRPr lang="en-US" sz="2800" dirty="0"/>
          </a:p>
          <a:p>
            <a:pPr lvl="1">
              <a:lnSpc>
                <a:spcPct val="150000"/>
              </a:lnSpc>
              <a:buFont typeface="Courier New" panose="020B0604020202020204" pitchFamily="34" charset="0"/>
              <a:buChar char="o"/>
            </a:pPr>
            <a:r>
              <a:rPr lang="en-US" sz="2800" dirty="0"/>
              <a:t>Usually, annual report to Congress – no report submitted in 2025</a:t>
            </a:r>
          </a:p>
          <a:p>
            <a:pPr lvl="1">
              <a:lnSpc>
                <a:spcPct val="150000"/>
              </a:lnSpc>
              <a:buFont typeface="Courier New" panose="020B0604020202020204" pitchFamily="34" charset="0"/>
              <a:buChar char="o"/>
            </a:pPr>
            <a:r>
              <a:rPr lang="en-US" sz="2800"/>
              <a:t>Historically ~20 new guidelines per year, fewer in 2025</a:t>
            </a:r>
            <a:endParaRPr lang="en-US" sz="2800" dirty="0"/>
          </a:p>
          <a:p>
            <a:pPr lvl="1">
              <a:lnSpc>
                <a:spcPct val="150000"/>
              </a:lnSpc>
              <a:buFont typeface="Courier New" panose="020B0604020202020204" pitchFamily="34" charset="0"/>
              <a:buChar char="o"/>
            </a:pPr>
            <a:r>
              <a:rPr lang="en-US" sz="2800" dirty="0"/>
              <a:t>5/16 members' terms ended in Jan, 2026, and new members have not been selected</a:t>
            </a:r>
          </a:p>
        </p:txBody>
      </p:sp>
    </p:spTree>
    <p:extLst>
      <p:ext uri="{BB962C8B-B14F-4D97-AF65-F5344CB8AC3E}">
        <p14:creationId xmlns:p14="http://schemas.microsoft.com/office/powerpoint/2010/main" val="3946323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FFD68A-3426-76E7-2CB4-FD54989AD5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9FDB2F-7A78-8DBC-5AB6-8DF7D08A7E66}"/>
              </a:ext>
            </a:extLst>
          </p:cNvPr>
          <p:cNvSpPr>
            <a:spLocks noGrp="1"/>
          </p:cNvSpPr>
          <p:nvPr>
            <p:ph type="title"/>
          </p:nvPr>
        </p:nvSpPr>
        <p:spPr/>
        <p:txBody>
          <a:bodyPr/>
          <a:lstStyle/>
          <a:p>
            <a:r>
              <a:rPr lang="en-US" dirty="0"/>
              <a:t>Outline </a:t>
            </a:r>
          </a:p>
        </p:txBody>
      </p:sp>
      <p:sp>
        <p:nvSpPr>
          <p:cNvPr id="3" name="Content Placeholder 2">
            <a:extLst>
              <a:ext uri="{FF2B5EF4-FFF2-40B4-BE49-F238E27FC236}">
                <a16:creationId xmlns:a16="http://schemas.microsoft.com/office/drawing/2014/main" id="{199A16FE-E10C-43F8-60E3-D6743E6BC5E6}"/>
              </a:ext>
            </a:extLst>
          </p:cNvPr>
          <p:cNvSpPr>
            <a:spLocks noGrp="1"/>
          </p:cNvSpPr>
          <p:nvPr>
            <p:ph idx="1"/>
          </p:nvPr>
        </p:nvSpPr>
        <p:spPr/>
        <p:txBody>
          <a:bodyPr vert="horz" lIns="91440" tIns="45720" rIns="91440" bIns="45720" rtlCol="0" anchor="t">
            <a:normAutofit/>
          </a:bodyPr>
          <a:lstStyle/>
          <a:p>
            <a:pPr>
              <a:lnSpc>
                <a:spcPct val="200000"/>
              </a:lnSpc>
            </a:pPr>
            <a:r>
              <a:rPr lang="en-US" dirty="0"/>
              <a:t>USPSTF updates</a:t>
            </a:r>
          </a:p>
          <a:p>
            <a:pPr>
              <a:lnSpc>
                <a:spcPct val="200000"/>
              </a:lnSpc>
            </a:pPr>
            <a:r>
              <a:rPr lang="en-US" i="1" dirty="0">
                <a:solidFill>
                  <a:srgbClr val="0070C0"/>
                </a:solidFill>
              </a:rPr>
              <a:t>Immunization guidelines updates and evidence review</a:t>
            </a:r>
          </a:p>
          <a:p>
            <a:pPr>
              <a:lnSpc>
                <a:spcPct val="200000"/>
              </a:lnSpc>
            </a:pPr>
            <a:r>
              <a:rPr lang="en-US" dirty="0"/>
              <a:t>Dietary guidelines updates and evidence review</a:t>
            </a:r>
          </a:p>
          <a:p>
            <a:pPr>
              <a:lnSpc>
                <a:spcPct val="200000"/>
              </a:lnSpc>
            </a:pPr>
            <a:r>
              <a:rPr lang="en-US">
                <a:solidFill>
                  <a:srgbClr val="000000"/>
                </a:solidFill>
              </a:rPr>
              <a:t>Low value care/Healthcare system implications</a:t>
            </a:r>
          </a:p>
        </p:txBody>
      </p:sp>
    </p:spTree>
    <p:extLst>
      <p:ext uri="{BB962C8B-B14F-4D97-AF65-F5344CB8AC3E}">
        <p14:creationId xmlns:p14="http://schemas.microsoft.com/office/powerpoint/2010/main" val="148984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997BD-7FAC-0F18-5F8E-A7CB567B0D68}"/>
              </a:ext>
            </a:extLst>
          </p:cNvPr>
          <p:cNvSpPr>
            <a:spLocks noGrp="1"/>
          </p:cNvSpPr>
          <p:nvPr>
            <p:ph type="title"/>
          </p:nvPr>
        </p:nvSpPr>
        <p:spPr/>
        <p:txBody>
          <a:bodyPr/>
          <a:lstStyle/>
          <a:p>
            <a:r>
              <a:rPr lang="en-US" dirty="0"/>
              <a:t>Conflict of Interest</a:t>
            </a:r>
          </a:p>
        </p:txBody>
      </p:sp>
      <p:sp>
        <p:nvSpPr>
          <p:cNvPr id="3" name="Content Placeholder 2">
            <a:extLst>
              <a:ext uri="{FF2B5EF4-FFF2-40B4-BE49-F238E27FC236}">
                <a16:creationId xmlns:a16="http://schemas.microsoft.com/office/drawing/2014/main" id="{70F98F1D-3BEF-0722-F9CA-5CBD751F6DED}"/>
              </a:ext>
            </a:extLst>
          </p:cNvPr>
          <p:cNvSpPr>
            <a:spLocks noGrp="1"/>
          </p:cNvSpPr>
          <p:nvPr>
            <p:ph idx="1"/>
          </p:nvPr>
        </p:nvSpPr>
        <p:spPr/>
        <p:txBody>
          <a:bodyPr/>
          <a:lstStyle/>
          <a:p>
            <a:r>
              <a:rPr lang="en-US" dirty="0"/>
              <a:t>No conflict of interest to disclose</a:t>
            </a:r>
          </a:p>
        </p:txBody>
      </p:sp>
    </p:spTree>
    <p:extLst>
      <p:ext uri="{BB962C8B-B14F-4D97-AF65-F5344CB8AC3E}">
        <p14:creationId xmlns:p14="http://schemas.microsoft.com/office/powerpoint/2010/main" val="1166320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D24C8-5BCE-251F-61C7-6BDF99D22C1C}"/>
              </a:ext>
            </a:extLst>
          </p:cNvPr>
          <p:cNvSpPr>
            <a:spLocks noGrp="1"/>
          </p:cNvSpPr>
          <p:nvPr>
            <p:ph type="title"/>
          </p:nvPr>
        </p:nvSpPr>
        <p:spPr>
          <a:xfrm>
            <a:off x="154616" y="258742"/>
            <a:ext cx="11494832" cy="653184"/>
          </a:xfrm>
        </p:spPr>
        <p:txBody>
          <a:bodyPr>
            <a:normAutofit fontScale="90000"/>
          </a:bodyPr>
          <a:lstStyle/>
          <a:p>
            <a:r>
              <a:rPr lang="en-US" dirty="0"/>
              <a:t>Shifting Winds of ACIP, CDC &amp; Immunization Guidelines</a:t>
            </a:r>
          </a:p>
        </p:txBody>
      </p:sp>
      <p:cxnSp>
        <p:nvCxnSpPr>
          <p:cNvPr id="5" name="Straight Arrow Connector 4">
            <a:extLst>
              <a:ext uri="{FF2B5EF4-FFF2-40B4-BE49-F238E27FC236}">
                <a16:creationId xmlns:a16="http://schemas.microsoft.com/office/drawing/2014/main" id="{2291F662-A2B3-9504-CCE9-DA3C0AAC7587}"/>
              </a:ext>
            </a:extLst>
          </p:cNvPr>
          <p:cNvCxnSpPr>
            <a:cxnSpLocks/>
          </p:cNvCxnSpPr>
          <p:nvPr/>
        </p:nvCxnSpPr>
        <p:spPr>
          <a:xfrm>
            <a:off x="1891145" y="1101436"/>
            <a:ext cx="0" cy="5548746"/>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sp>
        <p:nvSpPr>
          <p:cNvPr id="7" name="TextBox 6">
            <a:extLst>
              <a:ext uri="{FF2B5EF4-FFF2-40B4-BE49-F238E27FC236}">
                <a16:creationId xmlns:a16="http://schemas.microsoft.com/office/drawing/2014/main" id="{239284AC-C532-71D8-DB39-C8C0A8D74D1C}"/>
              </a:ext>
            </a:extLst>
          </p:cNvPr>
          <p:cNvSpPr txBox="1"/>
          <p:nvPr/>
        </p:nvSpPr>
        <p:spPr>
          <a:xfrm>
            <a:off x="674163" y="1105592"/>
            <a:ext cx="1216982" cy="369332"/>
          </a:xfrm>
          <a:prstGeom prst="rect">
            <a:avLst/>
          </a:prstGeom>
          <a:noFill/>
        </p:spPr>
        <p:txBody>
          <a:bodyPr wrap="square" rtlCol="0">
            <a:spAutoFit/>
          </a:bodyPr>
          <a:lstStyle/>
          <a:p>
            <a:pPr algn="r"/>
            <a:r>
              <a:rPr lang="en-US" dirty="0"/>
              <a:t>June 2025</a:t>
            </a:r>
          </a:p>
        </p:txBody>
      </p:sp>
      <p:sp>
        <p:nvSpPr>
          <p:cNvPr id="8" name="TextBox 7">
            <a:extLst>
              <a:ext uri="{FF2B5EF4-FFF2-40B4-BE49-F238E27FC236}">
                <a16:creationId xmlns:a16="http://schemas.microsoft.com/office/drawing/2014/main" id="{763FB8EB-334C-02A2-98AC-B6B22E2E6448}"/>
              </a:ext>
            </a:extLst>
          </p:cNvPr>
          <p:cNvSpPr txBox="1"/>
          <p:nvPr/>
        </p:nvSpPr>
        <p:spPr>
          <a:xfrm>
            <a:off x="2048254" y="1101436"/>
            <a:ext cx="9268405" cy="646331"/>
          </a:xfrm>
          <a:prstGeom prst="rect">
            <a:avLst/>
          </a:prstGeom>
          <a:noFill/>
        </p:spPr>
        <p:txBody>
          <a:bodyPr wrap="square" rtlCol="0">
            <a:spAutoFit/>
          </a:bodyPr>
          <a:lstStyle/>
          <a:p>
            <a:r>
              <a:rPr lang="en-US" dirty="0"/>
              <a:t>All 17 ACIP members dismissed, 8 ne members appointed by passing traditional multi-year vetting process</a:t>
            </a:r>
          </a:p>
        </p:txBody>
      </p:sp>
      <p:sp>
        <p:nvSpPr>
          <p:cNvPr id="9" name="TextBox 8">
            <a:extLst>
              <a:ext uri="{FF2B5EF4-FFF2-40B4-BE49-F238E27FC236}">
                <a16:creationId xmlns:a16="http://schemas.microsoft.com/office/drawing/2014/main" id="{2AD03EF6-9AC0-388C-6661-83F2183384E2}"/>
              </a:ext>
            </a:extLst>
          </p:cNvPr>
          <p:cNvSpPr txBox="1"/>
          <p:nvPr/>
        </p:nvSpPr>
        <p:spPr>
          <a:xfrm>
            <a:off x="674163" y="1826744"/>
            <a:ext cx="1216982" cy="369332"/>
          </a:xfrm>
          <a:prstGeom prst="rect">
            <a:avLst/>
          </a:prstGeom>
          <a:noFill/>
        </p:spPr>
        <p:txBody>
          <a:bodyPr wrap="square" rtlCol="0">
            <a:spAutoFit/>
          </a:bodyPr>
          <a:lstStyle/>
          <a:p>
            <a:pPr algn="r"/>
            <a:r>
              <a:rPr lang="en-US" dirty="0"/>
              <a:t>Aug 2025</a:t>
            </a:r>
          </a:p>
        </p:txBody>
      </p:sp>
      <p:sp>
        <p:nvSpPr>
          <p:cNvPr id="10" name="TextBox 9">
            <a:extLst>
              <a:ext uri="{FF2B5EF4-FFF2-40B4-BE49-F238E27FC236}">
                <a16:creationId xmlns:a16="http://schemas.microsoft.com/office/drawing/2014/main" id="{7CD85AD1-6E99-6642-C30B-88793E633F25}"/>
              </a:ext>
            </a:extLst>
          </p:cNvPr>
          <p:cNvSpPr txBox="1"/>
          <p:nvPr/>
        </p:nvSpPr>
        <p:spPr>
          <a:xfrm>
            <a:off x="2048253" y="1837870"/>
            <a:ext cx="9820657" cy="369332"/>
          </a:xfrm>
          <a:prstGeom prst="rect">
            <a:avLst/>
          </a:prstGeom>
          <a:noFill/>
        </p:spPr>
        <p:txBody>
          <a:bodyPr wrap="square" rtlCol="0">
            <a:spAutoFit/>
          </a:bodyPr>
          <a:lstStyle/>
          <a:p>
            <a:r>
              <a:rPr lang="en-US" dirty="0"/>
              <a:t>30 non-voting liaison orgs (including major medical societies) removed from ACIP workgroups</a:t>
            </a:r>
          </a:p>
        </p:txBody>
      </p:sp>
      <p:sp>
        <p:nvSpPr>
          <p:cNvPr id="11" name="TextBox 10">
            <a:extLst>
              <a:ext uri="{FF2B5EF4-FFF2-40B4-BE49-F238E27FC236}">
                <a16:creationId xmlns:a16="http://schemas.microsoft.com/office/drawing/2014/main" id="{63D6143C-E7EF-E856-F0C0-CDB3640ADB16}"/>
              </a:ext>
            </a:extLst>
          </p:cNvPr>
          <p:cNvSpPr txBox="1"/>
          <p:nvPr/>
        </p:nvSpPr>
        <p:spPr>
          <a:xfrm>
            <a:off x="674163" y="2406993"/>
            <a:ext cx="1216982" cy="369332"/>
          </a:xfrm>
          <a:prstGeom prst="rect">
            <a:avLst/>
          </a:prstGeom>
          <a:noFill/>
        </p:spPr>
        <p:txBody>
          <a:bodyPr wrap="square" rtlCol="0">
            <a:spAutoFit/>
          </a:bodyPr>
          <a:lstStyle/>
          <a:p>
            <a:pPr algn="r"/>
            <a:r>
              <a:rPr lang="en-US" dirty="0"/>
              <a:t>Sep 2025</a:t>
            </a:r>
          </a:p>
        </p:txBody>
      </p:sp>
      <p:sp>
        <p:nvSpPr>
          <p:cNvPr id="12" name="TextBox 11">
            <a:extLst>
              <a:ext uri="{FF2B5EF4-FFF2-40B4-BE49-F238E27FC236}">
                <a16:creationId xmlns:a16="http://schemas.microsoft.com/office/drawing/2014/main" id="{DB64CED5-A40F-9DFB-46A1-C4853E096872}"/>
              </a:ext>
            </a:extLst>
          </p:cNvPr>
          <p:cNvSpPr txBox="1"/>
          <p:nvPr/>
        </p:nvSpPr>
        <p:spPr>
          <a:xfrm>
            <a:off x="2048253" y="2406993"/>
            <a:ext cx="9820657" cy="1200329"/>
          </a:xfrm>
          <a:prstGeom prst="rect">
            <a:avLst/>
          </a:prstGeom>
          <a:noFill/>
        </p:spPr>
        <p:txBody>
          <a:bodyPr wrap="square" rtlCol="0">
            <a:spAutoFit/>
          </a:bodyPr>
          <a:lstStyle/>
          <a:p>
            <a:pPr marL="285750" indent="-285750">
              <a:buFont typeface="Arial" panose="020B0604020202020204" pitchFamily="34" charset="0"/>
              <a:buChar char="•"/>
            </a:pPr>
            <a:r>
              <a:rPr lang="en-US" dirty="0"/>
              <a:t>7 additional ACIP members appointed, including individuals w </a:t>
            </a:r>
            <a:r>
              <a:rPr lang="en-US" dirty="0" err="1"/>
              <a:t>hx</a:t>
            </a:r>
            <a:r>
              <a:rPr lang="en-US" dirty="0"/>
              <a:t> opposing vax guidance</a:t>
            </a:r>
          </a:p>
          <a:p>
            <a:pPr marL="285750" indent="-285750">
              <a:buFont typeface="Arial" panose="020B0604020202020204" pitchFamily="34" charset="0"/>
              <a:buChar char="•"/>
            </a:pPr>
            <a:r>
              <a:rPr lang="en-US" b="1" dirty="0">
                <a:solidFill>
                  <a:srgbClr val="FF0000"/>
                </a:solidFill>
              </a:rPr>
              <a:t>Recommendations changes:</a:t>
            </a:r>
          </a:p>
          <a:p>
            <a:pPr marL="742950" lvl="1" indent="-285750">
              <a:buFont typeface="Arial" panose="020B0604020202020204" pitchFamily="34" charset="0"/>
              <a:buChar char="•"/>
            </a:pPr>
            <a:r>
              <a:rPr lang="en-US" dirty="0">
                <a:solidFill>
                  <a:srgbClr val="FF0000"/>
                </a:solidFill>
              </a:rPr>
              <a:t>MMRV no longer recommended for children under 4</a:t>
            </a:r>
          </a:p>
          <a:p>
            <a:pPr marL="742950" lvl="1" indent="-285750">
              <a:buFont typeface="Arial" panose="020B0604020202020204" pitchFamily="34" charset="0"/>
              <a:buChar char="•"/>
            </a:pPr>
            <a:r>
              <a:rPr lang="en-US" dirty="0">
                <a:solidFill>
                  <a:srgbClr val="FF0000"/>
                </a:solidFill>
              </a:rPr>
              <a:t>Covid 19 vax rec changed from universal to “individual decision-making”</a:t>
            </a:r>
          </a:p>
        </p:txBody>
      </p:sp>
      <p:sp>
        <p:nvSpPr>
          <p:cNvPr id="13" name="TextBox 12">
            <a:extLst>
              <a:ext uri="{FF2B5EF4-FFF2-40B4-BE49-F238E27FC236}">
                <a16:creationId xmlns:a16="http://schemas.microsoft.com/office/drawing/2014/main" id="{572278AC-D9CD-D1CD-5D94-1D3A5DD2BAB0}"/>
              </a:ext>
            </a:extLst>
          </p:cNvPr>
          <p:cNvSpPr txBox="1"/>
          <p:nvPr/>
        </p:nvSpPr>
        <p:spPr>
          <a:xfrm>
            <a:off x="674163" y="3691143"/>
            <a:ext cx="1216982" cy="369332"/>
          </a:xfrm>
          <a:prstGeom prst="rect">
            <a:avLst/>
          </a:prstGeom>
          <a:noFill/>
        </p:spPr>
        <p:txBody>
          <a:bodyPr wrap="square" rtlCol="0">
            <a:spAutoFit/>
          </a:bodyPr>
          <a:lstStyle/>
          <a:p>
            <a:pPr algn="r"/>
            <a:r>
              <a:rPr lang="en-US" dirty="0"/>
              <a:t>Dec 2025</a:t>
            </a:r>
          </a:p>
        </p:txBody>
      </p:sp>
      <p:sp>
        <p:nvSpPr>
          <p:cNvPr id="14" name="TextBox 13">
            <a:extLst>
              <a:ext uri="{FF2B5EF4-FFF2-40B4-BE49-F238E27FC236}">
                <a16:creationId xmlns:a16="http://schemas.microsoft.com/office/drawing/2014/main" id="{295CE1C9-1913-1379-5157-CDE2E21B428A}"/>
              </a:ext>
            </a:extLst>
          </p:cNvPr>
          <p:cNvSpPr txBox="1"/>
          <p:nvPr/>
        </p:nvSpPr>
        <p:spPr>
          <a:xfrm>
            <a:off x="2048252" y="3709161"/>
            <a:ext cx="9820657" cy="646331"/>
          </a:xfrm>
          <a:prstGeom prst="rect">
            <a:avLst/>
          </a:prstGeom>
          <a:noFill/>
        </p:spPr>
        <p:txBody>
          <a:bodyPr wrap="square" rtlCol="0">
            <a:spAutoFit/>
          </a:bodyPr>
          <a:lstStyle/>
          <a:p>
            <a:r>
              <a:rPr lang="en-US" b="1" dirty="0">
                <a:solidFill>
                  <a:srgbClr val="FF0000"/>
                </a:solidFill>
              </a:rPr>
              <a:t>Recommendation change: </a:t>
            </a:r>
          </a:p>
          <a:p>
            <a:pPr marL="285750" indent="-285750">
              <a:buFont typeface="Arial" panose="020B0604020202020204" pitchFamily="34" charset="0"/>
              <a:buChar char="•"/>
            </a:pPr>
            <a:r>
              <a:rPr lang="en-US" dirty="0">
                <a:solidFill>
                  <a:srgbClr val="FF0000"/>
                </a:solidFill>
              </a:rPr>
              <a:t>Removed universal rec for newborn hep B vax at birth </a:t>
            </a:r>
          </a:p>
        </p:txBody>
      </p:sp>
      <p:sp>
        <p:nvSpPr>
          <p:cNvPr id="15" name="TextBox 14">
            <a:extLst>
              <a:ext uri="{FF2B5EF4-FFF2-40B4-BE49-F238E27FC236}">
                <a16:creationId xmlns:a16="http://schemas.microsoft.com/office/drawing/2014/main" id="{2DC7B0C9-AF68-EEAA-BE05-518963092590}"/>
              </a:ext>
            </a:extLst>
          </p:cNvPr>
          <p:cNvSpPr txBox="1"/>
          <p:nvPr/>
        </p:nvSpPr>
        <p:spPr>
          <a:xfrm>
            <a:off x="674163" y="4604714"/>
            <a:ext cx="1216982" cy="369332"/>
          </a:xfrm>
          <a:prstGeom prst="rect">
            <a:avLst/>
          </a:prstGeom>
          <a:noFill/>
        </p:spPr>
        <p:txBody>
          <a:bodyPr wrap="square" rtlCol="0">
            <a:spAutoFit/>
          </a:bodyPr>
          <a:lstStyle/>
          <a:p>
            <a:pPr algn="r"/>
            <a:r>
              <a:rPr lang="en-US" dirty="0"/>
              <a:t>Jan 2026</a:t>
            </a:r>
          </a:p>
        </p:txBody>
      </p:sp>
      <p:sp>
        <p:nvSpPr>
          <p:cNvPr id="16" name="TextBox 15">
            <a:extLst>
              <a:ext uri="{FF2B5EF4-FFF2-40B4-BE49-F238E27FC236}">
                <a16:creationId xmlns:a16="http://schemas.microsoft.com/office/drawing/2014/main" id="{F69BE4ED-A249-E4C5-5868-9ED5AF6A0C09}"/>
              </a:ext>
            </a:extLst>
          </p:cNvPr>
          <p:cNvSpPr txBox="1"/>
          <p:nvPr/>
        </p:nvSpPr>
        <p:spPr>
          <a:xfrm>
            <a:off x="2048251" y="4587184"/>
            <a:ext cx="9820657" cy="1200329"/>
          </a:xfrm>
          <a:prstGeom prst="rect">
            <a:avLst/>
          </a:prstGeom>
          <a:noFill/>
        </p:spPr>
        <p:txBody>
          <a:bodyPr wrap="square" rtlCol="0">
            <a:spAutoFit/>
          </a:bodyPr>
          <a:lstStyle/>
          <a:p>
            <a:r>
              <a:rPr lang="en-US" b="1" dirty="0">
                <a:solidFill>
                  <a:srgbClr val="FF0000"/>
                </a:solidFill>
              </a:rPr>
              <a:t>Recommendation changes: </a:t>
            </a:r>
          </a:p>
          <a:p>
            <a:pPr marL="285750" indent="-285750">
              <a:buFont typeface="Arial" panose="020B0604020202020204" pitchFamily="34" charset="0"/>
              <a:buChar char="•"/>
            </a:pPr>
            <a:r>
              <a:rPr lang="en-US" dirty="0">
                <a:solidFill>
                  <a:srgbClr val="FF0000"/>
                </a:solidFill>
              </a:rPr>
              <a:t>CDC released revised ped </a:t>
            </a:r>
            <a:r>
              <a:rPr lang="en-US" dirty="0" err="1">
                <a:solidFill>
                  <a:srgbClr val="FF0000"/>
                </a:solidFill>
              </a:rPr>
              <a:t>imm</a:t>
            </a:r>
            <a:r>
              <a:rPr lang="en-US" dirty="0">
                <a:solidFill>
                  <a:srgbClr val="FF0000"/>
                </a:solidFill>
              </a:rPr>
              <a:t> schedule wo formal ACIP vote: 13 vax targeting 17 VPDs &gt; 7 vax targeting 11 VPDs</a:t>
            </a:r>
          </a:p>
          <a:p>
            <a:pPr marL="285750" indent="-285750">
              <a:buFont typeface="Arial" panose="020B0604020202020204" pitchFamily="34" charset="0"/>
              <a:buChar char="•"/>
            </a:pPr>
            <a:r>
              <a:rPr lang="en-US" dirty="0">
                <a:solidFill>
                  <a:srgbClr val="FF0000"/>
                </a:solidFill>
              </a:rPr>
              <a:t>Removal of universal rec for Covid 19, hep A, hep B, flu, rotavirus, and men ACWY</a:t>
            </a:r>
          </a:p>
        </p:txBody>
      </p:sp>
      <p:sp>
        <p:nvSpPr>
          <p:cNvPr id="17" name="TextBox 16">
            <a:extLst>
              <a:ext uri="{FF2B5EF4-FFF2-40B4-BE49-F238E27FC236}">
                <a16:creationId xmlns:a16="http://schemas.microsoft.com/office/drawing/2014/main" id="{5EF9AD84-4116-B6B9-8AEC-2E5775904058}"/>
              </a:ext>
            </a:extLst>
          </p:cNvPr>
          <p:cNvSpPr txBox="1"/>
          <p:nvPr/>
        </p:nvSpPr>
        <p:spPr>
          <a:xfrm>
            <a:off x="0" y="6018986"/>
            <a:ext cx="1814670" cy="369332"/>
          </a:xfrm>
          <a:prstGeom prst="rect">
            <a:avLst/>
          </a:prstGeom>
          <a:noFill/>
        </p:spPr>
        <p:txBody>
          <a:bodyPr wrap="square" rtlCol="0">
            <a:spAutoFit/>
          </a:bodyPr>
          <a:lstStyle/>
          <a:p>
            <a:pPr algn="r"/>
            <a:r>
              <a:rPr lang="en-US" dirty="0"/>
              <a:t>March 2026</a:t>
            </a:r>
          </a:p>
        </p:txBody>
      </p:sp>
      <p:sp>
        <p:nvSpPr>
          <p:cNvPr id="18" name="TextBox 17">
            <a:extLst>
              <a:ext uri="{FF2B5EF4-FFF2-40B4-BE49-F238E27FC236}">
                <a16:creationId xmlns:a16="http://schemas.microsoft.com/office/drawing/2014/main" id="{1746C7A3-740E-F854-CF77-ABEAB99CB7AD}"/>
              </a:ext>
            </a:extLst>
          </p:cNvPr>
          <p:cNvSpPr txBox="1"/>
          <p:nvPr/>
        </p:nvSpPr>
        <p:spPr>
          <a:xfrm>
            <a:off x="2048251" y="6081391"/>
            <a:ext cx="9820657" cy="369332"/>
          </a:xfrm>
          <a:prstGeom prst="rect">
            <a:avLst/>
          </a:prstGeom>
          <a:noFill/>
        </p:spPr>
        <p:txBody>
          <a:bodyPr wrap="square" rtlCol="0">
            <a:spAutoFit/>
          </a:bodyPr>
          <a:lstStyle/>
          <a:p>
            <a:r>
              <a:rPr lang="en-US" dirty="0"/>
              <a:t>Federal judge blocked changes to vax rec and ACIP membership (AAP litigation)</a:t>
            </a:r>
            <a:endParaRPr lang="en-US" dirty="0">
              <a:solidFill>
                <a:srgbClr val="FF0000"/>
              </a:solidFill>
            </a:endParaRPr>
          </a:p>
        </p:txBody>
      </p:sp>
    </p:spTree>
    <p:extLst>
      <p:ext uri="{BB962C8B-B14F-4D97-AF65-F5344CB8AC3E}">
        <p14:creationId xmlns:p14="http://schemas.microsoft.com/office/powerpoint/2010/main" val="4281002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2D1F3-D4C0-C47E-4306-ADB34D8C828E}"/>
              </a:ext>
            </a:extLst>
          </p:cNvPr>
          <p:cNvSpPr>
            <a:spLocks noGrp="1"/>
          </p:cNvSpPr>
          <p:nvPr>
            <p:ph type="title"/>
          </p:nvPr>
        </p:nvSpPr>
        <p:spPr>
          <a:xfrm>
            <a:off x="838200" y="33585"/>
            <a:ext cx="10515600" cy="878459"/>
          </a:xfrm>
        </p:spPr>
        <p:txBody>
          <a:bodyPr>
            <a:normAutofit/>
          </a:bodyPr>
          <a:lstStyle/>
          <a:p>
            <a:r>
              <a:rPr lang="en-US" sz="4000" dirty="0"/>
              <a:t>Summary of Proposed Federal Guideline Changes</a:t>
            </a:r>
          </a:p>
        </p:txBody>
      </p:sp>
      <p:sp>
        <p:nvSpPr>
          <p:cNvPr id="10" name="TextBox 9">
            <a:extLst>
              <a:ext uri="{FF2B5EF4-FFF2-40B4-BE49-F238E27FC236}">
                <a16:creationId xmlns:a16="http://schemas.microsoft.com/office/drawing/2014/main" id="{E241331D-3A14-ECF0-3859-8B505ED9D367}"/>
              </a:ext>
            </a:extLst>
          </p:cNvPr>
          <p:cNvSpPr txBox="1"/>
          <p:nvPr/>
        </p:nvSpPr>
        <p:spPr>
          <a:xfrm>
            <a:off x="2194560" y="912044"/>
            <a:ext cx="3401568" cy="3477875"/>
          </a:xfrm>
          <a:prstGeom prst="rect">
            <a:avLst/>
          </a:prstGeom>
          <a:noFill/>
        </p:spPr>
        <p:txBody>
          <a:bodyPr wrap="square" rtlCol="0">
            <a:spAutoFit/>
          </a:bodyPr>
          <a:lstStyle/>
          <a:p>
            <a:r>
              <a:rPr lang="en-US" sz="2200" b="1" dirty="0">
                <a:solidFill>
                  <a:schemeClr val="accent6"/>
                </a:solidFill>
              </a:rPr>
              <a:t>Unchanged:</a:t>
            </a:r>
          </a:p>
          <a:p>
            <a:pPr marL="742950" lvl="1" indent="-285750">
              <a:buFont typeface="Arial" panose="020B0604020202020204" pitchFamily="34" charset="0"/>
              <a:buChar char="•"/>
            </a:pPr>
            <a:r>
              <a:rPr lang="en-US" sz="2200" dirty="0"/>
              <a:t>DTaP / Tdap</a:t>
            </a:r>
          </a:p>
          <a:p>
            <a:pPr marL="742950" lvl="1" indent="-285750">
              <a:buFont typeface="Arial" panose="020B0604020202020204" pitchFamily="34" charset="0"/>
              <a:buChar char="•"/>
            </a:pPr>
            <a:r>
              <a:rPr lang="en-US" sz="2200" dirty="0"/>
              <a:t>MMR</a:t>
            </a:r>
          </a:p>
          <a:p>
            <a:pPr marL="742950" lvl="1" indent="-285750">
              <a:buFont typeface="Arial" panose="020B0604020202020204" pitchFamily="34" charset="0"/>
              <a:buChar char="•"/>
            </a:pPr>
            <a:r>
              <a:rPr lang="en-US" sz="2200" dirty="0"/>
              <a:t>IPV (Polio)</a:t>
            </a:r>
          </a:p>
          <a:p>
            <a:pPr marL="742950" lvl="1" indent="-285750">
              <a:buFont typeface="Arial" panose="020B0604020202020204" pitchFamily="34" charset="0"/>
              <a:buChar char="•"/>
            </a:pPr>
            <a:r>
              <a:rPr lang="en-US" sz="2200" dirty="0"/>
              <a:t>Hib</a:t>
            </a:r>
          </a:p>
          <a:p>
            <a:pPr marL="742950" lvl="1" indent="-285750">
              <a:buFont typeface="Arial" panose="020B0604020202020204" pitchFamily="34" charset="0"/>
              <a:buChar char="•"/>
            </a:pPr>
            <a:r>
              <a:rPr lang="en-US" sz="2200" dirty="0"/>
              <a:t>Pneumococcal (PCV)</a:t>
            </a:r>
          </a:p>
          <a:p>
            <a:pPr marL="742950" lvl="1" indent="-285750">
              <a:buFont typeface="Arial" panose="020B0604020202020204" pitchFamily="34" charset="0"/>
              <a:buChar char="•"/>
            </a:pPr>
            <a:r>
              <a:rPr lang="en-US" sz="2200" dirty="0"/>
              <a:t>Varicella</a:t>
            </a:r>
          </a:p>
          <a:p>
            <a:pPr marL="742950" lvl="1" indent="-285750">
              <a:buFont typeface="Arial" panose="020B0604020202020204" pitchFamily="34" charset="0"/>
              <a:buChar char="•"/>
            </a:pPr>
            <a:r>
              <a:rPr lang="en-US" sz="2200" dirty="0"/>
              <a:t>HPV</a:t>
            </a:r>
          </a:p>
          <a:p>
            <a:pPr marL="285750" indent="-285750">
              <a:buFont typeface="Arial" panose="020B0604020202020204" pitchFamily="34" charset="0"/>
              <a:buChar char="•"/>
            </a:pPr>
            <a:endParaRPr lang="en-US" sz="2200" dirty="0"/>
          </a:p>
        </p:txBody>
      </p:sp>
      <p:sp>
        <p:nvSpPr>
          <p:cNvPr id="11" name="TextBox 10">
            <a:extLst>
              <a:ext uri="{FF2B5EF4-FFF2-40B4-BE49-F238E27FC236}">
                <a16:creationId xmlns:a16="http://schemas.microsoft.com/office/drawing/2014/main" id="{F5D988D3-730C-F3EC-EC25-56DDBA519323}"/>
              </a:ext>
            </a:extLst>
          </p:cNvPr>
          <p:cNvSpPr txBox="1"/>
          <p:nvPr/>
        </p:nvSpPr>
        <p:spPr>
          <a:xfrm>
            <a:off x="5596128" y="912044"/>
            <a:ext cx="5212080" cy="3139321"/>
          </a:xfrm>
          <a:prstGeom prst="rect">
            <a:avLst/>
          </a:prstGeom>
          <a:noFill/>
        </p:spPr>
        <p:txBody>
          <a:bodyPr wrap="square" rtlCol="0">
            <a:spAutoFit/>
          </a:bodyPr>
          <a:lstStyle/>
          <a:p>
            <a:r>
              <a:rPr lang="en-US" sz="2200" b="1" dirty="0">
                <a:solidFill>
                  <a:srgbClr val="FFC000"/>
                </a:solidFill>
              </a:rPr>
              <a:t>Removed from universal (shifted to risk-based or SCDM):</a:t>
            </a:r>
          </a:p>
          <a:p>
            <a:pPr marL="742950" lvl="1" indent="-285750">
              <a:buFont typeface="Arial" panose="020B0604020202020204" pitchFamily="34" charset="0"/>
              <a:buChar char="•"/>
            </a:pPr>
            <a:r>
              <a:rPr lang="en-US" sz="2200" dirty="0"/>
              <a:t>Hep B for newborns</a:t>
            </a:r>
          </a:p>
          <a:p>
            <a:pPr marL="742950" lvl="1" indent="-285750">
              <a:buFont typeface="Arial" panose="020B0604020202020204" pitchFamily="34" charset="0"/>
              <a:buChar char="•"/>
            </a:pPr>
            <a:r>
              <a:rPr lang="en-US" sz="2200" dirty="0"/>
              <a:t>Hep A </a:t>
            </a:r>
          </a:p>
          <a:p>
            <a:pPr marL="742950" lvl="1" indent="-285750">
              <a:buFont typeface="Arial" panose="020B0604020202020204" pitchFamily="34" charset="0"/>
              <a:buChar char="•"/>
            </a:pPr>
            <a:r>
              <a:rPr lang="en-US" sz="2200" dirty="0"/>
              <a:t>Rotavirus </a:t>
            </a:r>
          </a:p>
          <a:p>
            <a:pPr marL="742950" lvl="1" indent="-285750">
              <a:buFont typeface="Arial" panose="020B0604020202020204" pitchFamily="34" charset="0"/>
              <a:buChar char="•"/>
            </a:pPr>
            <a:r>
              <a:rPr lang="en-US" sz="2200" dirty="0"/>
              <a:t>Influenza</a:t>
            </a:r>
          </a:p>
          <a:p>
            <a:pPr marL="742950" lvl="1" indent="-285750">
              <a:buFont typeface="Arial" panose="020B0604020202020204" pitchFamily="34" charset="0"/>
              <a:buChar char="•"/>
            </a:pPr>
            <a:r>
              <a:rPr lang="en-US" sz="2200" dirty="0"/>
              <a:t>Covid 19 </a:t>
            </a:r>
          </a:p>
          <a:p>
            <a:pPr marL="742950" lvl="1" indent="-285750">
              <a:buFont typeface="Arial" panose="020B0604020202020204" pitchFamily="34" charset="0"/>
              <a:buChar char="•"/>
            </a:pPr>
            <a:r>
              <a:rPr lang="en-US" sz="2200" dirty="0" err="1"/>
              <a:t>MenACWY</a:t>
            </a:r>
            <a:r>
              <a:rPr lang="en-US" sz="2200" dirty="0"/>
              <a:t> and </a:t>
            </a:r>
            <a:r>
              <a:rPr lang="en-US" sz="2200" dirty="0" err="1"/>
              <a:t>MenB</a:t>
            </a:r>
            <a:endParaRPr lang="en-US" sz="2200" dirty="0"/>
          </a:p>
          <a:p>
            <a:pPr marL="285750" indent="-285750">
              <a:buFont typeface="Arial" panose="020B0604020202020204" pitchFamily="34" charset="0"/>
              <a:buChar char="•"/>
            </a:pPr>
            <a:endParaRPr lang="en-US" sz="2200" dirty="0"/>
          </a:p>
        </p:txBody>
      </p:sp>
      <p:pic>
        <p:nvPicPr>
          <p:cNvPr id="2050" name="Picture 2" descr="Pediatric Dentistry | Kids Dentist Glenview | Gallery Park Dental">
            <a:extLst>
              <a:ext uri="{FF2B5EF4-FFF2-40B4-BE49-F238E27FC236}">
                <a16:creationId xmlns:a16="http://schemas.microsoft.com/office/drawing/2014/main" id="{8C2C38B2-4975-FFF0-C076-5602B144F8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382" y="1906339"/>
            <a:ext cx="984504" cy="813112"/>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3A2FBBCB-C599-4E19-B474-4BF3411A420D}"/>
              </a:ext>
            </a:extLst>
          </p:cNvPr>
          <p:cNvGrpSpPr/>
          <p:nvPr/>
        </p:nvGrpSpPr>
        <p:grpSpPr>
          <a:xfrm>
            <a:off x="540400" y="5098223"/>
            <a:ext cx="2432971" cy="996696"/>
            <a:chOff x="0" y="5384214"/>
            <a:chExt cx="2432971" cy="998990"/>
          </a:xfrm>
        </p:grpSpPr>
        <p:pic>
          <p:nvPicPr>
            <p:cNvPr id="2052" name="Picture 4" descr="Pregnant Woman Icon Mark II - Openclipart">
              <a:extLst>
                <a:ext uri="{FF2B5EF4-FFF2-40B4-BE49-F238E27FC236}">
                  <a16:creationId xmlns:a16="http://schemas.microsoft.com/office/drawing/2014/main" id="{D3F8F1AA-86D2-373B-EE6A-A270652BA0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404679"/>
              <a:ext cx="658749" cy="86376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tick,people,human,person,man - free image from needpix.com">
              <a:extLst>
                <a:ext uri="{FF2B5EF4-FFF2-40B4-BE49-F238E27FC236}">
                  <a16:creationId xmlns:a16="http://schemas.microsoft.com/office/drawing/2014/main" id="{2EB66E30-4539-45F3-32B0-9348B2B1D5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382" y="5384214"/>
              <a:ext cx="1660589" cy="998990"/>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a:extLst>
              <a:ext uri="{FF2B5EF4-FFF2-40B4-BE49-F238E27FC236}">
                <a16:creationId xmlns:a16="http://schemas.microsoft.com/office/drawing/2014/main" id="{CD7541FB-2BD2-36CB-489A-7E58FA05112A}"/>
              </a:ext>
            </a:extLst>
          </p:cNvPr>
          <p:cNvSpPr txBox="1"/>
          <p:nvPr/>
        </p:nvSpPr>
        <p:spPr>
          <a:xfrm>
            <a:off x="4046220" y="4389919"/>
            <a:ext cx="7146036" cy="2123658"/>
          </a:xfrm>
          <a:prstGeom prst="rect">
            <a:avLst/>
          </a:prstGeom>
          <a:noFill/>
        </p:spPr>
        <p:txBody>
          <a:bodyPr wrap="square">
            <a:spAutoFit/>
          </a:bodyPr>
          <a:lstStyle/>
          <a:p>
            <a:r>
              <a:rPr lang="en-US" sz="2200" b="1" dirty="0">
                <a:solidFill>
                  <a:srgbClr val="FFC000"/>
                </a:solidFill>
              </a:rPr>
              <a:t>Removed from universal/routine:</a:t>
            </a:r>
          </a:p>
          <a:p>
            <a:pPr marL="342900" indent="-342900">
              <a:buFont typeface="Arial" panose="020B0604020202020204" pitchFamily="34" charset="0"/>
              <a:buChar char="•"/>
            </a:pPr>
            <a:r>
              <a:rPr lang="en-US" sz="2200" dirty="0"/>
              <a:t>Covid 19 (adults)</a:t>
            </a:r>
          </a:p>
          <a:p>
            <a:pPr marL="342900" indent="-342900">
              <a:buFont typeface="Arial" panose="020B0604020202020204" pitchFamily="34" charset="0"/>
              <a:buChar char="•"/>
            </a:pPr>
            <a:r>
              <a:rPr lang="en-US" sz="2200" dirty="0"/>
              <a:t>Covid 19 (pregnancy)</a:t>
            </a:r>
          </a:p>
          <a:p>
            <a:pPr marL="342900" indent="-342900">
              <a:buFont typeface="Arial" panose="020B0604020202020204" pitchFamily="34" charset="0"/>
              <a:buChar char="•"/>
            </a:pPr>
            <a:endParaRPr lang="en-US" sz="2200" dirty="0"/>
          </a:p>
          <a:p>
            <a:r>
              <a:rPr lang="en-US" sz="2200" b="1" dirty="0">
                <a:solidFill>
                  <a:schemeClr val="accent6"/>
                </a:solidFill>
              </a:rPr>
              <a:t>No major change: </a:t>
            </a:r>
          </a:p>
          <a:p>
            <a:pPr marL="342900" indent="-342900">
              <a:buFont typeface="Arial" panose="020B0604020202020204" pitchFamily="34" charset="0"/>
              <a:buChar char="•"/>
            </a:pPr>
            <a:r>
              <a:rPr lang="en-US" sz="2200" dirty="0"/>
              <a:t>Hep B, influenza, RSV, Tdap, pneumococcal, shingles</a:t>
            </a:r>
          </a:p>
        </p:txBody>
      </p:sp>
      <p:cxnSp>
        <p:nvCxnSpPr>
          <p:cNvPr id="16" name="Straight Connector 15">
            <a:extLst>
              <a:ext uri="{FF2B5EF4-FFF2-40B4-BE49-F238E27FC236}">
                <a16:creationId xmlns:a16="http://schemas.microsoft.com/office/drawing/2014/main" id="{FBF64DDC-9C7E-E320-F8DD-D688EBB0843F}"/>
              </a:ext>
            </a:extLst>
          </p:cNvPr>
          <p:cNvCxnSpPr/>
          <p:nvPr/>
        </p:nvCxnSpPr>
        <p:spPr>
          <a:xfrm>
            <a:off x="349758" y="4131638"/>
            <a:ext cx="11539728" cy="52746"/>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7502580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DB645-7976-DDB2-550E-6E12DC43A4B1}"/>
              </a:ext>
            </a:extLst>
          </p:cNvPr>
          <p:cNvSpPr>
            <a:spLocks noGrp="1"/>
          </p:cNvSpPr>
          <p:nvPr>
            <p:ph type="title"/>
          </p:nvPr>
        </p:nvSpPr>
        <p:spPr>
          <a:xfrm>
            <a:off x="838199" y="0"/>
            <a:ext cx="10515600" cy="638175"/>
          </a:xfrm>
        </p:spPr>
        <p:txBody>
          <a:bodyPr>
            <a:normAutofit fontScale="90000"/>
          </a:bodyPr>
          <a:lstStyle/>
          <a:p>
            <a:pPr algn="ctr"/>
            <a:r>
              <a:rPr lang="en-US" sz="4000" dirty="0"/>
              <a:t>AAP vs CDC Ped Immunization Recommendations</a:t>
            </a:r>
          </a:p>
        </p:txBody>
      </p:sp>
      <p:graphicFrame>
        <p:nvGraphicFramePr>
          <p:cNvPr id="46" name="Table 45">
            <a:extLst>
              <a:ext uri="{FF2B5EF4-FFF2-40B4-BE49-F238E27FC236}">
                <a16:creationId xmlns:a16="http://schemas.microsoft.com/office/drawing/2014/main" id="{9E529A88-75F6-26C9-766A-78B0DD6C1C35}"/>
              </a:ext>
            </a:extLst>
          </p:cNvPr>
          <p:cNvGraphicFramePr>
            <a:graphicFrameLocks noGrp="1"/>
          </p:cNvGraphicFramePr>
          <p:nvPr>
            <p:extLst>
              <p:ext uri="{D42A27DB-BD31-4B8C-83A1-F6EECF244321}">
                <p14:modId xmlns:p14="http://schemas.microsoft.com/office/powerpoint/2010/main" val="1278579765"/>
              </p:ext>
            </p:extLst>
          </p:nvPr>
        </p:nvGraphicFramePr>
        <p:xfrm>
          <a:off x="222250" y="588855"/>
          <a:ext cx="11747499" cy="6094520"/>
        </p:xfrm>
        <a:graphic>
          <a:graphicData uri="http://schemas.openxmlformats.org/drawingml/2006/table">
            <a:tbl>
              <a:tblPr firstRow="1" bandRow="1">
                <a:tableStyleId>{B301B821-A1FF-4177-AEE7-76D212191A09}</a:tableStyleId>
              </a:tblPr>
              <a:tblGrid>
                <a:gridCol w="1374286">
                  <a:extLst>
                    <a:ext uri="{9D8B030D-6E8A-4147-A177-3AD203B41FA5}">
                      <a16:colId xmlns:a16="http://schemas.microsoft.com/office/drawing/2014/main" val="2277441901"/>
                    </a:ext>
                  </a:extLst>
                </a:gridCol>
                <a:gridCol w="4783571">
                  <a:extLst>
                    <a:ext uri="{9D8B030D-6E8A-4147-A177-3AD203B41FA5}">
                      <a16:colId xmlns:a16="http://schemas.microsoft.com/office/drawing/2014/main" val="1467463689"/>
                    </a:ext>
                  </a:extLst>
                </a:gridCol>
                <a:gridCol w="5589642">
                  <a:extLst>
                    <a:ext uri="{9D8B030D-6E8A-4147-A177-3AD203B41FA5}">
                      <a16:colId xmlns:a16="http://schemas.microsoft.com/office/drawing/2014/main" val="812969086"/>
                    </a:ext>
                  </a:extLst>
                </a:gridCol>
              </a:tblGrid>
              <a:tr h="627592">
                <a:tc>
                  <a:txBody>
                    <a:bodyPr/>
                    <a:lstStyle/>
                    <a:p>
                      <a:r>
                        <a:rPr lang="en-US" sz="1600" dirty="0"/>
                        <a:t>Vaccine</a:t>
                      </a:r>
                    </a:p>
                  </a:txBody>
                  <a:tcPr/>
                </a:tc>
                <a:tc>
                  <a:txBody>
                    <a:bodyPr/>
                    <a:lstStyle/>
                    <a:p>
                      <a:r>
                        <a:rPr lang="en-US" sz="1600" dirty="0"/>
                        <a:t>AAP</a:t>
                      </a:r>
                    </a:p>
                  </a:txBody>
                  <a:tcPr/>
                </a:tc>
                <a:tc>
                  <a:txBody>
                    <a:bodyPr/>
                    <a:lstStyle/>
                    <a:p>
                      <a:r>
                        <a:rPr lang="en-US" sz="1600" dirty="0"/>
                        <a:t>CDC</a:t>
                      </a:r>
                    </a:p>
                  </a:txBody>
                  <a:tcPr/>
                </a:tc>
                <a:extLst>
                  <a:ext uri="{0D108BD9-81ED-4DB2-BD59-A6C34878D82A}">
                    <a16:rowId xmlns:a16="http://schemas.microsoft.com/office/drawing/2014/main" val="3708821449"/>
                  </a:ext>
                </a:extLst>
              </a:tr>
              <a:tr h="627592">
                <a:tc>
                  <a:txBody>
                    <a:bodyPr/>
                    <a:lstStyle/>
                    <a:p>
                      <a:r>
                        <a:rPr lang="en-US" sz="1600" dirty="0"/>
                        <a:t>HAV</a:t>
                      </a:r>
                    </a:p>
                  </a:txBody>
                  <a:tcPr/>
                </a:tc>
                <a:tc>
                  <a:txBody>
                    <a:bodyPr/>
                    <a:lstStyle/>
                    <a:p>
                      <a:r>
                        <a:rPr lang="en-US" sz="1600" b="0" i="0" u="none" strike="noStrike" kern="1200" dirty="0">
                          <a:solidFill>
                            <a:schemeClr val="dk1"/>
                          </a:solidFill>
                          <a:effectLst/>
                          <a:latin typeface="+mn-lt"/>
                          <a:ea typeface="+mn-ea"/>
                          <a:cs typeface="+mn-cs"/>
                        </a:rPr>
                        <a:t>2-dose series at 12-23 months</a:t>
                      </a:r>
                      <a:endParaRPr lang="en-US" sz="1600" dirty="0"/>
                    </a:p>
                  </a:txBody>
                  <a:tcPr/>
                </a:tc>
                <a:tc>
                  <a:txBody>
                    <a:bodyPr/>
                    <a:lstStyle/>
                    <a:p>
                      <a:r>
                        <a:rPr lang="en-US" sz="1600" b="1" i="0" u="none" strike="noStrike" kern="1200" dirty="0">
                          <a:solidFill>
                            <a:schemeClr val="dk1"/>
                          </a:solidFill>
                          <a:effectLst/>
                          <a:latin typeface="+mn-lt"/>
                          <a:ea typeface="+mn-ea"/>
                          <a:cs typeface="+mn-cs"/>
                        </a:rPr>
                        <a:t>Falls under SCDM.</a:t>
                      </a:r>
                      <a:r>
                        <a:rPr lang="en-US" sz="1600" b="0" i="0" u="none" strike="noStrike" kern="1200" dirty="0">
                          <a:solidFill>
                            <a:schemeClr val="dk1"/>
                          </a:solidFill>
                          <a:effectLst/>
                          <a:latin typeface="+mn-lt"/>
                          <a:ea typeface="+mn-ea"/>
                          <a:cs typeface="+mn-cs"/>
                        </a:rPr>
                        <a:t> If chosen, 2-dose series between 12-23 months.</a:t>
                      </a:r>
                      <a:endParaRPr lang="en-US" sz="1600" dirty="0"/>
                    </a:p>
                  </a:txBody>
                  <a:tcPr/>
                </a:tc>
                <a:extLst>
                  <a:ext uri="{0D108BD9-81ED-4DB2-BD59-A6C34878D82A}">
                    <a16:rowId xmlns:a16="http://schemas.microsoft.com/office/drawing/2014/main" val="3500166745"/>
                  </a:ext>
                </a:extLst>
              </a:tr>
              <a:tr h="627592">
                <a:tc>
                  <a:txBody>
                    <a:bodyPr/>
                    <a:lstStyle/>
                    <a:p>
                      <a:r>
                        <a:rPr lang="en-US" sz="1600" dirty="0"/>
                        <a:t>HBV</a:t>
                      </a:r>
                    </a:p>
                  </a:txBody>
                  <a:tcPr/>
                </a:tc>
                <a:tc>
                  <a:txBody>
                    <a:bodyPr/>
                    <a:lstStyle/>
                    <a:p>
                      <a:r>
                        <a:rPr lang="en-US" sz="1600" b="0" i="0" u="none" strike="noStrike" kern="1200" dirty="0">
                          <a:solidFill>
                            <a:schemeClr val="dk1"/>
                          </a:solidFill>
                          <a:effectLst/>
                          <a:latin typeface="+mn-lt"/>
                          <a:ea typeface="+mn-ea"/>
                          <a:cs typeface="+mn-cs"/>
                        </a:rPr>
                        <a:t>3-dose series: First dose within 24 hours of birth, second dose between 1 and 2 months, and third dose between 6 and 18 months of age</a:t>
                      </a:r>
                      <a:endParaRPr lang="en-US" sz="1600" dirty="0"/>
                    </a:p>
                  </a:txBody>
                  <a:tcPr/>
                </a:tc>
                <a:tc>
                  <a:txBody>
                    <a:bodyPr/>
                    <a:lstStyle/>
                    <a:p>
                      <a:r>
                        <a:rPr lang="en-US" sz="1600" b="1" i="0" u="none" strike="noStrike" kern="1200" dirty="0">
                          <a:solidFill>
                            <a:schemeClr val="dk1"/>
                          </a:solidFill>
                          <a:effectLst/>
                          <a:latin typeface="+mn-lt"/>
                          <a:ea typeface="+mn-ea"/>
                          <a:cs typeface="+mn-cs"/>
                        </a:rPr>
                        <a:t>Falls under SCDM. </a:t>
                      </a:r>
                      <a:r>
                        <a:rPr lang="en-US" sz="1600" b="0" i="0" u="none" strike="noStrike" kern="1200" dirty="0">
                          <a:solidFill>
                            <a:schemeClr val="dk1"/>
                          </a:solidFill>
                          <a:effectLst/>
                          <a:latin typeface="+mn-lt"/>
                          <a:ea typeface="+mn-ea"/>
                          <a:cs typeface="+mn-cs"/>
                        </a:rPr>
                        <a:t>If chosen, 3-dose series: First dose at 2 months and no earlier, then at 4 months, and between 6-18 months.</a:t>
                      </a:r>
                      <a:endParaRPr lang="en-US" sz="1600" dirty="0"/>
                    </a:p>
                  </a:txBody>
                  <a:tcPr/>
                </a:tc>
                <a:extLst>
                  <a:ext uri="{0D108BD9-81ED-4DB2-BD59-A6C34878D82A}">
                    <a16:rowId xmlns:a16="http://schemas.microsoft.com/office/drawing/2014/main" val="975071782"/>
                  </a:ext>
                </a:extLst>
              </a:tr>
              <a:tr h="627592">
                <a:tc>
                  <a:txBody>
                    <a:bodyPr/>
                    <a:lstStyle/>
                    <a:p>
                      <a:r>
                        <a:rPr lang="en-US" sz="1600" dirty="0"/>
                        <a:t>HPV</a:t>
                      </a:r>
                    </a:p>
                  </a:txBody>
                  <a:tcPr/>
                </a:tc>
                <a:tc>
                  <a:txBody>
                    <a:bodyPr/>
                    <a:lstStyle/>
                    <a:p>
                      <a:r>
                        <a:rPr lang="en-US" sz="1600" b="0" i="0" u="none" strike="noStrike" kern="1200" dirty="0">
                          <a:solidFill>
                            <a:schemeClr val="dk1"/>
                          </a:solidFill>
                          <a:effectLst/>
                          <a:latin typeface="+mn-lt"/>
                          <a:ea typeface="+mn-ea"/>
                          <a:cs typeface="+mn-cs"/>
                        </a:rPr>
                        <a:t>2-dose series between 9 and 12 years of age</a:t>
                      </a:r>
                      <a:endParaRPr lang="en-US" sz="1600" dirty="0"/>
                    </a:p>
                  </a:txBody>
                  <a:tcPr/>
                </a:tc>
                <a:tc>
                  <a:txBody>
                    <a:bodyPr/>
                    <a:lstStyle/>
                    <a:p>
                      <a:r>
                        <a:rPr lang="en-US" sz="1600" b="0" i="0" u="none" strike="noStrike" kern="1200" dirty="0">
                          <a:solidFill>
                            <a:schemeClr val="dk1"/>
                          </a:solidFill>
                          <a:effectLst/>
                          <a:latin typeface="+mn-lt"/>
                          <a:ea typeface="+mn-ea"/>
                          <a:cs typeface="+mn-cs"/>
                        </a:rPr>
                        <a:t>1 dose between 11 and 12 years of age</a:t>
                      </a:r>
                      <a:endParaRPr lang="en-US" sz="1600" dirty="0"/>
                    </a:p>
                  </a:txBody>
                  <a:tcPr/>
                </a:tc>
                <a:extLst>
                  <a:ext uri="{0D108BD9-81ED-4DB2-BD59-A6C34878D82A}">
                    <a16:rowId xmlns:a16="http://schemas.microsoft.com/office/drawing/2014/main" val="216029235"/>
                  </a:ext>
                </a:extLst>
              </a:tr>
              <a:tr h="627592">
                <a:tc>
                  <a:txBody>
                    <a:bodyPr/>
                    <a:lstStyle/>
                    <a:p>
                      <a:r>
                        <a:rPr lang="en-US" sz="1600" dirty="0"/>
                        <a:t>Influenza</a:t>
                      </a:r>
                    </a:p>
                  </a:txBody>
                  <a:tcPr/>
                </a:tc>
                <a:tc>
                  <a:txBody>
                    <a:bodyPr/>
                    <a:lstStyle/>
                    <a:p>
                      <a:r>
                        <a:rPr lang="en-US" sz="1600" b="0" i="0" u="none" strike="noStrike" kern="1200" dirty="0">
                          <a:solidFill>
                            <a:schemeClr val="dk1"/>
                          </a:solidFill>
                          <a:effectLst/>
                          <a:latin typeface="+mn-lt"/>
                          <a:ea typeface="+mn-ea"/>
                          <a:cs typeface="+mn-cs"/>
                        </a:rPr>
                        <a:t>1 to 2 doses annually starting at 6 months depending on vaccination history and status. After 9 years of age, 1 annual dose</a:t>
                      </a:r>
                      <a:endParaRPr lang="en-US" sz="1600" dirty="0"/>
                    </a:p>
                  </a:txBody>
                  <a:tcPr/>
                </a:tc>
                <a:tc>
                  <a:txBody>
                    <a:bodyPr/>
                    <a:lstStyle/>
                    <a:p>
                      <a:r>
                        <a:rPr lang="en-US" sz="1600" b="1" i="0" u="none" strike="noStrike" kern="1200" dirty="0">
                          <a:solidFill>
                            <a:schemeClr val="dk1"/>
                          </a:solidFill>
                          <a:effectLst/>
                          <a:latin typeface="+mn-lt"/>
                          <a:ea typeface="+mn-ea"/>
                          <a:cs typeface="+mn-cs"/>
                        </a:rPr>
                        <a:t>Falls under SCDM. </a:t>
                      </a:r>
                      <a:r>
                        <a:rPr lang="en-US" sz="1600" b="0" i="0" u="none" strike="noStrike" kern="1200" dirty="0">
                          <a:solidFill>
                            <a:schemeClr val="dk1"/>
                          </a:solidFill>
                          <a:effectLst/>
                          <a:latin typeface="+mn-lt"/>
                          <a:ea typeface="+mn-ea"/>
                          <a:cs typeface="+mn-cs"/>
                        </a:rPr>
                        <a:t>If chosen, 2 doses within first year starting at 6 months. After 9 years of age, 1 annual dose</a:t>
                      </a:r>
                      <a:endParaRPr lang="en-US" sz="1600" dirty="0"/>
                    </a:p>
                  </a:txBody>
                  <a:tcPr/>
                </a:tc>
                <a:extLst>
                  <a:ext uri="{0D108BD9-81ED-4DB2-BD59-A6C34878D82A}">
                    <a16:rowId xmlns:a16="http://schemas.microsoft.com/office/drawing/2014/main" val="3989705333"/>
                  </a:ext>
                </a:extLst>
              </a:tr>
              <a:tr h="627592">
                <a:tc>
                  <a:txBody>
                    <a:bodyPr/>
                    <a:lstStyle/>
                    <a:p>
                      <a:r>
                        <a:rPr lang="en-US" sz="1600" dirty="0" err="1"/>
                        <a:t>MenACWY</a:t>
                      </a:r>
                      <a:endParaRPr lang="en-US" sz="1600" dirty="0"/>
                    </a:p>
                  </a:txBody>
                  <a:tcPr/>
                </a:tc>
                <a:tc>
                  <a:txBody>
                    <a:bodyPr/>
                    <a:lstStyle/>
                    <a:p>
                      <a:r>
                        <a:rPr lang="en-US" sz="1600" b="0" i="0" u="none" strike="noStrike" kern="1200" dirty="0">
                          <a:solidFill>
                            <a:schemeClr val="dk1"/>
                          </a:solidFill>
                          <a:effectLst/>
                          <a:latin typeface="+mn-lt"/>
                          <a:ea typeface="+mn-ea"/>
                          <a:cs typeface="+mn-cs"/>
                        </a:rPr>
                        <a:t>2-dose series: first dose between 11 and 12 years and second dose at 16 years of age</a:t>
                      </a:r>
                      <a:endParaRPr lang="en-US" sz="1600" dirty="0"/>
                    </a:p>
                  </a:txBody>
                  <a:tcPr/>
                </a:tc>
                <a:tc>
                  <a:txBody>
                    <a:bodyPr/>
                    <a:lstStyle/>
                    <a:p>
                      <a:r>
                        <a:rPr lang="en-US" sz="1600" b="1" i="0" u="none" strike="noStrike" kern="1200" dirty="0">
                          <a:solidFill>
                            <a:schemeClr val="dk1"/>
                          </a:solidFill>
                          <a:effectLst/>
                          <a:latin typeface="+mn-lt"/>
                          <a:ea typeface="+mn-ea"/>
                          <a:cs typeface="+mn-cs"/>
                        </a:rPr>
                        <a:t>Falls under SCDM.</a:t>
                      </a:r>
                      <a:r>
                        <a:rPr lang="en-US" sz="1600" b="0" i="0" u="none" strike="noStrike" kern="1200" dirty="0">
                          <a:solidFill>
                            <a:schemeClr val="dk1"/>
                          </a:solidFill>
                          <a:effectLst/>
                          <a:latin typeface="+mn-lt"/>
                          <a:ea typeface="+mn-ea"/>
                          <a:cs typeface="+mn-cs"/>
                        </a:rPr>
                        <a:t> If chosen, 2-dose series: first dose between 11 and 12 years and second dose at 16 years of age.</a:t>
                      </a:r>
                      <a:endParaRPr lang="en-US" sz="1600" dirty="0"/>
                    </a:p>
                  </a:txBody>
                  <a:tcPr/>
                </a:tc>
                <a:extLst>
                  <a:ext uri="{0D108BD9-81ED-4DB2-BD59-A6C34878D82A}">
                    <a16:rowId xmlns:a16="http://schemas.microsoft.com/office/drawing/2014/main" val="2161594647"/>
                  </a:ext>
                </a:extLst>
              </a:tr>
              <a:tr h="627592">
                <a:tc>
                  <a:txBody>
                    <a:bodyPr/>
                    <a:lstStyle/>
                    <a:p>
                      <a:r>
                        <a:rPr lang="en-US" sz="1600" dirty="0"/>
                        <a:t>Rotavirus</a:t>
                      </a:r>
                    </a:p>
                  </a:txBody>
                  <a:tcPr/>
                </a:tc>
                <a:tc>
                  <a:txBody>
                    <a:bodyPr/>
                    <a:lstStyle/>
                    <a:p>
                      <a:r>
                        <a:rPr lang="en-US" sz="1600" b="0" i="0" u="none" strike="noStrike" kern="1200" dirty="0">
                          <a:solidFill>
                            <a:schemeClr val="dk1"/>
                          </a:solidFill>
                          <a:effectLst/>
                          <a:latin typeface="+mn-lt"/>
                          <a:ea typeface="+mn-ea"/>
                          <a:cs typeface="+mn-cs"/>
                        </a:rPr>
                        <a:t>2/3-dose series at 2, 4 and 6 months of age. Cannot be started after 15 weeks of age.</a:t>
                      </a:r>
                      <a:endParaRPr lang="en-US" sz="1600" dirty="0"/>
                    </a:p>
                  </a:txBody>
                  <a:tcPr/>
                </a:tc>
                <a:tc>
                  <a:txBody>
                    <a:bodyPr/>
                    <a:lstStyle/>
                    <a:p>
                      <a:r>
                        <a:rPr lang="en-US" sz="1600" b="1" i="0" u="none" strike="noStrike" kern="1200" dirty="0">
                          <a:solidFill>
                            <a:schemeClr val="dk1"/>
                          </a:solidFill>
                          <a:effectLst/>
                          <a:latin typeface="+mn-lt"/>
                          <a:ea typeface="+mn-ea"/>
                          <a:cs typeface="+mn-cs"/>
                        </a:rPr>
                        <a:t>Falls under SCDM. </a:t>
                      </a:r>
                      <a:r>
                        <a:rPr lang="en-US" sz="1600" b="0" i="0" u="none" strike="noStrike" kern="1200" dirty="0">
                          <a:solidFill>
                            <a:schemeClr val="dk1"/>
                          </a:solidFill>
                          <a:effectLst/>
                          <a:latin typeface="+mn-lt"/>
                          <a:ea typeface="+mn-ea"/>
                          <a:cs typeface="+mn-cs"/>
                        </a:rPr>
                        <a:t>If chosen, 2/3-dose series at 2,4, and 6 months of age.</a:t>
                      </a:r>
                      <a:endParaRPr lang="en-US" sz="1600" dirty="0"/>
                    </a:p>
                  </a:txBody>
                  <a:tcPr/>
                </a:tc>
                <a:extLst>
                  <a:ext uri="{0D108BD9-81ED-4DB2-BD59-A6C34878D82A}">
                    <a16:rowId xmlns:a16="http://schemas.microsoft.com/office/drawing/2014/main" val="2915956808"/>
                  </a:ext>
                </a:extLst>
              </a:tr>
              <a:tr h="627592">
                <a:tc>
                  <a:txBody>
                    <a:bodyPr/>
                    <a:lstStyle/>
                    <a:p>
                      <a:r>
                        <a:rPr lang="en-US" sz="1600" dirty="0"/>
                        <a:t>RSV</a:t>
                      </a:r>
                    </a:p>
                  </a:txBody>
                  <a:tcPr/>
                </a:tc>
                <a:tc>
                  <a:txBody>
                    <a:bodyPr/>
                    <a:lstStyle/>
                    <a:p>
                      <a:r>
                        <a:rPr lang="en-US" sz="1600" b="0" i="0" u="none" strike="noStrike" kern="1200" dirty="0">
                          <a:solidFill>
                            <a:schemeClr val="dk1"/>
                          </a:solidFill>
                          <a:effectLst/>
                          <a:latin typeface="+mn-lt"/>
                          <a:ea typeface="+mn-ea"/>
                          <a:cs typeface="+mn-cs"/>
                        </a:rPr>
                        <a:t>1 dose during RSV season younger than 8 months, depending on maternal vaccine status</a:t>
                      </a:r>
                      <a:endParaRPr lang="en-US" sz="1600" dirty="0"/>
                    </a:p>
                  </a:txBody>
                  <a:tcPr/>
                </a:tc>
                <a:tc>
                  <a:txBody>
                    <a:bodyPr/>
                    <a:lstStyle/>
                    <a:p>
                      <a:r>
                        <a:rPr lang="en-US" sz="1600" b="0" i="0" u="none" strike="noStrike" kern="1200" dirty="0">
                          <a:solidFill>
                            <a:schemeClr val="dk1"/>
                          </a:solidFill>
                          <a:effectLst/>
                          <a:latin typeface="+mn-lt"/>
                          <a:ea typeface="+mn-ea"/>
                          <a:cs typeface="+mn-cs"/>
                        </a:rPr>
                        <a:t>Only for certain high-risk groups. For children with mothers who did not have the vaccine, 1 dose between birth and 7 months of age. For children with high-risk conditions, 2-dose series between birth and 7 months and between 8 and 19 months of age.</a:t>
                      </a:r>
                      <a:endParaRPr lang="en-US" sz="1600" dirty="0"/>
                    </a:p>
                  </a:txBody>
                  <a:tcPr/>
                </a:tc>
                <a:extLst>
                  <a:ext uri="{0D108BD9-81ED-4DB2-BD59-A6C34878D82A}">
                    <a16:rowId xmlns:a16="http://schemas.microsoft.com/office/drawing/2014/main" val="1872718284"/>
                  </a:ext>
                </a:extLst>
              </a:tr>
            </a:tbl>
          </a:graphicData>
        </a:graphic>
      </p:graphicFrame>
    </p:spTree>
    <p:extLst>
      <p:ext uri="{BB962C8B-B14F-4D97-AF65-F5344CB8AC3E}">
        <p14:creationId xmlns:p14="http://schemas.microsoft.com/office/powerpoint/2010/main" val="3020769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48B71-C50C-1C57-EBC8-929E4C648254}"/>
              </a:ext>
            </a:extLst>
          </p:cNvPr>
          <p:cNvSpPr>
            <a:spLocks noGrp="1"/>
          </p:cNvSpPr>
          <p:nvPr>
            <p:ph type="title"/>
          </p:nvPr>
        </p:nvSpPr>
        <p:spPr/>
        <p:txBody>
          <a:bodyPr/>
          <a:lstStyle/>
          <a:p>
            <a:r>
              <a:rPr lang="en-US" dirty="0"/>
              <a:t>Making Sense of Conflicting Guidelines</a:t>
            </a:r>
          </a:p>
        </p:txBody>
      </p:sp>
      <p:sp>
        <p:nvSpPr>
          <p:cNvPr id="3" name="Content Placeholder 2">
            <a:extLst>
              <a:ext uri="{FF2B5EF4-FFF2-40B4-BE49-F238E27FC236}">
                <a16:creationId xmlns:a16="http://schemas.microsoft.com/office/drawing/2014/main" id="{522BAB33-30B4-14CD-E847-E6A8F5F40811}"/>
              </a:ext>
            </a:extLst>
          </p:cNvPr>
          <p:cNvSpPr>
            <a:spLocks noGrp="1"/>
          </p:cNvSpPr>
          <p:nvPr>
            <p:ph idx="1"/>
          </p:nvPr>
        </p:nvSpPr>
        <p:spPr>
          <a:xfrm>
            <a:off x="838200" y="1825625"/>
            <a:ext cx="6848475" cy="4351338"/>
          </a:xfrm>
        </p:spPr>
        <p:txBody>
          <a:bodyPr>
            <a:normAutofit lnSpcReduction="10000"/>
          </a:bodyPr>
          <a:lstStyle/>
          <a:p>
            <a:r>
              <a:rPr lang="en-US" dirty="0"/>
              <a:t>HHS/ACIP cited reasons for changes in vaccination guidelines</a:t>
            </a:r>
          </a:p>
          <a:p>
            <a:pPr lvl="1"/>
            <a:r>
              <a:rPr lang="en-US" dirty="0"/>
              <a:t>Low incidence and/or associated mortality &amp; morbidity with certain illnesses EX hep A and rotavirus in the US </a:t>
            </a:r>
          </a:p>
          <a:p>
            <a:pPr lvl="1"/>
            <a:r>
              <a:rPr lang="en-US" dirty="0"/>
              <a:t>Peer high-income countries EX Denmark has a fewer vaccines on schedule for fewer diseases</a:t>
            </a:r>
          </a:p>
          <a:p>
            <a:pPr lvl="1"/>
            <a:r>
              <a:rPr lang="en-US" dirty="0"/>
              <a:t>Cited lack of RCT “proving” effectiveness of certain vaccines in reducing adverse disease outcomes such as hospitalizations e.g. </a:t>
            </a:r>
            <a:r>
              <a:rPr lang="en-US" dirty="0" err="1"/>
              <a:t>MenACWY</a:t>
            </a:r>
            <a:r>
              <a:rPr lang="en-US" dirty="0"/>
              <a:t>, childhood influenza </a:t>
            </a:r>
          </a:p>
          <a:p>
            <a:pPr lvl="1"/>
            <a:r>
              <a:rPr lang="en-US" dirty="0"/>
              <a:t>Concern over vaccine safety</a:t>
            </a:r>
          </a:p>
        </p:txBody>
      </p:sp>
      <p:pic>
        <p:nvPicPr>
          <p:cNvPr id="8194" name="Picture 2" descr="Arc Flash Studies: Safety Insights &amp; Training by Brainfiller">
            <a:extLst>
              <a:ext uri="{FF2B5EF4-FFF2-40B4-BE49-F238E27FC236}">
                <a16:creationId xmlns:a16="http://schemas.microsoft.com/office/drawing/2014/main" id="{F033D85C-8BFD-0C73-F5D8-76AB50821C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8774" y="1825625"/>
            <a:ext cx="4046538" cy="4046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239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A7109-F25D-07FD-4C69-C105F48423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64971E-D3BE-93ED-99BB-D657567BEB84}"/>
              </a:ext>
            </a:extLst>
          </p:cNvPr>
          <p:cNvSpPr>
            <a:spLocks noGrp="1"/>
          </p:cNvSpPr>
          <p:nvPr>
            <p:ph type="title"/>
          </p:nvPr>
        </p:nvSpPr>
        <p:spPr/>
        <p:txBody>
          <a:bodyPr/>
          <a:lstStyle/>
          <a:p>
            <a:r>
              <a:rPr lang="en-US" dirty="0"/>
              <a:t>Making Sense of Conflicting Guidelines</a:t>
            </a:r>
          </a:p>
        </p:txBody>
      </p:sp>
      <p:sp>
        <p:nvSpPr>
          <p:cNvPr id="3" name="Content Placeholder 2">
            <a:extLst>
              <a:ext uri="{FF2B5EF4-FFF2-40B4-BE49-F238E27FC236}">
                <a16:creationId xmlns:a16="http://schemas.microsoft.com/office/drawing/2014/main" id="{BA1DA581-FCB6-60F0-73C1-C4FA42651AC3}"/>
              </a:ext>
            </a:extLst>
          </p:cNvPr>
          <p:cNvSpPr>
            <a:spLocks noGrp="1"/>
          </p:cNvSpPr>
          <p:nvPr>
            <p:ph idx="1"/>
          </p:nvPr>
        </p:nvSpPr>
        <p:spPr>
          <a:xfrm>
            <a:off x="838200" y="1514475"/>
            <a:ext cx="7169148" cy="4978400"/>
          </a:xfrm>
        </p:spPr>
        <p:txBody>
          <a:bodyPr>
            <a:normAutofit lnSpcReduction="10000"/>
          </a:bodyPr>
          <a:lstStyle/>
          <a:p>
            <a:r>
              <a:rPr lang="en-US" dirty="0"/>
              <a:t>Issues with HHS evidence assessment:</a:t>
            </a:r>
          </a:p>
          <a:p>
            <a:pPr lvl="1"/>
            <a:r>
              <a:rPr lang="en-US" dirty="0"/>
              <a:t>Different contexts between Denmark and US</a:t>
            </a:r>
          </a:p>
          <a:p>
            <a:pPr lvl="1"/>
            <a:r>
              <a:rPr lang="en-US" dirty="0"/>
              <a:t>Denmark requires least # vaccine doses that protect against least # disease among peer countries </a:t>
            </a:r>
          </a:p>
          <a:p>
            <a:pPr lvl="1"/>
            <a:r>
              <a:rPr lang="en-US" dirty="0"/>
              <a:t>While overall incidence is low for certain VPDs like hep A, there has been increasing number of outbreaks in recent years</a:t>
            </a:r>
          </a:p>
          <a:p>
            <a:pPr lvl="1"/>
            <a:r>
              <a:rPr lang="en-US" dirty="0"/>
              <a:t>HHS misses the point that for certain VPDs like hep A, vax prevents spread of disease and provides protection in adulthood where disease manifestation is more severe </a:t>
            </a:r>
          </a:p>
          <a:p>
            <a:pPr lvl="1"/>
            <a:r>
              <a:rPr lang="en-US" dirty="0"/>
              <a:t>HHS assessment focused heavily on lack of RCT evidence and dismissed observational epidemiological studies </a:t>
            </a:r>
          </a:p>
          <a:p>
            <a:pPr lvl="1"/>
            <a:endParaRPr lang="en-US" dirty="0"/>
          </a:p>
          <a:p>
            <a:pPr lvl="1"/>
            <a:endParaRPr lang="en-US" dirty="0"/>
          </a:p>
        </p:txBody>
      </p:sp>
      <p:pic>
        <p:nvPicPr>
          <p:cNvPr id="4" name="Picture 2" descr="Arc Flash Studies: Safety Insights &amp; Training by Brainfiller">
            <a:extLst>
              <a:ext uri="{FF2B5EF4-FFF2-40B4-BE49-F238E27FC236}">
                <a16:creationId xmlns:a16="http://schemas.microsoft.com/office/drawing/2014/main" id="{037160CD-52FE-8EAC-0CFA-2F65E48189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7348" y="1825625"/>
            <a:ext cx="4017963" cy="4017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220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D1C1D9-394A-4F01-4858-9663F3D5F2F7}"/>
              </a:ext>
            </a:extLst>
          </p:cNvPr>
          <p:cNvSpPr>
            <a:spLocks noGrp="1"/>
          </p:cNvSpPr>
          <p:nvPr>
            <p:ph type="title"/>
          </p:nvPr>
        </p:nvSpPr>
        <p:spPr>
          <a:xfrm>
            <a:off x="630936" y="640080"/>
            <a:ext cx="4818888" cy="1481328"/>
          </a:xfrm>
        </p:spPr>
        <p:txBody>
          <a:bodyPr anchor="b">
            <a:normAutofit/>
          </a:bodyPr>
          <a:lstStyle/>
          <a:p>
            <a:r>
              <a:rPr lang="en-US" sz="5000"/>
              <a:t>Implications for Clinical Practice</a:t>
            </a:r>
          </a:p>
        </p:txBody>
      </p:sp>
      <p:sp>
        <p:nvSpPr>
          <p:cNvPr id="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A2DC4D6-416E-5E0C-077A-B20E6598DF11}"/>
              </a:ext>
            </a:extLst>
          </p:cNvPr>
          <p:cNvSpPr>
            <a:spLocks noGrp="1"/>
          </p:cNvSpPr>
          <p:nvPr>
            <p:ph idx="1"/>
          </p:nvPr>
        </p:nvSpPr>
        <p:spPr>
          <a:xfrm>
            <a:off x="630936" y="2660904"/>
            <a:ext cx="4818888" cy="3547872"/>
          </a:xfrm>
        </p:spPr>
        <p:txBody>
          <a:bodyPr anchor="t">
            <a:normAutofit/>
          </a:bodyPr>
          <a:lstStyle/>
          <a:p>
            <a:r>
              <a:rPr lang="en-US" sz="2200" dirty="0"/>
              <a:t>West Coast Health Alliance/WCHA formed Sep 2025 provides science-based vaccine recommendations </a:t>
            </a:r>
          </a:p>
          <a:p>
            <a:r>
              <a:rPr lang="en-US" sz="2200" dirty="0"/>
              <a:t>WCHA recommendations align with medical societies (EX AAP)</a:t>
            </a:r>
          </a:p>
        </p:txBody>
      </p:sp>
      <p:pic>
        <p:nvPicPr>
          <p:cNvPr id="4" name="Picture 3">
            <a:extLst>
              <a:ext uri="{FF2B5EF4-FFF2-40B4-BE49-F238E27FC236}">
                <a16:creationId xmlns:a16="http://schemas.microsoft.com/office/drawing/2014/main" id="{7CF3FC97-28B7-0567-4351-043C1448B928}"/>
              </a:ext>
            </a:extLst>
          </p:cNvPr>
          <p:cNvPicPr>
            <a:picLocks noChangeAspect="1"/>
          </p:cNvPicPr>
          <p:nvPr/>
        </p:nvPicPr>
        <p:blipFill>
          <a:blip r:embed="rId2"/>
          <a:stretch>
            <a:fillRect/>
          </a:stretch>
        </p:blipFill>
        <p:spPr>
          <a:xfrm>
            <a:off x="6800597" y="17780"/>
            <a:ext cx="5389370" cy="6835140"/>
          </a:xfrm>
          <a:prstGeom prst="rect">
            <a:avLst/>
          </a:prstGeom>
        </p:spPr>
      </p:pic>
    </p:spTree>
    <p:extLst>
      <p:ext uri="{BB962C8B-B14F-4D97-AF65-F5344CB8AC3E}">
        <p14:creationId xmlns:p14="http://schemas.microsoft.com/office/powerpoint/2010/main" val="3032170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DED8E2-3A49-6B45-C277-89CD005AA0FC}"/>
              </a:ext>
            </a:extLst>
          </p:cNvPr>
          <p:cNvSpPr>
            <a:spLocks noGrp="1"/>
          </p:cNvSpPr>
          <p:nvPr>
            <p:ph type="title"/>
          </p:nvPr>
        </p:nvSpPr>
        <p:spPr>
          <a:xfrm>
            <a:off x="640080" y="325369"/>
            <a:ext cx="4368602" cy="1956841"/>
          </a:xfrm>
        </p:spPr>
        <p:txBody>
          <a:bodyPr anchor="b">
            <a:normAutofit/>
          </a:bodyPr>
          <a:lstStyle/>
          <a:p>
            <a:r>
              <a:rPr lang="en-US" sz="5400"/>
              <a:t>Discussion</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BAACDEE-1916-B69D-0001-81C0A4CFA622}"/>
              </a:ext>
            </a:extLst>
          </p:cNvPr>
          <p:cNvSpPr>
            <a:spLocks noGrp="1"/>
          </p:cNvSpPr>
          <p:nvPr>
            <p:ph idx="1"/>
          </p:nvPr>
        </p:nvSpPr>
        <p:spPr>
          <a:xfrm>
            <a:off x="640080" y="2872899"/>
            <a:ext cx="4243589" cy="3320668"/>
          </a:xfrm>
        </p:spPr>
        <p:txBody>
          <a:bodyPr>
            <a:normAutofit/>
          </a:bodyPr>
          <a:lstStyle/>
          <a:p>
            <a:r>
              <a:rPr lang="en-US" sz="2200"/>
              <a:t>What have you seen and experienced in your practice with these guideline changes? </a:t>
            </a:r>
          </a:p>
          <a:p>
            <a:r>
              <a:rPr lang="en-US" sz="2200"/>
              <a:t>What are you worried/confused about going forward?</a:t>
            </a:r>
          </a:p>
          <a:p>
            <a:endParaRPr lang="en-US" sz="2200"/>
          </a:p>
        </p:txBody>
      </p:sp>
      <p:pic>
        <p:nvPicPr>
          <p:cNvPr id="7" name="Picture 6" descr="A group of people sitting at a table with colorful speech bubbles&#10;&#10;AI-generated content may be incorrect.">
            <a:extLst>
              <a:ext uri="{FF2B5EF4-FFF2-40B4-BE49-F238E27FC236}">
                <a16:creationId xmlns:a16="http://schemas.microsoft.com/office/drawing/2014/main" id="{D4AA540A-031F-1CE1-7386-D70EB2C0BE15}"/>
              </a:ext>
            </a:extLst>
          </p:cNvPr>
          <p:cNvPicPr>
            <a:picLocks noChangeAspect="1"/>
          </p:cNvPicPr>
          <p:nvPr/>
        </p:nvPicPr>
        <p:blipFill>
          <a:blip r:embed="rId3"/>
          <a:srcRect l="16427" r="7342" b="-1"/>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5050157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B58F4-C363-1F78-09D5-6BF40363240C}"/>
              </a:ext>
            </a:extLst>
          </p:cNvPr>
          <p:cNvSpPr>
            <a:spLocks noGrp="1"/>
          </p:cNvSpPr>
          <p:nvPr>
            <p:ph type="title"/>
          </p:nvPr>
        </p:nvSpPr>
        <p:spPr>
          <a:xfrm>
            <a:off x="609600" y="-3175"/>
            <a:ext cx="10515600" cy="1325563"/>
          </a:xfrm>
        </p:spPr>
        <p:txBody>
          <a:bodyPr/>
          <a:lstStyle/>
          <a:p>
            <a:r>
              <a:rPr lang="en-US"/>
              <a:t>Discussion</a:t>
            </a:r>
          </a:p>
        </p:txBody>
      </p:sp>
      <p:sp>
        <p:nvSpPr>
          <p:cNvPr id="3" name="Content Placeholder 2">
            <a:extLst>
              <a:ext uri="{FF2B5EF4-FFF2-40B4-BE49-F238E27FC236}">
                <a16:creationId xmlns:a16="http://schemas.microsoft.com/office/drawing/2014/main" id="{95DBA203-54AE-4FA2-0D09-B1791A2E3F5B}"/>
              </a:ext>
            </a:extLst>
          </p:cNvPr>
          <p:cNvSpPr>
            <a:spLocks noGrp="1"/>
          </p:cNvSpPr>
          <p:nvPr>
            <p:ph idx="1"/>
          </p:nvPr>
        </p:nvSpPr>
        <p:spPr>
          <a:xfrm>
            <a:off x="330200" y="3430588"/>
            <a:ext cx="6210301" cy="2962275"/>
          </a:xfrm>
        </p:spPr>
        <p:txBody>
          <a:bodyPr vert="horz" lIns="91440" tIns="45720" rIns="91440" bIns="45720" rtlCol="0" anchor="t">
            <a:normAutofit/>
          </a:bodyPr>
          <a:lstStyle/>
          <a:p>
            <a:r>
              <a:rPr lang="en-US"/>
              <a:t>Policy + Media ≠ Evidence </a:t>
            </a:r>
          </a:p>
          <a:p>
            <a:r>
              <a:rPr lang="en-US"/>
              <a:t>What to do when not supported in clinical practice at the level needed</a:t>
            </a:r>
          </a:p>
          <a:p>
            <a:pPr lvl="1"/>
            <a:r>
              <a:rPr lang="en-US"/>
              <a:t>Covid era </a:t>
            </a:r>
          </a:p>
          <a:p>
            <a:pPr lvl="1"/>
            <a:r>
              <a:rPr lang="en-US"/>
              <a:t>Present state</a:t>
            </a:r>
            <a:endParaRPr lang="en-US" dirty="0"/>
          </a:p>
          <a:p>
            <a:r>
              <a:rPr lang="en-US"/>
              <a:t>Impact/implications:</a:t>
            </a:r>
          </a:p>
          <a:p>
            <a:pPr marL="457200" lvl="1" indent="0">
              <a:buNone/>
            </a:pPr>
            <a:endParaRPr lang="en-US" dirty="0"/>
          </a:p>
        </p:txBody>
      </p:sp>
      <p:pic>
        <p:nvPicPr>
          <p:cNvPr id="4" name="Picture 3" descr="A screenshot of a graph&#10;&#10;AI-generated content may be incorrect.">
            <a:extLst>
              <a:ext uri="{FF2B5EF4-FFF2-40B4-BE49-F238E27FC236}">
                <a16:creationId xmlns:a16="http://schemas.microsoft.com/office/drawing/2014/main" id="{29577BA8-CC53-CAB9-FB43-E1757E973012}"/>
              </a:ext>
            </a:extLst>
          </p:cNvPr>
          <p:cNvPicPr>
            <a:picLocks noChangeAspect="1"/>
          </p:cNvPicPr>
          <p:nvPr/>
        </p:nvPicPr>
        <p:blipFill>
          <a:blip r:embed="rId3"/>
          <a:srcRect l="-58" r="237" b="12097"/>
          <a:stretch>
            <a:fillRect/>
          </a:stretch>
        </p:blipFill>
        <p:spPr>
          <a:xfrm>
            <a:off x="7049541" y="3132137"/>
            <a:ext cx="4526522" cy="3565893"/>
          </a:xfrm>
          <a:prstGeom prst="rect">
            <a:avLst/>
          </a:prstGeom>
        </p:spPr>
      </p:pic>
      <p:pic>
        <p:nvPicPr>
          <p:cNvPr id="5" name="Picture 4" descr="A blue and white rectangle with numbers and text&#10;&#10;AI-generated content may be incorrect.">
            <a:extLst>
              <a:ext uri="{FF2B5EF4-FFF2-40B4-BE49-F238E27FC236}">
                <a16:creationId xmlns:a16="http://schemas.microsoft.com/office/drawing/2014/main" id="{76E29846-2802-6E35-0D9A-4E69CB6B3D21}"/>
              </a:ext>
            </a:extLst>
          </p:cNvPr>
          <p:cNvPicPr>
            <a:picLocks noChangeAspect="1"/>
          </p:cNvPicPr>
          <p:nvPr/>
        </p:nvPicPr>
        <p:blipFill>
          <a:blip r:embed="rId4"/>
          <a:stretch>
            <a:fillRect/>
          </a:stretch>
        </p:blipFill>
        <p:spPr>
          <a:xfrm>
            <a:off x="327025" y="2054225"/>
            <a:ext cx="11258550" cy="1047750"/>
          </a:xfrm>
          <a:prstGeom prst="rect">
            <a:avLst/>
          </a:prstGeom>
        </p:spPr>
      </p:pic>
      <p:pic>
        <p:nvPicPr>
          <p:cNvPr id="6" name="Picture 5" descr="A close up of text&#10;&#10;AI-generated content may be incorrect.">
            <a:extLst>
              <a:ext uri="{FF2B5EF4-FFF2-40B4-BE49-F238E27FC236}">
                <a16:creationId xmlns:a16="http://schemas.microsoft.com/office/drawing/2014/main" id="{BCDFFBBF-2F2C-5581-82ED-1D987A8CDF84}"/>
              </a:ext>
            </a:extLst>
          </p:cNvPr>
          <p:cNvPicPr>
            <a:picLocks noChangeAspect="1"/>
          </p:cNvPicPr>
          <p:nvPr/>
        </p:nvPicPr>
        <p:blipFill>
          <a:blip r:embed="rId5"/>
          <a:stretch>
            <a:fillRect/>
          </a:stretch>
        </p:blipFill>
        <p:spPr>
          <a:xfrm>
            <a:off x="190500" y="959869"/>
            <a:ext cx="11722100" cy="1064762"/>
          </a:xfrm>
          <a:prstGeom prst="rect">
            <a:avLst/>
          </a:prstGeom>
        </p:spPr>
      </p:pic>
    </p:spTree>
    <p:extLst>
      <p:ext uri="{BB962C8B-B14F-4D97-AF65-F5344CB8AC3E}">
        <p14:creationId xmlns:p14="http://schemas.microsoft.com/office/powerpoint/2010/main" val="28645261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430325-291D-34AA-4F7A-8DDE0E888D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AEED32-EA47-F8FB-98A7-AF1D48492842}"/>
              </a:ext>
            </a:extLst>
          </p:cNvPr>
          <p:cNvSpPr>
            <a:spLocks noGrp="1"/>
          </p:cNvSpPr>
          <p:nvPr>
            <p:ph type="title"/>
          </p:nvPr>
        </p:nvSpPr>
        <p:spPr/>
        <p:txBody>
          <a:bodyPr/>
          <a:lstStyle/>
          <a:p>
            <a:r>
              <a:rPr lang="en-US" dirty="0"/>
              <a:t>Outline </a:t>
            </a:r>
          </a:p>
        </p:txBody>
      </p:sp>
      <p:sp>
        <p:nvSpPr>
          <p:cNvPr id="3" name="Content Placeholder 2">
            <a:extLst>
              <a:ext uri="{FF2B5EF4-FFF2-40B4-BE49-F238E27FC236}">
                <a16:creationId xmlns:a16="http://schemas.microsoft.com/office/drawing/2014/main" id="{099AAC6B-6929-EA37-E037-D25992FDF60B}"/>
              </a:ext>
            </a:extLst>
          </p:cNvPr>
          <p:cNvSpPr>
            <a:spLocks noGrp="1"/>
          </p:cNvSpPr>
          <p:nvPr>
            <p:ph idx="1"/>
          </p:nvPr>
        </p:nvSpPr>
        <p:spPr/>
        <p:txBody>
          <a:bodyPr vert="horz" lIns="91440" tIns="45720" rIns="91440" bIns="45720" rtlCol="0" anchor="t">
            <a:normAutofit/>
          </a:bodyPr>
          <a:lstStyle/>
          <a:p>
            <a:pPr>
              <a:lnSpc>
                <a:spcPct val="200000"/>
              </a:lnSpc>
            </a:pPr>
            <a:r>
              <a:rPr lang="en-US" dirty="0"/>
              <a:t>USPSTF updates</a:t>
            </a:r>
          </a:p>
          <a:p>
            <a:pPr>
              <a:lnSpc>
                <a:spcPct val="200000"/>
              </a:lnSpc>
            </a:pPr>
            <a:r>
              <a:rPr lang="en-US" dirty="0"/>
              <a:t>Immunization guidelines updates and evidence review</a:t>
            </a:r>
          </a:p>
          <a:p>
            <a:pPr>
              <a:lnSpc>
                <a:spcPct val="200000"/>
              </a:lnSpc>
            </a:pPr>
            <a:r>
              <a:rPr lang="en-US" i="1" dirty="0">
                <a:solidFill>
                  <a:srgbClr val="0070C0"/>
                </a:solidFill>
              </a:rPr>
              <a:t>Dietary guidelines updates and evidence review</a:t>
            </a:r>
          </a:p>
          <a:p>
            <a:pPr>
              <a:lnSpc>
                <a:spcPct val="200000"/>
              </a:lnSpc>
            </a:pPr>
            <a:r>
              <a:rPr lang="en-US">
                <a:solidFill>
                  <a:srgbClr val="000000"/>
                </a:solidFill>
              </a:rPr>
              <a:t>Low value care/Healthcare system implications</a:t>
            </a:r>
          </a:p>
        </p:txBody>
      </p:sp>
    </p:spTree>
    <p:extLst>
      <p:ext uri="{BB962C8B-B14F-4D97-AF65-F5344CB8AC3E}">
        <p14:creationId xmlns:p14="http://schemas.microsoft.com/office/powerpoint/2010/main" val="34987318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7D33D-621F-8504-65D1-45FF23C38BF7}"/>
              </a:ext>
            </a:extLst>
          </p:cNvPr>
          <p:cNvSpPr>
            <a:spLocks noGrp="1"/>
          </p:cNvSpPr>
          <p:nvPr>
            <p:ph type="title"/>
          </p:nvPr>
        </p:nvSpPr>
        <p:spPr/>
        <p:txBody>
          <a:bodyPr/>
          <a:lstStyle/>
          <a:p>
            <a:r>
              <a:rPr lang="en-US" dirty="0"/>
              <a:t>Updates: Dietary Guideline for Americans</a:t>
            </a:r>
          </a:p>
        </p:txBody>
      </p:sp>
      <p:sp>
        <p:nvSpPr>
          <p:cNvPr id="3" name="Content Placeholder 2">
            <a:extLst>
              <a:ext uri="{FF2B5EF4-FFF2-40B4-BE49-F238E27FC236}">
                <a16:creationId xmlns:a16="http://schemas.microsoft.com/office/drawing/2014/main" id="{F8045114-F58D-2862-8060-AA7B9B008B28}"/>
              </a:ext>
            </a:extLst>
          </p:cNvPr>
          <p:cNvSpPr>
            <a:spLocks noGrp="1"/>
          </p:cNvSpPr>
          <p:nvPr>
            <p:ph idx="1"/>
          </p:nvPr>
        </p:nvSpPr>
        <p:spPr>
          <a:xfrm>
            <a:off x="431800" y="1687511"/>
            <a:ext cx="10833100" cy="4805363"/>
          </a:xfrm>
        </p:spPr>
        <p:txBody>
          <a:bodyPr/>
          <a:lstStyle/>
          <a:p>
            <a:r>
              <a:rPr lang="en-US" dirty="0"/>
              <a:t>2026: DGA 2025-2030 released</a:t>
            </a:r>
          </a:p>
          <a:p>
            <a:r>
              <a:rPr lang="en-US" dirty="0"/>
              <a:t>Key points:</a:t>
            </a:r>
          </a:p>
          <a:p>
            <a:pPr lvl="1"/>
            <a:r>
              <a:rPr lang="en-US" dirty="0"/>
              <a:t>Fruits &amp; vegetables throughout the day</a:t>
            </a:r>
          </a:p>
          <a:p>
            <a:pPr lvl="1"/>
            <a:r>
              <a:rPr lang="en-US" dirty="0"/>
              <a:t>Whole grains over refined carbs</a:t>
            </a:r>
          </a:p>
          <a:p>
            <a:pPr lvl="1"/>
            <a:r>
              <a:rPr lang="en-US" dirty="0"/>
              <a:t>Limit highly-processed foods</a:t>
            </a:r>
          </a:p>
          <a:p>
            <a:pPr lvl="1"/>
            <a:r>
              <a:rPr lang="en-US" dirty="0"/>
              <a:t>Limit added sugars</a:t>
            </a:r>
          </a:p>
          <a:p>
            <a:pPr lvl="1"/>
            <a:r>
              <a:rPr lang="en-US" dirty="0"/>
              <a:t>Inverse food pyramid </a:t>
            </a:r>
          </a:p>
          <a:p>
            <a:pPr lvl="2"/>
            <a:r>
              <a:rPr lang="en-US" dirty="0"/>
              <a:t>Emphasis on meat &amp; full fat dairy</a:t>
            </a:r>
          </a:p>
          <a:p>
            <a:pPr lvl="1"/>
            <a:r>
              <a:rPr lang="en-US" dirty="0"/>
              <a:t>Rec ↑ protein intake (0.8g/kg &gt; 1.2-1.6g/kg)</a:t>
            </a:r>
          </a:p>
          <a:p>
            <a:pPr lvl="1"/>
            <a:r>
              <a:rPr lang="en-US" dirty="0"/>
              <a:t>Less specific rec for reducing alcohol intake</a:t>
            </a:r>
          </a:p>
          <a:p>
            <a:endParaRPr lang="en-US" dirty="0"/>
          </a:p>
          <a:p>
            <a:endParaRPr lang="en-US" dirty="0"/>
          </a:p>
        </p:txBody>
      </p:sp>
      <p:pic>
        <p:nvPicPr>
          <p:cNvPr id="4" name="Picture 3">
            <a:extLst>
              <a:ext uri="{FF2B5EF4-FFF2-40B4-BE49-F238E27FC236}">
                <a16:creationId xmlns:a16="http://schemas.microsoft.com/office/drawing/2014/main" id="{A1106B4C-940A-ECFA-529F-8D08B7A82E0E}"/>
              </a:ext>
            </a:extLst>
          </p:cNvPr>
          <p:cNvPicPr>
            <a:picLocks noChangeAspect="1"/>
          </p:cNvPicPr>
          <p:nvPr/>
        </p:nvPicPr>
        <p:blipFill>
          <a:blip r:embed="rId3"/>
          <a:stretch>
            <a:fillRect/>
          </a:stretch>
        </p:blipFill>
        <p:spPr>
          <a:xfrm>
            <a:off x="7090719" y="1825624"/>
            <a:ext cx="4796311" cy="4117976"/>
          </a:xfrm>
          <a:prstGeom prst="rect">
            <a:avLst/>
          </a:prstGeom>
        </p:spPr>
      </p:pic>
    </p:spTree>
    <p:extLst>
      <p:ext uri="{BB962C8B-B14F-4D97-AF65-F5344CB8AC3E}">
        <p14:creationId xmlns:p14="http://schemas.microsoft.com/office/powerpoint/2010/main" val="3783848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C1F36-257A-613D-32CB-5ADEC962C559}"/>
              </a:ext>
            </a:extLst>
          </p:cNvPr>
          <p:cNvSpPr>
            <a:spLocks noGrp="1"/>
          </p:cNvSpPr>
          <p:nvPr>
            <p:ph type="title"/>
          </p:nvPr>
        </p:nvSpPr>
        <p:spPr/>
        <p:txBody>
          <a:bodyPr/>
          <a:lstStyle/>
          <a:p>
            <a:r>
              <a:rPr lang="en-US" dirty="0"/>
              <a:t>Outline </a:t>
            </a:r>
          </a:p>
        </p:txBody>
      </p:sp>
      <p:sp>
        <p:nvSpPr>
          <p:cNvPr id="3" name="Content Placeholder 2">
            <a:extLst>
              <a:ext uri="{FF2B5EF4-FFF2-40B4-BE49-F238E27FC236}">
                <a16:creationId xmlns:a16="http://schemas.microsoft.com/office/drawing/2014/main" id="{535D694A-B36A-F5BA-F4C3-1F677ECEFE11}"/>
              </a:ext>
            </a:extLst>
          </p:cNvPr>
          <p:cNvSpPr>
            <a:spLocks noGrp="1"/>
          </p:cNvSpPr>
          <p:nvPr>
            <p:ph idx="1"/>
          </p:nvPr>
        </p:nvSpPr>
        <p:spPr/>
        <p:txBody>
          <a:bodyPr vert="horz" lIns="91440" tIns="45720" rIns="91440" bIns="45720" rtlCol="0" anchor="t">
            <a:normAutofit/>
          </a:bodyPr>
          <a:lstStyle/>
          <a:p>
            <a:pPr>
              <a:lnSpc>
                <a:spcPct val="200000"/>
              </a:lnSpc>
            </a:pPr>
            <a:r>
              <a:rPr lang="en-US" dirty="0"/>
              <a:t>USPSTF updates</a:t>
            </a:r>
          </a:p>
          <a:p>
            <a:pPr>
              <a:lnSpc>
                <a:spcPct val="200000"/>
              </a:lnSpc>
            </a:pPr>
            <a:r>
              <a:rPr lang="en-US" dirty="0"/>
              <a:t>Immunization guidelines updates and evidence review</a:t>
            </a:r>
          </a:p>
          <a:p>
            <a:pPr>
              <a:lnSpc>
                <a:spcPct val="200000"/>
              </a:lnSpc>
            </a:pPr>
            <a:r>
              <a:rPr lang="en-US" dirty="0"/>
              <a:t>Dietary guidelines updates and evidence review</a:t>
            </a:r>
          </a:p>
          <a:p>
            <a:pPr>
              <a:lnSpc>
                <a:spcPct val="200000"/>
              </a:lnSpc>
            </a:pPr>
            <a:r>
              <a:rPr lang="en-US">
                <a:solidFill>
                  <a:srgbClr val="000000"/>
                </a:solidFill>
              </a:rPr>
              <a:t>Low value care/Healthcare system implications</a:t>
            </a:r>
          </a:p>
        </p:txBody>
      </p:sp>
    </p:spTree>
    <p:extLst>
      <p:ext uri="{BB962C8B-B14F-4D97-AF65-F5344CB8AC3E}">
        <p14:creationId xmlns:p14="http://schemas.microsoft.com/office/powerpoint/2010/main" val="4057549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271E1-74AE-4D91-4C25-C64296E199D6}"/>
              </a:ext>
            </a:extLst>
          </p:cNvPr>
          <p:cNvSpPr>
            <a:spLocks noGrp="1"/>
          </p:cNvSpPr>
          <p:nvPr>
            <p:ph type="title"/>
          </p:nvPr>
        </p:nvSpPr>
        <p:spPr>
          <a:xfrm>
            <a:off x="374651" y="337078"/>
            <a:ext cx="10212387" cy="605897"/>
          </a:xfrm>
        </p:spPr>
        <p:txBody>
          <a:bodyPr>
            <a:normAutofit fontScale="90000"/>
          </a:bodyPr>
          <a:lstStyle/>
          <a:p>
            <a:r>
              <a:rPr lang="en-US" sz="4000" dirty="0"/>
              <a:t>DGA 2025-2030 Score Card</a:t>
            </a:r>
          </a:p>
        </p:txBody>
      </p:sp>
      <p:graphicFrame>
        <p:nvGraphicFramePr>
          <p:cNvPr id="4" name="Table 3">
            <a:extLst>
              <a:ext uri="{FF2B5EF4-FFF2-40B4-BE49-F238E27FC236}">
                <a16:creationId xmlns:a16="http://schemas.microsoft.com/office/drawing/2014/main" id="{7FBFA2AA-10AB-9AFC-E51F-1305E6D212DA}"/>
              </a:ext>
            </a:extLst>
          </p:cNvPr>
          <p:cNvGraphicFramePr>
            <a:graphicFrameLocks noGrp="1"/>
          </p:cNvGraphicFramePr>
          <p:nvPr>
            <p:extLst>
              <p:ext uri="{D42A27DB-BD31-4B8C-83A1-F6EECF244321}">
                <p14:modId xmlns:p14="http://schemas.microsoft.com/office/powerpoint/2010/main" val="1573283540"/>
              </p:ext>
            </p:extLst>
          </p:nvPr>
        </p:nvGraphicFramePr>
        <p:xfrm>
          <a:off x="142875" y="940593"/>
          <a:ext cx="11927354" cy="5594688"/>
        </p:xfrm>
        <a:graphic>
          <a:graphicData uri="http://schemas.openxmlformats.org/drawingml/2006/table">
            <a:tbl>
              <a:tblPr firstRow="1" bandRow="1">
                <a:tableStyleId>{17292A2E-F333-43FB-9621-5CBBE7FDCDCB}</a:tableStyleId>
              </a:tblPr>
              <a:tblGrid>
                <a:gridCol w="7004658">
                  <a:extLst>
                    <a:ext uri="{9D8B030D-6E8A-4147-A177-3AD203B41FA5}">
                      <a16:colId xmlns:a16="http://schemas.microsoft.com/office/drawing/2014/main" val="3832531993"/>
                    </a:ext>
                  </a:extLst>
                </a:gridCol>
                <a:gridCol w="2461348">
                  <a:extLst>
                    <a:ext uri="{9D8B030D-6E8A-4147-A177-3AD203B41FA5}">
                      <a16:colId xmlns:a16="http://schemas.microsoft.com/office/drawing/2014/main" val="3960565664"/>
                    </a:ext>
                  </a:extLst>
                </a:gridCol>
                <a:gridCol w="2461348">
                  <a:extLst>
                    <a:ext uri="{9D8B030D-6E8A-4147-A177-3AD203B41FA5}">
                      <a16:colId xmlns:a16="http://schemas.microsoft.com/office/drawing/2014/main" val="3226143414"/>
                    </a:ext>
                  </a:extLst>
                </a:gridCol>
              </a:tblGrid>
              <a:tr h="799333">
                <a:tc>
                  <a:txBody>
                    <a:bodyPr/>
                    <a:lstStyle/>
                    <a:p>
                      <a:r>
                        <a:rPr lang="en-US" sz="2200" dirty="0"/>
                        <a:t>DGA 2025-2030 Key Recommendation</a:t>
                      </a:r>
                    </a:p>
                  </a:txBody>
                  <a:tcPr/>
                </a:tc>
                <a:tc>
                  <a:txBody>
                    <a:bodyPr/>
                    <a:lstStyle/>
                    <a:p>
                      <a:r>
                        <a:rPr lang="en-US" sz="2200" dirty="0"/>
                        <a:t>Consistent w Other Guidelines</a:t>
                      </a:r>
                    </a:p>
                  </a:txBody>
                  <a:tcPr/>
                </a:tc>
                <a:tc>
                  <a:txBody>
                    <a:bodyPr/>
                    <a:lstStyle/>
                    <a:p>
                      <a:pPr lvl="0">
                        <a:buNone/>
                      </a:pPr>
                      <a:r>
                        <a:rPr lang="en-US" sz="2200"/>
                        <a:t>Comparison guidelines</a:t>
                      </a:r>
                      <a:endParaRPr lang="en-US" sz="2200" dirty="0"/>
                    </a:p>
                  </a:txBody>
                  <a:tcPr/>
                </a:tc>
                <a:extLst>
                  <a:ext uri="{0D108BD9-81ED-4DB2-BD59-A6C34878D82A}">
                    <a16:rowId xmlns:a16="http://schemas.microsoft.com/office/drawing/2014/main" val="271449760"/>
                  </a:ext>
                </a:extLst>
              </a:tr>
              <a:tr h="480060">
                <a:tc>
                  <a:txBody>
                    <a:bodyPr/>
                    <a:lstStyle/>
                    <a:p>
                      <a:r>
                        <a:rPr lang="en-US" sz="2200" dirty="0"/>
                        <a:t>Avoid highly processed foods and added sugar</a:t>
                      </a:r>
                    </a:p>
                  </a:txBody>
                  <a:tcPr/>
                </a:tc>
                <a:tc>
                  <a:txBody>
                    <a:bodyPr/>
                    <a:lstStyle/>
                    <a:p>
                      <a:r>
                        <a:rPr lang="en-US" sz="2200" dirty="0"/>
                        <a:t>Yes</a:t>
                      </a:r>
                    </a:p>
                  </a:txBody>
                  <a:tcPr/>
                </a:tc>
                <a:tc rowSpan="6">
                  <a:txBody>
                    <a:bodyPr/>
                    <a:lstStyle/>
                    <a:p>
                      <a:pPr lvl="0">
                        <a:buNone/>
                      </a:pPr>
                      <a:r>
                        <a:rPr lang="en-US" sz="2200"/>
                        <a:t>ADA, ACLM, AHA</a:t>
                      </a:r>
                    </a:p>
                    <a:p>
                      <a:pPr lvl="0">
                        <a:buNone/>
                      </a:pPr>
                      <a:r>
                        <a:rPr lang="en-US" sz="2200"/>
                        <a:t>guidelines</a:t>
                      </a:r>
                      <a:endParaRPr lang="en-US"/>
                    </a:p>
                  </a:txBody>
                  <a:tcPr/>
                </a:tc>
                <a:extLst>
                  <a:ext uri="{0D108BD9-81ED-4DB2-BD59-A6C34878D82A}">
                    <a16:rowId xmlns:a16="http://schemas.microsoft.com/office/drawing/2014/main" val="1952593407"/>
                  </a:ext>
                </a:extLst>
              </a:tr>
              <a:tr h="470196">
                <a:tc>
                  <a:txBody>
                    <a:bodyPr/>
                    <a:lstStyle/>
                    <a:p>
                      <a:r>
                        <a:rPr lang="en-US" sz="2200" dirty="0"/>
                        <a:t>Whole grains over refined grains</a:t>
                      </a:r>
                    </a:p>
                  </a:txBody>
                  <a:tcPr/>
                </a:tc>
                <a:tc>
                  <a:txBody>
                    <a:bodyPr/>
                    <a:lstStyle/>
                    <a:p>
                      <a:r>
                        <a:rPr lang="en-US" sz="2200" dirty="0"/>
                        <a:t>Yes</a:t>
                      </a:r>
                    </a:p>
                  </a:txBody>
                  <a:tcPr/>
                </a:tc>
                <a:tc vMerge="1">
                  <a:txBody>
                    <a:bodyPr/>
                    <a:lstStyle/>
                    <a:p>
                      <a:endParaRPr lang="en-US"/>
                    </a:p>
                  </a:txBody>
                  <a:tcPr/>
                </a:tc>
                <a:extLst>
                  <a:ext uri="{0D108BD9-81ED-4DB2-BD59-A6C34878D82A}">
                    <a16:rowId xmlns:a16="http://schemas.microsoft.com/office/drawing/2014/main" val="2264116067"/>
                  </a:ext>
                </a:extLst>
              </a:tr>
              <a:tr h="822278">
                <a:tc>
                  <a:txBody>
                    <a:bodyPr/>
                    <a:lstStyle/>
                    <a:p>
                      <a:r>
                        <a:rPr lang="en-US" sz="2200" dirty="0"/>
                        <a:t>Eat a variety of fruits and vegetables and choose preferably whole fruits and vegetables </a:t>
                      </a:r>
                    </a:p>
                  </a:txBody>
                  <a:tcPr/>
                </a:tc>
                <a:tc>
                  <a:txBody>
                    <a:bodyPr/>
                    <a:lstStyle/>
                    <a:p>
                      <a:r>
                        <a:rPr lang="en-US" sz="2200" dirty="0"/>
                        <a:t>Yes</a:t>
                      </a:r>
                    </a:p>
                  </a:txBody>
                  <a:tcPr/>
                </a:tc>
                <a:tc vMerge="1">
                  <a:txBody>
                    <a:bodyPr/>
                    <a:lstStyle/>
                    <a:p>
                      <a:endParaRPr lang="en-US"/>
                    </a:p>
                  </a:txBody>
                  <a:tcPr/>
                </a:tc>
                <a:extLst>
                  <a:ext uri="{0D108BD9-81ED-4DB2-BD59-A6C34878D82A}">
                    <a16:rowId xmlns:a16="http://schemas.microsoft.com/office/drawing/2014/main" val="1712871710"/>
                  </a:ext>
                </a:extLst>
              </a:tr>
              <a:tr h="828261">
                <a:tc>
                  <a:txBody>
                    <a:bodyPr/>
                    <a:lstStyle/>
                    <a:p>
                      <a:r>
                        <a:rPr lang="en-US" sz="2200" dirty="0">
                          <a:solidFill>
                            <a:srgbClr val="FF0000"/>
                          </a:solidFill>
                        </a:rPr>
                        <a:t>Inverted food pyramid: emphasis on meat and full-fat </a:t>
                      </a:r>
                      <a:r>
                        <a:rPr lang="en-US" sz="2200">
                          <a:solidFill>
                            <a:srgbClr val="FF0000"/>
                          </a:solidFill>
                        </a:rPr>
                        <a:t>dairy;  low-carb, high-protein diet</a:t>
                      </a:r>
                    </a:p>
                  </a:txBody>
                  <a:tcPr/>
                </a:tc>
                <a:tc>
                  <a:txBody>
                    <a:bodyPr/>
                    <a:lstStyle/>
                    <a:p>
                      <a:r>
                        <a:rPr lang="en-US" sz="2200">
                          <a:solidFill>
                            <a:srgbClr val="FF0000"/>
                          </a:solidFill>
                        </a:rPr>
                        <a:t>No for general population</a:t>
                      </a:r>
                      <a:endParaRPr lang="en-US" sz="2200" dirty="0">
                        <a:solidFill>
                          <a:srgbClr val="FF0000"/>
                        </a:solidFill>
                      </a:endParaRPr>
                    </a:p>
                  </a:txBody>
                  <a:tcPr/>
                </a:tc>
                <a:tc vMerge="1">
                  <a:txBody>
                    <a:bodyPr/>
                    <a:lstStyle/>
                    <a:p>
                      <a:endParaRPr lang="en-US"/>
                    </a:p>
                  </a:txBody>
                  <a:tcPr/>
                </a:tc>
                <a:extLst>
                  <a:ext uri="{0D108BD9-81ED-4DB2-BD59-A6C34878D82A}">
                    <a16:rowId xmlns:a16="http://schemas.microsoft.com/office/drawing/2014/main" val="29927038"/>
                  </a:ext>
                </a:extLst>
              </a:tr>
              <a:tr h="702159">
                <a:tc>
                  <a:txBody>
                    <a:bodyPr/>
                    <a:lstStyle/>
                    <a:p>
                      <a:r>
                        <a:rPr lang="en-US" sz="2200" dirty="0">
                          <a:solidFill>
                            <a:srgbClr val="FF0000"/>
                          </a:solidFill>
                        </a:rPr>
                        <a:t>Increase protein intake in diet, no distinction between protein from animal sources versus plant sources</a:t>
                      </a:r>
                    </a:p>
                  </a:txBody>
                  <a:tcPr/>
                </a:tc>
                <a:tc>
                  <a:txBody>
                    <a:bodyPr/>
                    <a:lstStyle/>
                    <a:p>
                      <a:r>
                        <a:rPr lang="en-US" sz="2200" dirty="0">
                          <a:solidFill>
                            <a:srgbClr val="FF0000"/>
                          </a:solidFill>
                        </a:rPr>
                        <a:t>No</a:t>
                      </a:r>
                    </a:p>
                  </a:txBody>
                  <a:tcPr/>
                </a:tc>
                <a:tc vMerge="1">
                  <a:txBody>
                    <a:bodyPr/>
                    <a:lstStyle/>
                    <a:p>
                      <a:endParaRPr lang="en-US"/>
                    </a:p>
                  </a:txBody>
                  <a:tcPr/>
                </a:tc>
                <a:extLst>
                  <a:ext uri="{0D108BD9-81ED-4DB2-BD59-A6C34878D82A}">
                    <a16:rowId xmlns:a16="http://schemas.microsoft.com/office/drawing/2014/main" val="2135386641"/>
                  </a:ext>
                </a:extLst>
              </a:tr>
              <a:tr h="1304009">
                <a:tc>
                  <a:txBody>
                    <a:bodyPr/>
                    <a:lstStyle/>
                    <a:p>
                      <a:r>
                        <a:rPr lang="en-US" sz="2200" dirty="0">
                          <a:solidFill>
                            <a:srgbClr val="FF0000"/>
                          </a:solidFill>
                        </a:rPr>
                        <a:t>Incorporate healthy fat from whole foods (EX meats, poultry, eggs, seafoods, nuts, seeds, full-fat dairy, olives, avocados; prioritize oil with essential FA. “Other options can include butter or beef tallow”)</a:t>
                      </a:r>
                    </a:p>
                  </a:txBody>
                  <a:tcPr/>
                </a:tc>
                <a:tc>
                  <a:txBody>
                    <a:bodyPr/>
                    <a:lstStyle/>
                    <a:p>
                      <a:r>
                        <a:rPr lang="en-US" sz="2200" dirty="0">
                          <a:solidFill>
                            <a:srgbClr val="FF0000"/>
                          </a:solidFill>
                        </a:rPr>
                        <a:t>(self-conflicting)</a:t>
                      </a:r>
                    </a:p>
                  </a:txBody>
                  <a:tcPr/>
                </a:tc>
                <a:tc vMerge="1">
                  <a:txBody>
                    <a:bodyPr/>
                    <a:lstStyle/>
                    <a:p>
                      <a:endParaRPr lang="en-US"/>
                    </a:p>
                  </a:txBody>
                  <a:tcPr/>
                </a:tc>
                <a:extLst>
                  <a:ext uri="{0D108BD9-81ED-4DB2-BD59-A6C34878D82A}">
                    <a16:rowId xmlns:a16="http://schemas.microsoft.com/office/drawing/2014/main" val="2741925604"/>
                  </a:ext>
                </a:extLst>
              </a:tr>
            </a:tbl>
          </a:graphicData>
        </a:graphic>
      </p:graphicFrame>
    </p:spTree>
    <p:extLst>
      <p:ext uri="{BB962C8B-B14F-4D97-AF65-F5344CB8AC3E}">
        <p14:creationId xmlns:p14="http://schemas.microsoft.com/office/powerpoint/2010/main" val="33096664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1514F-1851-91CE-442D-399AAEF51288}"/>
              </a:ext>
            </a:extLst>
          </p:cNvPr>
          <p:cNvSpPr>
            <a:spLocks noGrp="1"/>
          </p:cNvSpPr>
          <p:nvPr>
            <p:ph type="title"/>
          </p:nvPr>
        </p:nvSpPr>
        <p:spPr>
          <a:xfrm>
            <a:off x="1457325" y="496094"/>
            <a:ext cx="9277350" cy="658814"/>
          </a:xfrm>
        </p:spPr>
        <p:txBody>
          <a:bodyPr>
            <a:normAutofit fontScale="90000"/>
          </a:bodyPr>
          <a:lstStyle/>
          <a:p>
            <a:r>
              <a:rPr lang="en-US"/>
              <a:t>What do other guidelines &amp; evidence say?</a:t>
            </a:r>
            <a:endParaRPr lang="en-US" dirty="0"/>
          </a:p>
        </p:txBody>
      </p:sp>
      <p:sp>
        <p:nvSpPr>
          <p:cNvPr id="5" name="TextBox 4">
            <a:extLst>
              <a:ext uri="{FF2B5EF4-FFF2-40B4-BE49-F238E27FC236}">
                <a16:creationId xmlns:a16="http://schemas.microsoft.com/office/drawing/2014/main" id="{6BFB2D0C-B78E-4B6B-3B45-DFF82F166C43}"/>
              </a:ext>
            </a:extLst>
          </p:cNvPr>
          <p:cNvSpPr txBox="1"/>
          <p:nvPr/>
        </p:nvSpPr>
        <p:spPr>
          <a:xfrm>
            <a:off x="351376" y="1379636"/>
            <a:ext cx="11482386"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000"/>
              <a:t>On quantity of protein &amp; carbs</a:t>
            </a:r>
          </a:p>
          <a:p>
            <a:pPr marL="742950" lvl="1" indent="-285750">
              <a:buFont typeface="Courier New" panose="020B0604020202020204" pitchFamily="34" charset="0"/>
              <a:buChar char="o"/>
            </a:pPr>
            <a:r>
              <a:rPr lang="en-US" sz="2000"/>
              <a:t>ADA consensus: </a:t>
            </a:r>
          </a:p>
          <a:p>
            <a:pPr marL="1200150" lvl="2" indent="-285750">
              <a:buFont typeface="Wingdings" panose="020B0604020202020204" pitchFamily="34" charset="0"/>
              <a:buChar char="§"/>
            </a:pPr>
            <a:r>
              <a:rPr lang="en-US" sz="2000">
                <a:solidFill>
                  <a:srgbClr val="000000"/>
                </a:solidFill>
                <a:latin typeface="Aptos" panose="02110004020202020204"/>
                <a:ea typeface="Roboto"/>
                <a:cs typeface="Roboto"/>
              </a:rPr>
              <a:t>There is evidence that ↓carb for glycemia in DM+ individuals, LCD or VLCD for select DM+ with poor control</a:t>
            </a:r>
            <a:endParaRPr lang="en-US" sz="2000" dirty="0">
              <a:solidFill>
                <a:srgbClr val="000000"/>
              </a:solidFill>
              <a:latin typeface="Aptos" panose="02110004020202020204"/>
              <a:ea typeface="Roboto"/>
              <a:cs typeface="Roboto"/>
            </a:endParaRPr>
          </a:p>
          <a:p>
            <a:pPr marL="1200150" lvl="2" indent="-285750">
              <a:buFont typeface="Wingdings" panose="020B0604020202020204" pitchFamily="34" charset="0"/>
              <a:buChar char="§"/>
            </a:pPr>
            <a:r>
              <a:rPr lang="en-US" sz="2000" dirty="0">
                <a:solidFill>
                  <a:srgbClr val="000000"/>
                </a:solidFill>
                <a:latin typeface="Aptos" panose="02110004020202020204"/>
                <a:ea typeface="Roboto"/>
                <a:cs typeface="Roboto"/>
              </a:rPr>
              <a:t>But no optimal % carb, protein, fat – individualized approach and requirements </a:t>
            </a:r>
          </a:p>
          <a:p>
            <a:pPr marL="1200150" lvl="2" indent="-285750">
              <a:buFont typeface="Wingdings" panose="020B0604020202020204" pitchFamily="34" charset="0"/>
              <a:buChar char="§"/>
            </a:pPr>
            <a:r>
              <a:rPr lang="en-US" sz="2000" dirty="0">
                <a:solidFill>
                  <a:srgbClr val="000000"/>
                </a:solidFill>
                <a:latin typeface="Aptos" panose="02110004020202020204"/>
                <a:ea typeface="Roboto"/>
                <a:cs typeface="Roboto"/>
              </a:rPr>
              <a:t>Limited research on impact of protein quantity on DM+ or pre-DM individuals – varying </a:t>
            </a:r>
            <a:r>
              <a:rPr lang="en-US" sz="2000">
                <a:solidFill>
                  <a:srgbClr val="000000"/>
                </a:solidFill>
                <a:latin typeface="Aptos" panose="02110004020202020204"/>
                <a:ea typeface="Roboto"/>
                <a:cs typeface="Roboto"/>
              </a:rPr>
              <a:t>protein amt have not demonstrated Δ in DM-related outcomes</a:t>
            </a:r>
          </a:p>
          <a:p>
            <a:pPr marL="742950" lvl="1" indent="-285750">
              <a:buFont typeface="Courier New" panose="020B0604020202020204" pitchFamily="34" charset="0"/>
              <a:buChar char="o"/>
            </a:pPr>
            <a:r>
              <a:rPr lang="en-US" sz="2000">
                <a:solidFill>
                  <a:srgbClr val="000000"/>
                </a:solidFill>
                <a:latin typeface="Aptos" panose="02110004020202020204"/>
                <a:ea typeface="Roboto"/>
                <a:cs typeface="Roboto"/>
              </a:rPr>
              <a:t>AHA </a:t>
            </a:r>
            <a:endParaRPr lang="en-US" sz="2000" dirty="0">
              <a:solidFill>
                <a:srgbClr val="000000"/>
              </a:solidFill>
              <a:latin typeface="Aptos" panose="02110004020202020204"/>
              <a:ea typeface="Roboto"/>
              <a:cs typeface="Roboto"/>
            </a:endParaRPr>
          </a:p>
          <a:p>
            <a:pPr marL="1200150" lvl="2" indent="-285750">
              <a:buFont typeface="Wingdings" panose="020B0604020202020204" pitchFamily="34" charset="0"/>
              <a:buChar char="§"/>
            </a:pPr>
            <a:r>
              <a:rPr lang="en-US" sz="2000" dirty="0">
                <a:solidFill>
                  <a:srgbClr val="000000"/>
                </a:solidFill>
                <a:latin typeface="Aptos" panose="02110004020202020204"/>
                <a:ea typeface="Roboto"/>
                <a:cs typeface="Roboto"/>
              </a:rPr>
              <a:t>Did not comment on quantity of protein but </a:t>
            </a:r>
            <a:r>
              <a:rPr lang="en-US" sz="2000">
                <a:solidFill>
                  <a:srgbClr val="000000"/>
                </a:solidFill>
                <a:latin typeface="Aptos" panose="02110004020202020204"/>
                <a:ea typeface="Roboto"/>
                <a:cs typeface="Roboto"/>
              </a:rPr>
              <a:t>emphasizes types of protein</a:t>
            </a:r>
            <a:endParaRPr lang="en-US" sz="2000" dirty="0">
              <a:solidFill>
                <a:srgbClr val="000000"/>
              </a:solidFill>
              <a:latin typeface="Aptos" panose="02110004020202020204"/>
              <a:ea typeface="Roboto"/>
              <a:cs typeface="Roboto"/>
            </a:endParaRPr>
          </a:p>
          <a:p>
            <a:pPr marL="1200150" lvl="2" indent="-285750">
              <a:buFont typeface="Wingdings" panose="020B0604020202020204" pitchFamily="34" charset="0"/>
              <a:buChar char="§"/>
            </a:pPr>
            <a:r>
              <a:rPr lang="en-US" sz="2000" dirty="0">
                <a:solidFill>
                  <a:srgbClr val="000000"/>
                </a:solidFill>
                <a:latin typeface="Aptos" panose="02110004020202020204"/>
                <a:ea typeface="Roboto"/>
                <a:cs typeface="Roboto"/>
              </a:rPr>
              <a:t>Advocates diet rich in fiber: </a:t>
            </a:r>
            <a:r>
              <a:rPr lang="en-US" sz="2000" dirty="0" err="1">
                <a:solidFill>
                  <a:srgbClr val="000000"/>
                </a:solidFill>
                <a:latin typeface="Aptos" panose="02110004020202020204"/>
                <a:ea typeface="Roboto"/>
                <a:cs typeface="Roboto"/>
              </a:rPr>
              <a:t>a/w</a:t>
            </a:r>
            <a:r>
              <a:rPr lang="en-US" sz="2000" dirty="0">
                <a:solidFill>
                  <a:srgbClr val="000000"/>
                </a:solidFill>
                <a:latin typeface="Aptos" panose="02110004020202020204"/>
                <a:ea typeface="Roboto"/>
                <a:cs typeface="Roboto"/>
              </a:rPr>
              <a:t> ↓risk CVD, T2DM, CRC</a:t>
            </a:r>
          </a:p>
          <a:p>
            <a:pPr marL="742950" lvl="1" indent="-285750">
              <a:buFont typeface="Courier New" panose="020B0604020202020204" pitchFamily="34" charset="0"/>
              <a:buChar char="o"/>
            </a:pPr>
            <a:r>
              <a:rPr lang="en-US" sz="2000">
                <a:solidFill>
                  <a:srgbClr val="000000"/>
                </a:solidFill>
                <a:latin typeface="Aptos" panose="02110004020202020204"/>
                <a:ea typeface="Roboto"/>
                <a:cs typeface="Roboto"/>
              </a:rPr>
              <a:t>ACLM</a:t>
            </a:r>
            <a:endParaRPr lang="en-US" sz="2000" dirty="0">
              <a:solidFill>
                <a:srgbClr val="000000"/>
              </a:solidFill>
              <a:latin typeface="Aptos" panose="02110004020202020204"/>
              <a:ea typeface="Roboto"/>
              <a:cs typeface="Roboto"/>
            </a:endParaRPr>
          </a:p>
          <a:p>
            <a:pPr marL="1200150" lvl="2" indent="-285750">
              <a:buFont typeface="Wingdings" panose="020B0604020202020204" pitchFamily="34" charset="0"/>
              <a:buChar char="§"/>
            </a:pPr>
            <a:r>
              <a:rPr lang="en-US" sz="2000">
                <a:solidFill>
                  <a:srgbClr val="000000"/>
                </a:solidFill>
                <a:ea typeface="+mn-lt"/>
                <a:cs typeface="+mn-lt"/>
              </a:rPr>
              <a:t>Most people, including those on a plant-based diet, exceed recommended amount of protein (0.8g per kg)</a:t>
            </a:r>
          </a:p>
          <a:p>
            <a:pPr marL="1200150" lvl="2" indent="-285750">
              <a:buFont typeface="Wingdings" panose="020B0604020202020204" pitchFamily="34" charset="0"/>
              <a:buChar char="§"/>
            </a:pPr>
            <a:r>
              <a:rPr lang="en-US" sz="2000">
                <a:solidFill>
                  <a:srgbClr val="000000"/>
                </a:solidFill>
                <a:latin typeface="Aptos" panose="02110004020202020204"/>
                <a:ea typeface="Roboto"/>
                <a:cs typeface="Roboto"/>
              </a:rPr>
              <a:t>Excess protein stored as fat </a:t>
            </a:r>
            <a:endParaRPr lang="en-US" sz="2000" dirty="0">
              <a:solidFill>
                <a:srgbClr val="000000"/>
              </a:solidFill>
              <a:latin typeface="Aptos" panose="02110004020202020204"/>
              <a:ea typeface="Roboto"/>
              <a:cs typeface="Roboto"/>
            </a:endParaRPr>
          </a:p>
        </p:txBody>
      </p:sp>
    </p:spTree>
    <p:extLst>
      <p:ext uri="{BB962C8B-B14F-4D97-AF65-F5344CB8AC3E}">
        <p14:creationId xmlns:p14="http://schemas.microsoft.com/office/powerpoint/2010/main" val="8466215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59E65-3ACB-2EA6-011E-34933750A9CE}"/>
              </a:ext>
            </a:extLst>
          </p:cNvPr>
          <p:cNvSpPr>
            <a:spLocks noGrp="1"/>
          </p:cNvSpPr>
          <p:nvPr>
            <p:ph type="title"/>
          </p:nvPr>
        </p:nvSpPr>
        <p:spPr/>
        <p:txBody>
          <a:bodyPr/>
          <a:lstStyle/>
          <a:p>
            <a:r>
              <a:rPr lang="en-US" sz="4000"/>
              <a:t>What do other guidelines &amp; evidence say?</a:t>
            </a:r>
          </a:p>
        </p:txBody>
      </p:sp>
      <p:sp>
        <p:nvSpPr>
          <p:cNvPr id="3" name="Content Placeholder 2">
            <a:extLst>
              <a:ext uri="{FF2B5EF4-FFF2-40B4-BE49-F238E27FC236}">
                <a16:creationId xmlns:a16="http://schemas.microsoft.com/office/drawing/2014/main" id="{10753C11-26D4-B8E8-CFE0-6DC2F9E8B014}"/>
              </a:ext>
            </a:extLst>
          </p:cNvPr>
          <p:cNvSpPr>
            <a:spLocks noGrp="1"/>
          </p:cNvSpPr>
          <p:nvPr>
            <p:ph idx="1"/>
          </p:nvPr>
        </p:nvSpPr>
        <p:spPr>
          <a:xfrm>
            <a:off x="505691" y="1673225"/>
            <a:ext cx="11346872" cy="4960938"/>
          </a:xfrm>
        </p:spPr>
        <p:txBody>
          <a:bodyPr vert="horz" lIns="91440" tIns="45720" rIns="91440" bIns="45720" rtlCol="0" anchor="t">
            <a:normAutofit/>
          </a:bodyPr>
          <a:lstStyle/>
          <a:p>
            <a:pPr marL="285750" indent="-285750">
              <a:lnSpc>
                <a:spcPct val="100000"/>
              </a:lnSpc>
              <a:spcBef>
                <a:spcPts val="0"/>
              </a:spcBef>
              <a:buFont typeface="Arial,Sans-Serif" panose="020B0604020202020204" pitchFamily="34" charset="0"/>
            </a:pPr>
            <a:r>
              <a:rPr lang="en-US" sz="2000">
                <a:ea typeface="+mn-lt"/>
                <a:cs typeface="+mn-lt"/>
              </a:rPr>
              <a:t>Types of protein</a:t>
            </a:r>
            <a:endParaRPr lang="en-US" sz="2000"/>
          </a:p>
          <a:p>
            <a:pPr marL="742950" lvl="1" indent="-285750">
              <a:lnSpc>
                <a:spcPct val="100000"/>
              </a:lnSpc>
              <a:spcBef>
                <a:spcPts val="0"/>
              </a:spcBef>
              <a:buFont typeface="Courier New,monospace" panose="020B0604020202020204" pitchFamily="34" charset="0"/>
              <a:buChar char="o"/>
            </a:pPr>
            <a:r>
              <a:rPr lang="en-US" sz="2000">
                <a:ea typeface="+mn-lt"/>
                <a:cs typeface="+mn-lt"/>
              </a:rPr>
              <a:t>AHA: </a:t>
            </a:r>
            <a:endParaRPr lang="en-US" sz="2000"/>
          </a:p>
          <a:p>
            <a:pPr marL="1200150" lvl="2" indent="-285750">
              <a:lnSpc>
                <a:spcPct val="100000"/>
              </a:lnSpc>
              <a:spcBef>
                <a:spcPts val="0"/>
              </a:spcBef>
              <a:buFont typeface="Wingdings,Sans-Serif" panose="020B0604020202020204" pitchFamily="34" charset="0"/>
              <a:buChar char="§"/>
            </a:pPr>
            <a:r>
              <a:rPr lang="en-US">
                <a:ea typeface="+mn-lt"/>
                <a:cs typeface="+mn-lt"/>
              </a:rPr>
              <a:t>Shift from meat to plant sources</a:t>
            </a:r>
            <a:endParaRPr lang="en-US"/>
          </a:p>
          <a:p>
            <a:pPr marL="1200150" lvl="2" indent="-285750">
              <a:lnSpc>
                <a:spcPct val="100000"/>
              </a:lnSpc>
              <a:spcBef>
                <a:spcPts val="0"/>
              </a:spcBef>
              <a:buFont typeface="Wingdings,Sans-Serif" panose="020B0604020202020204" pitchFamily="34" charset="0"/>
              <a:buChar char="§"/>
            </a:pPr>
            <a:r>
              <a:rPr lang="en-US">
                <a:ea typeface="+mn-lt"/>
                <a:cs typeface="+mn-lt"/>
              </a:rPr>
              <a:t>Consume fish/seafood regularly</a:t>
            </a:r>
            <a:endParaRPr lang="en-US"/>
          </a:p>
          <a:p>
            <a:pPr marL="1200150" lvl="2" indent="-285750">
              <a:lnSpc>
                <a:spcPct val="100000"/>
              </a:lnSpc>
              <a:spcBef>
                <a:spcPts val="0"/>
              </a:spcBef>
              <a:buFont typeface="Wingdings,Sans-Serif" panose="020B0604020202020204" pitchFamily="34" charset="0"/>
              <a:buChar char="§"/>
            </a:pPr>
            <a:r>
              <a:rPr lang="en-US">
                <a:ea typeface="+mn-lt"/>
                <a:cs typeface="+mn-lt"/>
              </a:rPr>
              <a:t>Low-fat or fat-free dairy &gt; full fat diary</a:t>
            </a:r>
            <a:endParaRPr lang="en-US"/>
          </a:p>
          <a:p>
            <a:pPr marL="1200150" lvl="2" indent="-285750">
              <a:lnSpc>
                <a:spcPct val="100000"/>
              </a:lnSpc>
              <a:spcBef>
                <a:spcPts val="0"/>
              </a:spcBef>
              <a:buFont typeface="Wingdings,Sans-Serif" panose="020B0604020202020204" pitchFamily="34" charset="0"/>
              <a:buChar char="§"/>
            </a:pPr>
            <a:r>
              <a:rPr lang="en-US" dirty="0">
                <a:ea typeface="+mn-lt"/>
                <a:cs typeface="+mn-lt"/>
              </a:rPr>
              <a:t>If +red meat, choose lean cuts and limit portion size</a:t>
            </a:r>
            <a:endParaRPr lang="en-US"/>
          </a:p>
          <a:p>
            <a:pPr marL="742950" lvl="1" indent="-285750">
              <a:lnSpc>
                <a:spcPct val="100000"/>
              </a:lnSpc>
              <a:spcBef>
                <a:spcPts val="0"/>
              </a:spcBef>
              <a:buFont typeface="Courier New,monospace" panose="020B0604020202020204" pitchFamily="34" charset="0"/>
              <a:buChar char="o"/>
            </a:pPr>
            <a:r>
              <a:rPr lang="en-US" sz="2000">
                <a:ea typeface="+mn-lt"/>
                <a:cs typeface="+mn-lt"/>
              </a:rPr>
              <a:t>ACLM: plant =&gt; animal source of protein for ↓obesity, type 2 diabetes, heart disease, and some cancers</a:t>
            </a:r>
            <a:endParaRPr lang="en-US" sz="2000"/>
          </a:p>
          <a:p>
            <a:pPr marL="285750" indent="-285750">
              <a:lnSpc>
                <a:spcPct val="100000"/>
              </a:lnSpc>
              <a:spcBef>
                <a:spcPts val="0"/>
              </a:spcBef>
            </a:pPr>
            <a:r>
              <a:rPr lang="en-US" sz="2000">
                <a:ea typeface="+mn-lt"/>
                <a:cs typeface="+mn-lt"/>
              </a:rPr>
              <a:t>Fat </a:t>
            </a:r>
            <a:endParaRPr lang="en-US" sz="2000" dirty="0">
              <a:ea typeface="+mn-lt"/>
              <a:cs typeface="+mn-lt"/>
            </a:endParaRPr>
          </a:p>
          <a:p>
            <a:pPr lvl="1">
              <a:buFont typeface="Courier New" panose="020B0604020202020204" pitchFamily="34" charset="0"/>
              <a:buChar char="o"/>
            </a:pPr>
            <a:r>
              <a:rPr lang="en-US" sz="2000">
                <a:ea typeface="+mn-lt"/>
                <a:cs typeface="+mn-lt"/>
              </a:rPr>
              <a:t>ADA:  saturated fat =&gt; unsaturated fats (esp. monounsaturated fats from plant sources) to ↓ total and LDL-cholesterol and CVD risk</a:t>
            </a:r>
          </a:p>
          <a:p>
            <a:pPr lvl="1">
              <a:buFont typeface="Courier New" panose="020B0604020202020204" pitchFamily="34" charset="0"/>
              <a:buChar char="o"/>
            </a:pPr>
            <a:r>
              <a:rPr lang="en-US" sz="2000">
                <a:ea typeface="+mn-lt"/>
                <a:cs typeface="+mn-lt"/>
              </a:rPr>
              <a:t>ACLM: recommends healthy fat from plant source EX olives, nuts</a:t>
            </a:r>
          </a:p>
          <a:p>
            <a:pPr lvl="1">
              <a:buFont typeface="Courier New" panose="020B0604020202020204" pitchFamily="34" charset="0"/>
              <a:buChar char="o"/>
            </a:pPr>
            <a:r>
              <a:rPr lang="en-US" sz="2000">
                <a:ea typeface="+mn-lt"/>
                <a:cs typeface="+mn-lt"/>
              </a:rPr>
              <a:t>AHA: saturated fat =&gt; polyunsaturated fat a/w ↓CVD risk, animal fats (butter, beef tallow) high in saturated fat =&gt; non-tropical oil to ↓LDL</a:t>
            </a:r>
          </a:p>
        </p:txBody>
      </p:sp>
    </p:spTree>
    <p:extLst>
      <p:ext uri="{BB962C8B-B14F-4D97-AF65-F5344CB8AC3E}">
        <p14:creationId xmlns:p14="http://schemas.microsoft.com/office/powerpoint/2010/main" val="9781764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4" name="Picture 4" descr="Dietary Spectrum of whole food plant-based eating plan">
            <a:extLst>
              <a:ext uri="{FF2B5EF4-FFF2-40B4-BE49-F238E27FC236}">
                <a16:creationId xmlns:a16="http://schemas.microsoft.com/office/drawing/2014/main" id="{32250054-BC2C-FE3A-DEF8-444CFBE26F4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717" y="442913"/>
            <a:ext cx="7223621" cy="558024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439A217-834A-F9F9-A786-354D603ED10E}"/>
              </a:ext>
            </a:extLst>
          </p:cNvPr>
          <p:cNvPicPr>
            <a:picLocks noChangeAspect="1"/>
          </p:cNvPicPr>
          <p:nvPr/>
        </p:nvPicPr>
        <p:blipFill>
          <a:blip r:embed="rId4"/>
          <a:stretch>
            <a:fillRect/>
          </a:stretch>
        </p:blipFill>
        <p:spPr>
          <a:xfrm>
            <a:off x="7534655" y="429308"/>
            <a:ext cx="4381120" cy="5726955"/>
          </a:xfrm>
          <a:prstGeom prst="rect">
            <a:avLst/>
          </a:prstGeom>
        </p:spPr>
      </p:pic>
    </p:spTree>
    <p:extLst>
      <p:ext uri="{BB962C8B-B14F-4D97-AF65-F5344CB8AC3E}">
        <p14:creationId xmlns:p14="http://schemas.microsoft.com/office/powerpoint/2010/main" val="2342678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39C8D0-8E8F-9BD8-26D5-8822ACF2BF39}"/>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300" kern="1200" dirty="0">
                <a:solidFill>
                  <a:srgbClr val="FFFFFF"/>
                </a:solidFill>
                <a:latin typeface="+mj-lt"/>
                <a:ea typeface="+mj-ea"/>
                <a:cs typeface="+mj-cs"/>
              </a:rPr>
              <a:t>Consensus of Other Existing Dietary Guidelines</a:t>
            </a:r>
          </a:p>
        </p:txBody>
      </p:sp>
      <p:pic>
        <p:nvPicPr>
          <p:cNvPr id="6" name="Picture 5">
            <a:extLst>
              <a:ext uri="{FF2B5EF4-FFF2-40B4-BE49-F238E27FC236}">
                <a16:creationId xmlns:a16="http://schemas.microsoft.com/office/drawing/2014/main" id="{B419BA49-8DF3-EA54-FE7E-B80627399D0D}"/>
              </a:ext>
            </a:extLst>
          </p:cNvPr>
          <p:cNvPicPr>
            <a:picLocks noChangeAspect="1"/>
          </p:cNvPicPr>
          <p:nvPr/>
        </p:nvPicPr>
        <p:blipFill>
          <a:blip r:embed="rId3"/>
          <a:stretch>
            <a:fillRect/>
          </a:stretch>
        </p:blipFill>
        <p:spPr>
          <a:xfrm>
            <a:off x="4977118" y="0"/>
            <a:ext cx="5552463" cy="6858000"/>
          </a:xfrm>
          <a:prstGeom prst="rect">
            <a:avLst/>
          </a:prstGeom>
        </p:spPr>
      </p:pic>
      <p:sp>
        <p:nvSpPr>
          <p:cNvPr id="12" name="TextBox 11">
            <a:extLst>
              <a:ext uri="{FF2B5EF4-FFF2-40B4-BE49-F238E27FC236}">
                <a16:creationId xmlns:a16="http://schemas.microsoft.com/office/drawing/2014/main" id="{B79504DE-4779-54A2-B627-07F57813E76A}"/>
              </a:ext>
            </a:extLst>
          </p:cNvPr>
          <p:cNvSpPr txBox="1"/>
          <p:nvPr/>
        </p:nvSpPr>
        <p:spPr>
          <a:xfrm>
            <a:off x="2405370" y="6386513"/>
            <a:ext cx="2152344" cy="314325"/>
          </a:xfrm>
          <a:prstGeom prst="rect">
            <a:avLst/>
          </a:prstGeom>
          <a:noFill/>
        </p:spPr>
        <p:txBody>
          <a:bodyPr wrap="square" rtlCol="0">
            <a:spAutoFit/>
          </a:bodyPr>
          <a:lstStyle/>
          <a:p>
            <a:r>
              <a:rPr lang="en-US" sz="1400" dirty="0"/>
              <a:t>Source: Cara et al 2023</a:t>
            </a:r>
          </a:p>
        </p:txBody>
      </p:sp>
    </p:spTree>
    <p:extLst>
      <p:ext uri="{BB962C8B-B14F-4D97-AF65-F5344CB8AC3E}">
        <p14:creationId xmlns:p14="http://schemas.microsoft.com/office/powerpoint/2010/main" val="28558358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CEC00A-084A-39D7-2962-347ED72735EA}"/>
              </a:ext>
            </a:extLst>
          </p:cNvPr>
          <p:cNvSpPr>
            <a:spLocks noGrp="1"/>
          </p:cNvSpPr>
          <p:nvPr>
            <p:ph type="title"/>
          </p:nvPr>
        </p:nvSpPr>
        <p:spPr>
          <a:xfrm>
            <a:off x="793662" y="386930"/>
            <a:ext cx="10066122" cy="1298448"/>
          </a:xfrm>
        </p:spPr>
        <p:txBody>
          <a:bodyPr anchor="b">
            <a:normAutofit/>
          </a:bodyPr>
          <a:lstStyle/>
          <a:p>
            <a:r>
              <a:rPr lang="en-US" sz="4800"/>
              <a:t>Implications for Clinical Practice</a:t>
            </a:r>
          </a:p>
        </p:txBody>
      </p:sp>
      <p:sp>
        <p:nvSpPr>
          <p:cNvPr id="6153" name="Rectangle 615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5" name="Rectangle 615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C35ABF3-C680-6935-6F8B-850C49FBFCE8}"/>
              </a:ext>
            </a:extLst>
          </p:cNvPr>
          <p:cNvSpPr>
            <a:spLocks noGrp="1"/>
          </p:cNvSpPr>
          <p:nvPr>
            <p:ph idx="1"/>
          </p:nvPr>
        </p:nvSpPr>
        <p:spPr>
          <a:xfrm>
            <a:off x="793662" y="2389218"/>
            <a:ext cx="4530898" cy="3639450"/>
          </a:xfrm>
        </p:spPr>
        <p:txBody>
          <a:bodyPr anchor="ctr">
            <a:normAutofit fontScale="92500" lnSpcReduction="20000"/>
          </a:bodyPr>
          <a:lstStyle/>
          <a:p>
            <a:r>
              <a:rPr lang="en-US" sz="2000" dirty="0"/>
              <a:t>What does nutrition counseling look like in your practice?</a:t>
            </a:r>
          </a:p>
          <a:p>
            <a:r>
              <a:rPr lang="en-US" sz="2000" dirty="0"/>
              <a:t>How did the new DGA change your practice, if at all?</a:t>
            </a:r>
          </a:p>
          <a:p>
            <a:r>
              <a:rPr lang="en-US" sz="2000" dirty="0"/>
              <a:t>To what extent has the new DGA come up in your clinical encounters with patients or conversations with colleagues?</a:t>
            </a:r>
          </a:p>
          <a:p>
            <a:r>
              <a:rPr lang="en-US" sz="2000" dirty="0"/>
              <a:t>What are you worried/confused about going forward in terms guiding patients on nutrition?</a:t>
            </a:r>
          </a:p>
          <a:p>
            <a:r>
              <a:rPr lang="en-US" sz="2000" dirty="0"/>
              <a:t>What do we do when policy is discordant with clinical evidence and practice?</a:t>
            </a:r>
          </a:p>
        </p:txBody>
      </p:sp>
      <p:pic>
        <p:nvPicPr>
          <p:cNvPr id="6146" name="Picture 2" descr="Nutrition for lipedema | PANTEA">
            <a:extLst>
              <a:ext uri="{FF2B5EF4-FFF2-40B4-BE49-F238E27FC236}">
                <a16:creationId xmlns:a16="http://schemas.microsoft.com/office/drawing/2014/main" id="{7FAFC653-3CA1-1C0B-B69F-C47EAD8A8ED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911532" y="3053808"/>
            <a:ext cx="5150277" cy="2575138"/>
          </a:xfrm>
          <a:prstGeom prst="rect">
            <a:avLst/>
          </a:prstGeom>
          <a:noFill/>
          <a:extLst>
            <a:ext uri="{909E8E84-426E-40DD-AFC4-6F175D3DCCD1}">
              <a14:hiddenFill xmlns:a14="http://schemas.microsoft.com/office/drawing/2010/main">
                <a:solidFill>
                  <a:srgbClr val="FFFFFF"/>
                </a:solidFill>
              </a14:hiddenFill>
            </a:ext>
          </a:extLst>
        </p:spPr>
      </p:pic>
      <p:sp>
        <p:nvSpPr>
          <p:cNvPr id="6157" name="Rectangle 615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7512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921FD-6F75-5F3A-6066-5597BFDD2C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FEC38F-56C5-0E89-572B-7C24AF5BA122}"/>
              </a:ext>
            </a:extLst>
          </p:cNvPr>
          <p:cNvSpPr>
            <a:spLocks noGrp="1"/>
          </p:cNvSpPr>
          <p:nvPr>
            <p:ph type="title"/>
          </p:nvPr>
        </p:nvSpPr>
        <p:spPr/>
        <p:txBody>
          <a:bodyPr/>
          <a:lstStyle/>
          <a:p>
            <a:r>
              <a:rPr lang="en-US" dirty="0"/>
              <a:t>Outline </a:t>
            </a:r>
          </a:p>
        </p:txBody>
      </p:sp>
      <p:sp>
        <p:nvSpPr>
          <p:cNvPr id="3" name="Content Placeholder 2">
            <a:extLst>
              <a:ext uri="{FF2B5EF4-FFF2-40B4-BE49-F238E27FC236}">
                <a16:creationId xmlns:a16="http://schemas.microsoft.com/office/drawing/2014/main" id="{00413E12-DC70-4756-06BB-945A21A406C4}"/>
              </a:ext>
            </a:extLst>
          </p:cNvPr>
          <p:cNvSpPr>
            <a:spLocks noGrp="1"/>
          </p:cNvSpPr>
          <p:nvPr>
            <p:ph idx="1"/>
          </p:nvPr>
        </p:nvSpPr>
        <p:spPr/>
        <p:txBody>
          <a:bodyPr/>
          <a:lstStyle/>
          <a:p>
            <a:pPr>
              <a:lnSpc>
                <a:spcPct val="200000"/>
              </a:lnSpc>
            </a:pPr>
            <a:r>
              <a:rPr lang="en-US" dirty="0"/>
              <a:t>USPSTF updates</a:t>
            </a:r>
          </a:p>
          <a:p>
            <a:pPr>
              <a:lnSpc>
                <a:spcPct val="200000"/>
              </a:lnSpc>
            </a:pPr>
            <a:r>
              <a:rPr lang="en-US" dirty="0"/>
              <a:t>Immunization guidelines updates and evidence review</a:t>
            </a:r>
          </a:p>
          <a:p>
            <a:pPr>
              <a:lnSpc>
                <a:spcPct val="200000"/>
              </a:lnSpc>
            </a:pPr>
            <a:r>
              <a:rPr lang="en-US" dirty="0"/>
              <a:t>Dietary guidelines updates and evidence review</a:t>
            </a:r>
          </a:p>
          <a:p>
            <a:pPr>
              <a:lnSpc>
                <a:spcPct val="200000"/>
              </a:lnSpc>
            </a:pPr>
            <a:r>
              <a:rPr lang="en-US" i="1" dirty="0">
                <a:solidFill>
                  <a:srgbClr val="0070C0"/>
                </a:solidFill>
              </a:rPr>
              <a:t>Low value care/Healthcare system implications</a:t>
            </a:r>
          </a:p>
        </p:txBody>
      </p:sp>
    </p:spTree>
    <p:extLst>
      <p:ext uri="{BB962C8B-B14F-4D97-AF65-F5344CB8AC3E}">
        <p14:creationId xmlns:p14="http://schemas.microsoft.com/office/powerpoint/2010/main" val="36155956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B60A3-E07A-780B-E37E-7DC63759D0E9}"/>
              </a:ext>
            </a:extLst>
          </p:cNvPr>
          <p:cNvSpPr>
            <a:spLocks noGrp="1"/>
          </p:cNvSpPr>
          <p:nvPr>
            <p:ph type="title"/>
          </p:nvPr>
        </p:nvSpPr>
        <p:spPr/>
        <p:txBody>
          <a:bodyPr/>
          <a:lstStyle/>
          <a:p>
            <a:r>
              <a:rPr lang="en-US" dirty="0"/>
              <a:t>Low value care </a:t>
            </a:r>
          </a:p>
        </p:txBody>
      </p:sp>
      <p:sp>
        <p:nvSpPr>
          <p:cNvPr id="3" name="Content Placeholder 2">
            <a:extLst>
              <a:ext uri="{FF2B5EF4-FFF2-40B4-BE49-F238E27FC236}">
                <a16:creationId xmlns:a16="http://schemas.microsoft.com/office/drawing/2014/main" id="{7664CA86-BD88-8976-5AA0-75102CF25BC1}"/>
              </a:ext>
            </a:extLst>
          </p:cNvPr>
          <p:cNvSpPr>
            <a:spLocks noGrp="1"/>
          </p:cNvSpPr>
          <p:nvPr>
            <p:ph idx="1"/>
          </p:nvPr>
        </p:nvSpPr>
        <p:spPr>
          <a:xfrm>
            <a:off x="838200" y="1825625"/>
            <a:ext cx="5502442" cy="4351338"/>
          </a:xfrm>
        </p:spPr>
        <p:txBody>
          <a:bodyPr vert="horz" lIns="91440" tIns="45720" rIns="91440" bIns="45720" rtlCol="0" anchor="t">
            <a:normAutofit/>
          </a:bodyPr>
          <a:lstStyle/>
          <a:p>
            <a:r>
              <a:rPr lang="en-US"/>
              <a:t>Quintuple aim review</a:t>
            </a:r>
            <a:endParaRPr lang="en-US" dirty="0"/>
          </a:p>
          <a:p>
            <a:r>
              <a:rPr lang="en-US" dirty="0"/>
              <a:t>Importance of being a good steward of healthcare resources</a:t>
            </a:r>
          </a:p>
          <a:p>
            <a:r>
              <a:rPr lang="en-US"/>
              <a:t>Examples of preventive low-value care that is not evidence-based</a:t>
            </a:r>
          </a:p>
          <a:p>
            <a:pPr lvl="1"/>
            <a:r>
              <a:rPr lang="en-US"/>
              <a:t>Vit D screening </a:t>
            </a:r>
          </a:p>
          <a:p>
            <a:pPr lvl="1"/>
            <a:r>
              <a:rPr lang="en-US"/>
              <a:t>Too frequent cervical cancer screening  </a:t>
            </a:r>
          </a:p>
          <a:p>
            <a:pPr marL="457200" lvl="1" indent="0">
              <a:buNone/>
            </a:pPr>
            <a:endParaRPr lang="en-US" dirty="0"/>
          </a:p>
        </p:txBody>
      </p:sp>
      <p:pic>
        <p:nvPicPr>
          <p:cNvPr id="1026" name="Picture 2" descr="Quintuple Aim | Strategies for Quality Care">
            <a:extLst>
              <a:ext uri="{FF2B5EF4-FFF2-40B4-BE49-F238E27FC236}">
                <a16:creationId xmlns:a16="http://schemas.microsoft.com/office/drawing/2014/main" id="{FFD1DFF4-C7E7-721F-E893-5B46C250D7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0642" y="1027906"/>
            <a:ext cx="5502442" cy="5502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4625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833DF-8566-3DB1-1EF8-DE01BA142D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E5A3D5-7EC4-DA78-D48D-1B54D4CA8CF3}"/>
              </a:ext>
            </a:extLst>
          </p:cNvPr>
          <p:cNvSpPr>
            <a:spLocks noGrp="1"/>
          </p:cNvSpPr>
          <p:nvPr>
            <p:ph type="title"/>
          </p:nvPr>
        </p:nvSpPr>
        <p:spPr/>
        <p:txBody>
          <a:bodyPr/>
          <a:lstStyle/>
          <a:p>
            <a:r>
              <a:rPr lang="en-US" dirty="0"/>
              <a:t>Low value care </a:t>
            </a:r>
          </a:p>
        </p:txBody>
      </p:sp>
      <p:sp>
        <p:nvSpPr>
          <p:cNvPr id="3" name="Content Placeholder 2">
            <a:extLst>
              <a:ext uri="{FF2B5EF4-FFF2-40B4-BE49-F238E27FC236}">
                <a16:creationId xmlns:a16="http://schemas.microsoft.com/office/drawing/2014/main" id="{33ACDE69-1BDC-2D20-2A80-9DBF47E35BD8}"/>
              </a:ext>
            </a:extLst>
          </p:cNvPr>
          <p:cNvSpPr>
            <a:spLocks noGrp="1"/>
          </p:cNvSpPr>
          <p:nvPr>
            <p:ph idx="1"/>
          </p:nvPr>
        </p:nvSpPr>
        <p:spPr>
          <a:xfrm>
            <a:off x="838200" y="1825625"/>
            <a:ext cx="5502442" cy="4351338"/>
          </a:xfrm>
        </p:spPr>
        <p:txBody>
          <a:bodyPr vert="horz" lIns="91440" tIns="45720" rIns="91440" bIns="45720" rtlCol="0" anchor="t">
            <a:normAutofit fontScale="77500" lnSpcReduction="20000"/>
          </a:bodyPr>
          <a:lstStyle/>
          <a:p>
            <a:r>
              <a:rPr lang="en-US" dirty="0"/>
              <a:t>Low value care/health care waste</a:t>
            </a:r>
          </a:p>
          <a:p>
            <a:r>
              <a:rPr lang="en-US" dirty="0"/>
              <a:t>Refer to medical treatments, tests and procedures that have been shown through evidence and research, to provide little benefit in specific clinical scenarios.</a:t>
            </a:r>
          </a:p>
          <a:p>
            <a:r>
              <a:rPr lang="en-US" dirty="0"/>
              <a:t> Low-value care has the potential to result in poor physical, emotional and financial outcomes for patients, and it contributes to the high cost of health care.</a:t>
            </a:r>
          </a:p>
          <a:p>
            <a:r>
              <a:rPr lang="en-US" dirty="0"/>
              <a:t>Reducing low-value care has the potential to reduce patient risk and a variety of health care related costs</a:t>
            </a:r>
          </a:p>
          <a:p>
            <a:r>
              <a:rPr lang="en-US" dirty="0">
                <a:hlinkClick r:id="rId3"/>
              </a:rPr>
              <a:t>Oregon-Low-Value-Care-Report-Final-July-2020.pdf</a:t>
            </a:r>
            <a:endParaRPr lang="en-US" dirty="0"/>
          </a:p>
          <a:p>
            <a:pPr marL="457200" lvl="1" indent="0">
              <a:buNone/>
            </a:pPr>
            <a:endParaRPr lang="en-US" dirty="0"/>
          </a:p>
        </p:txBody>
      </p:sp>
      <p:pic>
        <p:nvPicPr>
          <p:cNvPr id="1026" name="Picture 2" descr="Quintuple Aim | Strategies for Quality Care">
            <a:extLst>
              <a:ext uri="{FF2B5EF4-FFF2-40B4-BE49-F238E27FC236}">
                <a16:creationId xmlns:a16="http://schemas.microsoft.com/office/drawing/2014/main" id="{6CD0CA15-31F0-7A6B-474E-4A068B463C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0918" y="184196"/>
            <a:ext cx="3012983" cy="3012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1705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B431674-1098-76FB-EA58-28A99A3E0E85}"/>
              </a:ext>
            </a:extLst>
          </p:cNvPr>
          <p:cNvPicPr>
            <a:picLocks noGrp="1" noChangeAspect="1"/>
          </p:cNvPicPr>
          <p:nvPr>
            <p:ph idx="1"/>
          </p:nvPr>
        </p:nvPicPr>
        <p:blipFill>
          <a:blip r:embed="rId2"/>
          <a:stretch>
            <a:fillRect/>
          </a:stretch>
        </p:blipFill>
        <p:spPr>
          <a:xfrm>
            <a:off x="1711771" y="-17892"/>
            <a:ext cx="8710947" cy="6893783"/>
          </a:xfrm>
          <a:prstGeom prst="rect">
            <a:avLst/>
          </a:prstGeom>
        </p:spPr>
      </p:pic>
    </p:spTree>
    <p:extLst>
      <p:ext uri="{BB962C8B-B14F-4D97-AF65-F5344CB8AC3E}">
        <p14:creationId xmlns:p14="http://schemas.microsoft.com/office/powerpoint/2010/main" val="2478334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B5730-94FD-60C5-B1BE-55148492A3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E543AA-FAEB-6066-2D01-427BB2C12C6F}"/>
              </a:ext>
            </a:extLst>
          </p:cNvPr>
          <p:cNvSpPr>
            <a:spLocks noGrp="1"/>
          </p:cNvSpPr>
          <p:nvPr>
            <p:ph type="title"/>
          </p:nvPr>
        </p:nvSpPr>
        <p:spPr/>
        <p:txBody>
          <a:bodyPr/>
          <a:lstStyle/>
          <a:p>
            <a:r>
              <a:rPr lang="en-US" dirty="0"/>
              <a:t>Outline </a:t>
            </a:r>
          </a:p>
        </p:txBody>
      </p:sp>
      <p:sp>
        <p:nvSpPr>
          <p:cNvPr id="3" name="Content Placeholder 2">
            <a:extLst>
              <a:ext uri="{FF2B5EF4-FFF2-40B4-BE49-F238E27FC236}">
                <a16:creationId xmlns:a16="http://schemas.microsoft.com/office/drawing/2014/main" id="{01FC1C83-C330-C569-696D-FA8FD5587504}"/>
              </a:ext>
            </a:extLst>
          </p:cNvPr>
          <p:cNvSpPr>
            <a:spLocks noGrp="1"/>
          </p:cNvSpPr>
          <p:nvPr>
            <p:ph idx="1"/>
          </p:nvPr>
        </p:nvSpPr>
        <p:spPr/>
        <p:txBody>
          <a:bodyPr vert="horz" lIns="91440" tIns="45720" rIns="91440" bIns="45720" rtlCol="0" anchor="t">
            <a:normAutofit/>
          </a:bodyPr>
          <a:lstStyle/>
          <a:p>
            <a:pPr>
              <a:lnSpc>
                <a:spcPct val="200000"/>
              </a:lnSpc>
            </a:pPr>
            <a:r>
              <a:rPr lang="en-US" i="1" dirty="0">
                <a:solidFill>
                  <a:srgbClr val="0070C0"/>
                </a:solidFill>
              </a:rPr>
              <a:t>USPSTF updates</a:t>
            </a:r>
          </a:p>
          <a:p>
            <a:pPr>
              <a:lnSpc>
                <a:spcPct val="200000"/>
              </a:lnSpc>
            </a:pPr>
            <a:r>
              <a:rPr lang="en-US" dirty="0"/>
              <a:t>Immunization guidelines updates and evidence review</a:t>
            </a:r>
          </a:p>
          <a:p>
            <a:pPr>
              <a:lnSpc>
                <a:spcPct val="200000"/>
              </a:lnSpc>
            </a:pPr>
            <a:r>
              <a:rPr lang="en-US" dirty="0"/>
              <a:t>Dietary guidelines updates and evidence review</a:t>
            </a:r>
          </a:p>
          <a:p>
            <a:pPr>
              <a:lnSpc>
                <a:spcPct val="200000"/>
              </a:lnSpc>
            </a:pPr>
            <a:r>
              <a:rPr lang="en-US">
                <a:solidFill>
                  <a:srgbClr val="000000"/>
                </a:solidFill>
              </a:rPr>
              <a:t>Low value care/Healthcare system implications</a:t>
            </a:r>
          </a:p>
        </p:txBody>
      </p:sp>
    </p:spTree>
    <p:extLst>
      <p:ext uri="{BB962C8B-B14F-4D97-AF65-F5344CB8AC3E}">
        <p14:creationId xmlns:p14="http://schemas.microsoft.com/office/powerpoint/2010/main" val="35538700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F2645-D672-3FC3-0AD6-A3F24116BFE9}"/>
              </a:ext>
            </a:extLst>
          </p:cNvPr>
          <p:cNvSpPr>
            <a:spLocks noGrp="1"/>
          </p:cNvSpPr>
          <p:nvPr>
            <p:ph type="title"/>
          </p:nvPr>
        </p:nvSpPr>
        <p:spPr/>
        <p:txBody>
          <a:bodyPr/>
          <a:lstStyle/>
          <a:p>
            <a:r>
              <a:rPr lang="en-US"/>
              <a:t>Low Value Care in Oregon</a:t>
            </a:r>
          </a:p>
        </p:txBody>
      </p:sp>
      <p:graphicFrame>
        <p:nvGraphicFramePr>
          <p:cNvPr id="4" name="Content Placeholder 3">
            <a:extLst>
              <a:ext uri="{FF2B5EF4-FFF2-40B4-BE49-F238E27FC236}">
                <a16:creationId xmlns:a16="http://schemas.microsoft.com/office/drawing/2014/main" id="{B6C7E7CD-C9DA-50E5-E2BB-E8201F32C87F}"/>
              </a:ext>
            </a:extLst>
          </p:cNvPr>
          <p:cNvGraphicFramePr>
            <a:graphicFrameLocks noGrp="1"/>
          </p:cNvGraphicFramePr>
          <p:nvPr>
            <p:ph idx="1"/>
            <p:extLst>
              <p:ext uri="{D42A27DB-BD31-4B8C-83A1-F6EECF244321}">
                <p14:modId xmlns:p14="http://schemas.microsoft.com/office/powerpoint/2010/main" val="3552270388"/>
              </p:ext>
            </p:extLst>
          </p:nvPr>
        </p:nvGraphicFramePr>
        <p:xfrm>
          <a:off x="838200" y="1599406"/>
          <a:ext cx="10515599" cy="4356643"/>
        </p:xfrm>
        <a:graphic>
          <a:graphicData uri="http://schemas.openxmlformats.org/drawingml/2006/table">
            <a:tbl>
              <a:tblPr firstRow="1" bandRow="1">
                <a:tableStyleId>{69012ECD-51FC-41F1-AA8D-1B2483CD663E}</a:tableStyleId>
              </a:tblPr>
              <a:tblGrid>
                <a:gridCol w="3451860">
                  <a:extLst>
                    <a:ext uri="{9D8B030D-6E8A-4147-A177-3AD203B41FA5}">
                      <a16:colId xmlns:a16="http://schemas.microsoft.com/office/drawing/2014/main" val="349856695"/>
                    </a:ext>
                  </a:extLst>
                </a:gridCol>
                <a:gridCol w="2263139">
                  <a:extLst>
                    <a:ext uri="{9D8B030D-6E8A-4147-A177-3AD203B41FA5}">
                      <a16:colId xmlns:a16="http://schemas.microsoft.com/office/drawing/2014/main" val="2406100906"/>
                    </a:ext>
                  </a:extLst>
                </a:gridCol>
                <a:gridCol w="2171700">
                  <a:extLst>
                    <a:ext uri="{9D8B030D-6E8A-4147-A177-3AD203B41FA5}">
                      <a16:colId xmlns:a16="http://schemas.microsoft.com/office/drawing/2014/main" val="934974942"/>
                    </a:ext>
                  </a:extLst>
                </a:gridCol>
                <a:gridCol w="2628900">
                  <a:extLst>
                    <a:ext uri="{9D8B030D-6E8A-4147-A177-3AD203B41FA5}">
                      <a16:colId xmlns:a16="http://schemas.microsoft.com/office/drawing/2014/main" val="463530828"/>
                    </a:ext>
                  </a:extLst>
                </a:gridCol>
              </a:tblGrid>
              <a:tr h="456950">
                <a:tc>
                  <a:txBody>
                    <a:bodyPr/>
                    <a:lstStyle/>
                    <a:p>
                      <a:r>
                        <a:rPr lang="en-US" sz="2000"/>
                        <a:t>Low-value Care</a:t>
                      </a:r>
                    </a:p>
                  </a:txBody>
                  <a:tcPr/>
                </a:tc>
                <a:tc>
                  <a:txBody>
                    <a:bodyPr/>
                    <a:lstStyle/>
                    <a:p>
                      <a:r>
                        <a:rPr lang="en-US" sz="2000"/>
                        <a:t># services</a:t>
                      </a:r>
                    </a:p>
                  </a:txBody>
                  <a:tcPr/>
                </a:tc>
                <a:tc>
                  <a:txBody>
                    <a:bodyPr/>
                    <a:lstStyle/>
                    <a:p>
                      <a:r>
                        <a:rPr lang="en-US" sz="2000"/>
                        <a:t># patients affected</a:t>
                      </a:r>
                    </a:p>
                  </a:txBody>
                  <a:tcPr/>
                </a:tc>
                <a:tc>
                  <a:txBody>
                    <a:bodyPr/>
                    <a:lstStyle/>
                    <a:p>
                      <a:r>
                        <a:rPr lang="en-US" sz="2000"/>
                        <a:t># Cost</a:t>
                      </a:r>
                    </a:p>
                  </a:txBody>
                  <a:tcPr/>
                </a:tc>
                <a:extLst>
                  <a:ext uri="{0D108BD9-81ED-4DB2-BD59-A6C34878D82A}">
                    <a16:rowId xmlns:a16="http://schemas.microsoft.com/office/drawing/2014/main" val="3207829343"/>
                  </a:ext>
                </a:extLst>
              </a:tr>
              <a:tr h="1142375">
                <a:tc>
                  <a:txBody>
                    <a:bodyPr/>
                    <a:lstStyle/>
                    <a:p>
                      <a:pPr lvl="0">
                        <a:buNone/>
                      </a:pPr>
                      <a:r>
                        <a:rPr lang="en-US" sz="2000" b="0" i="0" u="none" strike="noStrike" noProof="0">
                          <a:latin typeface="Aptos"/>
                        </a:rPr>
                        <a:t>Population-based screening for Vitamin D deficiency</a:t>
                      </a:r>
                      <a:endParaRPr lang="en-US" sz="2000"/>
                    </a:p>
                  </a:txBody>
                  <a:tcPr/>
                </a:tc>
                <a:tc>
                  <a:txBody>
                    <a:bodyPr/>
                    <a:lstStyle/>
                    <a:p>
                      <a:pPr lvl="0">
                        <a:buNone/>
                      </a:pPr>
                      <a:r>
                        <a:rPr lang="en-US" sz="2000" b="0" i="0" u="none" strike="noStrike" noProof="0">
                          <a:latin typeface="Aptos"/>
                        </a:rPr>
                        <a:t>82,728</a:t>
                      </a:r>
                      <a:endParaRPr lang="en-US" sz="2000"/>
                    </a:p>
                  </a:txBody>
                  <a:tcPr/>
                </a:tc>
                <a:tc>
                  <a:txBody>
                    <a:bodyPr/>
                    <a:lstStyle/>
                    <a:p>
                      <a:pPr lvl="0">
                        <a:buNone/>
                      </a:pPr>
                      <a:r>
                        <a:rPr lang="en-US" sz="2000" b="0" i="0" u="none" strike="noStrike" noProof="0">
                          <a:latin typeface="Aptos"/>
                        </a:rPr>
                        <a:t>79,740</a:t>
                      </a:r>
                      <a:endParaRPr lang="en-US" sz="2000"/>
                    </a:p>
                  </a:txBody>
                  <a:tcPr/>
                </a:tc>
                <a:tc>
                  <a:txBody>
                    <a:bodyPr/>
                    <a:lstStyle/>
                    <a:p>
                      <a:pPr lvl="0">
                        <a:buNone/>
                      </a:pPr>
                      <a:r>
                        <a:rPr lang="en-US" sz="2000" b="0" i="0" u="none" strike="noStrike" noProof="0">
                          <a:latin typeface="Aptos"/>
                        </a:rPr>
                        <a:t>$7,639,365</a:t>
                      </a:r>
                      <a:endParaRPr lang="en-US" sz="2000"/>
                    </a:p>
                  </a:txBody>
                  <a:tcPr/>
                </a:tc>
                <a:extLst>
                  <a:ext uri="{0D108BD9-81ED-4DB2-BD59-A6C34878D82A}">
                    <a16:rowId xmlns:a16="http://schemas.microsoft.com/office/drawing/2014/main" val="122565776"/>
                  </a:ext>
                </a:extLst>
              </a:tr>
              <a:tr h="2513228">
                <a:tc>
                  <a:txBody>
                    <a:bodyPr/>
                    <a:lstStyle/>
                    <a:p>
                      <a:pPr lvl="0">
                        <a:buNone/>
                      </a:pPr>
                      <a:r>
                        <a:rPr lang="en-US" sz="2000" b="0" i="0" u="none" strike="noStrike" noProof="0" dirty="0">
                          <a:latin typeface="Aptos"/>
                        </a:rPr>
                        <a:t>Too frequent cervical cancer screening for women who have had adequate prior screening and are not otherwise at </a:t>
                      </a:r>
                      <a:r>
                        <a:rPr lang="en-US" sz="2000" b="0" i="0" u="none" strike="noStrike" noProof="0">
                          <a:latin typeface="Aptos"/>
                        </a:rPr>
                        <a:t>high-risk</a:t>
                      </a:r>
                      <a:r>
                        <a:rPr lang="en-US" sz="2000" b="0" i="0" u="none" strike="noStrike" noProof="0" dirty="0">
                          <a:latin typeface="Aptos"/>
                        </a:rPr>
                        <a:t> for cervical cancer</a:t>
                      </a:r>
                      <a:endParaRPr lang="en-US" sz="2000"/>
                    </a:p>
                  </a:txBody>
                  <a:tcPr/>
                </a:tc>
                <a:tc>
                  <a:txBody>
                    <a:bodyPr/>
                    <a:lstStyle/>
                    <a:p>
                      <a:pPr lvl="0">
                        <a:buNone/>
                      </a:pPr>
                      <a:r>
                        <a:rPr lang="en-US" sz="2000" b="0" i="0" u="none" strike="noStrike" noProof="0">
                          <a:latin typeface="Aptos"/>
                        </a:rPr>
                        <a:t>29,957</a:t>
                      </a:r>
                      <a:endParaRPr lang="en-US" sz="2000"/>
                    </a:p>
                  </a:txBody>
                  <a:tcPr/>
                </a:tc>
                <a:tc>
                  <a:txBody>
                    <a:bodyPr/>
                    <a:lstStyle/>
                    <a:p>
                      <a:pPr lvl="0">
                        <a:buNone/>
                      </a:pPr>
                      <a:r>
                        <a:rPr lang="en-US" sz="2000" b="0" i="0" u="none" strike="noStrike" noProof="0">
                          <a:latin typeface="Aptos"/>
                        </a:rPr>
                        <a:t>29,218</a:t>
                      </a:r>
                      <a:endParaRPr lang="en-US" sz="2000"/>
                    </a:p>
                  </a:txBody>
                  <a:tcPr/>
                </a:tc>
                <a:tc>
                  <a:txBody>
                    <a:bodyPr/>
                    <a:lstStyle/>
                    <a:p>
                      <a:pPr lvl="0">
                        <a:buNone/>
                      </a:pPr>
                      <a:r>
                        <a:rPr lang="en-US" sz="2000" b="0" i="0" u="none" strike="noStrike" noProof="0">
                          <a:latin typeface="Aptos"/>
                        </a:rPr>
                        <a:t>$1,352,109</a:t>
                      </a:r>
                      <a:endParaRPr lang="en-US" sz="2000"/>
                    </a:p>
                  </a:txBody>
                  <a:tcPr/>
                </a:tc>
                <a:extLst>
                  <a:ext uri="{0D108BD9-81ED-4DB2-BD59-A6C34878D82A}">
                    <a16:rowId xmlns:a16="http://schemas.microsoft.com/office/drawing/2014/main" val="3377310968"/>
                  </a:ext>
                </a:extLst>
              </a:tr>
            </a:tbl>
          </a:graphicData>
        </a:graphic>
      </p:graphicFrame>
    </p:spTree>
    <p:extLst>
      <p:ext uri="{BB962C8B-B14F-4D97-AF65-F5344CB8AC3E}">
        <p14:creationId xmlns:p14="http://schemas.microsoft.com/office/powerpoint/2010/main" val="25249142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665A338-D6BB-2509-E328-9F72DB40CA53}"/>
              </a:ext>
            </a:extLst>
          </p:cNvPr>
          <p:cNvPicPr>
            <a:picLocks noGrp="1" noChangeAspect="1"/>
          </p:cNvPicPr>
          <p:nvPr>
            <p:ph idx="1"/>
          </p:nvPr>
        </p:nvPicPr>
        <p:blipFill>
          <a:blip r:embed="rId2"/>
          <a:stretch>
            <a:fillRect/>
          </a:stretch>
        </p:blipFill>
        <p:spPr>
          <a:xfrm>
            <a:off x="2344439" y="643466"/>
            <a:ext cx="7503121" cy="5571067"/>
          </a:xfrm>
          <a:prstGeom prst="rect">
            <a:avLst/>
          </a:prstGeom>
        </p:spPr>
      </p:pic>
    </p:spTree>
    <p:extLst>
      <p:ext uri="{BB962C8B-B14F-4D97-AF65-F5344CB8AC3E}">
        <p14:creationId xmlns:p14="http://schemas.microsoft.com/office/powerpoint/2010/main" val="42259695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F8DA6CF-8D0B-7A4D-49A8-7B12ED3E155D}"/>
              </a:ext>
            </a:extLst>
          </p:cNvPr>
          <p:cNvPicPr>
            <a:picLocks noGrp="1" noChangeAspect="1"/>
          </p:cNvPicPr>
          <p:nvPr>
            <p:ph idx="1"/>
          </p:nvPr>
        </p:nvPicPr>
        <p:blipFill>
          <a:blip r:embed="rId2"/>
          <a:stretch>
            <a:fillRect/>
          </a:stretch>
        </p:blipFill>
        <p:spPr>
          <a:xfrm>
            <a:off x="1354667" y="643466"/>
            <a:ext cx="9482666" cy="5571067"/>
          </a:xfrm>
          <a:prstGeom prst="rect">
            <a:avLst/>
          </a:prstGeom>
        </p:spPr>
      </p:pic>
    </p:spTree>
    <p:extLst>
      <p:ext uri="{BB962C8B-B14F-4D97-AF65-F5344CB8AC3E}">
        <p14:creationId xmlns:p14="http://schemas.microsoft.com/office/powerpoint/2010/main" val="22183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7F714-4C9E-9146-99CD-6F5854B1EF69}"/>
              </a:ext>
            </a:extLst>
          </p:cNvPr>
          <p:cNvSpPr>
            <a:spLocks noGrp="1"/>
          </p:cNvSpPr>
          <p:nvPr>
            <p:ph type="title"/>
          </p:nvPr>
        </p:nvSpPr>
        <p:spPr>
          <a:xfrm>
            <a:off x="1006577" y="-32481"/>
            <a:ext cx="10515600" cy="1005779"/>
          </a:xfrm>
        </p:spPr>
        <p:txBody>
          <a:bodyPr/>
          <a:lstStyle/>
          <a:p>
            <a:r>
              <a:rPr lang="en-US" dirty="0"/>
              <a:t>USPSTF Evidence Grade Review</a:t>
            </a:r>
          </a:p>
        </p:txBody>
      </p:sp>
      <p:cxnSp>
        <p:nvCxnSpPr>
          <p:cNvPr id="6" name="Straight Arrow Connector 5">
            <a:extLst>
              <a:ext uri="{FF2B5EF4-FFF2-40B4-BE49-F238E27FC236}">
                <a16:creationId xmlns:a16="http://schemas.microsoft.com/office/drawing/2014/main" id="{7C2A5294-2A4E-3CD4-5944-6E7015301C41}"/>
              </a:ext>
            </a:extLst>
          </p:cNvPr>
          <p:cNvCxnSpPr>
            <a:cxnSpLocks/>
            <a:endCxn id="11" idx="1"/>
          </p:cNvCxnSpPr>
          <p:nvPr/>
        </p:nvCxnSpPr>
        <p:spPr>
          <a:xfrm>
            <a:off x="631522" y="5492492"/>
            <a:ext cx="8918265" cy="2463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nvGrpSpPr>
          <p:cNvPr id="51" name="Group 50">
            <a:extLst>
              <a:ext uri="{FF2B5EF4-FFF2-40B4-BE49-F238E27FC236}">
                <a16:creationId xmlns:a16="http://schemas.microsoft.com/office/drawing/2014/main" id="{B954FE76-1428-85F9-FF37-47BCE6D7D099}"/>
              </a:ext>
            </a:extLst>
          </p:cNvPr>
          <p:cNvGrpSpPr/>
          <p:nvPr/>
        </p:nvGrpSpPr>
        <p:grpSpPr>
          <a:xfrm>
            <a:off x="1006577" y="1102582"/>
            <a:ext cx="10178846" cy="4933411"/>
            <a:chOff x="1006577" y="1102582"/>
            <a:chExt cx="10178846" cy="4933411"/>
          </a:xfrm>
        </p:grpSpPr>
        <p:sp>
          <p:nvSpPr>
            <p:cNvPr id="12" name="TextBox 11">
              <a:extLst>
                <a:ext uri="{FF2B5EF4-FFF2-40B4-BE49-F238E27FC236}">
                  <a16:creationId xmlns:a16="http://schemas.microsoft.com/office/drawing/2014/main" id="{A5712DF7-870A-8463-DEDB-1CD391B7965C}"/>
                </a:ext>
              </a:extLst>
            </p:cNvPr>
            <p:cNvSpPr txBox="1"/>
            <p:nvPr/>
          </p:nvSpPr>
          <p:spPr>
            <a:xfrm>
              <a:off x="7885062" y="1694566"/>
              <a:ext cx="663676" cy="461665"/>
            </a:xfrm>
            <a:prstGeom prst="rect">
              <a:avLst/>
            </a:prstGeom>
            <a:noFill/>
          </p:spPr>
          <p:txBody>
            <a:bodyPr wrap="square" rtlCol="0">
              <a:spAutoFit/>
            </a:bodyPr>
            <a:lstStyle/>
            <a:p>
              <a:r>
                <a:rPr lang="en-US" sz="2400" b="1" dirty="0">
                  <a:solidFill>
                    <a:schemeClr val="accent6"/>
                  </a:solidFill>
                </a:rPr>
                <a:t>A</a:t>
              </a:r>
            </a:p>
          </p:txBody>
        </p:sp>
        <p:cxnSp>
          <p:nvCxnSpPr>
            <p:cNvPr id="23" name="Straight Connector 22">
              <a:extLst>
                <a:ext uri="{FF2B5EF4-FFF2-40B4-BE49-F238E27FC236}">
                  <a16:creationId xmlns:a16="http://schemas.microsoft.com/office/drawing/2014/main" id="{CF723BE3-323A-7FCC-D9C5-DB3EC0C4AF14}"/>
                </a:ext>
              </a:extLst>
            </p:cNvPr>
            <p:cNvCxnSpPr>
              <a:cxnSpLocks/>
            </p:cNvCxnSpPr>
            <p:nvPr/>
          </p:nvCxnSpPr>
          <p:spPr>
            <a:xfrm flipH="1">
              <a:off x="5299890" y="3678175"/>
              <a:ext cx="3210232" cy="0"/>
            </a:xfrm>
            <a:prstGeom prst="line">
              <a:avLst/>
            </a:prstGeom>
            <a:ln w="57150"/>
          </p:spPr>
          <p:style>
            <a:lnRef idx="1">
              <a:schemeClr val="accent6"/>
            </a:lnRef>
            <a:fillRef idx="0">
              <a:schemeClr val="accent6"/>
            </a:fillRef>
            <a:effectRef idx="0">
              <a:schemeClr val="accent6"/>
            </a:effectRef>
            <a:fontRef idx="minor">
              <a:schemeClr val="tx1"/>
            </a:fontRef>
          </p:style>
        </p:cxnSp>
        <p:grpSp>
          <p:nvGrpSpPr>
            <p:cNvPr id="50" name="Group 49">
              <a:extLst>
                <a:ext uri="{FF2B5EF4-FFF2-40B4-BE49-F238E27FC236}">
                  <a16:creationId xmlns:a16="http://schemas.microsoft.com/office/drawing/2014/main" id="{AAEC711A-7F0C-58E1-4FB1-8BE75111CACE}"/>
                </a:ext>
              </a:extLst>
            </p:cNvPr>
            <p:cNvGrpSpPr/>
            <p:nvPr/>
          </p:nvGrpSpPr>
          <p:grpSpPr>
            <a:xfrm>
              <a:off x="1006577" y="1102582"/>
              <a:ext cx="10178846" cy="4933411"/>
              <a:chOff x="193884" y="1087834"/>
              <a:chExt cx="10178846" cy="4933411"/>
            </a:xfrm>
          </p:grpSpPr>
          <p:cxnSp>
            <p:nvCxnSpPr>
              <p:cNvPr id="5" name="Straight Arrow Connector 4">
                <a:extLst>
                  <a:ext uri="{FF2B5EF4-FFF2-40B4-BE49-F238E27FC236}">
                    <a16:creationId xmlns:a16="http://schemas.microsoft.com/office/drawing/2014/main" id="{0000E1AB-E194-B920-9086-4F2B70C7AFF1}"/>
                  </a:ext>
                </a:extLst>
              </p:cNvPr>
              <p:cNvCxnSpPr/>
              <p:nvPr/>
            </p:nvCxnSpPr>
            <p:spPr>
              <a:xfrm flipV="1">
                <a:off x="2472812" y="1548638"/>
                <a:ext cx="0" cy="39370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0" name="TextBox 9">
                <a:extLst>
                  <a:ext uri="{FF2B5EF4-FFF2-40B4-BE49-F238E27FC236}">
                    <a16:creationId xmlns:a16="http://schemas.microsoft.com/office/drawing/2014/main" id="{18B75E68-3B23-0258-66C0-770D144041CA}"/>
                  </a:ext>
                </a:extLst>
              </p:cNvPr>
              <p:cNvSpPr txBox="1"/>
              <p:nvPr/>
            </p:nvSpPr>
            <p:spPr>
              <a:xfrm>
                <a:off x="1910124" y="1087834"/>
                <a:ext cx="1181100" cy="369332"/>
              </a:xfrm>
              <a:prstGeom prst="rect">
                <a:avLst/>
              </a:prstGeom>
              <a:noFill/>
            </p:spPr>
            <p:txBody>
              <a:bodyPr wrap="square" rtlCol="0">
                <a:spAutoFit/>
              </a:bodyPr>
              <a:lstStyle/>
              <a:p>
                <a:r>
                  <a:rPr lang="en-US" dirty="0"/>
                  <a:t>Certainty</a:t>
                </a:r>
              </a:p>
            </p:txBody>
          </p:sp>
          <p:sp>
            <p:nvSpPr>
              <p:cNvPr id="11" name="TextBox 10">
                <a:extLst>
                  <a:ext uri="{FF2B5EF4-FFF2-40B4-BE49-F238E27FC236}">
                    <a16:creationId xmlns:a16="http://schemas.microsoft.com/office/drawing/2014/main" id="{21DFF836-3062-C632-1E06-83844392B38D}"/>
                  </a:ext>
                </a:extLst>
              </p:cNvPr>
              <p:cNvSpPr txBox="1"/>
              <p:nvPr/>
            </p:nvSpPr>
            <p:spPr>
              <a:xfrm>
                <a:off x="8737094" y="5317716"/>
                <a:ext cx="1635636" cy="369332"/>
              </a:xfrm>
              <a:prstGeom prst="rect">
                <a:avLst/>
              </a:prstGeom>
              <a:noFill/>
            </p:spPr>
            <p:txBody>
              <a:bodyPr wrap="square" rtlCol="0">
                <a:spAutoFit/>
              </a:bodyPr>
              <a:lstStyle/>
              <a:p>
                <a:r>
                  <a:rPr lang="en-US" dirty="0"/>
                  <a:t>Net Benefit</a:t>
                </a:r>
              </a:p>
            </p:txBody>
          </p:sp>
          <p:sp>
            <p:nvSpPr>
              <p:cNvPr id="14" name="TextBox 13">
                <a:extLst>
                  <a:ext uri="{FF2B5EF4-FFF2-40B4-BE49-F238E27FC236}">
                    <a16:creationId xmlns:a16="http://schemas.microsoft.com/office/drawing/2014/main" id="{B1664B0D-FEAF-F5EC-C8F0-F3BA8A043004}"/>
                  </a:ext>
                </a:extLst>
              </p:cNvPr>
              <p:cNvSpPr txBox="1"/>
              <p:nvPr/>
            </p:nvSpPr>
            <p:spPr>
              <a:xfrm>
                <a:off x="3091224" y="3192435"/>
                <a:ext cx="554496" cy="461665"/>
              </a:xfrm>
              <a:prstGeom prst="rect">
                <a:avLst/>
              </a:prstGeom>
              <a:noFill/>
            </p:spPr>
            <p:txBody>
              <a:bodyPr wrap="square" rtlCol="0">
                <a:spAutoFit/>
              </a:bodyPr>
              <a:lstStyle/>
              <a:p>
                <a:r>
                  <a:rPr lang="en-US" sz="2400" b="1" dirty="0">
                    <a:solidFill>
                      <a:srgbClr val="FFC000"/>
                    </a:solidFill>
                  </a:rPr>
                  <a:t>C</a:t>
                </a:r>
              </a:p>
            </p:txBody>
          </p:sp>
          <p:cxnSp>
            <p:nvCxnSpPr>
              <p:cNvPr id="22" name="Straight Connector 21">
                <a:extLst>
                  <a:ext uri="{FF2B5EF4-FFF2-40B4-BE49-F238E27FC236}">
                    <a16:creationId xmlns:a16="http://schemas.microsoft.com/office/drawing/2014/main" id="{40CDFB5D-A26C-CF29-1D28-0E0EB283A882}"/>
                  </a:ext>
                </a:extLst>
              </p:cNvPr>
              <p:cNvCxnSpPr>
                <a:cxnSpLocks/>
              </p:cNvCxnSpPr>
              <p:nvPr/>
            </p:nvCxnSpPr>
            <p:spPr>
              <a:xfrm>
                <a:off x="4487197" y="1571702"/>
                <a:ext cx="11061" cy="2100646"/>
              </a:xfrm>
              <a:prstGeom prst="line">
                <a:avLst/>
              </a:prstGeom>
              <a:ln w="57150"/>
            </p:spPr>
            <p:style>
              <a:lnRef idx="1">
                <a:schemeClr val="accent6"/>
              </a:lnRef>
              <a:fillRef idx="0">
                <a:schemeClr val="accent6"/>
              </a:fillRef>
              <a:effectRef idx="0">
                <a:schemeClr val="accent6"/>
              </a:effectRef>
              <a:fontRef idx="minor">
                <a:schemeClr val="tx1"/>
              </a:fontRef>
            </p:style>
          </p:cxnSp>
          <p:cxnSp>
            <p:nvCxnSpPr>
              <p:cNvPr id="25" name="Straight Connector 24">
                <a:extLst>
                  <a:ext uri="{FF2B5EF4-FFF2-40B4-BE49-F238E27FC236}">
                    <a16:creationId xmlns:a16="http://schemas.microsoft.com/office/drawing/2014/main" id="{AA1062D7-D87F-8EEA-6A74-E990015ADEC2}"/>
                  </a:ext>
                </a:extLst>
              </p:cNvPr>
              <p:cNvCxnSpPr>
                <a:cxnSpLocks/>
              </p:cNvCxnSpPr>
              <p:nvPr/>
            </p:nvCxnSpPr>
            <p:spPr>
              <a:xfrm flipH="1">
                <a:off x="4490884" y="1565449"/>
                <a:ext cx="1157134" cy="2570"/>
              </a:xfrm>
              <a:prstGeom prst="line">
                <a:avLst/>
              </a:prstGeom>
              <a:ln w="57150"/>
            </p:spPr>
            <p:style>
              <a:lnRef idx="1">
                <a:schemeClr val="accent6"/>
              </a:lnRef>
              <a:fillRef idx="0">
                <a:schemeClr val="accent6"/>
              </a:fillRef>
              <a:effectRef idx="0">
                <a:schemeClr val="accent6"/>
              </a:effectRef>
              <a:fontRef idx="minor">
                <a:schemeClr val="tx1"/>
              </a:fontRef>
            </p:style>
          </p:cxnSp>
          <p:cxnSp>
            <p:nvCxnSpPr>
              <p:cNvPr id="29" name="Straight Connector 28">
                <a:extLst>
                  <a:ext uri="{FF2B5EF4-FFF2-40B4-BE49-F238E27FC236}">
                    <a16:creationId xmlns:a16="http://schemas.microsoft.com/office/drawing/2014/main" id="{C7A4BC04-9979-2717-78E2-D63BCADD88DE}"/>
                  </a:ext>
                </a:extLst>
              </p:cNvPr>
              <p:cNvCxnSpPr>
                <a:cxnSpLocks/>
              </p:cNvCxnSpPr>
              <p:nvPr/>
            </p:nvCxnSpPr>
            <p:spPr>
              <a:xfrm>
                <a:off x="5648018" y="1565449"/>
                <a:ext cx="0" cy="1044790"/>
              </a:xfrm>
              <a:prstGeom prst="line">
                <a:avLst/>
              </a:prstGeom>
              <a:ln w="57150"/>
            </p:spPr>
            <p:style>
              <a:lnRef idx="1">
                <a:schemeClr val="accent6"/>
              </a:lnRef>
              <a:fillRef idx="0">
                <a:schemeClr val="accent6"/>
              </a:fillRef>
              <a:effectRef idx="0">
                <a:schemeClr val="accent6"/>
              </a:effectRef>
              <a:fontRef idx="minor">
                <a:schemeClr val="tx1"/>
              </a:fontRef>
            </p:style>
          </p:cxnSp>
          <p:cxnSp>
            <p:nvCxnSpPr>
              <p:cNvPr id="31" name="Straight Connector 30">
                <a:extLst>
                  <a:ext uri="{FF2B5EF4-FFF2-40B4-BE49-F238E27FC236}">
                    <a16:creationId xmlns:a16="http://schemas.microsoft.com/office/drawing/2014/main" id="{77F22F85-5E16-CD27-8418-9EF43676111C}"/>
                  </a:ext>
                </a:extLst>
              </p:cNvPr>
              <p:cNvCxnSpPr>
                <a:cxnSpLocks/>
              </p:cNvCxnSpPr>
              <p:nvPr/>
            </p:nvCxnSpPr>
            <p:spPr>
              <a:xfrm flipH="1" flipV="1">
                <a:off x="5648018" y="2610239"/>
                <a:ext cx="2053098" cy="2570"/>
              </a:xfrm>
              <a:prstGeom prst="line">
                <a:avLst/>
              </a:prstGeom>
              <a:ln w="57150"/>
            </p:spPr>
            <p:style>
              <a:lnRef idx="1">
                <a:schemeClr val="accent6"/>
              </a:lnRef>
              <a:fillRef idx="0">
                <a:schemeClr val="accent6"/>
              </a:fillRef>
              <a:effectRef idx="0">
                <a:schemeClr val="accent6"/>
              </a:effectRef>
              <a:fontRef idx="minor">
                <a:schemeClr val="tx1"/>
              </a:fontRef>
            </p:style>
          </p:cxnSp>
          <p:cxnSp>
            <p:nvCxnSpPr>
              <p:cNvPr id="33" name="Straight Connector 32">
                <a:extLst>
                  <a:ext uri="{FF2B5EF4-FFF2-40B4-BE49-F238E27FC236}">
                    <a16:creationId xmlns:a16="http://schemas.microsoft.com/office/drawing/2014/main" id="{22D2B862-26E5-DEB7-E1A6-3FDD99DB304B}"/>
                  </a:ext>
                </a:extLst>
              </p:cNvPr>
              <p:cNvCxnSpPr>
                <a:cxnSpLocks/>
              </p:cNvCxnSpPr>
              <p:nvPr/>
            </p:nvCxnSpPr>
            <p:spPr>
              <a:xfrm>
                <a:off x="7701116" y="2607893"/>
                <a:ext cx="0" cy="1089034"/>
              </a:xfrm>
              <a:prstGeom prst="line">
                <a:avLst/>
              </a:prstGeom>
              <a:ln w="57150"/>
            </p:spPr>
            <p:style>
              <a:lnRef idx="1">
                <a:schemeClr val="accent6"/>
              </a:lnRef>
              <a:fillRef idx="0">
                <a:schemeClr val="accent6"/>
              </a:fillRef>
              <a:effectRef idx="0">
                <a:schemeClr val="accent6"/>
              </a:effectRef>
              <a:fontRef idx="minor">
                <a:schemeClr val="tx1"/>
              </a:fontRef>
            </p:style>
          </p:cxnSp>
          <p:sp>
            <p:nvSpPr>
              <p:cNvPr id="34" name="Frame 33">
                <a:extLst>
                  <a:ext uri="{FF2B5EF4-FFF2-40B4-BE49-F238E27FC236}">
                    <a16:creationId xmlns:a16="http://schemas.microsoft.com/office/drawing/2014/main" id="{25E72708-F66A-67CC-6EF7-9A87DAC979C6}"/>
                  </a:ext>
                </a:extLst>
              </p:cNvPr>
              <p:cNvSpPr/>
              <p:nvPr/>
            </p:nvSpPr>
            <p:spPr>
              <a:xfrm>
                <a:off x="6622026" y="1523775"/>
                <a:ext cx="1253613" cy="762225"/>
              </a:xfrm>
              <a:prstGeom prst="frame">
                <a:avLst/>
              </a:prstGeom>
              <a:solidFill>
                <a:schemeClr val="accent6"/>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39" name="TextBox 38">
                <a:extLst>
                  <a:ext uri="{FF2B5EF4-FFF2-40B4-BE49-F238E27FC236}">
                    <a16:creationId xmlns:a16="http://schemas.microsoft.com/office/drawing/2014/main" id="{452135ED-34DB-EAE7-2230-0668BA1F1ADA}"/>
                  </a:ext>
                </a:extLst>
              </p:cNvPr>
              <p:cNvSpPr txBox="1"/>
              <p:nvPr/>
            </p:nvSpPr>
            <p:spPr>
              <a:xfrm>
                <a:off x="5099050" y="2945899"/>
                <a:ext cx="554496" cy="461665"/>
              </a:xfrm>
              <a:prstGeom prst="rect">
                <a:avLst/>
              </a:prstGeom>
              <a:noFill/>
            </p:spPr>
            <p:txBody>
              <a:bodyPr wrap="square" rtlCol="0">
                <a:spAutoFit/>
              </a:bodyPr>
              <a:lstStyle/>
              <a:p>
                <a:r>
                  <a:rPr lang="en-US" sz="2400" b="1" dirty="0">
                    <a:solidFill>
                      <a:schemeClr val="accent6"/>
                    </a:solidFill>
                  </a:rPr>
                  <a:t>B</a:t>
                </a:r>
              </a:p>
            </p:txBody>
          </p:sp>
          <p:sp>
            <p:nvSpPr>
              <p:cNvPr id="40" name="TextBox 39">
                <a:extLst>
                  <a:ext uri="{FF2B5EF4-FFF2-40B4-BE49-F238E27FC236}">
                    <a16:creationId xmlns:a16="http://schemas.microsoft.com/office/drawing/2014/main" id="{215A6CA5-0E91-D7D9-8DBD-BD6823601015}"/>
                  </a:ext>
                </a:extLst>
              </p:cNvPr>
              <p:cNvSpPr txBox="1"/>
              <p:nvPr/>
            </p:nvSpPr>
            <p:spPr>
              <a:xfrm>
                <a:off x="3075804" y="5632289"/>
                <a:ext cx="772036" cy="369332"/>
              </a:xfrm>
              <a:prstGeom prst="rect">
                <a:avLst/>
              </a:prstGeom>
              <a:noFill/>
            </p:spPr>
            <p:txBody>
              <a:bodyPr wrap="square" rtlCol="0">
                <a:spAutoFit/>
              </a:bodyPr>
              <a:lstStyle/>
              <a:p>
                <a:r>
                  <a:rPr lang="en-US" dirty="0"/>
                  <a:t>Small</a:t>
                </a:r>
              </a:p>
            </p:txBody>
          </p:sp>
          <p:sp>
            <p:nvSpPr>
              <p:cNvPr id="41" name="TextBox 40">
                <a:extLst>
                  <a:ext uri="{FF2B5EF4-FFF2-40B4-BE49-F238E27FC236}">
                    <a16:creationId xmlns:a16="http://schemas.microsoft.com/office/drawing/2014/main" id="{179F478F-0B20-A08B-0163-B80CBEBEDC88}"/>
                  </a:ext>
                </a:extLst>
              </p:cNvPr>
              <p:cNvSpPr txBox="1"/>
              <p:nvPr/>
            </p:nvSpPr>
            <p:spPr>
              <a:xfrm>
                <a:off x="5051117" y="5632289"/>
                <a:ext cx="1279422" cy="369332"/>
              </a:xfrm>
              <a:prstGeom prst="rect">
                <a:avLst/>
              </a:prstGeom>
              <a:noFill/>
            </p:spPr>
            <p:txBody>
              <a:bodyPr wrap="square" rtlCol="0">
                <a:spAutoFit/>
              </a:bodyPr>
              <a:lstStyle/>
              <a:p>
                <a:r>
                  <a:rPr lang="en-US" dirty="0"/>
                  <a:t>Moderate</a:t>
                </a:r>
              </a:p>
            </p:txBody>
          </p:sp>
          <p:sp>
            <p:nvSpPr>
              <p:cNvPr id="42" name="TextBox 41">
                <a:extLst>
                  <a:ext uri="{FF2B5EF4-FFF2-40B4-BE49-F238E27FC236}">
                    <a16:creationId xmlns:a16="http://schemas.microsoft.com/office/drawing/2014/main" id="{D48A67DC-4F8D-EECA-46F2-F3E3759EB9E3}"/>
                  </a:ext>
                </a:extLst>
              </p:cNvPr>
              <p:cNvSpPr txBox="1"/>
              <p:nvPr/>
            </p:nvSpPr>
            <p:spPr>
              <a:xfrm>
                <a:off x="7453672" y="5651913"/>
                <a:ext cx="1372215" cy="369332"/>
              </a:xfrm>
              <a:prstGeom prst="rect">
                <a:avLst/>
              </a:prstGeom>
              <a:noFill/>
            </p:spPr>
            <p:txBody>
              <a:bodyPr wrap="square" rtlCol="0">
                <a:spAutoFit/>
              </a:bodyPr>
              <a:lstStyle/>
              <a:p>
                <a:r>
                  <a:rPr lang="en-US" dirty="0"/>
                  <a:t>Substantial</a:t>
                </a:r>
              </a:p>
            </p:txBody>
          </p:sp>
          <p:sp>
            <p:nvSpPr>
              <p:cNvPr id="43" name="TextBox 42">
                <a:extLst>
                  <a:ext uri="{FF2B5EF4-FFF2-40B4-BE49-F238E27FC236}">
                    <a16:creationId xmlns:a16="http://schemas.microsoft.com/office/drawing/2014/main" id="{A59A7EB9-21FE-AC60-6E0D-9DBE5B440877}"/>
                  </a:ext>
                </a:extLst>
              </p:cNvPr>
              <p:cNvSpPr txBox="1"/>
              <p:nvPr/>
            </p:nvSpPr>
            <p:spPr>
              <a:xfrm>
                <a:off x="1263144" y="3294095"/>
                <a:ext cx="1293961" cy="369332"/>
              </a:xfrm>
              <a:prstGeom prst="rect">
                <a:avLst/>
              </a:prstGeom>
              <a:noFill/>
            </p:spPr>
            <p:txBody>
              <a:bodyPr wrap="square" rtlCol="0">
                <a:spAutoFit/>
              </a:bodyPr>
              <a:lstStyle/>
              <a:p>
                <a:r>
                  <a:rPr lang="en-US" dirty="0"/>
                  <a:t>Moderate</a:t>
                </a:r>
              </a:p>
            </p:txBody>
          </p:sp>
          <p:sp>
            <p:nvSpPr>
              <p:cNvPr id="44" name="TextBox 43">
                <a:extLst>
                  <a:ext uri="{FF2B5EF4-FFF2-40B4-BE49-F238E27FC236}">
                    <a16:creationId xmlns:a16="http://schemas.microsoft.com/office/drawing/2014/main" id="{454F9FA7-36A3-7AE4-AAA3-F9264317E542}"/>
                  </a:ext>
                </a:extLst>
              </p:cNvPr>
              <p:cNvSpPr txBox="1"/>
              <p:nvPr/>
            </p:nvSpPr>
            <p:spPr>
              <a:xfrm>
                <a:off x="1752308" y="1885562"/>
                <a:ext cx="696237" cy="369332"/>
              </a:xfrm>
              <a:prstGeom prst="rect">
                <a:avLst/>
              </a:prstGeom>
              <a:noFill/>
            </p:spPr>
            <p:txBody>
              <a:bodyPr wrap="square" rtlCol="0">
                <a:spAutoFit/>
              </a:bodyPr>
              <a:lstStyle/>
              <a:p>
                <a:r>
                  <a:rPr lang="en-US" dirty="0"/>
                  <a:t>High</a:t>
                </a:r>
              </a:p>
            </p:txBody>
          </p:sp>
          <p:sp>
            <p:nvSpPr>
              <p:cNvPr id="46" name="Left Brace 45">
                <a:extLst>
                  <a:ext uri="{FF2B5EF4-FFF2-40B4-BE49-F238E27FC236}">
                    <a16:creationId xmlns:a16="http://schemas.microsoft.com/office/drawing/2014/main" id="{F6432E91-8717-E6D7-DE2B-594E77776B4C}"/>
                  </a:ext>
                </a:extLst>
              </p:cNvPr>
              <p:cNvSpPr/>
              <p:nvPr/>
            </p:nvSpPr>
            <p:spPr>
              <a:xfrm rot="5400000">
                <a:off x="1017228" y="4093711"/>
                <a:ext cx="491830" cy="2138517"/>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47" name="TextBox 46">
                <a:extLst>
                  <a:ext uri="{FF2B5EF4-FFF2-40B4-BE49-F238E27FC236}">
                    <a16:creationId xmlns:a16="http://schemas.microsoft.com/office/drawing/2014/main" id="{8491E47D-F3EE-F563-4D7D-D7F168399811}"/>
                  </a:ext>
                </a:extLst>
              </p:cNvPr>
              <p:cNvSpPr txBox="1"/>
              <p:nvPr/>
            </p:nvSpPr>
            <p:spPr>
              <a:xfrm>
                <a:off x="1043842" y="4438645"/>
                <a:ext cx="438604" cy="461665"/>
              </a:xfrm>
              <a:prstGeom prst="rect">
                <a:avLst/>
              </a:prstGeom>
              <a:noFill/>
            </p:spPr>
            <p:txBody>
              <a:bodyPr wrap="square" rtlCol="0">
                <a:spAutoFit/>
              </a:bodyPr>
              <a:lstStyle/>
              <a:p>
                <a:r>
                  <a:rPr lang="en-US" sz="2400" b="1" dirty="0">
                    <a:solidFill>
                      <a:srgbClr val="FF0000"/>
                    </a:solidFill>
                  </a:rPr>
                  <a:t>D</a:t>
                </a:r>
              </a:p>
            </p:txBody>
          </p:sp>
          <p:sp>
            <p:nvSpPr>
              <p:cNvPr id="48" name="TextBox 47">
                <a:extLst>
                  <a:ext uri="{FF2B5EF4-FFF2-40B4-BE49-F238E27FC236}">
                    <a16:creationId xmlns:a16="http://schemas.microsoft.com/office/drawing/2014/main" id="{E9A35087-189F-18BB-1D20-6DA202ECC29C}"/>
                  </a:ext>
                </a:extLst>
              </p:cNvPr>
              <p:cNvSpPr txBox="1"/>
              <p:nvPr/>
            </p:nvSpPr>
            <p:spPr>
              <a:xfrm>
                <a:off x="5331439" y="4180693"/>
                <a:ext cx="554496" cy="830997"/>
              </a:xfrm>
              <a:prstGeom prst="rect">
                <a:avLst/>
              </a:prstGeom>
              <a:noFill/>
            </p:spPr>
            <p:txBody>
              <a:bodyPr wrap="square" rtlCol="0">
                <a:spAutoFit/>
              </a:bodyPr>
              <a:lstStyle/>
              <a:p>
                <a:r>
                  <a:rPr lang="en-US" sz="2400" b="1" dirty="0"/>
                  <a:t>I</a:t>
                </a:r>
              </a:p>
              <a:p>
                <a:r>
                  <a:rPr lang="en-US" sz="2400" b="1" dirty="0"/>
                  <a:t>?</a:t>
                </a:r>
              </a:p>
            </p:txBody>
          </p:sp>
          <p:sp>
            <p:nvSpPr>
              <p:cNvPr id="49" name="Left Brace 48">
                <a:extLst>
                  <a:ext uri="{FF2B5EF4-FFF2-40B4-BE49-F238E27FC236}">
                    <a16:creationId xmlns:a16="http://schemas.microsoft.com/office/drawing/2014/main" id="{11DEE192-0C06-355E-889F-302B7B9134B8}"/>
                  </a:ext>
                </a:extLst>
              </p:cNvPr>
              <p:cNvSpPr/>
              <p:nvPr/>
            </p:nvSpPr>
            <p:spPr>
              <a:xfrm rot="5400000">
                <a:off x="5317586" y="2397735"/>
                <a:ext cx="241639" cy="5490569"/>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grpSp>
      </p:grpSp>
    </p:spTree>
    <p:extLst>
      <p:ext uri="{BB962C8B-B14F-4D97-AF65-F5344CB8AC3E}">
        <p14:creationId xmlns:p14="http://schemas.microsoft.com/office/powerpoint/2010/main" val="907653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1E83EF-4C9F-D5C8-5CA3-E8837FEB1F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F981F5-F1BF-BA72-5555-F3186B23096D}"/>
              </a:ext>
            </a:extLst>
          </p:cNvPr>
          <p:cNvSpPr>
            <a:spLocks noGrp="1"/>
          </p:cNvSpPr>
          <p:nvPr>
            <p:ph type="title"/>
          </p:nvPr>
        </p:nvSpPr>
        <p:spPr>
          <a:xfrm>
            <a:off x="838200" y="129150"/>
            <a:ext cx="10515600" cy="623017"/>
          </a:xfrm>
        </p:spPr>
        <p:txBody>
          <a:bodyPr>
            <a:normAutofit fontScale="90000"/>
          </a:bodyPr>
          <a:lstStyle/>
          <a:p>
            <a:r>
              <a:rPr lang="en-US" dirty="0"/>
              <a:t>Updates: USPSTF Final Recommendations</a:t>
            </a:r>
          </a:p>
        </p:txBody>
      </p:sp>
      <p:graphicFrame>
        <p:nvGraphicFramePr>
          <p:cNvPr id="6" name="Table 5">
            <a:extLst>
              <a:ext uri="{FF2B5EF4-FFF2-40B4-BE49-F238E27FC236}">
                <a16:creationId xmlns:a16="http://schemas.microsoft.com/office/drawing/2014/main" id="{90392AB6-1B71-2E37-6CDB-CAD585B7BCD7}"/>
              </a:ext>
            </a:extLst>
          </p:cNvPr>
          <p:cNvGraphicFramePr>
            <a:graphicFrameLocks noGrp="1"/>
          </p:cNvGraphicFramePr>
          <p:nvPr>
            <p:extLst>
              <p:ext uri="{D42A27DB-BD31-4B8C-83A1-F6EECF244321}">
                <p14:modId xmlns:p14="http://schemas.microsoft.com/office/powerpoint/2010/main" val="3518498837"/>
              </p:ext>
            </p:extLst>
          </p:nvPr>
        </p:nvGraphicFramePr>
        <p:xfrm>
          <a:off x="353960" y="884905"/>
          <a:ext cx="11621728" cy="5869492"/>
        </p:xfrm>
        <a:graphic>
          <a:graphicData uri="http://schemas.openxmlformats.org/drawingml/2006/table">
            <a:tbl>
              <a:tblPr firstRow="1" bandRow="1">
                <a:tableStyleId>{6E25E649-3F16-4E02-A733-19D2CDBF48F0}</a:tableStyleId>
              </a:tblPr>
              <a:tblGrid>
                <a:gridCol w="6604286">
                  <a:extLst>
                    <a:ext uri="{9D8B030D-6E8A-4147-A177-3AD203B41FA5}">
                      <a16:colId xmlns:a16="http://schemas.microsoft.com/office/drawing/2014/main" val="2857867079"/>
                    </a:ext>
                  </a:extLst>
                </a:gridCol>
                <a:gridCol w="1073008">
                  <a:extLst>
                    <a:ext uri="{9D8B030D-6E8A-4147-A177-3AD203B41FA5}">
                      <a16:colId xmlns:a16="http://schemas.microsoft.com/office/drawing/2014/main" val="3707286272"/>
                    </a:ext>
                  </a:extLst>
                </a:gridCol>
                <a:gridCol w="891520">
                  <a:extLst>
                    <a:ext uri="{9D8B030D-6E8A-4147-A177-3AD203B41FA5}">
                      <a16:colId xmlns:a16="http://schemas.microsoft.com/office/drawing/2014/main" val="1126608031"/>
                    </a:ext>
                  </a:extLst>
                </a:gridCol>
                <a:gridCol w="3052914">
                  <a:extLst>
                    <a:ext uri="{9D8B030D-6E8A-4147-A177-3AD203B41FA5}">
                      <a16:colId xmlns:a16="http://schemas.microsoft.com/office/drawing/2014/main" val="3610259198"/>
                    </a:ext>
                  </a:extLst>
                </a:gridCol>
              </a:tblGrid>
              <a:tr h="366839">
                <a:tc>
                  <a:txBody>
                    <a:bodyPr/>
                    <a:lstStyle/>
                    <a:p>
                      <a:r>
                        <a:rPr lang="en-US" sz="2000" dirty="0"/>
                        <a:t>Recommendation(s)</a:t>
                      </a:r>
                    </a:p>
                  </a:txBody>
                  <a:tcPr/>
                </a:tc>
                <a:tc>
                  <a:txBody>
                    <a:bodyPr/>
                    <a:lstStyle/>
                    <a:p>
                      <a:r>
                        <a:rPr lang="en-US" sz="2000" dirty="0"/>
                        <a:t>Date</a:t>
                      </a:r>
                    </a:p>
                  </a:txBody>
                  <a:tcPr/>
                </a:tc>
                <a:tc>
                  <a:txBody>
                    <a:bodyPr/>
                    <a:lstStyle/>
                    <a:p>
                      <a:r>
                        <a:rPr lang="en-US" sz="2000" dirty="0"/>
                        <a:t>Grade</a:t>
                      </a:r>
                    </a:p>
                  </a:txBody>
                  <a:tcPr/>
                </a:tc>
                <a:tc>
                  <a:txBody>
                    <a:bodyPr/>
                    <a:lstStyle/>
                    <a:p>
                      <a:r>
                        <a:rPr lang="en-US" sz="2000" dirty="0"/>
                        <a:t>Change from Prior/Note</a:t>
                      </a:r>
                    </a:p>
                  </a:txBody>
                  <a:tcPr/>
                </a:tc>
                <a:extLst>
                  <a:ext uri="{0D108BD9-81ED-4DB2-BD59-A6C34878D82A}">
                    <a16:rowId xmlns:a16="http://schemas.microsoft.com/office/drawing/2014/main" val="3919754281"/>
                  </a:ext>
                </a:extLst>
              </a:tr>
              <a:tr h="17777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Screen women of reproductive age, including those who are pregnant and postpartum for IPV.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In those who screen positive, evaluate and if appropriate provide or refer for evidence-based interventions that include multiple components and ongoing support.</a:t>
                      </a:r>
                    </a:p>
                  </a:txBody>
                  <a:tcPr/>
                </a:tc>
                <a:tc>
                  <a:txBody>
                    <a:bodyPr/>
                    <a:lstStyle/>
                    <a:p>
                      <a:r>
                        <a:rPr lang="en-US" sz="2000" dirty="0"/>
                        <a:t>June 2025</a:t>
                      </a:r>
                    </a:p>
                  </a:txBody>
                  <a:tcPr/>
                </a:tc>
                <a:tc>
                  <a:txBody>
                    <a:bodyPr/>
                    <a:lstStyle/>
                    <a:p>
                      <a:r>
                        <a:rPr lang="en-US" sz="2000" b="1" dirty="0">
                          <a:solidFill>
                            <a:schemeClr val="accent6"/>
                          </a:solidFill>
                        </a:rPr>
                        <a:t>B</a:t>
                      </a:r>
                    </a:p>
                  </a:txBody>
                  <a:tcPr/>
                </a:tc>
                <a:tc>
                  <a:txBody>
                    <a:bodyPr/>
                    <a:lstStyle/>
                    <a:p>
                      <a:r>
                        <a:rPr lang="en-US" sz="2000" dirty="0"/>
                        <a:t>No major change from 2018 Rec/ No evidence on appropriate interval for screening</a:t>
                      </a:r>
                    </a:p>
                  </a:txBody>
                  <a:tcPr/>
                </a:tc>
                <a:extLst>
                  <a:ext uri="{0D108BD9-81ED-4DB2-BD59-A6C34878D82A}">
                    <a16:rowId xmlns:a16="http://schemas.microsoft.com/office/drawing/2014/main" val="4171354908"/>
                  </a:ext>
                </a:extLst>
              </a:tr>
              <a:tr h="649023">
                <a:tc>
                  <a:txBody>
                    <a:bodyPr/>
                    <a:lstStyle/>
                    <a:p>
                      <a:r>
                        <a:rPr lang="en-US" sz="2000" dirty="0"/>
                        <a:t>Screen for caregiver abuse and neglect in older or vulnerable adults</a:t>
                      </a:r>
                    </a:p>
                  </a:txBody>
                  <a:tcPr/>
                </a:tc>
                <a:tc>
                  <a:txBody>
                    <a:bodyPr/>
                    <a:lstStyle/>
                    <a:p>
                      <a:r>
                        <a:rPr lang="en-US" sz="2000" dirty="0"/>
                        <a:t>June 2025</a:t>
                      </a:r>
                    </a:p>
                  </a:txBody>
                  <a:tcPr/>
                </a:tc>
                <a:tc>
                  <a:txBody>
                    <a:bodyPr/>
                    <a:lstStyle/>
                    <a:p>
                      <a:r>
                        <a:rPr lang="en-US" sz="2000" b="1" dirty="0"/>
                        <a:t>I</a:t>
                      </a:r>
                    </a:p>
                  </a:txBody>
                  <a:tcPr/>
                </a:tc>
                <a:tc>
                  <a:txBody>
                    <a:bodyPr/>
                    <a:lstStyle/>
                    <a:p>
                      <a:r>
                        <a:rPr lang="en-US" sz="2000" dirty="0"/>
                        <a:t>No change from 2018</a:t>
                      </a:r>
                    </a:p>
                  </a:txBody>
                  <a:tcPr/>
                </a:tc>
                <a:extLst>
                  <a:ext uri="{0D108BD9-81ED-4DB2-BD59-A6C34878D82A}">
                    <a16:rowId xmlns:a16="http://schemas.microsoft.com/office/drawing/2014/main" val="3831319979"/>
                  </a:ext>
                </a:extLst>
              </a:tr>
              <a:tr h="1495575">
                <a:tc>
                  <a:txBody>
                    <a:bodyPr/>
                    <a:lstStyle/>
                    <a:p>
                      <a:pPr marL="0" indent="0">
                        <a:buFont typeface="Arial" panose="020B0604020202020204" pitchFamily="34" charset="0"/>
                        <a:buNone/>
                      </a:pPr>
                      <a:r>
                        <a:rPr lang="en-US" sz="2000" dirty="0"/>
                        <a:t>Osteoporosis screening in women</a:t>
                      </a:r>
                    </a:p>
                    <a:p>
                      <a:pPr marL="342900" indent="-342900">
                        <a:buFont typeface="Arial" panose="020B0604020202020204" pitchFamily="34" charset="0"/>
                        <a:buChar char="•"/>
                      </a:pPr>
                      <a:r>
                        <a:rPr lang="en-US" sz="2000" dirty="0"/>
                        <a:t>Screen F ≥ 65</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Screen postmenopausal F &lt;  65 w ↑ risk for osteoporotic </a:t>
                      </a:r>
                      <a:r>
                        <a:rPr lang="en-US" sz="2000" dirty="0" err="1"/>
                        <a:t>fx</a:t>
                      </a:r>
                      <a:r>
                        <a:rPr lang="en-US" sz="2000" dirty="0"/>
                        <a:t> as determined by formal clinical risk assessment tool</a:t>
                      </a:r>
                    </a:p>
                  </a:txBody>
                  <a:tcPr/>
                </a:tc>
                <a:tc>
                  <a:txBody>
                    <a:bodyPr/>
                    <a:lstStyle/>
                    <a:p>
                      <a:r>
                        <a:rPr lang="en-US" sz="2000" dirty="0"/>
                        <a:t>Jan 2025</a:t>
                      </a:r>
                    </a:p>
                  </a:txBody>
                  <a:tcPr/>
                </a:tc>
                <a:tc>
                  <a:txBody>
                    <a:bodyPr/>
                    <a:lstStyle/>
                    <a:p>
                      <a:r>
                        <a:rPr lang="en-US" sz="2000" b="1" dirty="0">
                          <a:solidFill>
                            <a:schemeClr val="accent6"/>
                          </a:solidFill>
                        </a:rPr>
                        <a:t>B</a:t>
                      </a:r>
                    </a:p>
                  </a:txBody>
                  <a:tcPr/>
                </a:tc>
                <a:tc>
                  <a:txBody>
                    <a:bodyPr/>
                    <a:lstStyle/>
                    <a:p>
                      <a:r>
                        <a:rPr lang="en-US" sz="2000" dirty="0"/>
                        <a:t>No major change – more specific than 2018 rec: “bone measurement testing” ⇒ hip or lumbar DXA, stepwise risk stratification</a:t>
                      </a:r>
                    </a:p>
                  </a:txBody>
                  <a:tcPr/>
                </a:tc>
                <a:extLst>
                  <a:ext uri="{0D108BD9-81ED-4DB2-BD59-A6C34878D82A}">
                    <a16:rowId xmlns:a16="http://schemas.microsoft.com/office/drawing/2014/main" val="2437394486"/>
                  </a:ext>
                </a:extLst>
              </a:tr>
              <a:tr h="931732">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dirty="0"/>
                        <a:t>Osteoporosis screening in men</a:t>
                      </a:r>
                    </a:p>
                  </a:txBody>
                  <a:tcPr/>
                </a:tc>
                <a:tc>
                  <a:txBody>
                    <a:bodyPr/>
                    <a:lstStyle/>
                    <a:p>
                      <a:r>
                        <a:rPr lang="en-US" sz="2000" dirty="0"/>
                        <a:t>Jan 2025</a:t>
                      </a:r>
                    </a:p>
                  </a:txBody>
                  <a:tcPr/>
                </a:tc>
                <a:tc>
                  <a:txBody>
                    <a:bodyPr/>
                    <a:lstStyle/>
                    <a:p>
                      <a:r>
                        <a:rPr lang="en-US" sz="2000" b="1" dirty="0"/>
                        <a:t>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No major change - </a:t>
                      </a:r>
                    </a:p>
                    <a:p>
                      <a:endParaRPr lang="en-US" sz="2000" dirty="0"/>
                    </a:p>
                  </a:txBody>
                  <a:tcPr/>
                </a:tc>
                <a:extLst>
                  <a:ext uri="{0D108BD9-81ED-4DB2-BD59-A6C34878D82A}">
                    <a16:rowId xmlns:a16="http://schemas.microsoft.com/office/drawing/2014/main" val="3907592585"/>
                  </a:ext>
                </a:extLst>
              </a:tr>
            </a:tbl>
          </a:graphicData>
        </a:graphic>
      </p:graphicFrame>
    </p:spTree>
    <p:extLst>
      <p:ext uri="{BB962C8B-B14F-4D97-AF65-F5344CB8AC3E}">
        <p14:creationId xmlns:p14="http://schemas.microsoft.com/office/powerpoint/2010/main" val="2559862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57108-6429-28CB-7CB2-2C793D431361}"/>
              </a:ext>
            </a:extLst>
          </p:cNvPr>
          <p:cNvSpPr>
            <a:spLocks noGrp="1"/>
          </p:cNvSpPr>
          <p:nvPr>
            <p:ph type="title"/>
          </p:nvPr>
        </p:nvSpPr>
        <p:spPr>
          <a:xfrm>
            <a:off x="838200" y="158649"/>
            <a:ext cx="10515600" cy="682010"/>
          </a:xfrm>
        </p:spPr>
        <p:txBody>
          <a:bodyPr>
            <a:normAutofit fontScale="90000"/>
          </a:bodyPr>
          <a:lstStyle/>
          <a:p>
            <a:r>
              <a:rPr lang="en-US" dirty="0"/>
              <a:t>Updates: USPSTF Draft Recommendations</a:t>
            </a:r>
          </a:p>
        </p:txBody>
      </p:sp>
      <p:graphicFrame>
        <p:nvGraphicFramePr>
          <p:cNvPr id="6" name="Table 5">
            <a:extLst>
              <a:ext uri="{FF2B5EF4-FFF2-40B4-BE49-F238E27FC236}">
                <a16:creationId xmlns:a16="http://schemas.microsoft.com/office/drawing/2014/main" id="{8222222C-26A7-F437-3A44-DB375CD17A20}"/>
              </a:ext>
            </a:extLst>
          </p:cNvPr>
          <p:cNvGraphicFramePr>
            <a:graphicFrameLocks noGrp="1"/>
          </p:cNvGraphicFramePr>
          <p:nvPr>
            <p:extLst>
              <p:ext uri="{D42A27DB-BD31-4B8C-83A1-F6EECF244321}">
                <p14:modId xmlns:p14="http://schemas.microsoft.com/office/powerpoint/2010/main" val="3502427464"/>
              </p:ext>
            </p:extLst>
          </p:nvPr>
        </p:nvGraphicFramePr>
        <p:xfrm>
          <a:off x="353961" y="840659"/>
          <a:ext cx="11341511" cy="2427135"/>
        </p:xfrm>
        <a:graphic>
          <a:graphicData uri="http://schemas.openxmlformats.org/drawingml/2006/table">
            <a:tbl>
              <a:tblPr firstRow="1" bandRow="1">
                <a:tableStyleId>{5C22544A-7EE6-4342-B048-85BDC9FD1C3A}</a:tableStyleId>
              </a:tblPr>
              <a:tblGrid>
                <a:gridCol w="1630287">
                  <a:extLst>
                    <a:ext uri="{9D8B030D-6E8A-4147-A177-3AD203B41FA5}">
                      <a16:colId xmlns:a16="http://schemas.microsoft.com/office/drawing/2014/main" val="1092230236"/>
                    </a:ext>
                  </a:extLst>
                </a:gridCol>
                <a:gridCol w="7515620">
                  <a:extLst>
                    <a:ext uri="{9D8B030D-6E8A-4147-A177-3AD203B41FA5}">
                      <a16:colId xmlns:a16="http://schemas.microsoft.com/office/drawing/2014/main" val="1932012518"/>
                    </a:ext>
                  </a:extLst>
                </a:gridCol>
                <a:gridCol w="1098570">
                  <a:extLst>
                    <a:ext uri="{9D8B030D-6E8A-4147-A177-3AD203B41FA5}">
                      <a16:colId xmlns:a16="http://schemas.microsoft.com/office/drawing/2014/main" val="157737484"/>
                    </a:ext>
                  </a:extLst>
                </a:gridCol>
                <a:gridCol w="1097034">
                  <a:extLst>
                    <a:ext uri="{9D8B030D-6E8A-4147-A177-3AD203B41FA5}">
                      <a16:colId xmlns:a16="http://schemas.microsoft.com/office/drawing/2014/main" val="3438978842"/>
                    </a:ext>
                  </a:extLst>
                </a:gridCol>
              </a:tblGrid>
              <a:tr h="872655">
                <a:tc>
                  <a:txBody>
                    <a:bodyPr/>
                    <a:lstStyle/>
                    <a:p>
                      <a:r>
                        <a:rPr lang="en-US" dirty="0"/>
                        <a:t>Topic</a:t>
                      </a:r>
                    </a:p>
                  </a:txBody>
                  <a:tcPr/>
                </a:tc>
                <a:tc>
                  <a:txBody>
                    <a:bodyPr/>
                    <a:lstStyle/>
                    <a:p>
                      <a:r>
                        <a:rPr lang="en-US" dirty="0"/>
                        <a:t>Current Recommendation(s)</a:t>
                      </a:r>
                    </a:p>
                  </a:txBody>
                  <a:tcPr/>
                </a:tc>
                <a:tc>
                  <a:txBody>
                    <a:bodyPr/>
                    <a:lstStyle/>
                    <a:p>
                      <a:r>
                        <a:rPr lang="en-US" dirty="0"/>
                        <a:t>Grade</a:t>
                      </a:r>
                    </a:p>
                  </a:txBody>
                  <a:tcPr/>
                </a:tc>
                <a:tc>
                  <a:txBody>
                    <a:bodyPr/>
                    <a:lstStyle/>
                    <a:p>
                      <a:r>
                        <a:rPr lang="en-US" dirty="0"/>
                        <a:t>Last updated</a:t>
                      </a:r>
                    </a:p>
                  </a:txBody>
                  <a:tcPr/>
                </a:tc>
                <a:extLst>
                  <a:ext uri="{0D108BD9-81ED-4DB2-BD59-A6C34878D82A}">
                    <a16:rowId xmlns:a16="http://schemas.microsoft.com/office/drawing/2014/main" val="234149469"/>
                  </a:ext>
                </a:extLst>
              </a:tr>
              <a:tr h="610859">
                <a:tc rowSpan="2">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Cervical Cancer Screening </a:t>
                      </a:r>
                    </a:p>
                  </a:txBody>
                  <a:tcPr>
                    <a:no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Age 21-29: Recommend screen q3y cytology alone.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Age 30-65: Q3y cytology alone OR q5y w </a:t>
                      </a:r>
                      <a:r>
                        <a:rPr lang="en-US" dirty="0" err="1"/>
                        <a:t>hrHPV</a:t>
                      </a:r>
                      <a:r>
                        <a:rPr lang="en-US" dirty="0"/>
                        <a:t> alone OR q5y w </a:t>
                      </a:r>
                      <a:r>
                        <a:rPr lang="en-US" dirty="0" err="1"/>
                        <a:t>hrHPV</a:t>
                      </a:r>
                      <a:r>
                        <a:rPr lang="en-US" dirty="0"/>
                        <a:t> + cytology</a:t>
                      </a:r>
                    </a:p>
                  </a:txBody>
                  <a:tcPr>
                    <a:noFill/>
                  </a:tcPr>
                </a:tc>
                <a:tc>
                  <a:txBody>
                    <a:bodyPr/>
                    <a:lstStyle/>
                    <a:p>
                      <a:r>
                        <a:rPr lang="en-US" b="1" dirty="0">
                          <a:solidFill>
                            <a:schemeClr val="accent6"/>
                          </a:solidFill>
                        </a:rPr>
                        <a:t>A</a:t>
                      </a:r>
                    </a:p>
                  </a:txBody>
                  <a:tcPr>
                    <a:noFill/>
                  </a:tcPr>
                </a:tc>
                <a:tc rowSpan="2">
                  <a:txBody>
                    <a:bodyPr/>
                    <a:lstStyle/>
                    <a:p>
                      <a:r>
                        <a:rPr lang="en-US" dirty="0"/>
                        <a:t>2018</a:t>
                      </a:r>
                    </a:p>
                  </a:txBody>
                  <a:tcPr>
                    <a:noFill/>
                  </a:tcPr>
                </a:tc>
                <a:extLst>
                  <a:ext uri="{0D108BD9-81ED-4DB2-BD59-A6C34878D82A}">
                    <a16:rowId xmlns:a16="http://schemas.microsoft.com/office/drawing/2014/main" val="2305720805"/>
                  </a:ext>
                </a:extLst>
              </a:tr>
              <a:tr h="610859">
                <a:tc vMerge="1">
                  <a:txBody>
                    <a:bodyPr/>
                    <a:lstStyle/>
                    <a:p>
                      <a:endParaRPr lang="en-US" dirty="0"/>
                    </a:p>
                  </a:txBody>
                  <a:tcPr/>
                </a:tc>
                <a:tc>
                  <a:txBody>
                    <a:bodyPr/>
                    <a:lstStyle/>
                    <a:p>
                      <a:r>
                        <a:rPr lang="en-US" dirty="0"/>
                        <a:t>F &lt; 21, &gt; 65 w adequate prior screening, F w </a:t>
                      </a:r>
                      <a:r>
                        <a:rPr lang="en-US" dirty="0" err="1"/>
                        <a:t>hx</a:t>
                      </a:r>
                      <a:r>
                        <a:rPr lang="en-US" dirty="0"/>
                        <a:t> hysterectomy w removal of cervix wo </a:t>
                      </a:r>
                      <a:r>
                        <a:rPr lang="en-US" dirty="0" err="1"/>
                        <a:t>hx</a:t>
                      </a:r>
                      <a:r>
                        <a:rPr lang="en-US" dirty="0"/>
                        <a:t> of CIN 2 or 3 </a:t>
                      </a:r>
                    </a:p>
                  </a:txBody>
                  <a:tcPr>
                    <a:noFill/>
                  </a:tcPr>
                </a:tc>
                <a:tc>
                  <a:txBody>
                    <a:bodyPr/>
                    <a:lstStyle/>
                    <a:p>
                      <a:r>
                        <a:rPr lang="en-US" b="1" dirty="0">
                          <a:solidFill>
                            <a:srgbClr val="FF0000"/>
                          </a:solidFill>
                        </a:rPr>
                        <a:t>D</a:t>
                      </a:r>
                    </a:p>
                  </a:txBody>
                  <a:tcPr>
                    <a:noFill/>
                  </a:tcPr>
                </a:tc>
                <a:tc vMerge="1">
                  <a:txBody>
                    <a:bodyPr/>
                    <a:lstStyle/>
                    <a:p>
                      <a:endParaRPr lang="en-US" dirty="0"/>
                    </a:p>
                  </a:txBody>
                  <a:tcPr/>
                </a:tc>
                <a:extLst>
                  <a:ext uri="{0D108BD9-81ED-4DB2-BD59-A6C34878D82A}">
                    <a16:rowId xmlns:a16="http://schemas.microsoft.com/office/drawing/2014/main" val="2288380615"/>
                  </a:ext>
                </a:extLst>
              </a:tr>
            </a:tbl>
          </a:graphicData>
        </a:graphic>
      </p:graphicFrame>
      <p:sp>
        <p:nvSpPr>
          <p:cNvPr id="7" name="TextBox 6">
            <a:extLst>
              <a:ext uri="{FF2B5EF4-FFF2-40B4-BE49-F238E27FC236}">
                <a16:creationId xmlns:a16="http://schemas.microsoft.com/office/drawing/2014/main" id="{D9F15BC1-2666-69A3-B974-1042987F7B16}"/>
              </a:ext>
            </a:extLst>
          </p:cNvPr>
          <p:cNvSpPr txBox="1"/>
          <p:nvPr/>
        </p:nvSpPr>
        <p:spPr>
          <a:xfrm>
            <a:off x="353961" y="3200400"/>
            <a:ext cx="11341511" cy="369332"/>
          </a:xfrm>
          <a:prstGeom prst="rect">
            <a:avLst/>
          </a:prstGeom>
          <a:noFill/>
        </p:spPr>
        <p:txBody>
          <a:bodyPr wrap="square" rtlCol="0">
            <a:spAutoFit/>
          </a:bodyPr>
          <a:lstStyle/>
          <a:p>
            <a:r>
              <a:rPr lang="en-US" dirty="0"/>
              <a:t>vs</a:t>
            </a:r>
          </a:p>
        </p:txBody>
      </p:sp>
      <p:graphicFrame>
        <p:nvGraphicFramePr>
          <p:cNvPr id="8" name="Table 7">
            <a:extLst>
              <a:ext uri="{FF2B5EF4-FFF2-40B4-BE49-F238E27FC236}">
                <a16:creationId xmlns:a16="http://schemas.microsoft.com/office/drawing/2014/main" id="{56A9B5AE-1DD0-F02E-236E-0A8548339A34}"/>
              </a:ext>
            </a:extLst>
          </p:cNvPr>
          <p:cNvGraphicFramePr>
            <a:graphicFrameLocks noGrp="1"/>
          </p:cNvGraphicFramePr>
          <p:nvPr>
            <p:extLst>
              <p:ext uri="{D42A27DB-BD31-4B8C-83A1-F6EECF244321}">
                <p14:modId xmlns:p14="http://schemas.microsoft.com/office/powerpoint/2010/main" val="1943589022"/>
              </p:ext>
            </p:extLst>
          </p:nvPr>
        </p:nvGraphicFramePr>
        <p:xfrm>
          <a:off x="353960" y="3675484"/>
          <a:ext cx="11341511" cy="2427135"/>
        </p:xfrm>
        <a:graphic>
          <a:graphicData uri="http://schemas.openxmlformats.org/drawingml/2006/table">
            <a:tbl>
              <a:tblPr firstRow="1" bandRow="1">
                <a:tableStyleId>{5C22544A-7EE6-4342-B048-85BDC9FD1C3A}</a:tableStyleId>
              </a:tblPr>
              <a:tblGrid>
                <a:gridCol w="1630287">
                  <a:extLst>
                    <a:ext uri="{9D8B030D-6E8A-4147-A177-3AD203B41FA5}">
                      <a16:colId xmlns:a16="http://schemas.microsoft.com/office/drawing/2014/main" val="1092230236"/>
                    </a:ext>
                  </a:extLst>
                </a:gridCol>
                <a:gridCol w="7515620">
                  <a:extLst>
                    <a:ext uri="{9D8B030D-6E8A-4147-A177-3AD203B41FA5}">
                      <a16:colId xmlns:a16="http://schemas.microsoft.com/office/drawing/2014/main" val="1932012518"/>
                    </a:ext>
                  </a:extLst>
                </a:gridCol>
                <a:gridCol w="1098570">
                  <a:extLst>
                    <a:ext uri="{9D8B030D-6E8A-4147-A177-3AD203B41FA5}">
                      <a16:colId xmlns:a16="http://schemas.microsoft.com/office/drawing/2014/main" val="157737484"/>
                    </a:ext>
                  </a:extLst>
                </a:gridCol>
                <a:gridCol w="1097034">
                  <a:extLst>
                    <a:ext uri="{9D8B030D-6E8A-4147-A177-3AD203B41FA5}">
                      <a16:colId xmlns:a16="http://schemas.microsoft.com/office/drawing/2014/main" val="3438978842"/>
                    </a:ext>
                  </a:extLst>
                </a:gridCol>
              </a:tblGrid>
              <a:tr h="872655">
                <a:tc>
                  <a:txBody>
                    <a:bodyPr/>
                    <a:lstStyle/>
                    <a:p>
                      <a:r>
                        <a:rPr lang="en-US" dirty="0"/>
                        <a:t>Topic</a:t>
                      </a:r>
                    </a:p>
                  </a:txBody>
                  <a:tcPr/>
                </a:tc>
                <a:tc>
                  <a:txBody>
                    <a:bodyPr/>
                    <a:lstStyle/>
                    <a:p>
                      <a:r>
                        <a:rPr lang="en-US" dirty="0"/>
                        <a:t>Draft Recommendation(s)</a:t>
                      </a:r>
                    </a:p>
                  </a:txBody>
                  <a:tcPr/>
                </a:tc>
                <a:tc>
                  <a:txBody>
                    <a:bodyPr/>
                    <a:lstStyle/>
                    <a:p>
                      <a:r>
                        <a:rPr lang="en-US" dirty="0"/>
                        <a:t>Grade</a:t>
                      </a:r>
                    </a:p>
                  </a:txBody>
                  <a:tcPr/>
                </a:tc>
                <a:tc>
                  <a:txBody>
                    <a:bodyPr/>
                    <a:lstStyle/>
                    <a:p>
                      <a:r>
                        <a:rPr lang="en-US" dirty="0"/>
                        <a:t>Last updated</a:t>
                      </a:r>
                    </a:p>
                  </a:txBody>
                  <a:tcPr/>
                </a:tc>
                <a:extLst>
                  <a:ext uri="{0D108BD9-81ED-4DB2-BD59-A6C34878D82A}">
                    <a16:rowId xmlns:a16="http://schemas.microsoft.com/office/drawing/2014/main" val="234149469"/>
                  </a:ext>
                </a:extLst>
              </a:tr>
              <a:tr h="610859">
                <a:tc rowSpan="2">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Cervical Cancer Screening </a:t>
                      </a:r>
                    </a:p>
                  </a:txBody>
                  <a:tcPr>
                    <a:no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Age 21-29: Recommend screen q3y cytology alone.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1" dirty="0">
                          <a:solidFill>
                            <a:srgbClr val="FF0000"/>
                          </a:solidFill>
                        </a:rPr>
                        <a:t>Age 30-65: </a:t>
                      </a:r>
                      <a:r>
                        <a:rPr lang="en-US" b="0" i="1" dirty="0">
                          <a:solidFill>
                            <a:srgbClr val="FF0000"/>
                          </a:solidFill>
                        </a:rPr>
                        <a:t>Q5y clinician- or patient-collected </a:t>
                      </a:r>
                      <a:r>
                        <a:rPr lang="en-US" b="0" i="1" dirty="0" err="1">
                          <a:solidFill>
                            <a:srgbClr val="FF0000"/>
                          </a:solidFill>
                        </a:rPr>
                        <a:t>hrHPV</a:t>
                      </a:r>
                      <a:r>
                        <a:rPr lang="en-US" b="0" i="1" dirty="0">
                          <a:solidFill>
                            <a:srgbClr val="FF0000"/>
                          </a:solidFill>
                        </a:rPr>
                        <a:t> primary screen F 30-65 . Q3y cytology alone or q5y </a:t>
                      </a:r>
                      <a:r>
                        <a:rPr lang="en-US" b="0" i="1" dirty="0" err="1">
                          <a:solidFill>
                            <a:srgbClr val="FF0000"/>
                          </a:solidFill>
                        </a:rPr>
                        <a:t>hrHPV</a:t>
                      </a:r>
                      <a:r>
                        <a:rPr lang="en-US" b="0" i="1" dirty="0">
                          <a:solidFill>
                            <a:srgbClr val="FF0000"/>
                          </a:solidFill>
                        </a:rPr>
                        <a:t> + cytology as an alternative.</a:t>
                      </a:r>
                    </a:p>
                  </a:txBody>
                  <a:tcPr>
                    <a:noFill/>
                  </a:tcPr>
                </a:tc>
                <a:tc>
                  <a:txBody>
                    <a:bodyPr/>
                    <a:lstStyle/>
                    <a:p>
                      <a:r>
                        <a:rPr lang="en-US" b="1" dirty="0">
                          <a:solidFill>
                            <a:schemeClr val="accent6"/>
                          </a:solidFill>
                        </a:rPr>
                        <a:t>A</a:t>
                      </a:r>
                    </a:p>
                  </a:txBody>
                  <a:tcPr>
                    <a:noFill/>
                  </a:tcPr>
                </a:tc>
                <a:tc rowSpan="2">
                  <a:txBody>
                    <a:bodyPr/>
                    <a:lstStyle/>
                    <a:p>
                      <a:r>
                        <a:rPr lang="en-US" dirty="0"/>
                        <a:t>Dec 2024 </a:t>
                      </a:r>
                    </a:p>
                  </a:txBody>
                  <a:tcPr>
                    <a:noFill/>
                  </a:tcPr>
                </a:tc>
                <a:extLst>
                  <a:ext uri="{0D108BD9-81ED-4DB2-BD59-A6C34878D82A}">
                    <a16:rowId xmlns:a16="http://schemas.microsoft.com/office/drawing/2014/main" val="2305720805"/>
                  </a:ext>
                </a:extLst>
              </a:tr>
              <a:tr h="610859">
                <a:tc vMerge="1">
                  <a:txBody>
                    <a:bodyPr/>
                    <a:lstStyle/>
                    <a:p>
                      <a:endParaRPr lang="en-US" dirty="0"/>
                    </a:p>
                  </a:txBody>
                  <a:tcPr/>
                </a:tc>
                <a:tc>
                  <a:txBody>
                    <a:bodyPr/>
                    <a:lstStyle/>
                    <a:p>
                      <a:r>
                        <a:rPr lang="en-US" dirty="0"/>
                        <a:t>F &lt; 21, &gt; 65 w adequate prior screening, F w </a:t>
                      </a:r>
                      <a:r>
                        <a:rPr lang="en-US" dirty="0" err="1"/>
                        <a:t>hx</a:t>
                      </a:r>
                      <a:r>
                        <a:rPr lang="en-US" dirty="0"/>
                        <a:t> hysterectomy w removal of cervix wo </a:t>
                      </a:r>
                      <a:r>
                        <a:rPr lang="en-US" dirty="0" err="1"/>
                        <a:t>hx</a:t>
                      </a:r>
                      <a:r>
                        <a:rPr lang="en-US" dirty="0"/>
                        <a:t> of CIN 2 or 3 </a:t>
                      </a:r>
                    </a:p>
                  </a:txBody>
                  <a:tcPr>
                    <a:noFill/>
                  </a:tcPr>
                </a:tc>
                <a:tc>
                  <a:txBody>
                    <a:bodyPr/>
                    <a:lstStyle/>
                    <a:p>
                      <a:r>
                        <a:rPr lang="en-US" b="1" dirty="0">
                          <a:solidFill>
                            <a:srgbClr val="FF0000"/>
                          </a:solidFill>
                        </a:rPr>
                        <a:t>D</a:t>
                      </a:r>
                    </a:p>
                  </a:txBody>
                  <a:tcPr>
                    <a:noFill/>
                  </a:tcPr>
                </a:tc>
                <a:tc vMerge="1">
                  <a:txBody>
                    <a:bodyPr/>
                    <a:lstStyle/>
                    <a:p>
                      <a:endParaRPr lang="en-US" dirty="0"/>
                    </a:p>
                  </a:txBody>
                  <a:tcPr/>
                </a:tc>
                <a:extLst>
                  <a:ext uri="{0D108BD9-81ED-4DB2-BD59-A6C34878D82A}">
                    <a16:rowId xmlns:a16="http://schemas.microsoft.com/office/drawing/2014/main" val="2288380615"/>
                  </a:ext>
                </a:extLst>
              </a:tr>
            </a:tbl>
          </a:graphicData>
        </a:graphic>
      </p:graphicFrame>
    </p:spTree>
    <p:extLst>
      <p:ext uri="{BB962C8B-B14F-4D97-AF65-F5344CB8AC3E}">
        <p14:creationId xmlns:p14="http://schemas.microsoft.com/office/powerpoint/2010/main" val="3862418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60B49-8256-4A55-EA23-700EDFCDC2D2}"/>
              </a:ext>
            </a:extLst>
          </p:cNvPr>
          <p:cNvSpPr>
            <a:spLocks noGrp="1"/>
          </p:cNvSpPr>
          <p:nvPr>
            <p:ph type="title"/>
          </p:nvPr>
        </p:nvSpPr>
        <p:spPr>
          <a:xfrm>
            <a:off x="719138" y="150813"/>
            <a:ext cx="11003756" cy="575470"/>
          </a:xfrm>
        </p:spPr>
        <p:txBody>
          <a:bodyPr>
            <a:normAutofit fontScale="90000"/>
          </a:bodyPr>
          <a:lstStyle/>
          <a:p>
            <a:r>
              <a:rPr lang="en-US" dirty="0" err="1"/>
              <a:t>hrHPV</a:t>
            </a:r>
            <a:r>
              <a:rPr lang="en-US" dirty="0"/>
              <a:t> Self-Collect vs Clinician Collect</a:t>
            </a:r>
          </a:p>
        </p:txBody>
      </p:sp>
      <p:pic>
        <p:nvPicPr>
          <p:cNvPr id="4" name="Picture 3" descr="A screenshot of a graph&#10;&#10;AI-generated content may be incorrect.">
            <a:extLst>
              <a:ext uri="{FF2B5EF4-FFF2-40B4-BE49-F238E27FC236}">
                <a16:creationId xmlns:a16="http://schemas.microsoft.com/office/drawing/2014/main" id="{1D3A93BE-25D4-7D23-3671-38EDC142A855}"/>
              </a:ext>
            </a:extLst>
          </p:cNvPr>
          <p:cNvPicPr>
            <a:picLocks noChangeAspect="1"/>
          </p:cNvPicPr>
          <p:nvPr/>
        </p:nvPicPr>
        <p:blipFill>
          <a:blip r:embed="rId3"/>
          <a:stretch>
            <a:fillRect/>
          </a:stretch>
        </p:blipFill>
        <p:spPr>
          <a:xfrm>
            <a:off x="3967752" y="1084758"/>
            <a:ext cx="8038972" cy="5017837"/>
          </a:xfrm>
          <a:prstGeom prst="rect">
            <a:avLst/>
          </a:prstGeom>
        </p:spPr>
      </p:pic>
      <p:sp>
        <p:nvSpPr>
          <p:cNvPr id="5" name="TextBox 4">
            <a:extLst>
              <a:ext uri="{FF2B5EF4-FFF2-40B4-BE49-F238E27FC236}">
                <a16:creationId xmlns:a16="http://schemas.microsoft.com/office/drawing/2014/main" id="{374A2457-E706-05D1-0B31-D622FB7BC7E9}"/>
              </a:ext>
            </a:extLst>
          </p:cNvPr>
          <p:cNvSpPr txBox="1"/>
          <p:nvPr/>
        </p:nvSpPr>
        <p:spPr>
          <a:xfrm>
            <a:off x="292531" y="890892"/>
            <a:ext cx="3554203"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solidFill>
                  <a:srgbClr val="000000"/>
                </a:solidFill>
                <a:latin typeface="Aptos"/>
              </a:rPr>
              <a:t>USPSTF reviewed 14 studies that reported on agreement between self-collected vs clinician-collected </a:t>
            </a:r>
            <a:r>
              <a:rPr lang="en-US" dirty="0">
                <a:solidFill>
                  <a:srgbClr val="000000"/>
                </a:solidFill>
                <a:latin typeface="Aptos"/>
              </a:rPr>
              <a:t> samples</a:t>
            </a:r>
          </a:p>
          <a:p>
            <a:pPr marL="285750" indent="-285750">
              <a:buFont typeface="Arial"/>
              <a:buChar char="•"/>
            </a:pPr>
            <a:r>
              <a:rPr lang="en-US">
                <a:solidFill>
                  <a:srgbClr val="000000"/>
                </a:solidFill>
                <a:latin typeface="Aptos"/>
              </a:rPr>
              <a:t>5/14 in US</a:t>
            </a:r>
            <a:endParaRPr lang="en-US" dirty="0">
              <a:solidFill>
                <a:srgbClr val="000000"/>
              </a:solidFill>
              <a:latin typeface="Aptos"/>
            </a:endParaRPr>
          </a:p>
          <a:p>
            <a:pPr marL="285750" indent="-285750">
              <a:buFont typeface="Arial"/>
              <a:buChar char="•"/>
            </a:pPr>
            <a:r>
              <a:rPr lang="en-US">
                <a:solidFill>
                  <a:srgbClr val="000000"/>
                </a:solidFill>
                <a:ea typeface="+mn-lt"/>
                <a:cs typeface="+mn-lt"/>
              </a:rPr>
              <a:t>pooled positive agreement was 0.87 (95% CI, 0.83 to 0.91; I 2=62.3%)</a:t>
            </a:r>
          </a:p>
          <a:p>
            <a:pPr marL="285750" indent="-285750">
              <a:buFont typeface="Arial"/>
              <a:buChar char="•"/>
            </a:pPr>
            <a:r>
              <a:rPr lang="en-US">
                <a:solidFill>
                  <a:srgbClr val="000000"/>
                </a:solidFill>
                <a:ea typeface="+mn-lt"/>
                <a:cs typeface="+mn-lt"/>
              </a:rPr>
              <a:t>pooled negative agreement was 0.96 (95% CI, 0.95 to 0.98; I 2=94.1%) </a:t>
            </a:r>
          </a:p>
          <a:p>
            <a:pPr marL="285750" indent="-285750">
              <a:buFont typeface="Arial"/>
              <a:buChar char="•"/>
            </a:pPr>
            <a:r>
              <a:rPr lang="en-US">
                <a:solidFill>
                  <a:srgbClr val="000000"/>
                </a:solidFill>
                <a:ea typeface="+mn-lt"/>
                <a:cs typeface="+mn-lt"/>
              </a:rPr>
              <a:t>No studies reported variation in test agreement by population characteristics</a:t>
            </a:r>
          </a:p>
          <a:p>
            <a:pPr marL="285750" indent="-285750">
              <a:buFont typeface="Arial"/>
              <a:buChar char="•"/>
            </a:pPr>
            <a:r>
              <a:rPr lang="en-US">
                <a:solidFill>
                  <a:srgbClr val="000000"/>
                </a:solidFill>
                <a:ea typeface="+mn-lt"/>
                <a:cs typeface="+mn-lt"/>
              </a:rPr>
              <a:t>No differences in test agreement due to test and assay characteristics</a:t>
            </a:r>
            <a:endParaRPr lang="en-US" dirty="0">
              <a:solidFill>
                <a:srgbClr val="000000"/>
              </a:solidFill>
              <a:latin typeface="Aptos"/>
            </a:endParaRPr>
          </a:p>
        </p:txBody>
      </p:sp>
    </p:spTree>
    <p:extLst>
      <p:ext uri="{BB962C8B-B14F-4D97-AF65-F5344CB8AC3E}">
        <p14:creationId xmlns:p14="http://schemas.microsoft.com/office/powerpoint/2010/main" val="2743196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D64A7B1-395D-A61E-601A-970F40E41022}"/>
              </a:ext>
            </a:extLst>
          </p:cNvPr>
          <p:cNvSpPr>
            <a:spLocks noGrp="1"/>
          </p:cNvSpPr>
          <p:nvPr>
            <p:ph type="title"/>
          </p:nvPr>
        </p:nvSpPr>
        <p:spPr>
          <a:xfrm>
            <a:off x="373857" y="627063"/>
            <a:ext cx="11003756" cy="575470"/>
          </a:xfrm>
        </p:spPr>
        <p:txBody>
          <a:bodyPr>
            <a:normAutofit fontScale="90000"/>
          </a:bodyPr>
          <a:lstStyle/>
          <a:p>
            <a:r>
              <a:rPr lang="en-US" dirty="0" err="1"/>
              <a:t>hrHPV</a:t>
            </a:r>
            <a:r>
              <a:rPr lang="en-US" dirty="0"/>
              <a:t> Self-Collect Accuracy </a:t>
            </a:r>
          </a:p>
        </p:txBody>
      </p:sp>
      <p:pic>
        <p:nvPicPr>
          <p:cNvPr id="6" name="Picture 5" descr="A screenshot of a test results&#10;&#10;AI-generated content may be incorrect.">
            <a:extLst>
              <a:ext uri="{FF2B5EF4-FFF2-40B4-BE49-F238E27FC236}">
                <a16:creationId xmlns:a16="http://schemas.microsoft.com/office/drawing/2014/main" id="{2A478DCF-204B-C98A-E792-BD1B27FB0AF6}"/>
              </a:ext>
            </a:extLst>
          </p:cNvPr>
          <p:cNvPicPr>
            <a:picLocks noChangeAspect="1"/>
          </p:cNvPicPr>
          <p:nvPr/>
        </p:nvPicPr>
        <p:blipFill>
          <a:blip r:embed="rId3"/>
          <a:srcRect l="-53" t="19535" r="-198" b="20930"/>
          <a:stretch>
            <a:fillRect/>
          </a:stretch>
        </p:blipFill>
        <p:spPr>
          <a:xfrm>
            <a:off x="612487" y="3435408"/>
            <a:ext cx="10516823" cy="2956982"/>
          </a:xfrm>
          <a:prstGeom prst="rect">
            <a:avLst/>
          </a:prstGeom>
        </p:spPr>
      </p:pic>
      <p:sp>
        <p:nvSpPr>
          <p:cNvPr id="8" name="TextBox 7">
            <a:extLst>
              <a:ext uri="{FF2B5EF4-FFF2-40B4-BE49-F238E27FC236}">
                <a16:creationId xmlns:a16="http://schemas.microsoft.com/office/drawing/2014/main" id="{7C410620-A3B8-EE57-EBF2-58E01526147D}"/>
              </a:ext>
            </a:extLst>
          </p:cNvPr>
          <p:cNvSpPr txBox="1"/>
          <p:nvPr/>
        </p:nvSpPr>
        <p:spPr>
          <a:xfrm>
            <a:off x="8404860" y="6385605"/>
            <a:ext cx="355201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dirty="0"/>
              <a:t>Accuracy </a:t>
            </a:r>
            <a:r>
              <a:rPr lang="en-US" i="1"/>
              <a:t>Studies</a:t>
            </a:r>
            <a:r>
              <a:rPr lang="en-US" i="1" dirty="0"/>
              <a:t> reviewed:</a:t>
            </a:r>
          </a:p>
        </p:txBody>
      </p:sp>
      <p:sp>
        <p:nvSpPr>
          <p:cNvPr id="10" name="TextBox 9">
            <a:extLst>
              <a:ext uri="{FF2B5EF4-FFF2-40B4-BE49-F238E27FC236}">
                <a16:creationId xmlns:a16="http://schemas.microsoft.com/office/drawing/2014/main" id="{F6414DA7-01D8-AC24-C1FC-F592702518D9}"/>
              </a:ext>
            </a:extLst>
          </p:cNvPr>
          <p:cNvSpPr txBox="1"/>
          <p:nvPr/>
        </p:nvSpPr>
        <p:spPr>
          <a:xfrm>
            <a:off x="377012" y="1202474"/>
            <a:ext cx="1207787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t>USPST reviewed 6 studies that reported accuracy or relative accuracy of self-collect </a:t>
            </a:r>
            <a:r>
              <a:rPr lang="en-US" dirty="0" err="1"/>
              <a:t>hrHPV</a:t>
            </a:r>
            <a:r>
              <a:rPr lang="en-US" dirty="0"/>
              <a:t> tests</a:t>
            </a:r>
          </a:p>
          <a:p>
            <a:pPr marL="285750" indent="-285750">
              <a:buFont typeface="Arial"/>
              <a:buChar char="•"/>
            </a:pPr>
            <a:r>
              <a:rPr lang="en-US">
                <a:ea typeface="+mn-lt"/>
                <a:cs typeface="+mn-lt"/>
              </a:rPr>
              <a:t>For CIN2:</a:t>
            </a:r>
            <a:endParaRPr lang="en-US" dirty="0">
              <a:ea typeface="+mn-lt"/>
              <a:cs typeface="+mn-lt"/>
            </a:endParaRPr>
          </a:p>
          <a:p>
            <a:pPr marL="742950" lvl="1" indent="-285750">
              <a:buFont typeface="Courier New"/>
              <a:buChar char="o"/>
            </a:pPr>
            <a:r>
              <a:rPr lang="en-US">
                <a:ea typeface="+mn-lt"/>
                <a:cs typeface="+mn-lt"/>
              </a:rPr>
              <a:t>pooled sensitivity = 0.86 (95% CI, 0.78 to 0.93; I 2=80.3%) </a:t>
            </a:r>
            <a:endParaRPr lang="en-US" dirty="0"/>
          </a:p>
          <a:p>
            <a:pPr marL="742950" lvl="1" indent="-285750">
              <a:buFont typeface="Courier New"/>
              <a:buChar char="o"/>
            </a:pPr>
            <a:r>
              <a:rPr lang="en-US">
                <a:ea typeface="+mn-lt"/>
                <a:cs typeface="+mn-lt"/>
              </a:rPr>
              <a:t>pooled sensitivity = 0.86 (95% CI, 0.78 to 0.93; I 2=80.3%) </a:t>
            </a:r>
            <a:endParaRPr lang="en-US" dirty="0"/>
          </a:p>
          <a:p>
            <a:pPr marL="285750" indent="-285750">
              <a:buFont typeface="Arial"/>
              <a:buChar char="•"/>
            </a:pPr>
            <a:r>
              <a:rPr lang="en-US"/>
              <a:t>For CIN 3:</a:t>
            </a:r>
            <a:endParaRPr lang="en-US" dirty="0"/>
          </a:p>
          <a:p>
            <a:pPr marL="742950" lvl="1" indent="-285750">
              <a:buFont typeface="Courier New"/>
              <a:buChar char="o"/>
            </a:pPr>
            <a:r>
              <a:rPr lang="en-US" dirty="0">
                <a:ea typeface="+mn-lt"/>
                <a:cs typeface="+mn-lt"/>
              </a:rPr>
              <a:t> </a:t>
            </a:r>
            <a:r>
              <a:rPr lang="en-US">
                <a:ea typeface="+mn-lt"/>
                <a:cs typeface="+mn-lt"/>
              </a:rPr>
              <a:t>sensitivity = 0.95 with similar 95% confidence intervals (95% CI, 0.89 to 1.00 and 95% CI, 0.88 to 0.98)</a:t>
            </a:r>
          </a:p>
          <a:p>
            <a:pPr marL="742950" lvl="1" indent="-285750">
              <a:buFont typeface="Courier New"/>
              <a:buChar char="o"/>
            </a:pPr>
            <a:r>
              <a:rPr lang="en-US">
                <a:ea typeface="+mn-lt"/>
                <a:cs typeface="+mn-lt"/>
              </a:rPr>
              <a:t>specificity were 0.85 (95% CI, 0.84 to 0.86) and 0.94 (95% CI, 0.93 to 0.94)</a:t>
            </a:r>
            <a:endParaRPr lang="en-US" dirty="0"/>
          </a:p>
        </p:txBody>
      </p:sp>
    </p:spTree>
    <p:extLst>
      <p:ext uri="{BB962C8B-B14F-4D97-AF65-F5344CB8AC3E}">
        <p14:creationId xmlns:p14="http://schemas.microsoft.com/office/powerpoint/2010/main" val="3613326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6736554F778144ADF5C5B19425A065" ma:contentTypeVersion="3" ma:contentTypeDescription="Create a new document." ma:contentTypeScope="" ma:versionID="cbf25a873ca5562312834b0090afcb61">
  <xsd:schema xmlns:xsd="http://www.w3.org/2001/XMLSchema" xmlns:xs="http://www.w3.org/2001/XMLSchema" xmlns:p="http://schemas.microsoft.com/office/2006/metadata/properties" xmlns:ns2="72c4bf20-4d3b-43a5-85fe-82c5164b0956" targetNamespace="http://schemas.microsoft.com/office/2006/metadata/properties" ma:root="true" ma:fieldsID="41c3bb4bed4f44f02056ec6e68b7618f" ns2:_="">
    <xsd:import namespace="72c4bf20-4d3b-43a5-85fe-82c5164b0956"/>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c4bf20-4d3b-43a5-85fe-82c5164b09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B1D683-01C1-44AE-8B7D-113BA2A0B3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c4bf20-4d3b-43a5-85fe-82c5164b09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70C37D8-B632-44CC-A567-F31397A071B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8EB858C-BDFE-48E4-A795-6A6E8A8C06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3204</TotalTime>
  <Words>5380</Words>
  <Application>Microsoft Office PowerPoint</Application>
  <PresentationFormat>Widescreen</PresentationFormat>
  <Paragraphs>517</Paragraphs>
  <Slides>42</Slides>
  <Notes>29</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Hot Topics in Preventive Care  Updates 2025-2026 OAFP Conference 2026</vt:lpstr>
      <vt:lpstr>Conflict of Interest</vt:lpstr>
      <vt:lpstr>Outline </vt:lpstr>
      <vt:lpstr>Outline </vt:lpstr>
      <vt:lpstr>USPSTF Evidence Grade Review</vt:lpstr>
      <vt:lpstr>Updates: USPSTF Final Recommendations</vt:lpstr>
      <vt:lpstr>Updates: USPSTF Draft Recommendations</vt:lpstr>
      <vt:lpstr>hrHPV Self-Collect vs Clinician Collect</vt:lpstr>
      <vt:lpstr>hrHPV Self-Collect Accuracy </vt:lpstr>
      <vt:lpstr>Guideline Meets Clinical Practice </vt:lpstr>
      <vt:lpstr>Updates: USPSTF Draft Recommendations</vt:lpstr>
      <vt:lpstr>PowerPoint Presentation</vt:lpstr>
      <vt:lpstr>Updates: USPSTF Draft Recommendations</vt:lpstr>
      <vt:lpstr>Clinical practice - EtOH</vt:lpstr>
      <vt:lpstr>Clinical practice - EtOH</vt:lpstr>
      <vt:lpstr>Clinical Practice: AUD</vt:lpstr>
      <vt:lpstr>PowerPoint Presentation</vt:lpstr>
      <vt:lpstr>USPSTF – concern over "quiet paralysis"</vt:lpstr>
      <vt:lpstr>Outline </vt:lpstr>
      <vt:lpstr>Shifting Winds of ACIP, CDC &amp; Immunization Guidelines</vt:lpstr>
      <vt:lpstr>Summary of Proposed Federal Guideline Changes</vt:lpstr>
      <vt:lpstr>AAP vs CDC Ped Immunization Recommendations</vt:lpstr>
      <vt:lpstr>Making Sense of Conflicting Guidelines</vt:lpstr>
      <vt:lpstr>Making Sense of Conflicting Guidelines</vt:lpstr>
      <vt:lpstr>Implications for Clinical Practice</vt:lpstr>
      <vt:lpstr>Discussion</vt:lpstr>
      <vt:lpstr>Discussion</vt:lpstr>
      <vt:lpstr>Outline </vt:lpstr>
      <vt:lpstr>Updates: Dietary Guideline for Americans</vt:lpstr>
      <vt:lpstr>DGA 2025-2030 Score Card</vt:lpstr>
      <vt:lpstr>What do other guidelines &amp; evidence say?</vt:lpstr>
      <vt:lpstr>What do other guidelines &amp; evidence say?</vt:lpstr>
      <vt:lpstr>PowerPoint Presentation</vt:lpstr>
      <vt:lpstr>Consensus of Other Existing Dietary Guidelines</vt:lpstr>
      <vt:lpstr>Implications for Clinical Practice</vt:lpstr>
      <vt:lpstr>Outline </vt:lpstr>
      <vt:lpstr>Low value care </vt:lpstr>
      <vt:lpstr>Low value care </vt:lpstr>
      <vt:lpstr>PowerPoint Presentation</vt:lpstr>
      <vt:lpstr>Low Value Care in Oregon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Steven White</dc:creator>
  <cp:lastModifiedBy>Safina Koreishi</cp:lastModifiedBy>
  <cp:revision>845</cp:revision>
  <dcterms:created xsi:type="dcterms:W3CDTF">2026-04-13T00:23:30Z</dcterms:created>
  <dcterms:modified xsi:type="dcterms:W3CDTF">2026-04-29T15:20:47Z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0x010100656736554F778144ADF5C5B19425A065</vt:lpwstr>
  </property>
</Properties>
</file>