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3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0.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4" r:id="rId1"/>
  </p:sldMasterIdLst>
  <p:notesMasterIdLst>
    <p:notesMasterId r:id="rId62"/>
  </p:notesMasterIdLst>
  <p:handoutMasterIdLst>
    <p:handoutMasterId r:id="rId63"/>
  </p:handoutMasterIdLst>
  <p:sldIdLst>
    <p:sldId id="256" r:id="rId2"/>
    <p:sldId id="2319" r:id="rId3"/>
    <p:sldId id="2314" r:id="rId4"/>
    <p:sldId id="2315" r:id="rId5"/>
    <p:sldId id="349" r:id="rId6"/>
    <p:sldId id="400" r:id="rId7"/>
    <p:sldId id="401" r:id="rId8"/>
    <p:sldId id="402" r:id="rId9"/>
    <p:sldId id="306" r:id="rId10"/>
    <p:sldId id="307" r:id="rId11"/>
    <p:sldId id="2294" r:id="rId12"/>
    <p:sldId id="348" r:id="rId13"/>
    <p:sldId id="2295" r:id="rId14"/>
    <p:sldId id="260" r:id="rId15"/>
    <p:sldId id="2296" r:id="rId16"/>
    <p:sldId id="353" r:id="rId17"/>
    <p:sldId id="340" r:id="rId18"/>
    <p:sldId id="2298" r:id="rId19"/>
    <p:sldId id="352" r:id="rId20"/>
    <p:sldId id="2316" r:id="rId21"/>
    <p:sldId id="2318" r:id="rId22"/>
    <p:sldId id="2317" r:id="rId23"/>
    <p:sldId id="2297" r:id="rId24"/>
    <p:sldId id="374" r:id="rId25"/>
    <p:sldId id="375" r:id="rId26"/>
    <p:sldId id="376" r:id="rId27"/>
    <p:sldId id="377" r:id="rId28"/>
    <p:sldId id="378" r:id="rId29"/>
    <p:sldId id="379" r:id="rId30"/>
    <p:sldId id="385" r:id="rId31"/>
    <p:sldId id="339" r:id="rId32"/>
    <p:sldId id="386" r:id="rId33"/>
    <p:sldId id="387" r:id="rId34"/>
    <p:sldId id="388" r:id="rId35"/>
    <p:sldId id="409" r:id="rId36"/>
    <p:sldId id="410" r:id="rId37"/>
    <p:sldId id="270" r:id="rId38"/>
    <p:sldId id="2302" r:id="rId39"/>
    <p:sldId id="384" r:id="rId40"/>
    <p:sldId id="393" r:id="rId41"/>
    <p:sldId id="394" r:id="rId42"/>
    <p:sldId id="395" r:id="rId43"/>
    <p:sldId id="397" r:id="rId44"/>
    <p:sldId id="398" r:id="rId45"/>
    <p:sldId id="322" r:id="rId46"/>
    <p:sldId id="2304" r:id="rId47"/>
    <p:sldId id="2307" r:id="rId48"/>
    <p:sldId id="343" r:id="rId49"/>
    <p:sldId id="346" r:id="rId50"/>
    <p:sldId id="2308" r:id="rId51"/>
    <p:sldId id="347" r:id="rId52"/>
    <p:sldId id="2300" r:id="rId53"/>
    <p:sldId id="2299" r:id="rId54"/>
    <p:sldId id="2301" r:id="rId55"/>
    <p:sldId id="391" r:id="rId56"/>
    <p:sldId id="403" r:id="rId57"/>
    <p:sldId id="331" r:id="rId58"/>
    <p:sldId id="308" r:id="rId59"/>
    <p:sldId id="2313" r:id="rId60"/>
    <p:sldId id="281"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14" autoAdjust="0"/>
    <p:restoredTop sz="67797" autoAdjust="0"/>
  </p:normalViewPr>
  <p:slideViewPr>
    <p:cSldViewPr snapToGrid="0">
      <p:cViewPr varScale="1">
        <p:scale>
          <a:sx n="75" d="100"/>
          <a:sy n="75" d="100"/>
        </p:scale>
        <p:origin x="1524" y="6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handoutMaster" Target="handoutMasters/handoutMaster1.xml"/><Relationship Id="rId68"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73DA1F-FBFE-1701-C8E8-F7E9425EF7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8E7BD2-171D-C872-EB20-C467AF9833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3828A0-0097-4FA8-92E7-3FF9FB6A4E56}" type="datetimeFigureOut">
              <a:rPr lang="en-US" smtClean="0"/>
              <a:t>4/20/2026</a:t>
            </a:fld>
            <a:endParaRPr lang="en-US"/>
          </a:p>
        </p:txBody>
      </p:sp>
      <p:sp>
        <p:nvSpPr>
          <p:cNvPr id="4" name="Footer Placeholder 3">
            <a:extLst>
              <a:ext uri="{FF2B5EF4-FFF2-40B4-BE49-F238E27FC236}">
                <a16:creationId xmlns:a16="http://schemas.microsoft.com/office/drawing/2014/main" id="{F4FEE8E7-07B5-B02D-CD89-AB9C108690B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E4D1695-4885-B576-4D64-633D3CD103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A57A69-622F-4B04-B840-ABD1503C0438}" type="slidenum">
              <a:rPr lang="en-US" smtClean="0"/>
              <a:t>‹#›</a:t>
            </a:fld>
            <a:endParaRPr lang="en-US"/>
          </a:p>
        </p:txBody>
      </p:sp>
    </p:spTree>
    <p:extLst>
      <p:ext uri="{BB962C8B-B14F-4D97-AF65-F5344CB8AC3E}">
        <p14:creationId xmlns:p14="http://schemas.microsoft.com/office/powerpoint/2010/main" val="588275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AF24B1-FD87-4003-A3DD-7E5A3DE4DBB1}" type="datetimeFigureOut">
              <a:rPr lang="en-US" smtClean="0"/>
              <a:t>4/1/2026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AB147B-6B84-4242-8810-5202D9E96C30}" type="slidenum">
              <a:rPr lang="en-US" smtClean="0"/>
              <a:t>‹#›</a:t>
            </a:fld>
            <a:endParaRPr lang="en-US"/>
          </a:p>
        </p:txBody>
      </p:sp>
    </p:spTree>
    <p:extLst>
      <p:ext uri="{BB962C8B-B14F-4D97-AF65-F5344CB8AC3E}">
        <p14:creationId xmlns:p14="http://schemas.microsoft.com/office/powerpoint/2010/main" val="1102162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liebertpub.com/reader/content/192b4ed693d/10.1089/cap.2016.0132/format/epub/EPUB/xhtml/index.xhtml?hmac=1762126114-ENfHRV7FeOKM2IIaKvKL8NTEKuOcEvWsFfmRMoRRzw0%3D#B55" TargetMode="External"/><Relationship Id="rId13" Type="http://schemas.openxmlformats.org/officeDocument/2006/relationships/hyperlink" Target="https://www.liebertpub.com/reader/content/192b4ed693d/10.1089/cap.2016.0132/format/epub/EPUB/xhtml/index.xhtml?hmac=1762126114-ENfHRV7FeOKM2IIaKvKL8NTEKuOcEvWsFfmRMoRRzw0%3D#B39" TargetMode="External"/><Relationship Id="rId18" Type="http://schemas.openxmlformats.org/officeDocument/2006/relationships/hyperlink" Target="https://www.liebertpub.com/reader/content/192b4ed693d/10.1089/cap.2016.0132/format/epub/EPUB/xhtml/index.xhtml?hmac=1762126114-ENfHRV7FeOKM2IIaKvKL8NTEKuOcEvWsFfmRMoRRzw0%3D#B46" TargetMode="External"/><Relationship Id="rId3" Type="http://schemas.openxmlformats.org/officeDocument/2006/relationships/hyperlink" Target="https://www.liebertpub.com/reader/content/192b4ed693d/10.1089/cap.2016.0132/format/epub/EPUB/xhtml/index.xhtml?hmac=1762126114-ENfHRV7FeOKM2IIaKvKL8NTEKuOcEvWsFfmRMoRRzw0%3D#B6" TargetMode="External"/><Relationship Id="rId21" Type="http://schemas.openxmlformats.org/officeDocument/2006/relationships/hyperlink" Target="https://www.liebertpub.com/reader/content/192b4ed693d/10.1089/cap.2016.0132/format/epub/EPUB/xhtml/index.xhtml?hmac=1762126114-ENfHRV7FeOKM2IIaKvKL8NTEKuOcEvWsFfmRMoRRzw0%3D#B45" TargetMode="External"/><Relationship Id="rId7" Type="http://schemas.openxmlformats.org/officeDocument/2006/relationships/hyperlink" Target="https://www.liebertpub.com/reader/content/192b4ed693d/10.1089/cap.2016.0132/format/epub/EPUB/xhtml/index.xhtml?hmac=1762126114-ENfHRV7FeOKM2IIaKvKL8NTEKuOcEvWsFfmRMoRRzw0%3D#B54" TargetMode="External"/><Relationship Id="rId12" Type="http://schemas.openxmlformats.org/officeDocument/2006/relationships/hyperlink" Target="https://www.liebertpub.com/reader/content/192b4ed693d/10.1089/cap.2016.0132/format/epub/EPUB/xhtml/index.xhtml?hmac=1762126114-ENfHRV7FeOKM2IIaKvKL8NTEKuOcEvWsFfmRMoRRzw0%3D#B50" TargetMode="External"/><Relationship Id="rId17" Type="http://schemas.openxmlformats.org/officeDocument/2006/relationships/hyperlink" Target="https://www.liebertpub.com/reader/content/192b4ed693d/10.1089/cap.2016.0132/format/epub/EPUB/xhtml/index.xhtml?hmac=1762126114-ENfHRV7FeOKM2IIaKvKL8NTEKuOcEvWsFfmRMoRRzw0%3D#B11" TargetMode="External"/><Relationship Id="rId2" Type="http://schemas.openxmlformats.org/officeDocument/2006/relationships/slide" Target="../slides/slide1.xml"/><Relationship Id="rId16" Type="http://schemas.openxmlformats.org/officeDocument/2006/relationships/hyperlink" Target="https://www.liebertpub.com/reader/content/192b4ed693d/10.1089/cap.2016.0132/format/epub/EPUB/xhtml/index.xhtml?hmac=1762126114-ENfHRV7FeOKM2IIaKvKL8NTEKuOcEvWsFfmRMoRRzw0%3D#B7" TargetMode="External"/><Relationship Id="rId20" Type="http://schemas.openxmlformats.org/officeDocument/2006/relationships/hyperlink" Target="https://www.liebertpub.com/reader/content/192b4ed693d/10.1089/cap.2016.0132/format/epub/EPUB/xhtml/index.xhtml?hmac=1762126114-ENfHRV7FeOKM2IIaKvKL8NTEKuOcEvWsFfmRMoRRzw0%3D#B30" TargetMode="External"/><Relationship Id="rId1" Type="http://schemas.openxmlformats.org/officeDocument/2006/relationships/notesMaster" Target="../notesMasters/notesMaster1.xml"/><Relationship Id="rId6" Type="http://schemas.openxmlformats.org/officeDocument/2006/relationships/hyperlink" Target="https://www.liebertpub.com/reader/content/192b4ed693d/10.1089/cap.2016.0132/format/epub/EPUB/xhtml/index.xhtml?hmac=1762126114-ENfHRV7FeOKM2IIaKvKL8NTEKuOcEvWsFfmRMoRRzw0%3D#B28" TargetMode="External"/><Relationship Id="rId11" Type="http://schemas.openxmlformats.org/officeDocument/2006/relationships/hyperlink" Target="https://www.liebertpub.com/reader/content/192b4ed693d/10.1089/cap.2016.0132/format/epub/EPUB/xhtml/index.xhtml?hmac=1762126114-ENfHRV7FeOKM2IIaKvKL8NTEKuOcEvWsFfmRMoRRzw0%3D#B49" TargetMode="External"/><Relationship Id="rId5" Type="http://schemas.openxmlformats.org/officeDocument/2006/relationships/hyperlink" Target="https://www.liebertpub.com/reader/content/192b4ed693d/10.1089/cap.2016.0132/format/epub/EPUB/xhtml/index.xhtml?hmac=1762126114-ENfHRV7FeOKM2IIaKvKL8NTEKuOcEvWsFfmRMoRRzw0%3D#B34" TargetMode="External"/><Relationship Id="rId15" Type="http://schemas.openxmlformats.org/officeDocument/2006/relationships/hyperlink" Target="https://www.liebertpub.com/reader/content/192b4ed693d/10.1089/cap.2016.0132/format/epub/EPUB/xhtml/index.xhtml?hmac=1762126114-ENfHRV7FeOKM2IIaKvKL8NTEKuOcEvWsFfmRMoRRzw0%3D#B44" TargetMode="External"/><Relationship Id="rId10" Type="http://schemas.openxmlformats.org/officeDocument/2006/relationships/hyperlink" Target="https://www.liebertpub.com/reader/content/192b4ed693d/10.1089/cap.2016.0132/format/epub/EPUB/xhtml/index.xhtml?hmac=1762126114-ENfHRV7FeOKM2IIaKvKL8NTEKuOcEvWsFfmRMoRRzw0%3D#B51" TargetMode="External"/><Relationship Id="rId19" Type="http://schemas.openxmlformats.org/officeDocument/2006/relationships/hyperlink" Target="https://www.liebertpub.com/reader/content/192b4ed693d/10.1089/cap.2016.0132/format/epub/EPUB/xhtml/index.xhtml?hmac=1762126114-ENfHRV7FeOKM2IIaKvKL8NTEKuOcEvWsFfmRMoRRzw0%3D#B18" TargetMode="External"/><Relationship Id="rId4" Type="http://schemas.openxmlformats.org/officeDocument/2006/relationships/hyperlink" Target="https://www.liebertpub.com/reader/content/192b4ed693d/10.1089/cap.2016.0132/format/epub/EPUB/xhtml/index.xhtml?hmac=1762126114-ENfHRV7FeOKM2IIaKvKL8NTEKuOcEvWsFfmRMoRRzw0%3D#B37" TargetMode="External"/><Relationship Id="rId9" Type="http://schemas.openxmlformats.org/officeDocument/2006/relationships/hyperlink" Target="https://www.liebertpub.com/reader/content/192b4ed693d/10.1089/cap.2016.0132/format/epub/EPUB/xhtml/index.xhtml?hmac=1762126114-ENfHRV7FeOKM2IIaKvKL8NTEKuOcEvWsFfmRMoRRzw0%3D#B15" TargetMode="External"/><Relationship Id="rId14" Type="http://schemas.openxmlformats.org/officeDocument/2006/relationships/hyperlink" Target="https://www.liebertpub.com/reader/content/192b4ed693d/10.1089/cap.2016.0132/format/epub/EPUB/xhtml/index.xhtml?hmac=1762126114-ENfHRV7FeOKM2IIaKvKL8NTEKuOcEvWsFfmRMoRRzw0%3D#B38"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www.ncbi.nlm.nih.gov/pmc/articles/PMC2799109/#b30-ptj34_7p355" TargetMode="External"/><Relationship Id="rId3" Type="http://schemas.openxmlformats.org/officeDocument/2006/relationships/hyperlink" Target="https://jamanetwork.com/journals/jamapediatrics/fullarticle/570753" TargetMode="External"/><Relationship Id="rId7" Type="http://schemas.openxmlformats.org/officeDocument/2006/relationships/hyperlink" Target="https://jamanetwork.com/journals/jamapsychiatry/article-abstract/209364"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www.washingtonpost.com/wp-dyn/articles/A18791-2004Sep13.html?nored" TargetMode="External"/><Relationship Id="rId5" Type="http://schemas.openxmlformats.org/officeDocument/2006/relationships/hyperlink" Target="https://wayback.archive-it.org/7993/20171101224428/https:/www.fda.gov/Drugs/DrugSafety/InformationbyDrugClass/UCM096273" TargetMode="External"/><Relationship Id="rId4" Type="http://schemas.openxmlformats.org/officeDocument/2006/relationships/hyperlink" Target="https://www.accessdata.fda.gov/drugsatfda_docs/label/2005/20031s045,20936s020lbl.pdf"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www.ncbi.nlm.nih.gov/pmc/articles/PMC2799109/#b30-ptj34_7p355" TargetMode="External"/><Relationship Id="rId3" Type="http://schemas.openxmlformats.org/officeDocument/2006/relationships/hyperlink" Target="https://jamanetwork.com/journals/jamapediatrics/fullarticle/570753" TargetMode="External"/><Relationship Id="rId7" Type="http://schemas.openxmlformats.org/officeDocument/2006/relationships/hyperlink" Target="https://jamanetwork.com/journals/jamapsychiatry/article-abstract/209364"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www.washingtonpost.com/wp-dyn/articles/A18791-2004Sep13.html?nored" TargetMode="External"/><Relationship Id="rId5" Type="http://schemas.openxmlformats.org/officeDocument/2006/relationships/hyperlink" Target="https://wayback.archive-it.org/7993/20171101224428/https:/www.fda.gov/Drugs/DrugSafety/InformationbyDrugClass/UCM096273" TargetMode="External"/><Relationship Id="rId4" Type="http://schemas.openxmlformats.org/officeDocument/2006/relationships/hyperlink" Target="https://www.accessdata.fda.gov/drugsatfda_docs/label/2005/20031s045,20936s020lbl.pdf"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ANXIETY DISORDERS ARE AMONG THE MOST COMMON PSYCHIATRIC DISORDERS IN CHILDHOOD.</a:t>
            </a:r>
          </a:p>
          <a:p>
            <a:endParaRPr lang="en-US" dirty="0"/>
          </a:p>
          <a:p>
            <a:r>
              <a:rPr lang="en-US" sz="1200" b="0" i="0" kern="1200" dirty="0">
                <a:solidFill>
                  <a:schemeClr val="tx1"/>
                </a:solidFill>
                <a:effectLst/>
                <a:latin typeface="+mn-lt"/>
                <a:ea typeface="+mn-ea"/>
                <a:cs typeface="+mn-cs"/>
              </a:rPr>
              <a:t>A</a:t>
            </a:r>
            <a:r>
              <a:rPr lang="en-US" sz="1200" b="0" i="0" kern="1200" cap="small" dirty="0">
                <a:solidFill>
                  <a:schemeClr val="tx1"/>
                </a:solidFill>
                <a:effectLst/>
                <a:latin typeface="+mn-lt"/>
                <a:ea typeface="+mn-ea"/>
                <a:cs typeface="+mn-cs"/>
              </a:rPr>
              <a:t>nxiety disorders are</a:t>
            </a:r>
            <a:r>
              <a:rPr lang="en-US" sz="1200" b="0" i="0" kern="1200" dirty="0">
                <a:solidFill>
                  <a:schemeClr val="tx1"/>
                </a:solidFill>
                <a:effectLst/>
                <a:latin typeface="+mn-lt"/>
                <a:ea typeface="+mn-ea"/>
                <a:cs typeface="+mn-cs"/>
              </a:rPr>
              <a:t> among the most common psychiatric conditions in children and adolescents, with estimates of the lifetime prevalence of any anxiety disorder among youth in the range of 15%–20% (</a:t>
            </a:r>
            <a:r>
              <a:rPr lang="en-US" sz="1200" b="0" i="0" kern="1200" dirty="0" err="1">
                <a:solidFill>
                  <a:schemeClr val="tx1"/>
                </a:solidFill>
                <a:effectLst/>
                <a:latin typeface="+mn-lt"/>
                <a:ea typeface="+mn-ea"/>
                <a:cs typeface="+mn-cs"/>
              </a:rPr>
              <a:t>Beesdo</a:t>
            </a:r>
            <a:r>
              <a:rPr lang="en-US" sz="1200" b="0" i="0" kern="1200" dirty="0">
                <a:solidFill>
                  <a:schemeClr val="tx1"/>
                </a:solidFill>
                <a:effectLst/>
                <a:latin typeface="+mn-lt"/>
                <a:ea typeface="+mn-ea"/>
                <a:cs typeface="+mn-cs"/>
              </a:rPr>
              <a:t> et al. </a:t>
            </a:r>
            <a:r>
              <a:rPr lang="en-US" sz="1200" b="0" i="0" u="none" strike="noStrike" kern="1200" dirty="0">
                <a:solidFill>
                  <a:schemeClr val="tx1"/>
                </a:solidFill>
                <a:effectLst/>
                <a:latin typeface="+mn-lt"/>
                <a:ea typeface="+mn-ea"/>
                <a:cs typeface="+mn-cs"/>
                <a:hlinkClick r:id="rId3"/>
              </a:rPr>
              <a:t>2009</a:t>
            </a:r>
            <a:r>
              <a:rPr lang="en-US" sz="1200" b="0" i="0" kern="1200" dirty="0">
                <a:solidFill>
                  <a:schemeClr val="tx1"/>
                </a:solidFill>
                <a:effectLst/>
                <a:latin typeface="+mn-lt"/>
                <a:ea typeface="+mn-ea"/>
                <a:cs typeface="+mn-cs"/>
              </a:rPr>
              <a:t>). Moreover, anxiety disorders impair functioning in family, academic, and social settings in affected youth (</a:t>
            </a:r>
            <a:r>
              <a:rPr lang="en-US" sz="1200" b="0" i="0" kern="1200" dirty="0" err="1">
                <a:solidFill>
                  <a:schemeClr val="tx1"/>
                </a:solidFill>
                <a:effectLst/>
                <a:latin typeface="+mn-lt"/>
                <a:ea typeface="+mn-ea"/>
                <a:cs typeface="+mn-cs"/>
              </a:rPr>
              <a:t>Beesdo</a:t>
            </a:r>
            <a:r>
              <a:rPr lang="en-US" sz="1200" b="0" i="0" kern="1200" dirty="0">
                <a:solidFill>
                  <a:schemeClr val="tx1"/>
                </a:solidFill>
                <a:effectLst/>
                <a:latin typeface="+mn-lt"/>
                <a:ea typeface="+mn-ea"/>
                <a:cs typeface="+mn-cs"/>
              </a:rPr>
              <a:t> et al. </a:t>
            </a:r>
            <a:r>
              <a:rPr lang="en-US" sz="1200" b="0" i="0" u="none" strike="noStrike" kern="1200" dirty="0">
                <a:solidFill>
                  <a:schemeClr val="tx1"/>
                </a:solidFill>
                <a:effectLst/>
                <a:latin typeface="+mn-lt"/>
                <a:ea typeface="+mn-ea"/>
                <a:cs typeface="+mn-cs"/>
                <a:hlinkClick r:id="rId3"/>
              </a:rPr>
              <a:t>2009</a:t>
            </a:r>
            <a:r>
              <a:rPr lang="en-US" sz="1200" b="0" i="0" kern="1200" dirty="0">
                <a:solidFill>
                  <a:schemeClr val="tx1"/>
                </a:solidFill>
                <a:effectLst/>
                <a:latin typeface="+mn-lt"/>
                <a:ea typeface="+mn-ea"/>
                <a:cs typeface="+mn-cs"/>
              </a:rPr>
              <a:t>; Rynn et al. </a:t>
            </a:r>
            <a:r>
              <a:rPr lang="en-US" sz="1200" b="0" i="0" u="none" strike="noStrike" kern="1200" dirty="0">
                <a:solidFill>
                  <a:schemeClr val="tx1"/>
                </a:solidFill>
                <a:effectLst/>
                <a:latin typeface="+mn-lt"/>
                <a:ea typeface="+mn-ea"/>
                <a:cs typeface="+mn-cs"/>
                <a:hlinkClick r:id="rId4"/>
              </a:rPr>
              <a:t>2011</a:t>
            </a:r>
            <a:r>
              <a:rPr lang="en-US" sz="1200" b="0" i="0" kern="1200" dirty="0">
                <a:solidFill>
                  <a:schemeClr val="tx1"/>
                </a:solidFill>
                <a:effectLst/>
                <a:latin typeface="+mn-lt"/>
                <a:ea typeface="+mn-ea"/>
                <a:cs typeface="+mn-cs"/>
              </a:rPr>
              <a:t>) and double the risk for anxiety or depressive disorders in adulthood (Pine et al. </a:t>
            </a:r>
            <a:r>
              <a:rPr lang="en-US" sz="1200" b="0" i="0" u="none" strike="noStrike" kern="1200" dirty="0">
                <a:solidFill>
                  <a:schemeClr val="tx1"/>
                </a:solidFill>
                <a:effectLst/>
                <a:latin typeface="+mn-lt"/>
                <a:ea typeface="+mn-ea"/>
                <a:cs typeface="+mn-cs"/>
                <a:hlinkClick r:id="rId5"/>
              </a:rPr>
              <a:t>1998</a:t>
            </a:r>
            <a:r>
              <a:rPr lang="en-US" sz="1200" b="0" i="0" kern="1200" dirty="0">
                <a:solidFill>
                  <a:schemeClr val="tx1"/>
                </a:solidFill>
                <a:effectLst/>
                <a:latin typeface="+mn-lt"/>
                <a:ea typeface="+mn-ea"/>
                <a:cs typeface="+mn-cs"/>
              </a:rPr>
              <a:t>; Kaplow et al. </a:t>
            </a:r>
            <a:r>
              <a:rPr lang="en-US" sz="1200" b="0" i="0" u="none" strike="noStrike" kern="1200" dirty="0">
                <a:solidFill>
                  <a:schemeClr val="tx1"/>
                </a:solidFill>
                <a:effectLst/>
                <a:latin typeface="+mn-lt"/>
                <a:ea typeface="+mn-ea"/>
                <a:cs typeface="+mn-cs"/>
                <a:hlinkClick r:id="rId6"/>
              </a:rPr>
              <a:t>2001</a:t>
            </a:r>
            <a:r>
              <a:rPr lang="en-US" sz="1200" b="0" i="0" kern="1200" dirty="0">
                <a:solidFill>
                  <a:schemeClr val="tx1"/>
                </a:solidFill>
                <a:effectLst/>
                <a:latin typeface="+mn-lt"/>
                <a:ea typeface="+mn-ea"/>
                <a:cs typeface="+mn-cs"/>
              </a:rPr>
              <a:t>; Woodward and Fergusson </a:t>
            </a:r>
            <a:r>
              <a:rPr lang="en-US" sz="1200" b="0" i="0" u="none" strike="noStrike" kern="1200" dirty="0">
                <a:solidFill>
                  <a:schemeClr val="tx1"/>
                </a:solidFill>
                <a:effectLst/>
                <a:latin typeface="+mn-lt"/>
                <a:ea typeface="+mn-ea"/>
                <a:cs typeface="+mn-cs"/>
                <a:hlinkClick r:id="rId7"/>
              </a:rPr>
              <a:t>2001</a:t>
            </a:r>
            <a:r>
              <a:rPr lang="en-US" sz="1200" b="0" i="0" kern="1200" dirty="0">
                <a:solidFill>
                  <a:schemeClr val="tx1"/>
                </a:solidFill>
                <a:effectLst/>
                <a:latin typeface="+mn-lt"/>
                <a:ea typeface="+mn-ea"/>
                <a:cs typeface="+mn-cs"/>
              </a:rPr>
              <a:t>; Zimmermann et al. </a:t>
            </a:r>
            <a:r>
              <a:rPr lang="en-US" sz="1200" b="0" i="0" u="none" strike="noStrike" kern="1200" dirty="0">
                <a:solidFill>
                  <a:schemeClr val="tx1"/>
                </a:solidFill>
                <a:effectLst/>
                <a:latin typeface="+mn-lt"/>
                <a:ea typeface="+mn-ea"/>
                <a:cs typeface="+mn-cs"/>
                <a:hlinkClick r:id="rId8"/>
              </a:rPr>
              <a:t>2003</a:t>
            </a:r>
            <a:r>
              <a:rPr lang="en-US" sz="1200" b="0" i="0" kern="1200" dirty="0">
                <a:solidFill>
                  <a:schemeClr val="tx1"/>
                </a:solidFill>
                <a:effectLst/>
                <a:latin typeface="+mn-lt"/>
                <a:ea typeface="+mn-ea"/>
                <a:cs typeface="+mn-cs"/>
              </a:rPr>
              <a:t>; Rynn et al. </a:t>
            </a:r>
            <a:r>
              <a:rPr lang="en-US" sz="1200" b="0" i="0" u="none" strike="noStrike" kern="1200" dirty="0">
                <a:solidFill>
                  <a:schemeClr val="tx1"/>
                </a:solidFill>
                <a:effectLst/>
                <a:latin typeface="+mn-lt"/>
                <a:ea typeface="+mn-ea"/>
                <a:cs typeface="+mn-cs"/>
                <a:hlinkClick r:id="rId4"/>
              </a:rPr>
              <a:t>2011</a:t>
            </a:r>
            <a:r>
              <a:rPr lang="en-US" sz="1200" b="0" i="0" kern="1200" dirty="0">
                <a:solidFill>
                  <a:schemeClr val="tx1"/>
                </a:solidFill>
                <a:effectLst/>
                <a:latin typeface="+mn-lt"/>
                <a:ea typeface="+mn-ea"/>
                <a:cs typeface="+mn-cs"/>
              </a:rPr>
              <a:t>). In addition, the presence of an anxiety disorder in children and adolescents increases the risk for substance abuse and both suicidal ideation and suicide attempts (Pine et al. </a:t>
            </a:r>
            <a:r>
              <a:rPr lang="en-US" sz="1200" b="0" i="0" u="none" strike="noStrike" kern="1200" dirty="0">
                <a:solidFill>
                  <a:schemeClr val="tx1"/>
                </a:solidFill>
                <a:effectLst/>
                <a:latin typeface="+mn-lt"/>
                <a:ea typeface="+mn-ea"/>
                <a:cs typeface="+mn-cs"/>
                <a:hlinkClick r:id="rId5"/>
              </a:rPr>
              <a:t>1998</a:t>
            </a:r>
            <a:r>
              <a:rPr lang="en-US" sz="1200" b="0" i="0" kern="1200" dirty="0">
                <a:solidFill>
                  <a:schemeClr val="tx1"/>
                </a:solidFill>
                <a:effectLst/>
                <a:latin typeface="+mn-lt"/>
                <a:ea typeface="+mn-ea"/>
                <a:cs typeface="+mn-cs"/>
              </a:rPr>
              <a:t>; Kaplow et al. </a:t>
            </a:r>
            <a:r>
              <a:rPr lang="en-US" sz="1200" b="0" i="0" u="none" strike="noStrike" kern="1200" dirty="0">
                <a:solidFill>
                  <a:schemeClr val="tx1"/>
                </a:solidFill>
                <a:effectLst/>
                <a:latin typeface="+mn-lt"/>
                <a:ea typeface="+mn-ea"/>
                <a:cs typeface="+mn-cs"/>
                <a:hlinkClick r:id="rId6"/>
              </a:rPr>
              <a:t>2001</a:t>
            </a:r>
            <a:r>
              <a:rPr lang="en-US" sz="1200" b="0" i="0" kern="1200" dirty="0">
                <a:solidFill>
                  <a:schemeClr val="tx1"/>
                </a:solidFill>
                <a:effectLst/>
                <a:latin typeface="+mn-lt"/>
                <a:ea typeface="+mn-ea"/>
                <a:cs typeface="+mn-cs"/>
              </a:rPr>
              <a:t>; Woodward and Fergusson </a:t>
            </a:r>
            <a:r>
              <a:rPr lang="en-US" sz="1200" b="0" i="0" u="none" strike="noStrike" kern="1200" dirty="0">
                <a:solidFill>
                  <a:schemeClr val="tx1"/>
                </a:solidFill>
                <a:effectLst/>
                <a:latin typeface="+mn-lt"/>
                <a:ea typeface="+mn-ea"/>
                <a:cs typeface="+mn-cs"/>
                <a:hlinkClick r:id="rId7"/>
              </a:rPr>
              <a:t>2001</a:t>
            </a:r>
            <a:r>
              <a:rPr lang="en-US" sz="1200" b="0" i="0" kern="1200" dirty="0">
                <a:solidFill>
                  <a:schemeClr val="tx1"/>
                </a:solidFill>
                <a:effectLst/>
                <a:latin typeface="+mn-lt"/>
                <a:ea typeface="+mn-ea"/>
                <a:cs typeface="+mn-cs"/>
              </a:rPr>
              <a:t>; Zimmermann et al. </a:t>
            </a:r>
            <a:r>
              <a:rPr lang="en-US" sz="1200" b="0" i="0" u="none" strike="noStrike" kern="1200" dirty="0">
                <a:solidFill>
                  <a:schemeClr val="tx1"/>
                </a:solidFill>
                <a:effectLst/>
                <a:latin typeface="+mn-lt"/>
                <a:ea typeface="+mn-ea"/>
                <a:cs typeface="+mn-cs"/>
                <a:hlinkClick r:id="rId8"/>
              </a:rPr>
              <a:t>2003</a:t>
            </a:r>
            <a:r>
              <a:rPr lang="en-US" sz="1200" b="0" i="0" kern="1200" dirty="0">
                <a:solidFill>
                  <a:schemeClr val="tx1"/>
                </a:solidFill>
                <a:effectLst/>
                <a:latin typeface="+mn-lt"/>
                <a:ea typeface="+mn-ea"/>
                <a:cs typeface="+mn-cs"/>
              </a:rPr>
              <a:t>; Rynn et al. </a:t>
            </a:r>
            <a:r>
              <a:rPr lang="en-US" sz="1200" b="0" i="0" u="none" strike="noStrike" kern="1200" dirty="0">
                <a:solidFill>
                  <a:schemeClr val="tx1"/>
                </a:solidFill>
                <a:effectLst/>
                <a:latin typeface="+mn-lt"/>
                <a:ea typeface="+mn-ea"/>
                <a:cs typeface="+mn-cs"/>
                <a:hlinkClick r:id="rId4"/>
              </a:rPr>
              <a:t>2011</a:t>
            </a:r>
            <a:r>
              <a:rPr lang="en-US" sz="1200" b="0" i="0" kern="1200" dirty="0">
                <a:solidFill>
                  <a:schemeClr val="tx1"/>
                </a:solidFill>
                <a:effectLst/>
                <a:latin typeface="+mn-lt"/>
                <a:ea typeface="+mn-ea"/>
                <a:cs typeface="+mn-cs"/>
              </a:rPr>
              <a:t>). However, these disorders are often untreated, particularly in pediatric populations (Chavira et al. </a:t>
            </a:r>
            <a:r>
              <a:rPr lang="en-US" sz="1200" b="0" i="0" u="none" strike="noStrike" kern="1200" dirty="0">
                <a:solidFill>
                  <a:schemeClr val="tx1"/>
                </a:solidFill>
                <a:effectLst/>
                <a:latin typeface="+mn-lt"/>
                <a:ea typeface="+mn-ea"/>
                <a:cs typeface="+mn-cs"/>
                <a:hlinkClick r:id="rId9"/>
              </a:rPr>
              <a:t>2004</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Generalized anxiety disorder (GAD), separation anxiety disorder (SAD), and social phobia/social anxiety disorder are the most frequently occurring childhood anxiety disorders (Wehry et al. </a:t>
            </a:r>
            <a:r>
              <a:rPr lang="en-US" sz="1200" b="0" i="0" u="none" strike="noStrike" kern="1200" dirty="0">
                <a:solidFill>
                  <a:schemeClr val="tx1"/>
                </a:solidFill>
                <a:effectLst/>
                <a:latin typeface="+mn-lt"/>
                <a:ea typeface="+mn-ea"/>
                <a:cs typeface="+mn-cs"/>
                <a:hlinkClick r:id="rId10"/>
              </a:rPr>
              <a:t>2015</a:t>
            </a:r>
            <a:r>
              <a:rPr lang="en-US" sz="1200" b="0" i="0" kern="1200" dirty="0">
                <a:solidFill>
                  <a:schemeClr val="tx1"/>
                </a:solidFill>
                <a:effectLst/>
                <a:latin typeface="+mn-lt"/>
                <a:ea typeface="+mn-ea"/>
                <a:cs typeface="+mn-cs"/>
              </a:rPr>
              <a:t>) and frequently cooccur. As such, these three childhood anxiety disorders are often referred to as the “pediatric anxiety triad” (Walkup et al. </a:t>
            </a:r>
            <a:r>
              <a:rPr lang="en-US" sz="1200" b="0" i="0" u="none" strike="noStrike" kern="1200" dirty="0">
                <a:solidFill>
                  <a:schemeClr val="tx1"/>
                </a:solidFill>
                <a:effectLst/>
                <a:latin typeface="+mn-lt"/>
                <a:ea typeface="+mn-ea"/>
                <a:cs typeface="+mn-cs"/>
                <a:hlinkClick r:id="rId11"/>
              </a:rPr>
              <a:t>2008</a:t>
            </a:r>
            <a:r>
              <a:rPr lang="en-US" sz="1200" b="0" i="0" kern="1200" dirty="0">
                <a:solidFill>
                  <a:schemeClr val="tx1"/>
                </a:solidFill>
                <a:effectLst/>
                <a:latin typeface="+mn-lt"/>
                <a:ea typeface="+mn-ea"/>
                <a:cs typeface="+mn-cs"/>
              </a:rPr>
              <a:t>). Importantly, many (Walkup et al. </a:t>
            </a:r>
            <a:r>
              <a:rPr lang="en-US" sz="1200" b="0" i="0" u="none" strike="noStrike" kern="1200" dirty="0">
                <a:solidFill>
                  <a:schemeClr val="tx1"/>
                </a:solidFill>
                <a:effectLst/>
                <a:latin typeface="+mn-lt"/>
                <a:ea typeface="+mn-ea"/>
                <a:cs typeface="+mn-cs"/>
                <a:hlinkClick r:id="rId12"/>
              </a:rPr>
              <a:t>2001</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11"/>
              </a:rPr>
              <a:t>2008</a:t>
            </a:r>
            <a:r>
              <a:rPr lang="en-US" sz="1200" b="0" i="0" kern="1200" dirty="0">
                <a:solidFill>
                  <a:schemeClr val="tx1"/>
                </a:solidFill>
                <a:effectLst/>
                <a:latin typeface="+mn-lt"/>
                <a:ea typeface="+mn-ea"/>
                <a:cs typeface="+mn-cs"/>
              </a:rPr>
              <a:t>), but not all (Rynn et al. </a:t>
            </a:r>
            <a:r>
              <a:rPr lang="en-US" sz="1200" b="0" i="0" u="none" strike="noStrike" kern="1200" dirty="0">
                <a:solidFill>
                  <a:schemeClr val="tx1"/>
                </a:solidFill>
                <a:effectLst/>
                <a:latin typeface="+mn-lt"/>
                <a:ea typeface="+mn-ea"/>
                <a:cs typeface="+mn-cs"/>
                <a:hlinkClick r:id="rId13"/>
              </a:rPr>
              <a:t>2001</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14"/>
              </a:rPr>
              <a:t>2007</a:t>
            </a:r>
            <a:r>
              <a:rPr lang="en-US" sz="1200" b="0" i="0" kern="1200" dirty="0">
                <a:solidFill>
                  <a:schemeClr val="tx1"/>
                </a:solidFill>
                <a:effectLst/>
                <a:latin typeface="+mn-lt"/>
                <a:ea typeface="+mn-ea"/>
                <a:cs typeface="+mn-cs"/>
              </a:rPr>
              <a:t>; Strawn et al. </a:t>
            </a:r>
            <a:r>
              <a:rPr lang="en-US" sz="1200" b="0" i="0" u="none" strike="noStrike" kern="1200" dirty="0">
                <a:solidFill>
                  <a:schemeClr val="tx1"/>
                </a:solidFill>
                <a:effectLst/>
                <a:latin typeface="+mn-lt"/>
                <a:ea typeface="+mn-ea"/>
                <a:cs typeface="+mn-cs"/>
                <a:hlinkClick r:id="rId15"/>
              </a:rPr>
              <a:t>2015a</a:t>
            </a:r>
            <a:r>
              <a:rPr lang="en-US" sz="1200" b="0" i="0" kern="1200" dirty="0">
                <a:solidFill>
                  <a:schemeClr val="tx1"/>
                </a:solidFill>
                <a:effectLst/>
                <a:latin typeface="+mn-lt"/>
                <a:ea typeface="+mn-ea"/>
                <a:cs typeface="+mn-cs"/>
              </a:rPr>
              <a:t>), psychopharmacologic studies in children and adolescents have treated the pediatric anxiety triad as a monolith, rather than focusing on individual diagnoses. The reasons for this approach are multifactorial (e.g., including </a:t>
            </a:r>
            <a:r>
              <a:rPr lang="en-US" sz="1200" b="0" i="0" kern="1200" dirty="0" err="1">
                <a:solidFill>
                  <a:schemeClr val="tx1"/>
                </a:solidFill>
                <a:effectLst/>
                <a:latin typeface="+mn-lt"/>
                <a:ea typeface="+mn-ea"/>
                <a:cs typeface="+mn-cs"/>
              </a:rPr>
              <a:t>phenomenologic</a:t>
            </a:r>
            <a:r>
              <a:rPr lang="en-US" sz="1200" b="0" i="0" kern="1200" dirty="0">
                <a:solidFill>
                  <a:schemeClr val="tx1"/>
                </a:solidFill>
                <a:effectLst/>
                <a:latin typeface="+mn-lt"/>
                <a:ea typeface="+mn-ea"/>
                <a:cs typeface="+mn-cs"/>
              </a:rPr>
              <a:t>, clinical, theoretical, and epidemiologic data) and are the result of high rates of comorbidity among the triad disorders (Walkup et al. </a:t>
            </a:r>
            <a:r>
              <a:rPr lang="en-US" sz="1200" b="0" i="0" u="none" strike="noStrike" kern="1200" dirty="0">
                <a:solidFill>
                  <a:schemeClr val="tx1"/>
                </a:solidFill>
                <a:effectLst/>
                <a:latin typeface="+mn-lt"/>
                <a:ea typeface="+mn-ea"/>
                <a:cs typeface="+mn-cs"/>
                <a:hlinkClick r:id="rId11"/>
              </a:rPr>
              <a:t>2008</a:t>
            </a:r>
            <a:r>
              <a:rPr lang="en-US" sz="1200" b="0" i="0" kern="1200" dirty="0">
                <a:solidFill>
                  <a:schemeClr val="tx1"/>
                </a:solidFill>
                <a:effectLst/>
                <a:latin typeface="+mn-lt"/>
                <a:ea typeface="+mn-ea"/>
                <a:cs typeface="+mn-cs"/>
              </a:rPr>
              <a:t>), comparable onset patterns (</a:t>
            </a:r>
            <a:r>
              <a:rPr lang="en-US" sz="1200" b="0" i="0" kern="1200" dirty="0" err="1">
                <a:solidFill>
                  <a:schemeClr val="tx1"/>
                </a:solidFill>
                <a:effectLst/>
                <a:latin typeface="+mn-lt"/>
                <a:ea typeface="+mn-ea"/>
                <a:cs typeface="+mn-cs"/>
              </a:rPr>
              <a:t>Beesdo</a:t>
            </a:r>
            <a:r>
              <a:rPr lang="en-US" sz="1200" b="0" i="0" kern="1200" dirty="0">
                <a:solidFill>
                  <a:schemeClr val="tx1"/>
                </a:solidFill>
                <a:effectLst/>
                <a:latin typeface="+mn-lt"/>
                <a:ea typeface="+mn-ea"/>
                <a:cs typeface="+mn-cs"/>
              </a:rPr>
              <a:t> et al. </a:t>
            </a:r>
            <a:r>
              <a:rPr lang="en-US" sz="1200" b="0" i="0" u="none" strike="noStrike" kern="1200" dirty="0">
                <a:solidFill>
                  <a:schemeClr val="tx1"/>
                </a:solidFill>
                <a:effectLst/>
                <a:latin typeface="+mn-lt"/>
                <a:ea typeface="+mn-ea"/>
                <a:cs typeface="+mn-cs"/>
                <a:hlinkClick r:id="rId16"/>
              </a:rPr>
              <a:t>2010</a:t>
            </a:r>
            <a:r>
              <a:rPr lang="en-US" sz="1200" b="0" i="0" kern="1200" dirty="0">
                <a:solidFill>
                  <a:schemeClr val="tx1"/>
                </a:solidFill>
                <a:effectLst/>
                <a:latin typeface="+mn-lt"/>
                <a:ea typeface="+mn-ea"/>
                <a:cs typeface="+mn-cs"/>
              </a:rPr>
              <a:t>), common neurocircuitry (Blackford and Pine </a:t>
            </a:r>
            <a:r>
              <a:rPr lang="en-US" sz="1200" b="0" i="0" u="none" strike="noStrike" kern="1200" dirty="0">
                <a:solidFill>
                  <a:schemeClr val="tx1"/>
                </a:solidFill>
                <a:effectLst/>
                <a:latin typeface="+mn-lt"/>
                <a:ea typeface="+mn-ea"/>
                <a:cs typeface="+mn-cs"/>
                <a:hlinkClick r:id="rId17"/>
              </a:rPr>
              <a:t>2012</a:t>
            </a:r>
            <a:r>
              <a:rPr lang="en-US" sz="1200" b="0" i="0" kern="1200" dirty="0">
                <a:solidFill>
                  <a:schemeClr val="tx1"/>
                </a:solidFill>
                <a:effectLst/>
                <a:latin typeface="+mn-lt"/>
                <a:ea typeface="+mn-ea"/>
                <a:cs typeface="+mn-cs"/>
              </a:rPr>
              <a:t>; Strawn et al. </a:t>
            </a:r>
            <a:r>
              <a:rPr lang="en-US" sz="1200" b="0" i="0" u="none" strike="noStrike" kern="1200" dirty="0">
                <a:solidFill>
                  <a:schemeClr val="tx1"/>
                </a:solidFill>
                <a:effectLst/>
                <a:latin typeface="+mn-lt"/>
                <a:ea typeface="+mn-ea"/>
                <a:cs typeface="+mn-cs"/>
                <a:hlinkClick r:id="rId18"/>
              </a:rPr>
              <a:t>2012b</a:t>
            </a:r>
            <a:r>
              <a:rPr lang="en-US" sz="1200" b="0" i="0" kern="1200" dirty="0">
                <a:solidFill>
                  <a:schemeClr val="tx1"/>
                </a:solidFill>
                <a:effectLst/>
                <a:latin typeface="+mn-lt"/>
                <a:ea typeface="+mn-ea"/>
                <a:cs typeface="+mn-cs"/>
              </a:rPr>
              <a:t>), and similar responses to pharmacotherapy and psychotherapy, especially cognitive behavioral therapy (CBT) (Compton et al. </a:t>
            </a:r>
            <a:r>
              <a:rPr lang="en-US" sz="1200" b="0" i="0" u="none" strike="noStrike" kern="1200" dirty="0">
                <a:solidFill>
                  <a:schemeClr val="tx1"/>
                </a:solidFill>
                <a:effectLst/>
                <a:latin typeface="+mn-lt"/>
                <a:ea typeface="+mn-ea"/>
                <a:cs typeface="+mn-cs"/>
                <a:hlinkClick r:id="rId19"/>
              </a:rPr>
              <a:t>2010</a:t>
            </a:r>
            <a:r>
              <a:rPr lang="en-US" sz="1200" b="0" i="0" kern="1200" dirty="0">
                <a:solidFill>
                  <a:schemeClr val="tx1"/>
                </a:solidFill>
                <a:effectLst/>
                <a:latin typeface="+mn-lt"/>
                <a:ea typeface="+mn-ea"/>
                <a:cs typeface="+mn-cs"/>
              </a:rPr>
              <a:t>; Kendall et al. </a:t>
            </a:r>
            <a:r>
              <a:rPr lang="en-US" sz="1200" b="0" i="0" u="none" strike="noStrike" kern="1200" dirty="0">
                <a:solidFill>
                  <a:schemeClr val="tx1"/>
                </a:solidFill>
                <a:effectLst/>
                <a:latin typeface="+mn-lt"/>
                <a:ea typeface="+mn-ea"/>
                <a:cs typeface="+mn-cs"/>
                <a:hlinkClick r:id="rId20"/>
              </a:rPr>
              <a:t>2010</a:t>
            </a:r>
            <a:r>
              <a:rPr lang="en-US" sz="1200" b="0" i="0" kern="1200" dirty="0">
                <a:solidFill>
                  <a:schemeClr val="tx1"/>
                </a:solidFill>
                <a:effectLst/>
                <a:latin typeface="+mn-lt"/>
                <a:ea typeface="+mn-ea"/>
                <a:cs typeface="+mn-cs"/>
              </a:rPr>
              <a:t>; Strawn et al. </a:t>
            </a:r>
            <a:r>
              <a:rPr lang="en-US" sz="1200" b="0" i="0" u="none" strike="noStrike" kern="1200" dirty="0">
                <a:solidFill>
                  <a:schemeClr val="tx1"/>
                </a:solidFill>
                <a:effectLst/>
                <a:latin typeface="+mn-lt"/>
                <a:ea typeface="+mn-ea"/>
                <a:cs typeface="+mn-cs"/>
                <a:hlinkClick r:id="rId21"/>
              </a:rPr>
              <a:t>2012a</a:t>
            </a:r>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DFAB147B-6B84-4242-8810-5202D9E96C30}" type="slidenum">
              <a:rPr lang="en-US" smtClean="0"/>
              <a:t>1</a:t>
            </a:fld>
            <a:endParaRPr lang="en-US"/>
          </a:p>
        </p:txBody>
      </p:sp>
    </p:spTree>
    <p:extLst>
      <p:ext uri="{BB962C8B-B14F-4D97-AF65-F5344CB8AC3E}">
        <p14:creationId xmlns:p14="http://schemas.microsoft.com/office/powerpoint/2010/main" val="307606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B147B-6B84-4242-8810-5202D9E96C30}" type="slidenum">
              <a:rPr lang="en-US" smtClean="0"/>
              <a:t>17</a:t>
            </a:fld>
            <a:endParaRPr lang="en-US"/>
          </a:p>
        </p:txBody>
      </p:sp>
    </p:spTree>
    <p:extLst>
      <p:ext uri="{BB962C8B-B14F-4D97-AF65-F5344CB8AC3E}">
        <p14:creationId xmlns:p14="http://schemas.microsoft.com/office/powerpoint/2010/main" val="1167297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of anxious parents are more likely to exhibit clinical levels of anxiety than children of non-anxious parents.</a:t>
            </a:r>
          </a:p>
          <a:p>
            <a:endParaRPr lang="en-US" dirty="0"/>
          </a:p>
          <a:p>
            <a:r>
              <a:rPr lang="en-US" dirty="0"/>
              <a:t>Genetic </a:t>
            </a:r>
            <a:r>
              <a:rPr lang="en-US" i="1" dirty="0"/>
              <a:t>and</a:t>
            </a:r>
            <a:r>
              <a:rPr lang="en-US" dirty="0"/>
              <a:t> non-genetic factors:</a:t>
            </a:r>
          </a:p>
          <a:p>
            <a:pPr lvl="1"/>
            <a:endParaRPr lang="en-US" dirty="0"/>
          </a:p>
          <a:p>
            <a:pPr lvl="1"/>
            <a:r>
              <a:rPr lang="en-US" dirty="0"/>
              <a:t>1. Anxious caregivers </a:t>
            </a:r>
            <a:r>
              <a:rPr lang="en-US" u="sng" dirty="0"/>
              <a:t>promote more avoidance</a:t>
            </a:r>
            <a:r>
              <a:rPr lang="en-US" u="none" dirty="0"/>
              <a:t> </a:t>
            </a:r>
            <a:r>
              <a:rPr lang="en-US" dirty="0"/>
              <a:t>in the child by providing </a:t>
            </a:r>
            <a:r>
              <a:rPr lang="en-US" u="sng" dirty="0"/>
              <a:t>higher levels of family accommodation</a:t>
            </a:r>
            <a:r>
              <a:rPr lang="en-US" dirty="0"/>
              <a:t>.</a:t>
            </a:r>
          </a:p>
          <a:p>
            <a:pPr lvl="1"/>
            <a:endParaRPr lang="en-US" dirty="0"/>
          </a:p>
          <a:p>
            <a:pPr lvl="1"/>
            <a:r>
              <a:rPr lang="en-US" dirty="0"/>
              <a:t>2. Anxious caregivers may also </a:t>
            </a:r>
            <a:r>
              <a:rPr lang="en-US" u="sng" dirty="0"/>
              <a:t>directly model fearful and avoidant behavior</a:t>
            </a:r>
            <a:r>
              <a:rPr lang="en-US" dirty="0"/>
              <a:t>, providing the child with  more opportunities for </a:t>
            </a:r>
            <a:r>
              <a:rPr lang="en-US" u="sng" dirty="0"/>
              <a:t>vicarious fear learning</a:t>
            </a:r>
            <a:r>
              <a:rPr lang="en-US" dirty="0"/>
              <a:t> with </a:t>
            </a:r>
            <a:r>
              <a:rPr lang="en-US" u="sng" dirty="0"/>
              <a:t>less</a:t>
            </a:r>
            <a:r>
              <a:rPr lang="en-US" dirty="0"/>
              <a:t> modeling of </a:t>
            </a:r>
            <a:r>
              <a:rPr lang="en-US" u="sng" dirty="0"/>
              <a:t>nonavoidant</a:t>
            </a:r>
            <a:r>
              <a:rPr lang="en-US" dirty="0"/>
              <a:t> coping strategies.</a:t>
            </a:r>
          </a:p>
          <a:p>
            <a:endParaRPr lang="en-US" dirty="0"/>
          </a:p>
        </p:txBody>
      </p:sp>
      <p:sp>
        <p:nvSpPr>
          <p:cNvPr id="4" name="Slide Number Placeholder 3"/>
          <p:cNvSpPr>
            <a:spLocks noGrp="1"/>
          </p:cNvSpPr>
          <p:nvPr>
            <p:ph type="sldNum" sz="quarter" idx="5"/>
          </p:nvPr>
        </p:nvSpPr>
        <p:spPr/>
        <p:txBody>
          <a:bodyPr/>
          <a:lstStyle/>
          <a:p>
            <a:fld id="{DFAB147B-6B84-4242-8810-5202D9E96C30}" type="slidenum">
              <a:rPr lang="en-US" smtClean="0"/>
              <a:t>18</a:t>
            </a:fld>
            <a:endParaRPr lang="en-US"/>
          </a:p>
        </p:txBody>
      </p:sp>
    </p:spTree>
    <p:extLst>
      <p:ext uri="{BB962C8B-B14F-4D97-AF65-F5344CB8AC3E}">
        <p14:creationId xmlns:p14="http://schemas.microsoft.com/office/powerpoint/2010/main" val="2256173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  and families can be encouraged that </a:t>
            </a:r>
            <a:r>
              <a:rPr lang="en-US" b="1" dirty="0"/>
              <a:t>recovery from depression is the rule, not the exception, but that treatment will require commitment and there is a risk for future recurrence</a:t>
            </a:r>
            <a:r>
              <a:rPr lang="en-US" dirty="0"/>
              <a:t>.  </a:t>
            </a:r>
          </a:p>
          <a:p>
            <a:r>
              <a:rPr lang="en-US" dirty="0"/>
              <a:t>It is important to address any hopelessness regarding depression and its treatment, as hopelessness has been shown to predict withdrawal from treatment and suicidal behavior.</a:t>
            </a:r>
          </a:p>
          <a:p>
            <a:endParaRPr lang="en-US" dirty="0"/>
          </a:p>
          <a:p>
            <a:r>
              <a:rPr lang="en-US" dirty="0"/>
              <a:t>There are no controlled trials of psychoeducation, but psychoeducation seems to improve adherence to treatment and reduce the symptoms of depression.  </a:t>
            </a:r>
          </a:p>
          <a:p>
            <a:endParaRPr lang="en-US" dirty="0"/>
          </a:p>
          <a:p>
            <a:r>
              <a:rPr lang="en-US" dirty="0"/>
              <a:t>Even in the absence of formal family therapy, it is virtually impossible to successfully treat a child or adolescent patient without the close involvement of parents.  First, the clinician has to recognize that motivation for treatment comes often from the parents, and therefore the treatment contract must involve them.  Second, the parents may observe aspects of the child’s functioning or symptoms that either the child is not aware of or does not wish to share, and this information is vital to the development of a realistic and effective treatment contract.  Third, the parents are able to monitor their child’s progress and serve as a safety net.</a:t>
            </a:r>
          </a:p>
          <a:p>
            <a:pPr defTabSz="465887">
              <a:defRPr/>
            </a:pPr>
            <a:endParaRPr lang="en-US" dirty="0"/>
          </a:p>
        </p:txBody>
      </p:sp>
      <p:sp>
        <p:nvSpPr>
          <p:cNvPr id="4" name="Slide Number Placeholder 3"/>
          <p:cNvSpPr>
            <a:spLocks noGrp="1"/>
          </p:cNvSpPr>
          <p:nvPr>
            <p:ph type="sldNum" sz="quarter" idx="10"/>
          </p:nvPr>
        </p:nvSpPr>
        <p:spPr/>
        <p:txBody>
          <a:bodyPr/>
          <a:lstStyle/>
          <a:p>
            <a:fld id="{09D3F2BC-CFBA-E346-B0F1-F2385F16AF71}" type="slidenum">
              <a:rPr lang="en-US" smtClean="0"/>
              <a:t>24</a:t>
            </a:fld>
            <a:endParaRPr lang="en-US"/>
          </a:p>
        </p:txBody>
      </p:sp>
    </p:spTree>
    <p:extLst>
      <p:ext uri="{BB962C8B-B14F-4D97-AF65-F5344CB8AC3E}">
        <p14:creationId xmlns:p14="http://schemas.microsoft.com/office/powerpoint/2010/main" val="1193139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patients to engage in activities that may lessen depressive symptoms.  </a:t>
            </a:r>
            <a:r>
              <a:rPr lang="en-US" b="1" dirty="0"/>
              <a:t>Patients</a:t>
            </a:r>
            <a:r>
              <a:rPr lang="en-US" b="1" baseline="0" dirty="0"/>
              <a:t> with depression often withdraw from activities that they used to enjoy and instead spend more time ruminating about their symptoms or sleeping</a:t>
            </a:r>
            <a:r>
              <a:rPr lang="en-US" baseline="0" dirty="0"/>
              <a:t>.  Providers can explain how </a:t>
            </a:r>
            <a:r>
              <a:rPr lang="en-US" b="1" baseline="0" dirty="0"/>
              <a:t>behaviors</a:t>
            </a:r>
            <a:r>
              <a:rPr lang="en-US" baseline="0" dirty="0"/>
              <a:t> and </a:t>
            </a:r>
            <a:r>
              <a:rPr lang="en-US" b="1" baseline="0" dirty="0"/>
              <a:t>thoughts</a:t>
            </a:r>
            <a:r>
              <a:rPr lang="en-US" baseline="0" dirty="0"/>
              <a:t> contribute to a </a:t>
            </a:r>
            <a:r>
              <a:rPr lang="en-US" b="1" baseline="0" dirty="0"/>
              <a:t>negative spiral that worsens depression, and reversing these thoughts and behaviors are the first steps to feeling better.</a:t>
            </a:r>
          </a:p>
          <a:p>
            <a:endParaRPr lang="en-US" baseline="0" dirty="0"/>
          </a:p>
          <a:p>
            <a:r>
              <a:rPr lang="en-US" baseline="0" dirty="0"/>
              <a:t>For children and adolescents, </a:t>
            </a:r>
            <a:r>
              <a:rPr lang="en-US" b="1" baseline="0" dirty="0"/>
              <a:t>returning to school and having activities with friends can be very important first steps to feeling better.  </a:t>
            </a:r>
          </a:p>
          <a:p>
            <a:endParaRPr lang="en-US" baseline="0" dirty="0"/>
          </a:p>
          <a:p>
            <a:r>
              <a:rPr lang="en-US" baseline="0" dirty="0"/>
              <a:t>Studies have also shown that physical activity can decrease depressive symptoms, independent of other treatments for depression.  </a:t>
            </a:r>
          </a:p>
          <a:p>
            <a:r>
              <a:rPr lang="en-US" baseline="0" dirty="0"/>
              <a:t>Encouraging patients to begin walking each day or joining a non-competitive sport can be very helpful toward changing negative thoughts and improving depression.  Families can support younger children with increasing activities by planning outings, such as walks, bike rides, trips to the pool.  </a:t>
            </a:r>
          </a:p>
          <a:p>
            <a:endParaRPr lang="en-US" baseline="0" dirty="0"/>
          </a:p>
          <a:p>
            <a:r>
              <a:rPr lang="en-US" baseline="0" dirty="0"/>
              <a:t>Since sleep dysfunction is common with depression and anxiety disorders, providers can also counsel  youth on </a:t>
            </a:r>
            <a:r>
              <a:rPr lang="en-US" b="1" baseline="0" dirty="0"/>
              <a:t>good sleep hygiene and setting regular sleeping hours</a:t>
            </a:r>
            <a:r>
              <a:rPr lang="en-US" baseline="0" dirty="0"/>
              <a:t>, including </a:t>
            </a:r>
            <a:r>
              <a:rPr lang="en-US" b="1" baseline="0" dirty="0"/>
              <a:t>discontinuing daytime naps</a:t>
            </a:r>
            <a:r>
              <a:rPr lang="en-US" baseline="0" dirty="0"/>
              <a:t>.</a:t>
            </a:r>
          </a:p>
          <a:p>
            <a:endParaRPr lang="en-US" baseline="0" dirty="0"/>
          </a:p>
          <a:p>
            <a:r>
              <a:rPr lang="en-US" b="0" i="0" dirty="0"/>
              <a:t>Subjective sleep complaints are a very prominent component of early-onset depression, although subjective complaints and objective observations of sleep in a sleep laboratory are not closely correlated.  </a:t>
            </a:r>
          </a:p>
          <a:p>
            <a:r>
              <a:rPr lang="en-US" b="1" i="0" dirty="0"/>
              <a:t>The most consistent sleep laboratory finding associated with depressive onset, persistence, and recurrence is increased sleep latency.</a:t>
            </a:r>
          </a:p>
          <a:p>
            <a:r>
              <a:rPr lang="en-US" b="0" i="0" dirty="0"/>
              <a:t>Insomnia has been found to have a stronger relationship with onset and growth of depressive symptoms than vice versa.</a:t>
            </a:r>
          </a:p>
          <a:p>
            <a:endParaRPr lang="en-US" dirty="0"/>
          </a:p>
          <a:p>
            <a:r>
              <a:rPr lang="en-US" dirty="0"/>
              <a:t>Even in the absence of formal family therapy, it </a:t>
            </a:r>
            <a:r>
              <a:rPr lang="en-US" b="1" dirty="0"/>
              <a:t>is virtually impossible to successfully treat a child or adolescent patient without the close involvement of parents</a:t>
            </a:r>
            <a:r>
              <a:rPr lang="en-US" dirty="0"/>
              <a:t>.  </a:t>
            </a:r>
          </a:p>
          <a:p>
            <a:pPr marL="232943" indent="-232943">
              <a:buAutoNum type="arabicParenR"/>
            </a:pPr>
            <a:r>
              <a:rPr lang="en-US" b="1" dirty="0"/>
              <a:t>First</a:t>
            </a:r>
            <a:r>
              <a:rPr lang="en-US" dirty="0"/>
              <a:t>, the clinician has to recognize that motivation for treatment comes often from the parents, and </a:t>
            </a:r>
            <a:r>
              <a:rPr lang="en-US" b="1" dirty="0"/>
              <a:t>therefore the treatment contract must involve them</a:t>
            </a:r>
            <a:r>
              <a:rPr lang="en-US" dirty="0"/>
              <a:t>.  </a:t>
            </a:r>
          </a:p>
          <a:p>
            <a:pPr marL="232943" indent="-232943">
              <a:buAutoNum type="arabicParenR"/>
            </a:pPr>
            <a:r>
              <a:rPr lang="en-US" b="1" dirty="0"/>
              <a:t>Second</a:t>
            </a:r>
            <a:r>
              <a:rPr lang="en-US" dirty="0"/>
              <a:t>, the parents may observe aspects of the child’s functioning or symptoms that either the child </a:t>
            </a:r>
            <a:r>
              <a:rPr lang="en-US" b="1" dirty="0"/>
              <a:t>is not aware of or does not wish to share</a:t>
            </a:r>
            <a:r>
              <a:rPr lang="en-US" dirty="0"/>
              <a:t>, and this information is vital to the development of a realistic and effective treatment contract.  </a:t>
            </a:r>
          </a:p>
          <a:p>
            <a:pPr marL="232943" indent="-232943">
              <a:buAutoNum type="arabicParenR"/>
            </a:pPr>
            <a:r>
              <a:rPr lang="en-US" b="1" dirty="0"/>
              <a:t>Third</a:t>
            </a:r>
            <a:r>
              <a:rPr lang="en-US" dirty="0"/>
              <a:t>, the parents are able to </a:t>
            </a:r>
            <a:r>
              <a:rPr lang="en-US" b="1" dirty="0"/>
              <a:t>monitor</a:t>
            </a:r>
            <a:r>
              <a:rPr lang="en-US" dirty="0"/>
              <a:t> their child’s progress and serve as a safety net.</a:t>
            </a:r>
          </a:p>
          <a:p>
            <a:pPr defTabSz="465887">
              <a:defRPr/>
            </a:pPr>
            <a:endParaRPr lang="en-US" dirty="0"/>
          </a:p>
        </p:txBody>
      </p:sp>
      <p:sp>
        <p:nvSpPr>
          <p:cNvPr id="4" name="Slide Number Placeholder 3"/>
          <p:cNvSpPr>
            <a:spLocks noGrp="1"/>
          </p:cNvSpPr>
          <p:nvPr>
            <p:ph type="sldNum" sz="quarter" idx="10"/>
          </p:nvPr>
        </p:nvSpPr>
        <p:spPr/>
        <p:txBody>
          <a:bodyPr/>
          <a:lstStyle/>
          <a:p>
            <a:fld id="{09D3F2BC-CFBA-E346-B0F1-F2385F16AF71}" type="slidenum">
              <a:rPr lang="en-US" smtClean="0"/>
              <a:t>25</a:t>
            </a:fld>
            <a:endParaRPr lang="en-US"/>
          </a:p>
        </p:txBody>
      </p:sp>
    </p:spTree>
    <p:extLst>
      <p:ext uri="{BB962C8B-B14F-4D97-AF65-F5344CB8AC3E}">
        <p14:creationId xmlns:p14="http://schemas.microsoft.com/office/powerpoint/2010/main" val="1272981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Although the evidence is mixed, studies in adults suggest that incorporating</a:t>
            </a:r>
            <a:r>
              <a:rPr lang="en-US" baseline="0" dirty="0"/>
              <a:t> patient preference into treatment decisions may improve treatment adherence, satisfaction, and outcomes for depression.</a:t>
            </a:r>
          </a:p>
          <a:p>
            <a:pPr defTabSz="465887">
              <a:defRPr/>
            </a:pPr>
            <a:endParaRPr lang="en-US" baseline="0" dirty="0"/>
          </a:p>
          <a:p>
            <a:pPr defTabSz="465887">
              <a:defRPr/>
            </a:pPr>
            <a:r>
              <a:rPr lang="en-US" baseline="0" dirty="0"/>
              <a:t>-Severity and sub-type of depression/anxiety:</a:t>
            </a:r>
          </a:p>
          <a:p>
            <a:pPr defTabSz="465887">
              <a:defRPr/>
            </a:pPr>
            <a:r>
              <a:rPr lang="en-US" dirty="0">
                <a:sym typeface="Wingdings" panose="05000000000000000000" pitchFamily="2" charset="2"/>
              </a:rPr>
              <a:t> </a:t>
            </a:r>
            <a:r>
              <a:rPr lang="en-US" dirty="0"/>
              <a:t>Worse the symptoms, more likely to consider pharmacotherapy.</a:t>
            </a:r>
          </a:p>
          <a:p>
            <a:pPr defTabSz="465887">
              <a:defRPr/>
            </a:pPr>
            <a:r>
              <a:rPr lang="en-US" dirty="0">
                <a:sym typeface="Wingdings" panose="05000000000000000000" pitchFamily="2" charset="2"/>
              </a:rPr>
              <a:t> </a:t>
            </a:r>
            <a:r>
              <a:rPr lang="en-US" dirty="0"/>
              <a:t>Neuro-vegetative symptoms of depression, weight loss/sleep, any signs of role failure, much likely to consider pharmacotherapy.</a:t>
            </a:r>
            <a:endParaRPr lang="en-US" dirty="0">
              <a:sym typeface="Wingdings" panose="05000000000000000000" pitchFamily="2" charset="2"/>
            </a:endParaRPr>
          </a:p>
          <a:p>
            <a:pPr defTabSz="465887">
              <a:defRPr/>
            </a:pPr>
            <a:endParaRPr lang="en-US" dirty="0">
              <a:sym typeface="Wingdings" panose="05000000000000000000" pitchFamily="2" charset="2"/>
            </a:endParaRPr>
          </a:p>
          <a:p>
            <a:pPr defTabSz="465887">
              <a:defRPr/>
            </a:pPr>
            <a:r>
              <a:rPr lang="en-US" dirty="0">
                <a:sym typeface="Wingdings" panose="05000000000000000000" pitchFamily="2" charset="2"/>
              </a:rPr>
              <a:t>-Comorbid conditions:</a:t>
            </a:r>
          </a:p>
          <a:p>
            <a:pPr marL="174708" indent="-174708" defTabSz="465887">
              <a:buFont typeface="Wingdings" panose="05000000000000000000" pitchFamily="2" charset="2"/>
              <a:buChar char="à"/>
              <a:defRPr/>
            </a:pPr>
            <a:r>
              <a:rPr lang="en-US" dirty="0">
                <a:sym typeface="Wingdings" panose="05000000000000000000" pitchFamily="2" charset="2"/>
              </a:rPr>
              <a:t>Especially ADHD, therapy is going to be nigh impossible without some traction in the form of pharmacotherapy.</a:t>
            </a:r>
          </a:p>
          <a:p>
            <a:pPr defTabSz="465887">
              <a:defRPr/>
            </a:pPr>
            <a:endParaRPr lang="en-US" dirty="0">
              <a:sym typeface="Wingdings" panose="05000000000000000000" pitchFamily="2" charset="2"/>
            </a:endParaRPr>
          </a:p>
          <a:p>
            <a:pPr defTabSz="465887">
              <a:defRPr/>
            </a:pPr>
            <a:r>
              <a:rPr lang="en-US" dirty="0">
                <a:sym typeface="Wingdings" panose="05000000000000000000" pitchFamily="2" charset="2"/>
              </a:rPr>
              <a:t>-Family psychiatric history:</a:t>
            </a:r>
          </a:p>
          <a:p>
            <a:pPr marL="174708" indent="-174708" defTabSz="465887">
              <a:buFont typeface="Wingdings" panose="05000000000000000000" pitchFamily="2" charset="2"/>
              <a:buChar char="à"/>
              <a:defRPr/>
            </a:pPr>
            <a:r>
              <a:rPr lang="en-US" dirty="0">
                <a:sym typeface="Wingdings" panose="05000000000000000000" pitchFamily="2" charset="2"/>
              </a:rPr>
              <a:t>Just as there genetic predisposition to getting these conditions, so too is there genetic predisposition for benefit, as well as adverse experience, from treatment with medication.</a:t>
            </a:r>
          </a:p>
          <a:p>
            <a:pPr marL="174708" indent="-174708" defTabSz="465887">
              <a:buFont typeface="Wingdings" panose="05000000000000000000" pitchFamily="2" charset="2"/>
              <a:buChar char="à"/>
              <a:defRPr/>
            </a:pPr>
            <a:endParaRPr lang="en-US" dirty="0">
              <a:sym typeface="Wingdings" panose="05000000000000000000" pitchFamily="2" charset="2"/>
            </a:endParaRPr>
          </a:p>
          <a:p>
            <a:pPr defTabSz="465887">
              <a:defRPr/>
            </a:pPr>
            <a:r>
              <a:rPr lang="en-US" dirty="0">
                <a:sym typeface="Wingdings" panose="05000000000000000000" pitchFamily="2" charset="2"/>
              </a:rPr>
              <a:t>-Family/Social environment:</a:t>
            </a:r>
          </a:p>
          <a:p>
            <a:pPr marL="174708" indent="-174708" defTabSz="465887">
              <a:buFont typeface="Wingdings" panose="05000000000000000000" pitchFamily="2" charset="2"/>
              <a:buChar char="à"/>
              <a:defRPr/>
            </a:pPr>
            <a:r>
              <a:rPr lang="en-US" dirty="0">
                <a:sym typeface="Wingdings" panose="05000000000000000000" pitchFamily="2" charset="2"/>
              </a:rPr>
              <a:t>Can parents reliably get them in to be seen?  Can they make it to therapy?  If not, less likely to refer them.</a:t>
            </a:r>
          </a:p>
          <a:p>
            <a:pPr marL="174708" indent="-174708" defTabSz="465887">
              <a:buFont typeface="Wingdings" panose="05000000000000000000" pitchFamily="2" charset="2"/>
              <a:buChar char="à"/>
              <a:defRPr/>
            </a:pPr>
            <a:r>
              <a:rPr lang="en-US" dirty="0">
                <a:sym typeface="Wingdings" panose="05000000000000000000" pitchFamily="2" charset="2"/>
              </a:rPr>
              <a:t>Want to consider treatment, concerned about ADHD medication compliance?  Give it at school.</a:t>
            </a:r>
          </a:p>
          <a:p>
            <a:pPr defTabSz="465887">
              <a:defRPr/>
            </a:pPr>
            <a:endParaRPr lang="en-US" dirty="0">
              <a:sym typeface="Wingdings" panose="05000000000000000000" pitchFamily="2" charset="2"/>
            </a:endParaRPr>
          </a:p>
          <a:p>
            <a:pPr defTabSz="465887">
              <a:defRPr/>
            </a:pPr>
            <a:r>
              <a:rPr lang="en-US" dirty="0">
                <a:sym typeface="Wingdings" panose="05000000000000000000" pitchFamily="2" charset="2"/>
              </a:rPr>
              <a:t>Patient Preference:</a:t>
            </a:r>
            <a:endParaRPr lang="en-US" dirty="0"/>
          </a:p>
          <a:p>
            <a:pPr defTabSz="465887">
              <a:defRPr/>
            </a:pPr>
            <a:endParaRPr lang="en-US" dirty="0"/>
          </a:p>
        </p:txBody>
      </p:sp>
      <p:sp>
        <p:nvSpPr>
          <p:cNvPr id="4" name="Slide Number Placeholder 3"/>
          <p:cNvSpPr>
            <a:spLocks noGrp="1"/>
          </p:cNvSpPr>
          <p:nvPr>
            <p:ph type="sldNum" sz="quarter" idx="10"/>
          </p:nvPr>
        </p:nvSpPr>
        <p:spPr/>
        <p:txBody>
          <a:bodyPr/>
          <a:lstStyle/>
          <a:p>
            <a:fld id="{09D3F2BC-CFBA-E346-B0F1-F2385F16AF71}" type="slidenum">
              <a:rPr lang="en-US" smtClean="0"/>
              <a:t>26</a:t>
            </a:fld>
            <a:endParaRPr lang="en-US"/>
          </a:p>
        </p:txBody>
      </p:sp>
    </p:spTree>
    <p:extLst>
      <p:ext uri="{BB962C8B-B14F-4D97-AF65-F5344CB8AC3E}">
        <p14:creationId xmlns:p14="http://schemas.microsoft.com/office/powerpoint/2010/main" val="1703088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Although the evidence is mixed, studies in adults suggest that incorporating</a:t>
            </a:r>
            <a:r>
              <a:rPr lang="en-US" baseline="0" dirty="0"/>
              <a:t> patient preference into treatment decisions may improve treatment adherence, satisfaction, and outcomes for depression.</a:t>
            </a:r>
            <a:endParaRPr lang="en-US" dirty="0"/>
          </a:p>
          <a:p>
            <a:pPr defTabSz="465887">
              <a:defRPr/>
            </a:pPr>
            <a:endParaRPr lang="en-US" dirty="0"/>
          </a:p>
        </p:txBody>
      </p:sp>
      <p:sp>
        <p:nvSpPr>
          <p:cNvPr id="4" name="Slide Number Placeholder 3"/>
          <p:cNvSpPr>
            <a:spLocks noGrp="1"/>
          </p:cNvSpPr>
          <p:nvPr>
            <p:ph type="sldNum" sz="quarter" idx="10"/>
          </p:nvPr>
        </p:nvSpPr>
        <p:spPr/>
        <p:txBody>
          <a:bodyPr/>
          <a:lstStyle/>
          <a:p>
            <a:fld id="{09D3F2BC-CFBA-E346-B0F1-F2385F16AF71}" type="slidenum">
              <a:rPr lang="en-US" smtClean="0"/>
              <a:t>27</a:t>
            </a:fld>
            <a:endParaRPr lang="en-US"/>
          </a:p>
        </p:txBody>
      </p:sp>
    </p:spTree>
    <p:extLst>
      <p:ext uri="{BB962C8B-B14F-4D97-AF65-F5344CB8AC3E}">
        <p14:creationId xmlns:p14="http://schemas.microsoft.com/office/powerpoint/2010/main" val="715498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CBT is one of the most widely tested psychotherapeutic techniques.</a:t>
            </a:r>
          </a:p>
          <a:p>
            <a:endParaRPr lang="en-US" dirty="0"/>
          </a:p>
          <a:p>
            <a:r>
              <a:rPr lang="en-US" dirty="0"/>
              <a:t>8 to 16 sessions of CBT over</a:t>
            </a:r>
            <a:r>
              <a:rPr lang="en-US" baseline="0" dirty="0"/>
              <a:t> a period of 3-4 months have been shown to be more efficacious than alternative psychotherapies.</a:t>
            </a:r>
          </a:p>
          <a:p>
            <a:endParaRPr lang="en-US" baseline="0" dirty="0"/>
          </a:p>
          <a:p>
            <a:r>
              <a:rPr lang="en-US" baseline="0" dirty="0"/>
              <a:t>Agenda.  Homework.  Soliciting Feedback.</a:t>
            </a:r>
          </a:p>
          <a:p>
            <a:r>
              <a:rPr lang="en-US" dirty="0"/>
              <a:t>“</a:t>
            </a:r>
            <a:r>
              <a:rPr lang="en-US" i="1" dirty="0"/>
              <a:t>But in the end, both CBT’s advocates and its critics can agree on two things: no form of psychotherapy offers a reliable miracle cure, and it’s never easy making neat science out of the often nebulous encounter we call psychotherapy</a:t>
            </a:r>
            <a:r>
              <a:rPr lang="en-US" dirty="0"/>
              <a:t>.”</a:t>
            </a:r>
            <a:endParaRPr lang="en-US" baseline="0" dirty="0"/>
          </a:p>
          <a:p>
            <a:endParaRPr lang="en-US" dirty="0"/>
          </a:p>
          <a:p>
            <a:r>
              <a:rPr lang="en-US" dirty="0"/>
              <a:t>CBT techniques</a:t>
            </a:r>
            <a:r>
              <a:rPr lang="en-US" baseline="0" dirty="0"/>
              <a:t> focus on </a:t>
            </a:r>
          </a:p>
          <a:p>
            <a:r>
              <a:rPr lang="en-US" b="1" baseline="0" dirty="0"/>
              <a:t>-identifying/changing negative self-defeating thought patterns </a:t>
            </a:r>
          </a:p>
          <a:p>
            <a:r>
              <a:rPr lang="en-US" b="1" baseline="0" dirty="0"/>
              <a:t>-increasing positive behaviors and activities</a:t>
            </a:r>
          </a:p>
          <a:p>
            <a:r>
              <a:rPr lang="en-US" b="1" baseline="0" dirty="0"/>
              <a:t>-exposure-response-prevention </a:t>
            </a:r>
          </a:p>
          <a:p>
            <a:endParaRPr lang="en-US" baseline="0" dirty="0"/>
          </a:p>
          <a:p>
            <a:r>
              <a:rPr lang="en-US" baseline="0" dirty="0"/>
              <a:t>DBT-A is an effective treatment for self-harming adolescents with </a:t>
            </a:r>
            <a:r>
              <a:rPr lang="en-US" b="1" baseline="0" dirty="0"/>
              <a:t>traits of borderline personality disorder </a:t>
            </a:r>
            <a:r>
              <a:rPr lang="en-US" baseline="0" dirty="0"/>
              <a:t>in terms of reducing self-harm behavior, suicidal ideation and depressive symptoms.</a:t>
            </a:r>
          </a:p>
          <a:p>
            <a:r>
              <a:rPr lang="en-US" baseline="0" dirty="0"/>
              <a:t>DBT-A leads to significantly more favorable outcomes with respect to </a:t>
            </a:r>
            <a:r>
              <a:rPr lang="en-US" b="1" baseline="0" dirty="0"/>
              <a:t>reduction in the frequency of self-harm behavior both in the short- and long-term perspective</a:t>
            </a:r>
            <a:r>
              <a:rPr lang="en-US" baseline="0" dirty="0"/>
              <a:t>.</a:t>
            </a:r>
          </a:p>
          <a:p>
            <a:r>
              <a:rPr lang="en-US" baseline="0" dirty="0"/>
              <a:t>DBT-A leads to more rapid clinical improvements in suicidal ideation, depression and borderline symptoms than does usual care.</a:t>
            </a:r>
          </a:p>
          <a:p>
            <a:endParaRPr lang="en-US" baseline="0" dirty="0"/>
          </a:p>
          <a:p>
            <a:pPr marL="232943" indent="-232943">
              <a:buAutoNum type="arabicParenR"/>
            </a:pPr>
            <a:r>
              <a:rPr lang="en-US" b="1" baseline="0" dirty="0"/>
              <a:t>Mindfulness</a:t>
            </a:r>
          </a:p>
          <a:p>
            <a:pPr marL="232943" indent="-232943">
              <a:buAutoNum type="arabicParenR"/>
            </a:pPr>
            <a:r>
              <a:rPr lang="en-US" b="1" baseline="0" dirty="0"/>
              <a:t>Distress Tolerance</a:t>
            </a:r>
          </a:p>
          <a:p>
            <a:pPr marL="232943" indent="-232943">
              <a:buAutoNum type="arabicParenR"/>
            </a:pPr>
            <a:r>
              <a:rPr lang="en-US" b="1" baseline="0" dirty="0"/>
              <a:t>Emotion Regulation</a:t>
            </a:r>
          </a:p>
          <a:p>
            <a:pPr marL="232943" indent="-232943">
              <a:buAutoNum type="arabicParenR"/>
            </a:pPr>
            <a:r>
              <a:rPr lang="en-US" b="1" baseline="0" dirty="0"/>
              <a:t>Interpersonal Effectiveness</a:t>
            </a:r>
          </a:p>
          <a:p>
            <a:pPr marL="232943" indent="-232943">
              <a:buAutoNum type="arabicParenR"/>
            </a:pPr>
            <a:endParaRPr lang="en-US" baseline="0" dirty="0"/>
          </a:p>
          <a:p>
            <a:r>
              <a:rPr lang="en-US" dirty="0"/>
              <a:t>In this treatment, depression is conceptualized as occurring within </a:t>
            </a:r>
            <a:r>
              <a:rPr lang="en-US" b="1" dirty="0"/>
              <a:t>an interpersonal matrix and IPT-A </a:t>
            </a:r>
            <a:r>
              <a:rPr lang="en-US" dirty="0"/>
              <a:t>targets </a:t>
            </a:r>
            <a:r>
              <a:rPr lang="en-US" b="1" dirty="0"/>
              <a:t>resolution of interpersonal stress </a:t>
            </a:r>
            <a:r>
              <a:rPr lang="en-US" dirty="0"/>
              <a:t>that seems to be associated with the adolescent’s depression.  IPT-A begins by taking an interpersonal inventory of important relationships in order to determine appropriate treatment targets.  The types of problems typically targeted by IPT-A </a:t>
            </a:r>
            <a:r>
              <a:rPr lang="en-US" b="1" dirty="0"/>
              <a:t>are loss, role disputes, role transitions, interpersonal skills deficits, or adjustment to a single-parent family</a:t>
            </a:r>
            <a:r>
              <a:rPr lang="en-US" dirty="0"/>
              <a:t>.  The goal of treatment is to replace conflictual, unfulfilling relationships with those that are more meaningful, rewarding, and less conflictual.</a:t>
            </a:r>
          </a:p>
          <a:p>
            <a:endParaRPr lang="en-US" dirty="0"/>
          </a:p>
          <a:p>
            <a:r>
              <a:rPr lang="en-US" dirty="0" err="1"/>
              <a:t>Mufson</a:t>
            </a:r>
            <a:r>
              <a:rPr lang="en-US" dirty="0"/>
              <a:t>, et al.  Efficacy of interpersonal psychotherapy for depressed adolescents  Archives Gen Psychiatry 56(6): 573-579, 1999.</a:t>
            </a:r>
          </a:p>
          <a:p>
            <a:endParaRPr lang="en-US" baseline="0" dirty="0"/>
          </a:p>
          <a:p>
            <a:endParaRPr lang="en-US" baseline="0" dirty="0"/>
          </a:p>
          <a:p>
            <a:r>
              <a:rPr lang="en-US" dirty="0"/>
              <a:t>Dialectical Behavior Therapy Compared With Enhanced</a:t>
            </a:r>
          </a:p>
          <a:p>
            <a:r>
              <a:rPr lang="en-US" dirty="0"/>
              <a:t>Usual Care for Adolescents With Repeated Suicidal and</a:t>
            </a:r>
          </a:p>
          <a:p>
            <a:r>
              <a:rPr lang="en-US" dirty="0"/>
              <a:t>Self-Harming Behavior: Outcomes Over a One-Year</a:t>
            </a:r>
          </a:p>
          <a:p>
            <a:r>
              <a:rPr lang="en-US" dirty="0"/>
              <a:t>Follow-Up</a:t>
            </a:r>
          </a:p>
          <a:p>
            <a:r>
              <a:rPr lang="en-US" dirty="0" err="1"/>
              <a:t>Mehlum</a:t>
            </a:r>
            <a:r>
              <a:rPr lang="en-US" dirty="0"/>
              <a:t> Et al, JAACAP, volume k55, number 4, </a:t>
            </a:r>
            <a:r>
              <a:rPr lang="en-US" dirty="0" err="1"/>
              <a:t>april</a:t>
            </a:r>
            <a:r>
              <a:rPr lang="en-US" dirty="0"/>
              <a:t> 2016</a:t>
            </a:r>
            <a:endParaRPr lang="en-US" baseline="0" dirty="0"/>
          </a:p>
          <a:p>
            <a:pPr defTabSz="465887">
              <a:defRPr/>
            </a:pPr>
            <a:endParaRPr lang="en-US" dirty="0"/>
          </a:p>
        </p:txBody>
      </p:sp>
      <p:sp>
        <p:nvSpPr>
          <p:cNvPr id="4" name="Slide Number Placeholder 3"/>
          <p:cNvSpPr>
            <a:spLocks noGrp="1"/>
          </p:cNvSpPr>
          <p:nvPr>
            <p:ph type="sldNum" sz="quarter" idx="10"/>
          </p:nvPr>
        </p:nvSpPr>
        <p:spPr/>
        <p:txBody>
          <a:bodyPr/>
          <a:lstStyle/>
          <a:p>
            <a:fld id="{09D3F2BC-CFBA-E346-B0F1-F2385F16AF71}" type="slidenum">
              <a:rPr lang="en-US" smtClean="0"/>
              <a:t>28</a:t>
            </a:fld>
            <a:endParaRPr lang="en-US"/>
          </a:p>
        </p:txBody>
      </p:sp>
    </p:spTree>
    <p:extLst>
      <p:ext uri="{BB962C8B-B14F-4D97-AF65-F5344CB8AC3E}">
        <p14:creationId xmlns:p14="http://schemas.microsoft.com/office/powerpoint/2010/main" val="385663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ym typeface="Wingdings" panose="05000000000000000000" pitchFamily="2" charset="2"/>
              </a:rPr>
              <a:t>SERTRALINE       &gt;6YO           OCD</a:t>
            </a:r>
          </a:p>
          <a:p>
            <a:r>
              <a:rPr lang="en-US" dirty="0">
                <a:sym typeface="Wingdings" panose="05000000000000000000" pitchFamily="2" charset="2"/>
              </a:rPr>
              <a:t>DULOXETINE      &gt;7YO           GAD</a:t>
            </a:r>
          </a:p>
          <a:p>
            <a:r>
              <a:rPr lang="en-US" dirty="0">
                <a:sym typeface="Wingdings" panose="05000000000000000000" pitchFamily="2" charset="2"/>
              </a:rPr>
              <a:t>FLUOXETINE       &gt;8YO           MDD/OCD</a:t>
            </a:r>
          </a:p>
          <a:p>
            <a:r>
              <a:rPr lang="en-US" dirty="0">
                <a:sym typeface="Wingdings" panose="05000000000000000000" pitchFamily="2" charset="2"/>
              </a:rPr>
              <a:t>FLUVOXAMINE   &gt; 8YO          OCD</a:t>
            </a:r>
          </a:p>
          <a:p>
            <a:r>
              <a:rPr lang="en-US" dirty="0">
                <a:sym typeface="Wingdings" panose="05000000000000000000" pitchFamily="2" charset="2"/>
              </a:rPr>
              <a:t>ESCITALOPRAM  &gt;12YO         MDD</a:t>
            </a:r>
          </a:p>
          <a:p>
            <a:endParaRPr lang="en-US" dirty="0"/>
          </a:p>
          <a:p>
            <a:endParaRPr lang="en-US" dirty="0"/>
          </a:p>
          <a:p>
            <a:r>
              <a:rPr lang="en-US" dirty="0"/>
              <a:t>SSRI’s generally first line</a:t>
            </a:r>
          </a:p>
          <a:p>
            <a:pPr lvl="1"/>
            <a:r>
              <a:rPr lang="en-US" sz="1800" dirty="0"/>
              <a:t>Fluoxetine (Prozac):  MDD/OCD (&gt;8yo)</a:t>
            </a:r>
          </a:p>
          <a:p>
            <a:pPr lvl="1"/>
            <a:r>
              <a:rPr lang="en-US" sz="1800" dirty="0"/>
              <a:t>Sertraline (Zoloft):  OCD (&gt;6yo)</a:t>
            </a:r>
          </a:p>
          <a:p>
            <a:pPr lvl="1"/>
            <a:r>
              <a:rPr lang="en-US" sz="1800" dirty="0"/>
              <a:t>Escitalopram (Lexapro):  MDD (&gt;12 </a:t>
            </a:r>
            <a:r>
              <a:rPr lang="en-US" sz="1800" dirty="0" err="1"/>
              <a:t>yo</a:t>
            </a:r>
            <a:r>
              <a:rPr lang="en-US" sz="1800" dirty="0"/>
              <a:t>)</a:t>
            </a:r>
          </a:p>
          <a:p>
            <a:pPr lvl="1"/>
            <a:r>
              <a:rPr lang="en-US" sz="1800" dirty="0"/>
              <a:t>Citalopram (</a:t>
            </a:r>
            <a:r>
              <a:rPr lang="en-US" sz="1800" dirty="0" err="1"/>
              <a:t>Celexa</a:t>
            </a:r>
            <a:r>
              <a:rPr lang="en-US" sz="1800" dirty="0"/>
              <a:t>)</a:t>
            </a:r>
          </a:p>
          <a:p>
            <a:r>
              <a:rPr lang="en-US" dirty="0"/>
              <a:t>SNRI</a:t>
            </a:r>
          </a:p>
          <a:p>
            <a:pPr lvl="1"/>
            <a:r>
              <a:rPr lang="en-US" sz="1800" dirty="0"/>
              <a:t>Duloxetine (Cymbalta):  GAD (&gt;7yo)</a:t>
            </a:r>
          </a:p>
          <a:p>
            <a:pPr lvl="1"/>
            <a:r>
              <a:rPr lang="en-US" sz="1800" dirty="0"/>
              <a:t>Venlafaxine (Effexor): </a:t>
            </a:r>
          </a:p>
          <a:p>
            <a:r>
              <a:rPr lang="en-US" dirty="0"/>
              <a:t>Bupropion (Wellbutrin)</a:t>
            </a:r>
          </a:p>
          <a:p>
            <a:r>
              <a:rPr lang="en-US" dirty="0"/>
              <a:t>Mirtazapine (</a:t>
            </a:r>
            <a:r>
              <a:rPr lang="en-US" dirty="0" err="1"/>
              <a:t>Remeron</a:t>
            </a:r>
            <a:r>
              <a:rPr lang="en-US" dirty="0"/>
              <a:t>)</a:t>
            </a:r>
          </a:p>
          <a:p>
            <a:pPr defTabSz="465887">
              <a:defRPr/>
            </a:pPr>
            <a:endParaRPr lang="en-US" dirty="0"/>
          </a:p>
        </p:txBody>
      </p:sp>
      <p:sp>
        <p:nvSpPr>
          <p:cNvPr id="4" name="Slide Number Placeholder 3"/>
          <p:cNvSpPr>
            <a:spLocks noGrp="1"/>
          </p:cNvSpPr>
          <p:nvPr>
            <p:ph type="sldNum" sz="quarter" idx="10"/>
          </p:nvPr>
        </p:nvSpPr>
        <p:spPr/>
        <p:txBody>
          <a:bodyPr/>
          <a:lstStyle/>
          <a:p>
            <a:fld id="{09D3F2BC-CFBA-E346-B0F1-F2385F16AF71}" type="slidenum">
              <a:rPr lang="en-US" smtClean="0"/>
              <a:t>29</a:t>
            </a:fld>
            <a:endParaRPr lang="en-US"/>
          </a:p>
        </p:txBody>
      </p:sp>
    </p:spTree>
    <p:extLst>
      <p:ext uri="{BB962C8B-B14F-4D97-AF65-F5344CB8AC3E}">
        <p14:creationId xmlns:p14="http://schemas.microsoft.com/office/powerpoint/2010/main" val="1430098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Childhood and Adolescent</a:t>
            </a:r>
            <a:r>
              <a:rPr lang="en-US" baseline="0" dirty="0"/>
              <a:t> Depression:  The role of primary care providers in diagnosis and treatment</a:t>
            </a:r>
          </a:p>
          <a:p>
            <a:r>
              <a:rPr lang="en-US" baseline="0" dirty="0"/>
              <a:t>Richardson et al.  Current </a:t>
            </a:r>
            <a:r>
              <a:rPr lang="en-US" baseline="0" dirty="0" err="1"/>
              <a:t>Probl</a:t>
            </a:r>
            <a:r>
              <a:rPr lang="en-US" baseline="0" dirty="0"/>
              <a:t>  Pediatric Adolescent Health Care 2005; 35: 1-24</a:t>
            </a:r>
          </a:p>
          <a:p>
            <a:endParaRPr lang="en-US" baseline="0" dirty="0"/>
          </a:p>
          <a:p>
            <a:pPr defTabSz="465887">
              <a:defRPr/>
            </a:pPr>
            <a:r>
              <a:rPr lang="en-US" dirty="0">
                <a:sym typeface="Wingdings" panose="05000000000000000000" pitchFamily="2" charset="2"/>
              </a:rPr>
              <a:t>Due to side effect patterns, </a:t>
            </a:r>
            <a:r>
              <a:rPr lang="en-US" b="1" i="1" dirty="0">
                <a:sym typeface="Wingdings" panose="05000000000000000000" pitchFamily="2" charset="2"/>
              </a:rPr>
              <a:t>first few weeks </a:t>
            </a:r>
            <a:r>
              <a:rPr lang="en-US" b="1" dirty="0">
                <a:sym typeface="Wingdings" panose="05000000000000000000" pitchFamily="2" charset="2"/>
              </a:rPr>
              <a:t>of treatment are a critical time period during which many patients discontinue therapy</a:t>
            </a:r>
            <a:r>
              <a:rPr lang="en-US" b="1" dirty="0"/>
              <a:t> </a:t>
            </a:r>
          </a:p>
          <a:p>
            <a:pPr defTabSz="465887">
              <a:defRPr/>
            </a:pPr>
            <a:r>
              <a:rPr lang="en-US" dirty="0"/>
              <a:t>Therefore, when starting a patient on a antidepressant,</a:t>
            </a:r>
            <a:r>
              <a:rPr lang="en-US" baseline="0" dirty="0"/>
              <a:t> symptom should be monitored every 1-2 weeks until they begin to remit and the patient is on a stable treatment dose.</a:t>
            </a:r>
            <a:endParaRPr lang="en-US" dirty="0"/>
          </a:p>
          <a:p>
            <a:pPr defTabSz="465887">
              <a:defRPr/>
            </a:pPr>
            <a:endParaRPr lang="en-US" dirty="0"/>
          </a:p>
          <a:p>
            <a:r>
              <a:rPr lang="en-US" baseline="0" dirty="0"/>
              <a:t>Anticipate delay:  the </a:t>
            </a:r>
            <a:r>
              <a:rPr lang="en-US" b="1" baseline="0" dirty="0"/>
              <a:t>maximal</a:t>
            </a:r>
            <a:r>
              <a:rPr lang="en-US" baseline="0" dirty="0"/>
              <a:t> symptom response should be achieved at </a:t>
            </a:r>
            <a:r>
              <a:rPr lang="en-US" b="1" baseline="0" dirty="0"/>
              <a:t>4 to 6 weeks </a:t>
            </a:r>
            <a:r>
              <a:rPr lang="en-US" baseline="0" dirty="0"/>
              <a:t>of a consistent dose.  Patients can get </a:t>
            </a:r>
            <a:r>
              <a:rPr lang="en-US" b="1" baseline="0" dirty="0"/>
              <a:t>frustrated</a:t>
            </a:r>
            <a:r>
              <a:rPr lang="en-US" baseline="0" dirty="0"/>
              <a:t> and stop medications before seeing their full effect; therefore, when antidepressants are started, they should be </a:t>
            </a:r>
            <a:r>
              <a:rPr lang="en-US" b="1" baseline="0" dirty="0"/>
              <a:t>educated about the anticipated delay </a:t>
            </a:r>
            <a:r>
              <a:rPr lang="en-US" baseline="0" dirty="0"/>
              <a:t>in seeing full benefits of medications.</a:t>
            </a:r>
          </a:p>
          <a:p>
            <a:endParaRPr lang="en-US" baseline="0" dirty="0"/>
          </a:p>
          <a:p>
            <a:r>
              <a:rPr lang="en-US" baseline="0" dirty="0"/>
              <a:t>Once an effective medication and dose are found, a patient should take the medication for </a:t>
            </a:r>
            <a:r>
              <a:rPr lang="en-US" b="1" baseline="0" dirty="0"/>
              <a:t>6 to 9 months </a:t>
            </a:r>
            <a:r>
              <a:rPr lang="en-US" baseline="0" dirty="0"/>
              <a:t>to avoid a relapse of depression and should be monitored at least every 1 to 2 months.</a:t>
            </a:r>
          </a:p>
          <a:p>
            <a:pPr defTabSz="465887">
              <a:defRPr/>
            </a:pPr>
            <a:endParaRPr lang="en-US" dirty="0"/>
          </a:p>
        </p:txBody>
      </p:sp>
      <p:sp>
        <p:nvSpPr>
          <p:cNvPr id="4" name="Slide Number Placeholder 3"/>
          <p:cNvSpPr>
            <a:spLocks noGrp="1"/>
          </p:cNvSpPr>
          <p:nvPr>
            <p:ph type="sldNum" sz="quarter" idx="10"/>
          </p:nvPr>
        </p:nvSpPr>
        <p:spPr/>
        <p:txBody>
          <a:bodyPr/>
          <a:lstStyle/>
          <a:p>
            <a:fld id="{09D3F2BC-CFBA-E346-B0F1-F2385F16AF71}" type="slidenum">
              <a:rPr lang="en-US" smtClean="0"/>
              <a:t>30</a:t>
            </a:fld>
            <a:endParaRPr lang="en-US"/>
          </a:p>
        </p:txBody>
      </p:sp>
    </p:spTree>
    <p:extLst>
      <p:ext uri="{BB962C8B-B14F-4D97-AF65-F5344CB8AC3E}">
        <p14:creationId xmlns:p14="http://schemas.microsoft.com/office/powerpoint/2010/main" val="2672950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No benefit after 3-4 weeks,</a:t>
            </a:r>
            <a:r>
              <a:rPr lang="en-US" baseline="0" dirty="0"/>
              <a:t> time for a change?</a:t>
            </a:r>
          </a:p>
          <a:p>
            <a:pPr defTabSz="465887">
              <a:defRPr/>
            </a:pPr>
            <a:endParaRPr lang="en-US" baseline="0" dirty="0"/>
          </a:p>
          <a:p>
            <a:pPr defTabSz="465887">
              <a:defRPr/>
            </a:pPr>
            <a:r>
              <a:rPr lang="en-US" baseline="0" dirty="0"/>
              <a:t>Consider an alternative agent?  There’s a paper for that…..</a:t>
            </a:r>
            <a:endParaRPr lang="en-US" dirty="0"/>
          </a:p>
          <a:p>
            <a:pPr defTabSz="465887">
              <a:defRPr/>
            </a:pPr>
            <a:endParaRPr lang="en-US" dirty="0"/>
          </a:p>
        </p:txBody>
      </p:sp>
      <p:sp>
        <p:nvSpPr>
          <p:cNvPr id="4" name="Slide Number Placeholder 3"/>
          <p:cNvSpPr>
            <a:spLocks noGrp="1"/>
          </p:cNvSpPr>
          <p:nvPr>
            <p:ph type="sldNum" sz="quarter" idx="10"/>
          </p:nvPr>
        </p:nvSpPr>
        <p:spPr/>
        <p:txBody>
          <a:bodyPr/>
          <a:lstStyle/>
          <a:p>
            <a:fld id="{09D3F2BC-CFBA-E346-B0F1-F2385F16AF71}" type="slidenum">
              <a:rPr lang="en-US" smtClean="0"/>
              <a:t>32</a:t>
            </a:fld>
            <a:endParaRPr lang="en-US"/>
          </a:p>
        </p:txBody>
      </p:sp>
    </p:spTree>
    <p:extLst>
      <p:ext uri="{BB962C8B-B14F-4D97-AF65-F5344CB8AC3E}">
        <p14:creationId xmlns:p14="http://schemas.microsoft.com/office/powerpoint/2010/main" val="584568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Identify and differentiate common presentations of anxiety and depressive disorders in adolescents</a:t>
            </a:r>
            <a:r>
              <a:rPr lang="en-US" sz="1200" kern="1200" dirty="0">
                <a:solidFill>
                  <a:schemeClr val="tx1"/>
                </a:solidFill>
                <a:effectLst/>
                <a:latin typeface="+mn-lt"/>
                <a:ea typeface="+mn-ea"/>
                <a:cs typeface="+mn-cs"/>
              </a:rPr>
              <a:t>, including the use of age‑appropriate screening tools and recognition of comorbid conditions commonly encountered in family medicine settings.</a:t>
            </a:r>
          </a:p>
          <a:p>
            <a:pPr lvl="0"/>
            <a:r>
              <a:rPr lang="en-US" sz="1200" b="1" kern="1200" dirty="0">
                <a:solidFill>
                  <a:schemeClr val="tx1"/>
                </a:solidFill>
                <a:effectLst/>
                <a:latin typeface="+mn-lt"/>
                <a:ea typeface="+mn-ea"/>
                <a:cs typeface="+mn-cs"/>
              </a:rPr>
              <a:t>Apply evidence‑based, family‑centered management strategies for adolescent anxiety and depression</a:t>
            </a:r>
            <a:r>
              <a:rPr lang="en-US" sz="1200" kern="1200" dirty="0">
                <a:solidFill>
                  <a:schemeClr val="tx1"/>
                </a:solidFill>
                <a:effectLst/>
                <a:latin typeface="+mn-lt"/>
                <a:ea typeface="+mn-ea"/>
                <a:cs typeface="+mn-cs"/>
              </a:rPr>
              <a:t>, including initial counseling approaches, indications for pharmacologic treatment, safety planning, and criteria for referral or collaborative care.</a:t>
            </a:r>
          </a:p>
          <a:p>
            <a:endParaRPr lang="en-US" dirty="0"/>
          </a:p>
        </p:txBody>
      </p:sp>
      <p:sp>
        <p:nvSpPr>
          <p:cNvPr id="4" name="Slide Number Placeholder 3"/>
          <p:cNvSpPr>
            <a:spLocks noGrp="1"/>
          </p:cNvSpPr>
          <p:nvPr>
            <p:ph type="sldNum" sz="quarter" idx="5"/>
          </p:nvPr>
        </p:nvSpPr>
        <p:spPr/>
        <p:txBody>
          <a:bodyPr/>
          <a:lstStyle/>
          <a:p>
            <a:fld id="{DFAB147B-6B84-4242-8810-5202D9E96C30}" type="slidenum">
              <a:rPr lang="en-US" smtClean="0"/>
              <a:t>3</a:t>
            </a:fld>
            <a:endParaRPr lang="en-US"/>
          </a:p>
        </p:txBody>
      </p:sp>
    </p:spTree>
    <p:extLst>
      <p:ext uri="{BB962C8B-B14F-4D97-AF65-F5344CB8AC3E}">
        <p14:creationId xmlns:p14="http://schemas.microsoft.com/office/powerpoint/2010/main" val="1693009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Treatment resistant depression is defined as the persistence of depression after having received adequate quality and dose of an evidence based treatment.  The </a:t>
            </a:r>
            <a:r>
              <a:rPr lang="en-US" b="1" dirty="0"/>
              <a:t>Treatment of SSRI-Resistant Depression in Adolescents (TORDIA) </a:t>
            </a:r>
            <a:r>
              <a:rPr lang="en-US" dirty="0"/>
              <a:t>study was designed to determined what clinicians should do next after a patient does not respond to an adequate trial with an SSRI.  In </a:t>
            </a:r>
            <a:r>
              <a:rPr lang="en-US" b="1" dirty="0"/>
              <a:t>TORDIA</a:t>
            </a:r>
            <a:r>
              <a:rPr lang="en-US" dirty="0"/>
              <a:t>, 334 adolescents were randomized to a switch to another SSRI, switch to venlafaxine, switch to another SSRI plus CBT, or switch to venlafaxine + CBT.  After 12 weeks, the addition of CBT to either medication strategy resulted in a superior outcome to medication monotherapy, and the effects of the SSRI and venlafaxine interventions were similar, except that venlafaxine resulted in more side effects.</a:t>
            </a:r>
          </a:p>
          <a:p>
            <a:endParaRPr lang="en-US" dirty="0"/>
          </a:p>
          <a:p>
            <a:r>
              <a:rPr lang="en-US" dirty="0"/>
              <a:t>		1) Switch to a second, different SSRI.  Citalopram, fluoxetine, paroxetine (20-40mg)</a:t>
            </a:r>
          </a:p>
          <a:p>
            <a:r>
              <a:rPr lang="en-US" dirty="0"/>
              <a:t>		2) Switch to a different SSRI + CBT.</a:t>
            </a:r>
          </a:p>
          <a:p>
            <a:r>
              <a:rPr lang="en-US" dirty="0"/>
              <a:t>		3) Switch to venlafaxine (150-225)</a:t>
            </a:r>
          </a:p>
          <a:p>
            <a:r>
              <a:rPr lang="en-US" dirty="0"/>
              <a:t>		4) Switch to venlafaxine + CBT</a:t>
            </a:r>
          </a:p>
          <a:p>
            <a:endParaRPr lang="en-US" dirty="0"/>
          </a:p>
          <a:p>
            <a:r>
              <a:rPr lang="en-US" sz="1200" b="0" i="0" kern="1200" dirty="0">
                <a:solidFill>
                  <a:schemeClr val="tx1"/>
                </a:solidFill>
                <a:effectLst/>
                <a:latin typeface="+mn-lt"/>
                <a:ea typeface="+mn-ea"/>
                <a:cs typeface="+mn-cs"/>
              </a:rPr>
              <a:t>Of 334 adolescents enrolled in the study, 38.9% achieved remission by 24 weeks, and initial treatment assignment did not affect rates of remission. Likelihood of remission was much higher (61.6% versus 18.3% ) and time to remission was much faster among those who had already demonstrated clinical response by week 12. </a:t>
            </a:r>
            <a:endParaRPr lang="en-US" dirty="0"/>
          </a:p>
          <a:p>
            <a:endParaRPr lang="en-US" dirty="0"/>
          </a:p>
          <a:p>
            <a:r>
              <a:rPr lang="en-US" b="1" u="sng" dirty="0"/>
              <a:t>Conclusions</a:t>
            </a:r>
            <a:r>
              <a:rPr lang="en-US" dirty="0"/>
              <a:t>: </a:t>
            </a:r>
            <a:r>
              <a:rPr lang="en-US" b="1" dirty="0"/>
              <a:t> for adolescents with depression not responding to an adequate initial treatment with an SSRI, the combination of cognitive behavioral therapy and a switch to another antidepressant resulted in a higher rate of clinical response than did a medication switch alone.  However, a switch to another SSRI was just as efficacious as a switch to venlafaxine and resulted in fewer adverse effects.</a:t>
            </a:r>
          </a:p>
          <a:p>
            <a:pPr defTabSz="465887">
              <a:defRPr/>
            </a:pPr>
            <a:endParaRPr lang="en-US" dirty="0"/>
          </a:p>
        </p:txBody>
      </p:sp>
      <p:sp>
        <p:nvSpPr>
          <p:cNvPr id="4" name="Slide Number Placeholder 3"/>
          <p:cNvSpPr>
            <a:spLocks noGrp="1"/>
          </p:cNvSpPr>
          <p:nvPr>
            <p:ph type="sldNum" sz="quarter" idx="10"/>
          </p:nvPr>
        </p:nvSpPr>
        <p:spPr/>
        <p:txBody>
          <a:bodyPr/>
          <a:lstStyle/>
          <a:p>
            <a:fld id="{09D3F2BC-CFBA-E346-B0F1-F2385F16AF71}" type="slidenum">
              <a:rPr lang="en-US" smtClean="0"/>
              <a:t>33</a:t>
            </a:fld>
            <a:endParaRPr lang="en-US"/>
          </a:p>
        </p:txBody>
      </p:sp>
    </p:spTree>
    <p:extLst>
      <p:ext uri="{BB962C8B-B14F-4D97-AF65-F5344CB8AC3E}">
        <p14:creationId xmlns:p14="http://schemas.microsoft.com/office/powerpoint/2010/main" val="2827462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a:p>
        </p:txBody>
      </p:sp>
      <p:sp>
        <p:nvSpPr>
          <p:cNvPr id="4" name="Slide Number Placeholder 3"/>
          <p:cNvSpPr>
            <a:spLocks noGrp="1"/>
          </p:cNvSpPr>
          <p:nvPr>
            <p:ph type="sldNum" sz="quarter" idx="10"/>
          </p:nvPr>
        </p:nvSpPr>
        <p:spPr/>
        <p:txBody>
          <a:bodyPr/>
          <a:lstStyle/>
          <a:p>
            <a:fld id="{09D3F2BC-CFBA-E346-B0F1-F2385F16AF71}" type="slidenum">
              <a:rPr lang="en-US" smtClean="0"/>
              <a:t>34</a:t>
            </a:fld>
            <a:endParaRPr lang="en-US"/>
          </a:p>
        </p:txBody>
      </p:sp>
    </p:spTree>
    <p:extLst>
      <p:ext uri="{BB962C8B-B14F-4D97-AF65-F5344CB8AC3E}">
        <p14:creationId xmlns:p14="http://schemas.microsoft.com/office/powerpoint/2010/main" val="1838449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B147B-6B84-4242-8810-5202D9E96C30}" type="slidenum">
              <a:rPr lang="en-US" smtClean="0"/>
              <a:t>35</a:t>
            </a:fld>
            <a:endParaRPr lang="en-US"/>
          </a:p>
        </p:txBody>
      </p:sp>
    </p:spTree>
    <p:extLst>
      <p:ext uri="{BB962C8B-B14F-4D97-AF65-F5344CB8AC3E}">
        <p14:creationId xmlns:p14="http://schemas.microsoft.com/office/powerpoint/2010/main" val="2281130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B147B-6B84-4242-8810-5202D9E96C30}" type="slidenum">
              <a:rPr lang="en-US" smtClean="0"/>
              <a:t>37</a:t>
            </a:fld>
            <a:endParaRPr lang="en-US"/>
          </a:p>
        </p:txBody>
      </p:sp>
    </p:spTree>
    <p:extLst>
      <p:ext uri="{BB962C8B-B14F-4D97-AF65-F5344CB8AC3E}">
        <p14:creationId xmlns:p14="http://schemas.microsoft.com/office/powerpoint/2010/main" val="381735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present study provides rarely obtained multiyear prospective data on the long-term outcomes for a large sample of youth with anxiety disorders who were treated in the context of a randomized controlled multisite trial comparing sertraline, cognitive-behavioral therapy, their combination, and a pill placebo. In contrast to cross-sectional follow-up studies and our initial hypothesis, findings revealed that despite receiving high-quality evidenced-based treatments for 12 weeks, less than half of the sample met the rigorous criteria for stable remission (</a:t>
            </a:r>
            <a:r>
              <a:rPr lang="en-US" dirty="0" err="1"/>
              <a:t>ie</a:t>
            </a:r>
            <a:r>
              <a:rPr lang="en-US" dirty="0"/>
              <a:t>, no longer met diagnostic criteria for any anxiety disorder across the follow-up years), </a:t>
            </a:r>
            <a:r>
              <a:rPr lang="en-US" b="1" dirty="0"/>
              <a:t>revealing the chronic nature of pediatric anxiety disorders for a large portion of anxious youth and the need for enhanced treatment and relapse prevention strategies</a:t>
            </a:r>
            <a:r>
              <a:rPr lang="en-US" dirty="0"/>
              <a:t>. Indeed, only 21.7% youth were consistently “anxiety free” (absence of all anxiety disorders) over the course of the follow-up, whereas the remainder of youth showed a pattern of relapse or chronic illness. Few studies have followed youth for multiple years, and these data suggest that cross-sectional snapshots may overestimate the durability of treatments’ success. Our findings also send a clear and disquieting message that some anxious youth are in need of longer or better treatments to reduce the burden of these illnesses over time.</a:t>
            </a:r>
          </a:p>
          <a:p>
            <a:endParaRPr lang="en-US" dirty="0"/>
          </a:p>
          <a:p>
            <a:r>
              <a:rPr lang="en-US" dirty="0"/>
              <a:t>Fortunately, youths who made significant clinical improvement after 12 weeks of treatment, regardless of treatment type, were more likely to be in stable remission (versus chronically ill), suggesting there are long-term benefits to getting good treatment early in the course of these disorders. However, the magnitude of this benefit over time was modest, indicating room for improvements in the short term efficacy even for our best evidenced-based treatments. With respect to the relative benefits of one specific treatment type (</a:t>
            </a:r>
            <a:r>
              <a:rPr lang="en-US" dirty="0" err="1"/>
              <a:t>ie</a:t>
            </a:r>
            <a:r>
              <a:rPr lang="en-US" dirty="0"/>
              <a:t>, cognitive-behavioral therapy, sertraline, or their combination), findings revealed no association between type of treatment assigned and remission status over time, suggesting that enhancing access to any effective treatment may have comparable long-term benefits. </a:t>
            </a:r>
          </a:p>
        </p:txBody>
      </p:sp>
      <p:sp>
        <p:nvSpPr>
          <p:cNvPr id="4" name="Slide Number Placeholder 3"/>
          <p:cNvSpPr>
            <a:spLocks noGrp="1"/>
          </p:cNvSpPr>
          <p:nvPr>
            <p:ph type="sldNum" sz="quarter" idx="5"/>
          </p:nvPr>
        </p:nvSpPr>
        <p:spPr/>
        <p:txBody>
          <a:bodyPr/>
          <a:lstStyle/>
          <a:p>
            <a:fld id="{DFAB147B-6B84-4242-8810-5202D9E96C30}" type="slidenum">
              <a:rPr lang="en-US" smtClean="0"/>
              <a:t>38</a:t>
            </a:fld>
            <a:endParaRPr lang="en-US"/>
          </a:p>
        </p:txBody>
      </p:sp>
    </p:spTree>
    <p:extLst>
      <p:ext uri="{BB962C8B-B14F-4D97-AF65-F5344CB8AC3E}">
        <p14:creationId xmlns:p14="http://schemas.microsoft.com/office/powerpoint/2010/main" val="1122244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years following the FDA’s first antidepressant warning in October 2003, there was a sudden, nearly </a:t>
            </a:r>
            <a:r>
              <a:rPr lang="en-US" dirty="0">
                <a:hlinkClick r:id="rId3"/>
              </a:rPr>
              <a:t>50 percent decline</a:t>
            </a:r>
            <a:r>
              <a:rPr lang="en-US" baseline="30000" dirty="0"/>
              <a:t>13</a:t>
            </a:r>
            <a:r>
              <a:rPr lang="en-US" dirty="0"/>
              <a:t> in the use of antidepressants among more than 400,000 poor children and adolescents in Tennessee who were covered by Medicaid. It’s hard to believe</a:t>
            </a:r>
          </a:p>
          <a:p>
            <a:endParaRPr lang="en-US" dirty="0"/>
          </a:p>
          <a:p>
            <a:r>
              <a:rPr lang="en-US" dirty="0"/>
              <a:t>In October 2004, the FDA required a so-called </a:t>
            </a:r>
            <a:r>
              <a:rPr lang="en-US" dirty="0">
                <a:hlinkClick r:id="rId4"/>
              </a:rPr>
              <a:t>“black box warning”</a:t>
            </a:r>
            <a:r>
              <a:rPr lang="en-US" baseline="30000" dirty="0"/>
              <a:t>6</a:t>
            </a:r>
            <a:r>
              <a:rPr lang="en-US" dirty="0"/>
              <a:t> of this risk to be printed on the labels of </a:t>
            </a:r>
            <a:r>
              <a:rPr lang="en-US" b="1" dirty="0"/>
              <a:t>all</a:t>
            </a:r>
            <a:r>
              <a:rPr lang="en-US" dirty="0"/>
              <a:t> </a:t>
            </a:r>
            <a:r>
              <a:rPr lang="en-US" b="1" dirty="0"/>
              <a:t>antidepressant</a:t>
            </a:r>
            <a:r>
              <a:rPr lang="en-US" dirty="0"/>
              <a:t> drugs. It was implemented in January 2005. Two years later, the FDA extended the same warning </a:t>
            </a:r>
            <a:r>
              <a:rPr lang="en-US" dirty="0">
                <a:hlinkClick r:id="rId5"/>
              </a:rPr>
              <a:t>to include young adults</a:t>
            </a:r>
            <a:r>
              <a:rPr lang="en-US" baseline="30000" dirty="0"/>
              <a:t>7</a:t>
            </a:r>
            <a:r>
              <a:rPr lang="en-US" dirty="0"/>
              <a:t>, again based on industry studies. Each announcement was accompanied by a slew of media reports about the link between antidepressant use and suicide that </a:t>
            </a:r>
            <a:r>
              <a:rPr lang="en-US" dirty="0">
                <a:hlinkClick r:id="rId6"/>
              </a:rPr>
              <a:t>exaggerated the danger message</a:t>
            </a:r>
            <a:r>
              <a:rPr lang="en-US" baseline="30000" dirty="0"/>
              <a:t>8</a:t>
            </a:r>
            <a:r>
              <a:rPr lang="en-US" dirty="0"/>
              <a:t>. that this was not an unintended result of the warnings.</a:t>
            </a:r>
          </a:p>
          <a:p>
            <a:endParaRPr lang="en-US" dirty="0"/>
          </a:p>
          <a:p>
            <a:r>
              <a:rPr lang="en-US" dirty="0"/>
              <a:t>It’s time</a:t>
            </a:r>
            <a:r>
              <a:rPr lang="en-US" baseline="0" dirty="0"/>
              <a:t> to rethink the warning.</a:t>
            </a:r>
          </a:p>
          <a:p>
            <a:endParaRPr lang="en-US" baseline="0" dirty="0"/>
          </a:p>
          <a:p>
            <a:r>
              <a:rPr lang="en-US" dirty="0"/>
              <a:t>The FDA knows that drug warnings are seldom totally harmless, and it carefully weighs the tradeoffs. The antidepressant warnings may have made sense to the FDA at the time, though critics have long charged that the data on which the FDA based the warnings are flawed. But the body of evidence that has been accumulated since then </a:t>
            </a:r>
            <a:r>
              <a:rPr lang="en-US" dirty="0">
                <a:hlinkClick r:id="rId7"/>
              </a:rPr>
              <a:t>overwhelms the analysis</a:t>
            </a:r>
            <a:r>
              <a:rPr lang="en-US" baseline="30000" dirty="0"/>
              <a:t>4</a:t>
            </a:r>
            <a:r>
              <a:rPr lang="en-US" dirty="0"/>
              <a:t> that prompted the FDA’s decisions.</a:t>
            </a:r>
          </a:p>
          <a:p>
            <a:endParaRPr lang="en-US" dirty="0"/>
          </a:p>
          <a:p>
            <a:r>
              <a:rPr lang="en-US" b="1" dirty="0"/>
              <a:t>The risk of suicidal thoughts and behaviors and suicide attempts among youths, adolescents, and young adults due to taking antidepressants was never as high as the risk due to untreated depression.</a:t>
            </a:r>
          </a:p>
          <a:p>
            <a:endParaRPr lang="en-US" dirty="0"/>
          </a:p>
          <a:p>
            <a:r>
              <a:rPr lang="en-US" dirty="0"/>
              <a:t>In a paper providing details about this phenomenon,</a:t>
            </a:r>
            <a:r>
              <a:rPr lang="en-US" baseline="30000" dirty="0">
                <a:hlinkClick r:id="rId8"/>
              </a:rPr>
              <a:t>30</a:t>
            </a:r>
            <a:r>
              <a:rPr lang="en-US" dirty="0"/>
              <a:t> Gibbons et al. observed that the 14% increase in the suicide rate between 2003 and 2004 for youths 5 to 19 years of age was the largest annual increase since 1979, when the Centers for Disease Control and Prevention (CDC) began collecting suicide data. The authors also pointed out that a 22% decline in SSRI youth prescriptions in the Netherlands was followed by a 49% rise in the rate of youth suicides between 2003 and 2005. If a causal connection between SSRI use and youth suicide truly existed, they said, the expected observation would have been a </a:t>
            </a:r>
            <a:r>
              <a:rPr lang="en-US" i="1" dirty="0"/>
              <a:t>decrease</a:t>
            </a:r>
            <a:r>
              <a:rPr lang="en-US" dirty="0"/>
              <a:t> in youth suicides during this period.</a:t>
            </a:r>
          </a:p>
          <a:p>
            <a:endParaRPr lang="en-US" dirty="0"/>
          </a:p>
          <a:p>
            <a:r>
              <a:rPr lang="en-US" dirty="0"/>
              <a:t>Gibbons RD, Brown CH, </a:t>
            </a:r>
            <a:r>
              <a:rPr lang="en-US" dirty="0" err="1"/>
              <a:t>Hur</a:t>
            </a:r>
            <a:r>
              <a:rPr lang="en-US" dirty="0"/>
              <a:t> K, et al. Early evidence on the effects of regulators’ suicidality warnings on SSRI prescriptions and suicide in children and adolescents. Am J Psychiatry. 2007;164(9):1356–1363. </a:t>
            </a:r>
          </a:p>
          <a:p>
            <a:r>
              <a:rPr lang="en-US" b="1" dirty="0"/>
              <a:t>OBJECTIVE: </a:t>
            </a:r>
          </a:p>
          <a:p>
            <a:r>
              <a:rPr lang="en-US" dirty="0"/>
              <a:t>In 2003 and 2004, U.S. and European regulators issued public health warnings about a possible association between antidepressants and suicidal thinking and behavior. The authors assessed whether these warnings discouraged use of antidepressants in children and adolescents and whether they led to increases in suicide rates as a result of untreated depression.</a:t>
            </a:r>
          </a:p>
          <a:p>
            <a:r>
              <a:rPr lang="en-US" b="1" dirty="0"/>
              <a:t>METHOD: </a:t>
            </a:r>
          </a:p>
          <a:p>
            <a:r>
              <a:rPr lang="en-US" dirty="0"/>
              <a:t>The authors examined U.S. and Dutch data on prescription rates for selective serotonin reuptake inhibitors (SSRIs) from 2003 to 2005 in children and adolescents (patients up to age 19), as well as suicide rates for children and adolescents, using available data (through 2004 in the United States and through 2005 in the Netherlands). They used Poisson regression analyses to determine the overall association between antidepressant prescription rates and suicide rates, adjusted for sex and age, during the periods preceding and immediately following the public health warnings.</a:t>
            </a:r>
          </a:p>
          <a:p>
            <a:r>
              <a:rPr lang="en-US" b="1" dirty="0"/>
              <a:t>RESULTS: </a:t>
            </a:r>
          </a:p>
          <a:p>
            <a:r>
              <a:rPr lang="en-US" dirty="0"/>
              <a:t>SSRI prescriptions for youths decreased by approximately 22% in both the United States and the Netherlands after the warnings were issued. In the Netherlands, the youth suicide rate increased by 49% between 2003 and 2005 and shows a significant inverse association with SSRI prescriptions. In the United States, youth suicide rates increased by 14% between 2003 and 2004, which is the largest year-to-year change in suicide rates in this population since the Centers for Disease Control and Prevention began systematically collecting suicide data in 1979.</a:t>
            </a:r>
          </a:p>
          <a:p>
            <a:r>
              <a:rPr lang="en-US" b="1" dirty="0"/>
              <a:t>CONCLUSIONS: </a:t>
            </a:r>
          </a:p>
          <a:p>
            <a:r>
              <a:rPr lang="en-US" dirty="0"/>
              <a:t>In both the United States and the Netherlands, SSRI prescriptions for children and adolescents decreased after U.S. and European regulatory agencies issued warnings about a possible suicide risk with antidepressant use in pediatric patients, and these decreases were associated with increases in suicide rates in children and adolescents.</a:t>
            </a:r>
          </a:p>
          <a:p>
            <a:pPr defTabSz="465887">
              <a:defRPr/>
            </a:pPr>
            <a:endParaRPr lang="en-US" dirty="0"/>
          </a:p>
        </p:txBody>
      </p:sp>
      <p:sp>
        <p:nvSpPr>
          <p:cNvPr id="4" name="Slide Number Placeholder 3"/>
          <p:cNvSpPr>
            <a:spLocks noGrp="1"/>
          </p:cNvSpPr>
          <p:nvPr>
            <p:ph type="sldNum" sz="quarter" idx="10"/>
          </p:nvPr>
        </p:nvSpPr>
        <p:spPr/>
        <p:txBody>
          <a:bodyPr/>
          <a:lstStyle/>
          <a:p>
            <a:fld id="{09D3F2BC-CFBA-E346-B0F1-F2385F16AF71}" type="slidenum">
              <a:rPr lang="en-US" smtClean="0"/>
              <a:t>39</a:t>
            </a:fld>
            <a:endParaRPr lang="en-US"/>
          </a:p>
        </p:txBody>
      </p:sp>
    </p:spTree>
    <p:extLst>
      <p:ext uri="{BB962C8B-B14F-4D97-AF65-F5344CB8AC3E}">
        <p14:creationId xmlns:p14="http://schemas.microsoft.com/office/powerpoint/2010/main" val="2070564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7895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548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107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721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Seneca</a:t>
            </a:r>
          </a:p>
        </p:txBody>
      </p:sp>
      <p:sp>
        <p:nvSpPr>
          <p:cNvPr id="4" name="Slide Number Placeholder 3"/>
          <p:cNvSpPr>
            <a:spLocks noGrp="1"/>
          </p:cNvSpPr>
          <p:nvPr>
            <p:ph type="sldNum" sz="quarter" idx="5"/>
          </p:nvPr>
        </p:nvSpPr>
        <p:spPr/>
        <p:txBody>
          <a:bodyPr/>
          <a:lstStyle/>
          <a:p>
            <a:fld id="{DFAB147B-6B84-4242-8810-5202D9E96C30}" type="slidenum">
              <a:rPr lang="en-US" smtClean="0"/>
              <a:t>5</a:t>
            </a:fld>
            <a:endParaRPr lang="en-US"/>
          </a:p>
        </p:txBody>
      </p:sp>
    </p:spTree>
    <p:extLst>
      <p:ext uri="{BB962C8B-B14F-4D97-AF65-F5344CB8AC3E}">
        <p14:creationId xmlns:p14="http://schemas.microsoft.com/office/powerpoint/2010/main" val="273706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years following the FDA’s first antidepressant warning in October 2003, there was a sudden, nearly </a:t>
            </a:r>
            <a:r>
              <a:rPr lang="en-US" dirty="0">
                <a:hlinkClick r:id="rId3"/>
              </a:rPr>
              <a:t>50 percent decline</a:t>
            </a:r>
            <a:r>
              <a:rPr lang="en-US" baseline="30000" dirty="0"/>
              <a:t>13</a:t>
            </a:r>
            <a:r>
              <a:rPr lang="en-US" dirty="0"/>
              <a:t> in the use of antidepressants among more than 400,000 poor children and adolescents in Tennessee who were covered by Medicaid. It’s hard to believe</a:t>
            </a:r>
          </a:p>
          <a:p>
            <a:endParaRPr lang="en-US" dirty="0"/>
          </a:p>
          <a:p>
            <a:r>
              <a:rPr lang="en-US" dirty="0"/>
              <a:t>In October 2004, the FDA required a so-called </a:t>
            </a:r>
            <a:r>
              <a:rPr lang="en-US" dirty="0">
                <a:hlinkClick r:id="rId4"/>
              </a:rPr>
              <a:t>“black box warning”</a:t>
            </a:r>
            <a:r>
              <a:rPr lang="en-US" baseline="30000" dirty="0"/>
              <a:t>6</a:t>
            </a:r>
            <a:r>
              <a:rPr lang="en-US" dirty="0"/>
              <a:t> of this risk to be printed on the labels of </a:t>
            </a:r>
            <a:r>
              <a:rPr lang="en-US" b="1" dirty="0"/>
              <a:t>all</a:t>
            </a:r>
            <a:r>
              <a:rPr lang="en-US" dirty="0"/>
              <a:t> </a:t>
            </a:r>
            <a:r>
              <a:rPr lang="en-US" b="1" dirty="0"/>
              <a:t>antidepressant</a:t>
            </a:r>
            <a:r>
              <a:rPr lang="en-US" dirty="0"/>
              <a:t> drugs. It was implemented in January 2005. Two years later, the FDA extended the same warning </a:t>
            </a:r>
            <a:r>
              <a:rPr lang="en-US" dirty="0">
                <a:hlinkClick r:id="rId5"/>
              </a:rPr>
              <a:t>to include young adults</a:t>
            </a:r>
            <a:r>
              <a:rPr lang="en-US" baseline="30000" dirty="0"/>
              <a:t>7</a:t>
            </a:r>
            <a:r>
              <a:rPr lang="en-US" dirty="0"/>
              <a:t>, again based on industry studies. Each announcement was accompanied by a slew of media reports about the link between antidepressant use and suicide that </a:t>
            </a:r>
            <a:r>
              <a:rPr lang="en-US" dirty="0">
                <a:hlinkClick r:id="rId6"/>
              </a:rPr>
              <a:t>exaggerated the danger message</a:t>
            </a:r>
            <a:r>
              <a:rPr lang="en-US" baseline="30000" dirty="0"/>
              <a:t>8</a:t>
            </a:r>
            <a:r>
              <a:rPr lang="en-US" dirty="0"/>
              <a:t>. that this was not an unintended result of the warnings.</a:t>
            </a:r>
          </a:p>
          <a:p>
            <a:endParaRPr lang="en-US" dirty="0"/>
          </a:p>
          <a:p>
            <a:r>
              <a:rPr lang="en-US" dirty="0"/>
              <a:t>It’s time</a:t>
            </a:r>
            <a:r>
              <a:rPr lang="en-US" baseline="0" dirty="0"/>
              <a:t> to rethink the warning.</a:t>
            </a:r>
          </a:p>
          <a:p>
            <a:endParaRPr lang="en-US" baseline="0" dirty="0"/>
          </a:p>
          <a:p>
            <a:r>
              <a:rPr lang="en-US" dirty="0"/>
              <a:t>The FDA knows that drug warnings are seldom totally harmless, and it carefully weighs the tradeoffs. The antidepressant warnings may have made sense to the FDA at the time, though critics have long charged that the data on which the FDA based the warnings are flawed. But the body of evidence that has been accumulated since then </a:t>
            </a:r>
            <a:r>
              <a:rPr lang="en-US" dirty="0">
                <a:hlinkClick r:id="rId7"/>
              </a:rPr>
              <a:t>overwhelms the analysis</a:t>
            </a:r>
            <a:r>
              <a:rPr lang="en-US" baseline="30000" dirty="0"/>
              <a:t>4</a:t>
            </a:r>
            <a:r>
              <a:rPr lang="en-US" dirty="0"/>
              <a:t> that prompted the FDA’s decisions.</a:t>
            </a:r>
          </a:p>
          <a:p>
            <a:endParaRPr lang="en-US" dirty="0"/>
          </a:p>
          <a:p>
            <a:r>
              <a:rPr lang="en-US" b="1" dirty="0"/>
              <a:t>The risk of suicidal thoughts and behaviors and suicide attempts among youths, adolescents, and young adults due to taking antidepressants was never as high as the risk due to untreated depression.</a:t>
            </a:r>
          </a:p>
          <a:p>
            <a:endParaRPr lang="en-US" dirty="0"/>
          </a:p>
          <a:p>
            <a:r>
              <a:rPr lang="en-US" dirty="0"/>
              <a:t>In a paper providing details about this phenomenon,</a:t>
            </a:r>
            <a:r>
              <a:rPr lang="en-US" baseline="30000" dirty="0">
                <a:hlinkClick r:id="rId8"/>
              </a:rPr>
              <a:t>30</a:t>
            </a:r>
            <a:r>
              <a:rPr lang="en-US" dirty="0"/>
              <a:t> Gibbons et al. observed that the 14% increase in the suicide rate between 2003 and 2004 for youths 5 to 19 years of age was the largest annual increase since 1979, when the Centers for Disease Control and Prevention (CDC) began collecting suicide data. The authors also pointed out that a 22% decline in SSRI youth prescriptions in the Netherlands was followed by a 49% rise in the rate of youth suicides between 2003 and 2005. If a causal connection between SSRI use and youth suicide truly existed, they said, the expected observation would have been a </a:t>
            </a:r>
            <a:r>
              <a:rPr lang="en-US" i="1" dirty="0"/>
              <a:t>decrease</a:t>
            </a:r>
            <a:r>
              <a:rPr lang="en-US" dirty="0"/>
              <a:t> in youth suicides during this period.</a:t>
            </a:r>
          </a:p>
          <a:p>
            <a:endParaRPr lang="en-US" dirty="0"/>
          </a:p>
          <a:p>
            <a:r>
              <a:rPr lang="en-US" dirty="0"/>
              <a:t>Gibbons RD, Brown CH, </a:t>
            </a:r>
            <a:r>
              <a:rPr lang="en-US" dirty="0" err="1"/>
              <a:t>Hur</a:t>
            </a:r>
            <a:r>
              <a:rPr lang="en-US" dirty="0"/>
              <a:t> K, et al. Early evidence on the effects of regulators’ suicidality warnings on SSRI prescriptions and suicide in children and adolescents. Am J Psychiatry. 2007;164(9):1356–1363. </a:t>
            </a:r>
          </a:p>
          <a:p>
            <a:r>
              <a:rPr lang="en-US" b="1" dirty="0"/>
              <a:t>OBJECTIVE: </a:t>
            </a:r>
          </a:p>
          <a:p>
            <a:r>
              <a:rPr lang="en-US" dirty="0"/>
              <a:t>In 2003 and 2004, U.S. and European regulators issued public health warnings about a possible association between antidepressants and suicidal thinking and behavior. The authors assessed whether these warnings discouraged use of antidepressants in children and adolescents and whether they led to increases in suicide rates as a result of untreated depression.</a:t>
            </a:r>
          </a:p>
          <a:p>
            <a:r>
              <a:rPr lang="en-US" b="1" dirty="0"/>
              <a:t>METHOD: </a:t>
            </a:r>
          </a:p>
          <a:p>
            <a:r>
              <a:rPr lang="en-US" dirty="0"/>
              <a:t>The authors examined U.S. and Dutch data on prescription rates for selective serotonin reuptake inhibitors (SSRIs) from 2003 to 2005 in children and adolescents (patients up to age 19), as well as suicide rates for children and adolescents, using available data (through 2004 in the United States and through 2005 in the Netherlands). They used Poisson regression analyses to determine the overall association between antidepressant prescription rates and suicide rates, adjusted for sex and age, during the periods preceding and immediately following the public health warnings.</a:t>
            </a:r>
          </a:p>
          <a:p>
            <a:r>
              <a:rPr lang="en-US" b="1" dirty="0"/>
              <a:t>RESULTS: </a:t>
            </a:r>
          </a:p>
          <a:p>
            <a:r>
              <a:rPr lang="en-US" dirty="0"/>
              <a:t>SSRI prescriptions for youths decreased by approximately 22% in both the United States and the Netherlands after the warnings were issued. In the Netherlands, the youth suicide rate increased by 49% between 2003 and 2005 and shows a significant inverse association with SSRI prescriptions. In the United States, youth suicide rates increased by 14% between 2003 and 2004, which is the largest year-to-year change in suicide rates in this population since the Centers for Disease Control and Prevention began systematically collecting suicide data in 1979.</a:t>
            </a:r>
          </a:p>
          <a:p>
            <a:r>
              <a:rPr lang="en-US" b="1" dirty="0"/>
              <a:t>CONCLUSIONS: </a:t>
            </a:r>
          </a:p>
          <a:p>
            <a:r>
              <a:rPr lang="en-US" dirty="0"/>
              <a:t>In both the United States and the Netherlands, SSRI prescriptions for children and adolescents decreased after U.S. and European regulatory agencies issued warnings about a possible suicide risk with antidepressant use in pediatric patients, and these decreases were associated with increases in suicide rates in children and adolescents.</a:t>
            </a:r>
          </a:p>
          <a:p>
            <a:pPr defTabSz="465887">
              <a:defRPr/>
            </a:pPr>
            <a:endParaRPr lang="en-US" dirty="0"/>
          </a:p>
        </p:txBody>
      </p:sp>
      <p:sp>
        <p:nvSpPr>
          <p:cNvPr id="4" name="Slide Number Placeholder 3"/>
          <p:cNvSpPr>
            <a:spLocks noGrp="1"/>
          </p:cNvSpPr>
          <p:nvPr>
            <p:ph type="sldNum" sz="quarter" idx="10"/>
          </p:nvPr>
        </p:nvSpPr>
        <p:spPr/>
        <p:txBody>
          <a:bodyPr/>
          <a:lstStyle/>
          <a:p>
            <a:fld id="{09D3F2BC-CFBA-E346-B0F1-F2385F16AF71}" type="slidenum">
              <a:rPr lang="en-US" smtClean="0"/>
              <a:t>44</a:t>
            </a:fld>
            <a:endParaRPr lang="en-US"/>
          </a:p>
        </p:txBody>
      </p:sp>
    </p:spTree>
    <p:extLst>
      <p:ext uri="{BB962C8B-B14F-4D97-AF65-F5344CB8AC3E}">
        <p14:creationId xmlns:p14="http://schemas.microsoft.com/office/powerpoint/2010/main" val="2108811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Logarithmic improvement, most improvement at the start, slightly quicker with the SSRIs….</a:t>
            </a:r>
          </a:p>
          <a:p>
            <a:endParaRPr lang="en-US" dirty="0"/>
          </a:p>
          <a:p>
            <a:r>
              <a:rPr lang="en-US" dirty="0"/>
              <a:t>This meta-analysis of randomized, double-blind, placebo-controlled trials of SSRIs and SNRIs in pediatric patients with anxiety disorders does the following: (1) reveals a logarithmic response model; (2) highlights treatment-related early improvement in anxiety symptoms; (3) describes a greater trajectory and magnitude of response for SSRIs compared to SNRIs; and (4) suggests earlier improvement for trials involving high dose SSRI compared to low-dose SSRIs. Improvement occurred early in the course of antidepressant treatment (week 2 for both SSRIs and SNRIs). In fact, approximately 50% of the treatment-related improvement, at week 12, occurred by the fourth week of treatment, consistent with meta-analyses of SSRIs in pediatric patients with MDD and OCD.22 SSRIs and SNRIs differed in their response trajectories and magnitudes. </a:t>
            </a:r>
            <a:r>
              <a:rPr lang="en-US" u="sng" dirty="0"/>
              <a:t>For SNRIs, only 40% of the treatment response observed for SSRIs was observed at week 8</a:t>
            </a:r>
            <a:r>
              <a:rPr lang="en-US" dirty="0"/>
              <a:t>, and the difference in trajectory was apparent by the second week of treatment</a:t>
            </a:r>
          </a:p>
          <a:p>
            <a:endParaRPr lang="en-US" dirty="0"/>
          </a:p>
          <a:p>
            <a:r>
              <a:rPr lang="en-US" dirty="0"/>
              <a:t>Strawn et al.  The impact of antidepressant dose and class on treatment response in pediatric anxiety disorders: a meta-analysis.  JAACAP 2018; 57(4): 235-44</a:t>
            </a:r>
          </a:p>
        </p:txBody>
      </p:sp>
      <p:sp>
        <p:nvSpPr>
          <p:cNvPr id="4" name="Slide Number Placeholder 3"/>
          <p:cNvSpPr>
            <a:spLocks noGrp="1"/>
          </p:cNvSpPr>
          <p:nvPr>
            <p:ph type="sldNum" sz="quarter" idx="5"/>
          </p:nvPr>
        </p:nvSpPr>
        <p:spPr/>
        <p:txBody>
          <a:bodyPr/>
          <a:lstStyle/>
          <a:p>
            <a:fld id="{DFAB147B-6B84-4242-8810-5202D9E96C30}" type="slidenum">
              <a:rPr lang="en-US" smtClean="0"/>
              <a:t>45</a:t>
            </a:fld>
            <a:endParaRPr lang="en-US"/>
          </a:p>
        </p:txBody>
      </p:sp>
    </p:spTree>
    <p:extLst>
      <p:ext uri="{BB962C8B-B14F-4D97-AF65-F5344CB8AC3E}">
        <p14:creationId xmlns:p14="http://schemas.microsoft.com/office/powerpoint/2010/main" val="13425402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E97F0-A16D-F956-0F05-D27EDCAEF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8D4B37-FDF9-0612-68D4-379D4B8C6B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FBE451-D910-102A-F0B3-C7CE41591E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16B5C5-FC63-4DA6-1300-F60D597C170A}"/>
              </a:ext>
            </a:extLst>
          </p:cNvPr>
          <p:cNvSpPr>
            <a:spLocks noGrp="1"/>
          </p:cNvSpPr>
          <p:nvPr>
            <p:ph type="sldNum" sz="quarter" idx="5"/>
          </p:nvPr>
        </p:nvSpPr>
        <p:spPr/>
        <p:txBody>
          <a:bodyPr/>
          <a:lstStyle/>
          <a:p>
            <a:fld id="{DFAB147B-6B84-4242-8810-5202D9E96C30}" type="slidenum">
              <a:rPr lang="en-US" smtClean="0"/>
              <a:t>46</a:t>
            </a:fld>
            <a:endParaRPr lang="en-US"/>
          </a:p>
        </p:txBody>
      </p:sp>
    </p:spTree>
    <p:extLst>
      <p:ext uri="{BB962C8B-B14F-4D97-AF65-F5344CB8AC3E}">
        <p14:creationId xmlns:p14="http://schemas.microsoft.com/office/powerpoint/2010/main" val="5833407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3F413-AF58-3707-873F-ED89BC0445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C4BB13-E033-D14A-2B39-555B0459E3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B02182-D017-D8EA-AD81-0E3F44AAC9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2E173A-7B47-0F56-CE4A-4429E2A73FD8}"/>
              </a:ext>
            </a:extLst>
          </p:cNvPr>
          <p:cNvSpPr>
            <a:spLocks noGrp="1"/>
          </p:cNvSpPr>
          <p:nvPr>
            <p:ph type="sldNum" sz="quarter" idx="5"/>
          </p:nvPr>
        </p:nvSpPr>
        <p:spPr/>
        <p:txBody>
          <a:bodyPr/>
          <a:lstStyle/>
          <a:p>
            <a:fld id="{DFAB147B-6B84-4242-8810-5202D9E96C30}" type="slidenum">
              <a:rPr lang="en-US" smtClean="0"/>
              <a:t>47</a:t>
            </a:fld>
            <a:endParaRPr lang="en-US"/>
          </a:p>
        </p:txBody>
      </p:sp>
    </p:spTree>
    <p:extLst>
      <p:ext uri="{BB962C8B-B14F-4D97-AF65-F5344CB8AC3E}">
        <p14:creationId xmlns:p14="http://schemas.microsoft.com/office/powerpoint/2010/main" val="30205771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Objective: </a:t>
            </a:r>
            <a:r>
              <a:rPr lang="en-US" sz="1200" b="0" i="0" kern="1200" dirty="0">
                <a:solidFill>
                  <a:schemeClr val="tx1"/>
                </a:solidFill>
                <a:effectLst/>
                <a:latin typeface="+mn-lt"/>
                <a:ea typeface="+mn-ea"/>
                <a:cs typeface="+mn-cs"/>
              </a:rPr>
              <a:t>Attention-deficit/hyperactivity disorder (ADHD) is often accompanied by clinically significant anxiety, but few empirical data guide treatment of children meeting full DSM-IV criteria for ADHD and anxiety disorders (ADHD/ANX). This study examined the efficacy of sequential pharmacotherapy for ADHD/ANX children.</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Method: </a:t>
            </a:r>
            <a:r>
              <a:rPr lang="en-US" sz="1200" b="0" i="0" kern="1200" dirty="0">
                <a:solidFill>
                  <a:schemeClr val="tx1"/>
                </a:solidFill>
                <a:effectLst/>
                <a:latin typeface="+mn-lt"/>
                <a:ea typeface="+mn-ea"/>
                <a:cs typeface="+mn-cs"/>
              </a:rPr>
              <a:t>Children, age 6 to 17 years, with ADHD/ANX were titrated to optimal methylphenidate dose and assessed along with children who entered the study on a previously optimized stimulant. Children with improved ADHD who remained anxious were randomly assigned to 8 weeks of double-blind stimulant + fluvoxamine (STIM/FLV) or stimulant + placebo (STIM/PL). Primary efficacy measures were the Swanson, Nolan, Atkins, and Pelham IV Parent and Teacher Rating Scale ADHD score and the Pediatric Anxiety Rating Scale total score. ADHD, ANX, and overall Clinical Global Impressions-Improvement scores were also obtained.</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Results: </a:t>
            </a:r>
            <a:r>
              <a:rPr lang="en-US" sz="1200" b="0" i="0" kern="1200" dirty="0">
                <a:solidFill>
                  <a:schemeClr val="tx1"/>
                </a:solidFill>
                <a:effectLst/>
                <a:latin typeface="+mn-lt"/>
                <a:ea typeface="+mn-ea"/>
                <a:cs typeface="+mn-cs"/>
              </a:rPr>
              <a:t>Of the 32 medication-naive children openly treated with methylphenidate, 26 (81%) improved as to ADHD. Twenty-five children entered the randomized trial. Intent-to-treat analysis indicated no differences between the STIM/FLV (n = 15) and STIM/PL groups on the Pediatric Anxiety Rating Scale or Clinical Global Impressions-Improvement-defined responder rate. Medications in both arms were well tolerated.</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Conclusions: </a:t>
            </a:r>
            <a:r>
              <a:rPr lang="en-US" sz="1200" b="0" i="0" kern="1200" dirty="0">
                <a:solidFill>
                  <a:schemeClr val="tx1"/>
                </a:solidFill>
                <a:effectLst/>
                <a:latin typeface="+mn-lt"/>
                <a:ea typeface="+mn-ea"/>
                <a:cs typeface="+mn-cs"/>
              </a:rPr>
              <a:t>Children with ADHD/ANX have a response rate to stimulants for ADHD that is comparable with that of children with general ADHD. The benefit of adding FLV to stimulants for ANX remains unproven.</a:t>
            </a:r>
          </a:p>
          <a:p>
            <a:endParaRPr lang="en-US" dirty="0"/>
          </a:p>
        </p:txBody>
      </p:sp>
      <p:sp>
        <p:nvSpPr>
          <p:cNvPr id="4" name="Slide Number Placeholder 3"/>
          <p:cNvSpPr>
            <a:spLocks noGrp="1"/>
          </p:cNvSpPr>
          <p:nvPr>
            <p:ph type="sldNum" sz="quarter" idx="5"/>
          </p:nvPr>
        </p:nvSpPr>
        <p:spPr/>
        <p:txBody>
          <a:bodyPr/>
          <a:lstStyle/>
          <a:p>
            <a:fld id="{DFAB147B-6B84-4242-8810-5202D9E96C30}" type="slidenum">
              <a:rPr lang="en-US" smtClean="0"/>
              <a:t>51</a:t>
            </a:fld>
            <a:endParaRPr lang="en-US"/>
          </a:p>
        </p:txBody>
      </p:sp>
    </p:spTree>
    <p:extLst>
      <p:ext uri="{BB962C8B-B14F-4D97-AF65-F5344CB8AC3E}">
        <p14:creationId xmlns:p14="http://schemas.microsoft.com/office/powerpoint/2010/main" val="418451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Objective:</a:t>
            </a:r>
            <a:r>
              <a:rPr lang="en-US" sz="1200" b="0" i="0" kern="1200" dirty="0">
                <a:solidFill>
                  <a:schemeClr val="tx1"/>
                </a:solidFill>
                <a:effectLst/>
                <a:latin typeface="+mn-lt"/>
                <a:ea typeface="+mn-ea"/>
                <a:cs typeface="+mn-cs"/>
              </a:rPr>
              <a:t> Anxiety is a commonly reported side-effect of psychostimulant treatment. Our goal was to quantify the risk of anxiety as a side effect of psychostimulant treatment for attention-deficit/hyperactivity disorder (ADHD).</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Methods:</a:t>
            </a:r>
            <a:r>
              <a:rPr lang="en-US" sz="1200" b="0" i="0" kern="1200" dirty="0">
                <a:solidFill>
                  <a:schemeClr val="tx1"/>
                </a:solidFill>
                <a:effectLst/>
                <a:latin typeface="+mn-lt"/>
                <a:ea typeface="+mn-ea"/>
                <a:cs typeface="+mn-cs"/>
              </a:rPr>
              <a:t> We conducted a PubMed search to identify all double-blind, randomized, placebo-controlled trials examining the efficacy of psychostimulant medications in the treatment of children with ADHD. We used a fixed-effects meta-analysis to examine the risk ratio of anxiety reported as a side effect in children treated with psychostimulants compared with those treated with placebo. We used stratified subgroup analysis and meta-regression to examine the effects of stimulant type, dosage, duration of use, and trial design on the measured risk of anxiety.</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Results:</a:t>
            </a:r>
            <a:r>
              <a:rPr lang="en-US" sz="1200" b="0" i="0" kern="1200" dirty="0">
                <a:solidFill>
                  <a:schemeClr val="tx1"/>
                </a:solidFill>
                <a:effectLst/>
                <a:latin typeface="+mn-lt"/>
                <a:ea typeface="+mn-ea"/>
                <a:cs typeface="+mn-cs"/>
              </a:rPr>
              <a:t> We identified 23 studies involving 2959 children with ADHD for inclusion in our meta-analysis. The risk of anxiety associated with psychostimulant treatment was significantly lower than that experienced with placebo (relative risk [RR] = 0.86 [95% CI: 0.77, 0.95], </a:t>
            </a:r>
            <a:r>
              <a:rPr lang="en-US" sz="1200" b="0" i="1" kern="1200" dirty="0">
                <a:solidFill>
                  <a:schemeClr val="tx1"/>
                </a:solidFill>
                <a:effectLst/>
                <a:latin typeface="+mn-lt"/>
                <a:ea typeface="+mn-ea"/>
                <a:cs typeface="+mn-cs"/>
              </a:rPr>
              <a:t>z</a:t>
            </a:r>
            <a:r>
              <a:rPr lang="en-US" sz="1200" b="0" i="0" kern="1200" dirty="0">
                <a:solidFill>
                  <a:schemeClr val="tx1"/>
                </a:solidFill>
                <a:effectLst/>
                <a:latin typeface="+mn-lt"/>
                <a:ea typeface="+mn-ea"/>
                <a:cs typeface="+mn-cs"/>
              </a:rPr>
              <a:t> = –2.90,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&lt; 0.05). Higher doses of psychostimulants were associated with a reduced measured risk of anxiety of psychostimulants when compared with placebo (β = −0.0039 [95% CI: −0.00718, −0.00064], </a:t>
            </a:r>
            <a:r>
              <a:rPr lang="en-US" sz="1200" b="0" i="1" kern="1200" dirty="0">
                <a:solidFill>
                  <a:schemeClr val="tx1"/>
                </a:solidFill>
                <a:effectLst/>
                <a:latin typeface="+mn-lt"/>
                <a:ea typeface="+mn-ea"/>
                <a:cs typeface="+mn-cs"/>
              </a:rPr>
              <a:t>z</a:t>
            </a:r>
            <a:r>
              <a:rPr lang="en-US" sz="1200" b="0" i="0" kern="1200" dirty="0">
                <a:solidFill>
                  <a:schemeClr val="tx1"/>
                </a:solidFill>
                <a:effectLst/>
                <a:latin typeface="+mn-lt"/>
                <a:ea typeface="+mn-ea"/>
                <a:cs typeface="+mn-cs"/>
              </a:rPr>
              <a:t> = −2.34,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 0.019).</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Conclusions:</a:t>
            </a:r>
            <a:r>
              <a:rPr lang="en-US" sz="1200" b="0" i="0" kern="1200" dirty="0">
                <a:solidFill>
                  <a:schemeClr val="tx1"/>
                </a:solidFill>
                <a:effectLst/>
                <a:latin typeface="+mn-lt"/>
                <a:ea typeface="+mn-ea"/>
                <a:cs typeface="+mn-cs"/>
              </a:rPr>
              <a:t> Meta-analysis suggests that treatment with psychostimulants significantly reduced the risk of anxiety when compared with placebo. This finding does not rule out the possibility that some children experience increased anxiety when treated with psychostimulants, but suggests that those risks are outweighed by the number of children who experience improvement in anxiety symptoms (possibly as a secondary effect of improved control of ADHD symptoms). Clinicians should consider rechallenging children with ADHD who report new-onset or worsening anxiety with psychostimulants, as these symptoms are much more likely to be coincidental rather than caused by psychostimulants.</a:t>
            </a:r>
          </a:p>
          <a:p>
            <a:endParaRPr lang="en-US" dirty="0"/>
          </a:p>
        </p:txBody>
      </p:sp>
      <p:sp>
        <p:nvSpPr>
          <p:cNvPr id="4" name="Slide Number Placeholder 3"/>
          <p:cNvSpPr>
            <a:spLocks noGrp="1"/>
          </p:cNvSpPr>
          <p:nvPr>
            <p:ph type="sldNum" sz="quarter" idx="5"/>
          </p:nvPr>
        </p:nvSpPr>
        <p:spPr/>
        <p:txBody>
          <a:bodyPr/>
          <a:lstStyle/>
          <a:p>
            <a:fld id="{DFAB147B-6B84-4242-8810-5202D9E96C30}" type="slidenum">
              <a:rPr lang="en-US" smtClean="0"/>
              <a:t>53</a:t>
            </a:fld>
            <a:endParaRPr lang="en-US"/>
          </a:p>
        </p:txBody>
      </p:sp>
    </p:spTree>
    <p:extLst>
      <p:ext uri="{BB962C8B-B14F-4D97-AF65-F5344CB8AC3E}">
        <p14:creationId xmlns:p14="http://schemas.microsoft.com/office/powerpoint/2010/main" val="42831532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B147B-6B84-4242-8810-5202D9E96C30}" type="slidenum">
              <a:rPr lang="en-US" smtClean="0"/>
              <a:t>54</a:t>
            </a:fld>
            <a:endParaRPr lang="en-US"/>
          </a:p>
        </p:txBody>
      </p:sp>
    </p:spTree>
    <p:extLst>
      <p:ext uri="{BB962C8B-B14F-4D97-AF65-F5344CB8AC3E}">
        <p14:creationId xmlns:p14="http://schemas.microsoft.com/office/powerpoint/2010/main" val="2300843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there is a relatively high response rate to placebo or brief supportive treatment and education in many of the published treatment studies, the first approach for mild depression should be family education, supportive counseling, case management, and problem solving.  For more persistent, moderate depression, one of the three empirically validated treatments, SSRI, CBT or IPT-A is indicated. </a:t>
            </a:r>
          </a:p>
          <a:p>
            <a:endParaRPr lang="en-US" dirty="0"/>
          </a:p>
          <a:p>
            <a:r>
              <a:rPr lang="en-US" dirty="0"/>
              <a:t>Initial treatment with any of the three treatments for moderate depression is reasonable, with the choice informed primarily by patient preference and the availability of local expertise.  The patient does not show any improvement after 6 to 8 weeks, consideration should be given to a change of treatment (psychotherapy to medication or vice versa).  In many communities, there is a paucity of clinicians trained in CBT or IPT-A, and the evidence suggests that more generic psychotherapies practice win the community may not be helpful in the treatment of youth depression.  In the absence of available specialized psychotherapy, or in the face of patient’s disinclination to engage in psychotherapy, use of an antidepressant as a first-line intervention is indicated.  Patient should be seen or evaluated by phone weekly for the first 4 weeks of antidepressant treatment or after a dose adjustment to monitor for adverse effects of antidepressants.</a:t>
            </a:r>
          </a:p>
          <a:p>
            <a:endParaRPr lang="en-US" dirty="0"/>
          </a:p>
          <a:p>
            <a:r>
              <a:rPr lang="en-US" dirty="0"/>
              <a:t>For more severely depressed adolescents, particularly those with difficulties with motivation, concentration, sleep and appetite, medication should be a first-line treatment.  The combination of </a:t>
            </a:r>
            <a:r>
              <a:rPr lang="en-US" dirty="0" err="1"/>
              <a:t>cbt</a:t>
            </a:r>
            <a:r>
              <a:rPr lang="en-US" dirty="0"/>
              <a:t> and antidepressant results in a more rapid improvement, and is more effective than medication monotherapy for first onset, and for chronic, treatment resistant depression.</a:t>
            </a:r>
          </a:p>
          <a:p>
            <a:endParaRPr lang="en-US" dirty="0"/>
          </a:p>
          <a:p>
            <a:r>
              <a:rPr lang="en-US" dirty="0"/>
              <a:t>Use an adequate dose of treatment.</a:t>
            </a:r>
            <a:r>
              <a:rPr lang="en-US" baseline="0" dirty="0"/>
              <a:t>  THIS INCLUES FREQUENCY OF THERAPY!</a:t>
            </a:r>
          </a:p>
          <a:p>
            <a:r>
              <a:rPr lang="en-US" b="1" dirty="0"/>
              <a:t>Oregon Psychiatric Access Line about Kids (OPAL-K)</a:t>
            </a:r>
          </a:p>
          <a:p>
            <a:endParaRPr lang="en-US" b="1" dirty="0"/>
          </a:p>
          <a:p>
            <a:r>
              <a:rPr lang="en-US" dirty="0"/>
              <a:t>Many children and adolescents in Oregon with mental health issues remain untreated or experience significant delays before beginning treatment.</a:t>
            </a:r>
          </a:p>
          <a:p>
            <a:r>
              <a:rPr lang="en-US" dirty="0"/>
              <a:t>OPAL-K provides the support that medical practitioners need to care for more patients in their medical home. With OPAL-K, medical practitioners may be able to treat youth with mental health issues right away rather than placing patients on waiting lists to receive care. Earlier intervention may decrease complications of untreated mental disorders including hospitalization and suicides. </a:t>
            </a:r>
          </a:p>
          <a:p>
            <a:r>
              <a:rPr lang="en-US" dirty="0"/>
              <a:t>The program also offers evidence-based support to medical practitioners in need of psychiatric treatment information. Overall OPAL-K helps build a system that allows primary care providers to deliver the best possible care.</a:t>
            </a:r>
          </a:p>
          <a:p>
            <a:endParaRPr lang="en-US" dirty="0"/>
          </a:p>
          <a:p>
            <a:pPr defTabSz="465887">
              <a:defRPr/>
            </a:pPr>
            <a:endParaRPr lang="en-US" dirty="0"/>
          </a:p>
        </p:txBody>
      </p:sp>
      <p:sp>
        <p:nvSpPr>
          <p:cNvPr id="4" name="Slide Number Placeholder 3"/>
          <p:cNvSpPr>
            <a:spLocks noGrp="1"/>
          </p:cNvSpPr>
          <p:nvPr>
            <p:ph type="sldNum" sz="quarter" idx="10"/>
          </p:nvPr>
        </p:nvSpPr>
        <p:spPr/>
        <p:txBody>
          <a:bodyPr/>
          <a:lstStyle/>
          <a:p>
            <a:fld id="{09D3F2BC-CFBA-E346-B0F1-F2385F16AF71}" type="slidenum">
              <a:rPr lang="en-US" smtClean="0"/>
              <a:t>55</a:t>
            </a:fld>
            <a:endParaRPr lang="en-US"/>
          </a:p>
        </p:txBody>
      </p:sp>
    </p:spTree>
    <p:extLst>
      <p:ext uri="{BB962C8B-B14F-4D97-AF65-F5344CB8AC3E}">
        <p14:creationId xmlns:p14="http://schemas.microsoft.com/office/powerpoint/2010/main" val="35874840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charset="0"/>
              <a:buChar char="§"/>
            </a:pPr>
            <a:endParaRPr lang="en-US" dirty="0">
              <a:effectLst/>
            </a:endParaRPr>
          </a:p>
          <a:p>
            <a:endParaRPr lang="en-US" dirty="0"/>
          </a:p>
          <a:p>
            <a:endParaRPr lang="en-US" dirty="0"/>
          </a:p>
        </p:txBody>
      </p:sp>
      <p:sp>
        <p:nvSpPr>
          <p:cNvPr id="4" name="Slide Number Placeholder 3"/>
          <p:cNvSpPr>
            <a:spLocks noGrp="1"/>
          </p:cNvSpPr>
          <p:nvPr>
            <p:ph type="sldNum" sz="quarter" idx="10"/>
          </p:nvPr>
        </p:nvSpPr>
        <p:spPr/>
        <p:txBody>
          <a:bodyPr/>
          <a:lstStyle/>
          <a:p>
            <a:fld id="{09D3F2BC-CFBA-E346-B0F1-F2385F16AF71}" type="slidenum">
              <a:rPr lang="en-US" smtClean="0"/>
              <a:t>57</a:t>
            </a:fld>
            <a:endParaRPr lang="en-US"/>
          </a:p>
        </p:txBody>
      </p:sp>
    </p:spTree>
    <p:extLst>
      <p:ext uri="{BB962C8B-B14F-4D97-AF65-F5344CB8AC3E}">
        <p14:creationId xmlns:p14="http://schemas.microsoft.com/office/powerpoint/2010/main" val="23271941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Contact Oregon Psychiatric Access Line about Kids (OPAL-K)</a:t>
            </a:r>
          </a:p>
          <a:p>
            <a:r>
              <a:rPr lang="en-US" b="1" dirty="0"/>
              <a:t>Consultation line for medical practitioners</a:t>
            </a:r>
          </a:p>
          <a:p>
            <a:r>
              <a:rPr lang="en-US" dirty="0"/>
              <a:t>Toll-free: </a:t>
            </a:r>
            <a:r>
              <a:rPr lang="en-US" b="1" dirty="0"/>
              <a:t>1-855-966-7255</a:t>
            </a:r>
            <a:r>
              <a:rPr lang="en-US" dirty="0"/>
              <a:t> (96-OPALK)</a:t>
            </a:r>
            <a:br>
              <a:rPr lang="en-US" dirty="0"/>
            </a:br>
            <a:r>
              <a:rPr lang="en-US" dirty="0"/>
              <a:t>Portland Metro area: </a:t>
            </a:r>
            <a:r>
              <a:rPr lang="en-US" b="1" dirty="0"/>
              <a:t>503 346-1000</a:t>
            </a:r>
            <a:endParaRPr lang="en-US" dirty="0"/>
          </a:p>
          <a:p>
            <a:endParaRPr lang="en-US" dirty="0"/>
          </a:p>
          <a:p>
            <a:r>
              <a:rPr lang="en-US" dirty="0"/>
              <a:t>Many children and adolescents in Oregon with mental health issues remain untreated or experience significant delays before beginning treatment.</a:t>
            </a:r>
          </a:p>
          <a:p>
            <a:endParaRPr lang="en-US" b="1" dirty="0"/>
          </a:p>
          <a:p>
            <a:r>
              <a:rPr lang="en-US" b="1" dirty="0"/>
              <a:t>OPAL-K provides the support that medical practitioners need to care for more patients in their medical home</a:t>
            </a:r>
            <a:r>
              <a:rPr lang="en-US" dirty="0"/>
              <a:t>. </a:t>
            </a:r>
          </a:p>
          <a:p>
            <a:endParaRPr lang="en-US" dirty="0"/>
          </a:p>
          <a:p>
            <a:r>
              <a:rPr lang="en-US" dirty="0"/>
              <a:t>With OPAL-K, medical practitioners may be able to treat youth with mental health issues right away rather than placing patients on waiting lists to receive care. Earlier intervention may decrease complications of untreated mental disorders including hospitalization and suicides.</a:t>
            </a:r>
          </a:p>
          <a:p>
            <a:endParaRPr lang="en-US" dirty="0"/>
          </a:p>
          <a:p>
            <a:r>
              <a:rPr lang="en-US" dirty="0"/>
              <a:t>The program also offers evidence-based support to medical practitioners in need of psychiatric treatment information. </a:t>
            </a:r>
          </a:p>
          <a:p>
            <a:r>
              <a:rPr lang="en-US" dirty="0"/>
              <a:t>Overall OPAL-K helps build a system that allows primary care providers to deliver the best possible care.</a:t>
            </a:r>
          </a:p>
          <a:p>
            <a:endParaRPr lang="en-US" dirty="0"/>
          </a:p>
          <a:p>
            <a:endParaRPr lang="en-US" dirty="0"/>
          </a:p>
          <a:p>
            <a:pPr defTabSz="465887">
              <a:defRPr/>
            </a:pPr>
            <a:endParaRPr lang="en-US" dirty="0"/>
          </a:p>
        </p:txBody>
      </p:sp>
      <p:sp>
        <p:nvSpPr>
          <p:cNvPr id="4" name="Slide Number Placeholder 3"/>
          <p:cNvSpPr>
            <a:spLocks noGrp="1"/>
          </p:cNvSpPr>
          <p:nvPr>
            <p:ph type="sldNum" sz="quarter" idx="10"/>
          </p:nvPr>
        </p:nvSpPr>
        <p:spPr/>
        <p:txBody>
          <a:bodyPr/>
          <a:lstStyle/>
          <a:p>
            <a:fld id="{09D3F2BC-CFBA-E346-B0F1-F2385F16AF71}" type="slidenum">
              <a:rPr lang="en-US" smtClean="0"/>
              <a:t>59</a:t>
            </a:fld>
            <a:endParaRPr lang="en-US"/>
          </a:p>
        </p:txBody>
      </p:sp>
    </p:spTree>
    <p:extLst>
      <p:ext uri="{BB962C8B-B14F-4D97-AF65-F5344CB8AC3E}">
        <p14:creationId xmlns:p14="http://schemas.microsoft.com/office/powerpoint/2010/main" val="2711601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B147B-6B84-4242-8810-5202D9E96C30}" type="slidenum">
              <a:rPr lang="en-US" smtClean="0"/>
              <a:t>6</a:t>
            </a:fld>
            <a:endParaRPr lang="en-US"/>
          </a:p>
        </p:txBody>
      </p:sp>
    </p:spTree>
    <p:extLst>
      <p:ext uri="{BB962C8B-B14F-4D97-AF65-F5344CB8AC3E}">
        <p14:creationId xmlns:p14="http://schemas.microsoft.com/office/powerpoint/2010/main" val="16203194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B147B-6B84-4242-8810-5202D9E96C30}" type="slidenum">
              <a:rPr lang="en-US" smtClean="0"/>
              <a:t>60</a:t>
            </a:fld>
            <a:endParaRPr lang="en-US"/>
          </a:p>
        </p:txBody>
      </p:sp>
    </p:spTree>
    <p:extLst>
      <p:ext uri="{BB962C8B-B14F-4D97-AF65-F5344CB8AC3E}">
        <p14:creationId xmlns:p14="http://schemas.microsoft.com/office/powerpoint/2010/main" val="4283524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narrative approach to psychiatric interviewing focuses on the patient's life story, co-constructing a meaningful narrative of their experiences and illness. It involves active, non-judgmental listening and uses open-ended questions to understand the patient's subjective experience, social context, and the meaning they make of events, moving beyond a simple diagnosis-focused approach. Key elements include focusing on temporality, social context, and establishing a strong rapport to create a safe space for storytelling. </a:t>
            </a:r>
            <a:endParaRPr lang="en-US" dirty="0"/>
          </a:p>
        </p:txBody>
      </p:sp>
      <p:sp>
        <p:nvSpPr>
          <p:cNvPr id="4" name="Slide Number Placeholder 3"/>
          <p:cNvSpPr>
            <a:spLocks noGrp="1"/>
          </p:cNvSpPr>
          <p:nvPr>
            <p:ph type="sldNum" sz="quarter" idx="5"/>
          </p:nvPr>
        </p:nvSpPr>
        <p:spPr/>
        <p:txBody>
          <a:bodyPr/>
          <a:lstStyle/>
          <a:p>
            <a:fld id="{DFAB147B-6B84-4242-8810-5202D9E96C30}" type="slidenum">
              <a:rPr lang="en-US" smtClean="0"/>
              <a:t>11</a:t>
            </a:fld>
            <a:endParaRPr lang="en-US"/>
          </a:p>
        </p:txBody>
      </p:sp>
    </p:spTree>
    <p:extLst>
      <p:ext uri="{BB962C8B-B14F-4D97-AF65-F5344CB8AC3E}">
        <p14:creationId xmlns:p14="http://schemas.microsoft.com/office/powerpoint/2010/main" val="899093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B147B-6B84-4242-8810-5202D9E96C30}" type="slidenum">
              <a:rPr lang="en-US" smtClean="0"/>
              <a:t>12</a:t>
            </a:fld>
            <a:endParaRPr lang="en-US"/>
          </a:p>
        </p:txBody>
      </p:sp>
    </p:spTree>
    <p:extLst>
      <p:ext uri="{BB962C8B-B14F-4D97-AF65-F5344CB8AC3E}">
        <p14:creationId xmlns:p14="http://schemas.microsoft.com/office/powerpoint/2010/main" val="1189330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Clinically significant anxiety (</a:t>
            </a:r>
            <a:r>
              <a:rPr lang="en-US" sz="1200" dirty="0" err="1"/>
              <a:t>ie</a:t>
            </a:r>
            <a:r>
              <a:rPr lang="en-US" sz="1200" dirty="0"/>
              <a:t> an anxiety disorder) must be distinguished form everyday worries and fears, which are common to the human experience and normative in specific developmental stages:</a:t>
            </a:r>
          </a:p>
          <a:p>
            <a:endParaRPr lang="en-US" dirty="0"/>
          </a:p>
        </p:txBody>
      </p:sp>
      <p:sp>
        <p:nvSpPr>
          <p:cNvPr id="4" name="Slide Number Placeholder 3"/>
          <p:cNvSpPr>
            <a:spLocks noGrp="1"/>
          </p:cNvSpPr>
          <p:nvPr>
            <p:ph type="sldNum" sz="quarter" idx="5"/>
          </p:nvPr>
        </p:nvSpPr>
        <p:spPr/>
        <p:txBody>
          <a:bodyPr/>
          <a:lstStyle/>
          <a:p>
            <a:fld id="{DFAB147B-6B84-4242-8810-5202D9E96C30}" type="slidenum">
              <a:rPr lang="en-US" smtClean="0"/>
              <a:t>13</a:t>
            </a:fld>
            <a:endParaRPr lang="en-US"/>
          </a:p>
        </p:txBody>
      </p:sp>
    </p:spTree>
    <p:extLst>
      <p:ext uri="{BB962C8B-B14F-4D97-AF65-F5344CB8AC3E}">
        <p14:creationId xmlns:p14="http://schemas.microsoft.com/office/powerpoint/2010/main" val="1681957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“PEDIATRIC ANXIETY TRIAD” -Walkup</a:t>
            </a:r>
          </a:p>
          <a:p>
            <a:endParaRPr lang="en-US" dirty="0"/>
          </a:p>
          <a:p>
            <a:r>
              <a:rPr lang="en-US" dirty="0"/>
              <a:t>According to DSM-5,1 separation anxiety is characterized by developmentally inappropriate, excessive worry or distress associated with separation from a primary caregiver or major attachment figure.</a:t>
            </a:r>
          </a:p>
          <a:p>
            <a:endParaRPr lang="en-US" dirty="0"/>
          </a:p>
          <a:p>
            <a:r>
              <a:rPr lang="en-US" dirty="0"/>
              <a:t>Social anxiety is characterized by excessive fear or worry about being negatively evaluated by others in social situations.</a:t>
            </a:r>
          </a:p>
          <a:p>
            <a:endParaRPr lang="en-US" dirty="0"/>
          </a:p>
          <a:p>
            <a:r>
              <a:rPr lang="en-US" dirty="0"/>
              <a:t>Generalized anxiety is characterized by excessive, uncontrollable worries regarding numerous everyday situations or activities.</a:t>
            </a:r>
          </a:p>
          <a:p>
            <a:endParaRPr lang="en-US" dirty="0"/>
          </a:p>
          <a:p>
            <a:r>
              <a:rPr lang="en-US" dirty="0"/>
              <a:t>---------------------</a:t>
            </a:r>
          </a:p>
          <a:p>
            <a:r>
              <a:rPr lang="en-US" dirty="0"/>
              <a:t>SOCIAL ANXIETY DIS:</a:t>
            </a:r>
          </a:p>
          <a:p>
            <a:r>
              <a:rPr lang="en-US" dirty="0"/>
              <a:t>EYE CONTACT IS OFTEN UNCOMFORTABLE FOR THESE KIDS…</a:t>
            </a:r>
          </a:p>
          <a:p>
            <a:r>
              <a:rPr lang="en-US" dirty="0"/>
              <a:t>POSTURE MAY BE OVERLY RIGID, SPEECH MAY BE ABNORMALLY SOFT…</a:t>
            </a:r>
          </a:p>
          <a:p>
            <a:endParaRPr lang="en-US" dirty="0"/>
          </a:p>
          <a:p>
            <a:r>
              <a:rPr lang="en-US" dirty="0"/>
              <a:t>IMPAIRMENT HELPS DISTINGUISH BETWEEN NOMATIVE SHYNESS AND SOCIAL ANXIETY DISORDER.</a:t>
            </a:r>
          </a:p>
          <a:p>
            <a:r>
              <a:rPr lang="en-US" dirty="0"/>
              <a:t>EXAMPLES OF IMPAIRMENT INCLUDE DIFFICULTIES MAKING OR KEEPING FRIENDS, LIMITED ROMANTIC RELATIONSHIPOS, SCHOOL REFUSAL, NOT PARTICIPATING IN EXTRA-CURRICULAR ACTIVITIES, AND SIGNIFICANT CHILD DISTRESS.</a:t>
            </a:r>
          </a:p>
        </p:txBody>
      </p:sp>
      <p:sp>
        <p:nvSpPr>
          <p:cNvPr id="4" name="Slide Number Placeholder 3"/>
          <p:cNvSpPr>
            <a:spLocks noGrp="1"/>
          </p:cNvSpPr>
          <p:nvPr>
            <p:ph type="sldNum" sz="quarter" idx="5"/>
          </p:nvPr>
        </p:nvSpPr>
        <p:spPr/>
        <p:txBody>
          <a:bodyPr/>
          <a:lstStyle/>
          <a:p>
            <a:fld id="{DFAB147B-6B84-4242-8810-5202D9E96C30}" type="slidenum">
              <a:rPr lang="en-US" smtClean="0"/>
              <a:t>14</a:t>
            </a:fld>
            <a:endParaRPr lang="en-US"/>
          </a:p>
        </p:txBody>
      </p:sp>
    </p:spTree>
    <p:extLst>
      <p:ext uri="{BB962C8B-B14F-4D97-AF65-F5344CB8AC3E}">
        <p14:creationId xmlns:p14="http://schemas.microsoft.com/office/powerpoint/2010/main" val="3497706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Animals:</a:t>
            </a:r>
            <a:r>
              <a:rPr lang="en-US" sz="1200" b="0" i="0" kern="1200" dirty="0">
                <a:solidFill>
                  <a:schemeClr val="tx1"/>
                </a:solidFill>
                <a:effectLst/>
                <a:latin typeface="+mn-lt"/>
                <a:ea typeface="+mn-ea"/>
                <a:cs typeface="+mn-cs"/>
              </a:rPr>
              <a:t> Fears of dogs, spiders, insects, and snakes are very common.</a:t>
            </a:r>
          </a:p>
          <a:p>
            <a:r>
              <a:rPr lang="en-US" sz="1200" b="1" i="0" kern="1200" dirty="0">
                <a:solidFill>
                  <a:schemeClr val="tx1"/>
                </a:solidFill>
                <a:effectLst/>
                <a:latin typeface="+mn-lt"/>
                <a:ea typeface="+mn-ea"/>
                <a:cs typeface="+mn-cs"/>
              </a:rPr>
              <a:t>Natural environment:</a:t>
            </a:r>
            <a:r>
              <a:rPr lang="en-US" sz="1200" b="0" i="0" kern="1200" dirty="0">
                <a:solidFill>
                  <a:schemeClr val="tx1"/>
                </a:solidFill>
                <a:effectLst/>
                <a:latin typeface="+mn-lt"/>
                <a:ea typeface="+mn-ea"/>
                <a:cs typeface="+mn-cs"/>
              </a:rPr>
              <a:t> Children often develop phobias related to heights, thunderstorms, and water.</a:t>
            </a:r>
          </a:p>
          <a:p>
            <a:r>
              <a:rPr lang="en-US" sz="1200" b="1" i="0" kern="1200" dirty="0">
                <a:solidFill>
                  <a:schemeClr val="tx1"/>
                </a:solidFill>
                <a:effectLst/>
                <a:latin typeface="+mn-lt"/>
                <a:ea typeface="+mn-ea"/>
                <a:cs typeface="+mn-cs"/>
              </a:rPr>
              <a:t>Blood-injection-injury:</a:t>
            </a:r>
            <a:r>
              <a:rPr lang="en-US" sz="1200" b="0" i="0" kern="1200" dirty="0">
                <a:solidFill>
                  <a:schemeClr val="tx1"/>
                </a:solidFill>
                <a:effectLst/>
                <a:latin typeface="+mn-lt"/>
                <a:ea typeface="+mn-ea"/>
                <a:cs typeface="+mn-cs"/>
              </a:rPr>
              <a:t> Fear of needles, getting shots, blood, or other injuries is a frequent type of phobia.</a:t>
            </a:r>
          </a:p>
          <a:p>
            <a:r>
              <a:rPr lang="en-US" sz="1200" b="1" i="0" kern="1200" dirty="0">
                <a:solidFill>
                  <a:schemeClr val="tx1"/>
                </a:solidFill>
                <a:effectLst/>
                <a:latin typeface="+mn-lt"/>
                <a:ea typeface="+mn-ea"/>
                <a:cs typeface="+mn-cs"/>
              </a:rPr>
              <a:t>Situational:</a:t>
            </a:r>
            <a:r>
              <a:rPr lang="en-US" sz="1200" b="0" i="0" kern="1200" dirty="0">
                <a:solidFill>
                  <a:schemeClr val="tx1"/>
                </a:solidFill>
                <a:effectLst/>
                <a:latin typeface="+mn-lt"/>
                <a:ea typeface="+mn-ea"/>
                <a:cs typeface="+mn-cs"/>
              </a:rPr>
              <a:t> This category includes specific fears like flying, being in small spaces (claustrophobia), or riding in cars.</a:t>
            </a:r>
          </a:p>
          <a:p>
            <a:endParaRPr lang="en-US" dirty="0"/>
          </a:p>
        </p:txBody>
      </p:sp>
      <p:sp>
        <p:nvSpPr>
          <p:cNvPr id="4" name="Slide Number Placeholder 3"/>
          <p:cNvSpPr>
            <a:spLocks noGrp="1"/>
          </p:cNvSpPr>
          <p:nvPr>
            <p:ph type="sldNum" sz="quarter" idx="5"/>
          </p:nvPr>
        </p:nvSpPr>
        <p:spPr/>
        <p:txBody>
          <a:bodyPr/>
          <a:lstStyle/>
          <a:p>
            <a:fld id="{DFAB147B-6B84-4242-8810-5202D9E96C30}" type="slidenum">
              <a:rPr lang="en-US" smtClean="0"/>
              <a:t>15</a:t>
            </a:fld>
            <a:endParaRPr lang="en-US"/>
          </a:p>
        </p:txBody>
      </p:sp>
    </p:spTree>
    <p:extLst>
      <p:ext uri="{BB962C8B-B14F-4D97-AF65-F5344CB8AC3E}">
        <p14:creationId xmlns:p14="http://schemas.microsoft.com/office/powerpoint/2010/main" val="3852601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5618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2108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0917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1081816" y="693735"/>
            <a:ext cx="10045907" cy="1143000"/>
          </a:xfrm>
          <a:prstGeom prst="rect">
            <a:avLst/>
          </a:prstGeom>
        </p:spPr>
        <p:txBody>
          <a:bodyPr vert="horz" lIns="91440" tIns="45720" rIns="91440" bIns="45720" rtlCol="0" anchor="ctr">
            <a:normAutofit/>
          </a:bodyPr>
          <a:lstStyle>
            <a:lvl1pPr algn="l">
              <a:defRPr/>
            </a:lvl1pPr>
          </a:lstStyle>
          <a:p>
            <a:r>
              <a:rPr lang="en-US" dirty="0"/>
              <a:t>Click to edit master title style</a:t>
            </a:r>
          </a:p>
        </p:txBody>
      </p:sp>
      <p:sp>
        <p:nvSpPr>
          <p:cNvPr id="6" name="Text Placeholder 5"/>
          <p:cNvSpPr>
            <a:spLocks noGrp="1"/>
          </p:cNvSpPr>
          <p:nvPr>
            <p:ph type="body" sz="quarter" idx="10"/>
          </p:nvPr>
        </p:nvSpPr>
        <p:spPr>
          <a:xfrm>
            <a:off x="1081618" y="1917627"/>
            <a:ext cx="10045700" cy="2938995"/>
          </a:xfrm>
        </p:spPr>
        <p:txBody>
          <a:bodyPr/>
          <a:lstStyle>
            <a:lvl1pPr>
              <a:lnSpc>
                <a:spcPct val="130000"/>
              </a:lnSpc>
              <a:defRPr>
                <a:solidFill>
                  <a:srgbClr val="585E60"/>
                </a:solidFill>
                <a:latin typeface="Noto Serif"/>
                <a:cs typeface="Noto Serif"/>
              </a:defRPr>
            </a:lvl1pPr>
            <a:lvl2pPr>
              <a:lnSpc>
                <a:spcPct val="130000"/>
              </a:lnSpc>
              <a:defRPr>
                <a:solidFill>
                  <a:srgbClr val="585E60"/>
                </a:solidFill>
                <a:latin typeface="Noto Serif"/>
                <a:cs typeface="Noto Serif"/>
              </a:defRPr>
            </a:lvl2pPr>
            <a:lvl3pPr>
              <a:lnSpc>
                <a:spcPct val="130000"/>
              </a:lnSpc>
              <a:defRPr>
                <a:solidFill>
                  <a:srgbClr val="585E60"/>
                </a:solidFill>
                <a:latin typeface="Noto Serif"/>
                <a:cs typeface="Noto Serif"/>
              </a:defRPr>
            </a:lvl3pPr>
            <a:lvl4pPr>
              <a:lnSpc>
                <a:spcPct val="130000"/>
              </a:lnSpc>
              <a:defRPr>
                <a:solidFill>
                  <a:srgbClr val="585E60"/>
                </a:solidFill>
                <a:latin typeface="Noto Serif"/>
                <a:cs typeface="Noto Serif"/>
              </a:defRPr>
            </a:lvl4pPr>
            <a:lvl5pPr>
              <a:lnSpc>
                <a:spcPct val="130000"/>
              </a:lnSpc>
              <a:defRPr>
                <a:solidFill>
                  <a:srgbClr val="585E60"/>
                </a:solidFill>
                <a:latin typeface="Noto Serif"/>
                <a:cs typeface="Noto Seri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userDrawn="1"/>
        </p:nvSpPr>
        <p:spPr>
          <a:xfrm>
            <a:off x="282106" y="6358533"/>
            <a:ext cx="788457"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A59DB8F-8FAF-2B4A-8A2B-8E81A1CA772A}" type="slidenum">
              <a:rPr lang="en-US" sz="1200" smtClean="0">
                <a:solidFill>
                  <a:srgbClr val="585E60"/>
                </a:solidFill>
                <a:latin typeface="Noto Serif" charset="0"/>
                <a:ea typeface="Noto Serif" charset="0"/>
                <a:cs typeface="Noto Serif" charset="0"/>
              </a:rPr>
              <a:pPr/>
              <a:t>‹#›</a:t>
            </a:fld>
            <a:endParaRPr lang="en-US" sz="1200" dirty="0">
              <a:solidFill>
                <a:srgbClr val="585E60"/>
              </a:solidFill>
              <a:latin typeface="Noto Serif" charset="0"/>
              <a:ea typeface="Noto Serif" charset="0"/>
              <a:cs typeface="Noto Serif" charset="0"/>
            </a:endParaRPr>
          </a:p>
        </p:txBody>
      </p:sp>
    </p:spTree>
    <p:extLst>
      <p:ext uri="{BB962C8B-B14F-4D97-AF65-F5344CB8AC3E}">
        <p14:creationId xmlns:p14="http://schemas.microsoft.com/office/powerpoint/2010/main" val="431865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4/1/2026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113950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8209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4/1/2026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848344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0933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5668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2594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7717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8786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4/1/2026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594568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image" Target="../media/image34.png"/><Relationship Id="rId16"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57.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C1855-D4DE-4639-A643-4EB46C69E786}"/>
              </a:ext>
            </a:extLst>
          </p:cNvPr>
          <p:cNvSpPr>
            <a:spLocks noGrp="1"/>
          </p:cNvSpPr>
          <p:nvPr>
            <p:ph type="ctrTitle"/>
          </p:nvPr>
        </p:nvSpPr>
        <p:spPr>
          <a:xfrm>
            <a:off x="5605226" y="1317171"/>
            <a:ext cx="4972512" cy="3150054"/>
          </a:xfrm>
        </p:spPr>
        <p:txBody>
          <a:bodyPr anchor="b">
            <a:normAutofit/>
          </a:bodyPr>
          <a:lstStyle/>
          <a:p>
            <a:pPr marL="914400" marR="0" lvl="2">
              <a:lnSpc>
                <a:spcPct val="90000"/>
              </a:lnSpc>
              <a:spcBef>
                <a:spcPts val="0"/>
              </a:spcBef>
              <a:spcAft>
                <a:spcPts val="0"/>
              </a:spcAft>
            </a:pPr>
            <a:r>
              <a:rPr lang="en-US" sz="3600" b="1" dirty="0">
                <a:solidFill>
                  <a:schemeClr val="tx1"/>
                </a:solidFill>
                <a:effectLst/>
                <a:latin typeface="Calibri" panose="020F0502020204030204" pitchFamily="34" charset="0"/>
                <a:ea typeface="Calibri" panose="020F0502020204030204" pitchFamily="34" charset="0"/>
              </a:rPr>
              <a:t>Fear </a:t>
            </a:r>
            <a:r>
              <a:rPr lang="en-US" sz="3600" b="1" dirty="0">
                <a:solidFill>
                  <a:schemeClr val="tx1"/>
                </a:solidFill>
                <a:latin typeface="Calibri" panose="020F0502020204030204" pitchFamily="34" charset="0"/>
                <a:ea typeface="Calibri" panose="020F0502020204030204" pitchFamily="34" charset="0"/>
              </a:rPr>
              <a:t>No More:  </a:t>
            </a:r>
            <a:r>
              <a:rPr lang="en-US" sz="3600" b="1" dirty="0">
                <a:solidFill>
                  <a:schemeClr val="tx1"/>
                </a:solidFill>
                <a:effectLst/>
                <a:latin typeface="Calibri" panose="020F0502020204030204" pitchFamily="34" charset="0"/>
                <a:ea typeface="Calibri" panose="020F0502020204030204" pitchFamily="34" charset="0"/>
              </a:rPr>
              <a:t>Management of Pediatric Anxiety and Depression.</a:t>
            </a:r>
          </a:p>
        </p:txBody>
      </p:sp>
      <p:sp>
        <p:nvSpPr>
          <p:cNvPr id="3" name="Subtitle 2">
            <a:extLst>
              <a:ext uri="{FF2B5EF4-FFF2-40B4-BE49-F238E27FC236}">
                <a16:creationId xmlns:a16="http://schemas.microsoft.com/office/drawing/2014/main" id="{12B33FBC-A5C4-4492-AAA5-7D186B1118E9}"/>
              </a:ext>
            </a:extLst>
          </p:cNvPr>
          <p:cNvSpPr>
            <a:spLocks noGrp="1"/>
          </p:cNvSpPr>
          <p:nvPr>
            <p:ph type="subTitle" idx="1"/>
          </p:nvPr>
        </p:nvSpPr>
        <p:spPr>
          <a:xfrm>
            <a:off x="6556100" y="4687316"/>
            <a:ext cx="4972512" cy="1517088"/>
          </a:xfrm>
        </p:spPr>
        <p:txBody>
          <a:bodyPr>
            <a:normAutofit/>
          </a:bodyPr>
          <a:lstStyle/>
          <a:p>
            <a:r>
              <a:rPr lang="en-US" altLang="en-US" sz="1500" b="1" dirty="0">
                <a:solidFill>
                  <a:srgbClr val="FFFFFF"/>
                </a:solidFill>
              </a:rPr>
              <a:t>Joe Thoits MD</a:t>
            </a:r>
          </a:p>
          <a:p>
            <a:pPr marL="0" marR="0">
              <a:spcBef>
                <a:spcPts val="0"/>
              </a:spcBef>
              <a:spcAft>
                <a:spcPts val="0"/>
              </a:spcAft>
            </a:pPr>
            <a:r>
              <a:rPr lang="en-US" sz="1500" dirty="0">
                <a:solidFill>
                  <a:srgbClr val="FFFFFF"/>
                </a:solidFill>
                <a:effectLst/>
                <a:latin typeface="Calibri" panose="020F0502020204030204" pitchFamily="34" charset="0"/>
                <a:ea typeface="Calibri" panose="020F0502020204030204" pitchFamily="34" charset="0"/>
              </a:rPr>
              <a:t>Assoc Prof of Psychiatry / Child &amp; Adolescent Psychiatry, OHSU</a:t>
            </a:r>
          </a:p>
          <a:p>
            <a:pPr marL="0" marR="0">
              <a:spcBef>
                <a:spcPts val="0"/>
              </a:spcBef>
              <a:spcAft>
                <a:spcPts val="0"/>
              </a:spcAft>
            </a:pPr>
            <a:r>
              <a:rPr lang="en-US" sz="1500" dirty="0">
                <a:solidFill>
                  <a:srgbClr val="FFFFFF"/>
                </a:solidFill>
                <a:effectLst/>
                <a:latin typeface="Calibri" panose="020F0502020204030204" pitchFamily="34" charset="0"/>
                <a:ea typeface="Calibri" panose="020F0502020204030204" pitchFamily="34" charset="0"/>
              </a:rPr>
              <a:t>Medical Director Child &amp; Adolescent Psychiatry Unit 6</a:t>
            </a:r>
            <a:endParaRPr lang="en-US" sz="1500" dirty="0">
              <a:solidFill>
                <a:srgbClr val="FFFFFF"/>
              </a:solidFill>
              <a:latin typeface="Calibri" panose="020F0502020204030204" pitchFamily="34" charset="0"/>
              <a:ea typeface="Calibri" panose="020F0502020204030204" pitchFamily="34" charset="0"/>
            </a:endParaRPr>
          </a:p>
          <a:p>
            <a:pPr marL="0" marR="0">
              <a:spcBef>
                <a:spcPts val="0"/>
              </a:spcBef>
              <a:spcAft>
                <a:spcPts val="0"/>
              </a:spcAft>
            </a:pPr>
            <a:r>
              <a:rPr lang="en-US" sz="1500" dirty="0">
                <a:solidFill>
                  <a:srgbClr val="FFFFFF"/>
                </a:solidFill>
                <a:effectLst/>
                <a:latin typeface="Calibri" panose="020F0502020204030204" pitchFamily="34" charset="0"/>
                <a:ea typeface="Calibri" panose="020F0502020204030204" pitchFamily="34" charset="0"/>
              </a:rPr>
              <a:t>Unity Center for Behavioral Health </a:t>
            </a:r>
            <a:endParaRPr lang="en-US" altLang="en-US" sz="1500" b="1" dirty="0">
              <a:solidFill>
                <a:srgbClr val="FFFFFF"/>
              </a:solidFill>
            </a:endParaRPr>
          </a:p>
          <a:p>
            <a:r>
              <a:rPr lang="en-US" altLang="en-US" sz="1500" b="1" dirty="0">
                <a:solidFill>
                  <a:srgbClr val="FFFFFF"/>
                </a:solidFill>
              </a:rPr>
              <a:t>May, 2026</a:t>
            </a:r>
          </a:p>
          <a:p>
            <a:endParaRPr lang="en-US" sz="1500" dirty="0">
              <a:solidFill>
                <a:srgbClr val="FFFFFF"/>
              </a:solidFill>
            </a:endParaRPr>
          </a:p>
        </p:txBody>
      </p:sp>
      <p:pic>
        <p:nvPicPr>
          <p:cNvPr id="4" name="Picture 3">
            <a:extLst>
              <a:ext uri="{FF2B5EF4-FFF2-40B4-BE49-F238E27FC236}">
                <a16:creationId xmlns:a16="http://schemas.microsoft.com/office/drawing/2014/main" id="{0A6CA7AE-7B2F-4039-994E-EEE053AB5ABA}"/>
              </a:ext>
            </a:extLst>
          </p:cNvPr>
          <p:cNvPicPr>
            <a:picLocks noChangeAspect="1"/>
          </p:cNvPicPr>
          <p:nvPr/>
        </p:nvPicPr>
        <p:blipFill>
          <a:blip r:embed="rId4"/>
          <a:stretch>
            <a:fillRect/>
          </a:stretch>
        </p:blipFill>
        <p:spPr>
          <a:xfrm>
            <a:off x="377269" y="2368626"/>
            <a:ext cx="4621898" cy="1820747"/>
          </a:xfrm>
          <a:prstGeom prst="rect">
            <a:avLst/>
          </a:prstGeom>
        </p:spPr>
      </p:pic>
    </p:spTree>
    <p:extLst>
      <p:ext uri="{BB962C8B-B14F-4D97-AF65-F5344CB8AC3E}">
        <p14:creationId xmlns:p14="http://schemas.microsoft.com/office/powerpoint/2010/main" val="118901705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69848" y="484632"/>
            <a:ext cx="10058400" cy="1609344"/>
          </a:xfrm>
        </p:spPr>
        <p:txBody>
          <a:bodyPr vert="horz" lIns="91440" tIns="45720" rIns="91440" bIns="45720" rtlCol="0" anchor="ctr">
            <a:normAutofit/>
          </a:bodyPr>
          <a:lstStyle/>
          <a:p>
            <a:r>
              <a:rPr lang="en-US" sz="6000" b="1" dirty="0">
                <a:solidFill>
                  <a:schemeClr val="accent1">
                    <a:lumMod val="75000"/>
                  </a:schemeClr>
                </a:solidFill>
              </a:rPr>
              <a:t>Case: JT</a:t>
            </a:r>
          </a:p>
        </p:txBody>
      </p:sp>
      <p:sp>
        <p:nvSpPr>
          <p:cNvPr id="5" name="Text Placeholder 4"/>
          <p:cNvSpPr>
            <a:spLocks noGrp="1"/>
          </p:cNvSpPr>
          <p:nvPr>
            <p:ph type="body" sz="quarter" idx="10"/>
          </p:nvPr>
        </p:nvSpPr>
        <p:spPr>
          <a:xfrm>
            <a:off x="6496216" y="2320412"/>
            <a:ext cx="4688588" cy="4366469"/>
          </a:xfrm>
        </p:spPr>
        <p:txBody>
          <a:bodyPr vert="horz" lIns="91440" tIns="45720" rIns="91440" bIns="45720" rtlCol="0" anchor="ctr">
            <a:normAutofit/>
          </a:bodyPr>
          <a:lstStyle/>
          <a:p>
            <a:pPr>
              <a:lnSpc>
                <a:spcPct val="90000"/>
              </a:lnSpc>
            </a:pPr>
            <a:r>
              <a:rPr lang="en-US" sz="1800" dirty="0">
                <a:solidFill>
                  <a:schemeClr val="tx1"/>
                </a:solidFill>
                <a:latin typeface="+mn-lt"/>
                <a:cs typeface="+mn-cs"/>
              </a:rPr>
              <a:t>Born premature, adopted at 2 years of age</a:t>
            </a:r>
          </a:p>
          <a:p>
            <a:pPr>
              <a:lnSpc>
                <a:spcPct val="90000"/>
              </a:lnSpc>
            </a:pPr>
            <a:r>
              <a:rPr lang="en-US" sz="1800" dirty="0">
                <a:solidFill>
                  <a:schemeClr val="tx1"/>
                </a:solidFill>
                <a:latin typeface="+mn-lt"/>
                <a:cs typeface="+mn-cs"/>
              </a:rPr>
              <a:t>History of 8+ inpatient stays, many medication trials</a:t>
            </a:r>
          </a:p>
          <a:p>
            <a:pPr>
              <a:lnSpc>
                <a:spcPct val="90000"/>
              </a:lnSpc>
            </a:pPr>
            <a:r>
              <a:rPr lang="en-US" sz="1800" dirty="0">
                <a:solidFill>
                  <a:schemeClr val="tx1"/>
                </a:solidFill>
                <a:latin typeface="+mn-lt"/>
                <a:cs typeface="+mn-cs"/>
              </a:rPr>
              <a:t>Meds on admit:  MPH 36/10, Amantadine 25</a:t>
            </a:r>
          </a:p>
          <a:p>
            <a:pPr>
              <a:lnSpc>
                <a:spcPct val="90000"/>
              </a:lnSpc>
            </a:pPr>
            <a:r>
              <a:rPr lang="en-US" sz="1800" dirty="0">
                <a:solidFill>
                  <a:schemeClr val="tx1"/>
                </a:solidFill>
                <a:latin typeface="+mn-lt"/>
                <a:cs typeface="+mn-cs"/>
              </a:rPr>
              <a:t>Hospital day 26, informed of pending transfer, assaulted this provider </a:t>
            </a:r>
            <a:r>
              <a:rPr lang="en-US" sz="1800" dirty="0">
                <a:solidFill>
                  <a:schemeClr val="tx1"/>
                </a:solidFill>
                <a:latin typeface="+mn-lt"/>
                <a:cs typeface="+mn-cs"/>
                <a:sym typeface="Wingdings"/>
              </a:rPr>
              <a:t></a:t>
            </a:r>
            <a:r>
              <a:rPr lang="en-US" sz="1800" dirty="0">
                <a:solidFill>
                  <a:schemeClr val="tx1"/>
                </a:solidFill>
                <a:latin typeface="+mn-lt"/>
                <a:cs typeface="+mn-cs"/>
              </a:rPr>
              <a:t> seclusion/restraints</a:t>
            </a:r>
          </a:p>
          <a:p>
            <a:pPr>
              <a:lnSpc>
                <a:spcPct val="90000"/>
              </a:lnSpc>
            </a:pPr>
            <a:r>
              <a:rPr lang="en-US" sz="1800" dirty="0">
                <a:solidFill>
                  <a:schemeClr val="tx1"/>
                </a:solidFill>
                <a:latin typeface="+mn-lt"/>
                <a:cs typeface="+mn-cs"/>
              </a:rPr>
              <a:t>Hospital day 27 </a:t>
            </a:r>
            <a:r>
              <a:rPr lang="en-US" sz="1800" dirty="0">
                <a:solidFill>
                  <a:schemeClr val="tx1"/>
                </a:solidFill>
                <a:latin typeface="+mn-lt"/>
                <a:cs typeface="+mn-cs"/>
                <a:sym typeface="Wingdings"/>
              </a:rPr>
              <a:t> seclusion/restraints</a:t>
            </a:r>
          </a:p>
          <a:p>
            <a:pPr>
              <a:lnSpc>
                <a:spcPct val="90000"/>
              </a:lnSpc>
            </a:pPr>
            <a:r>
              <a:rPr lang="en-US" sz="1800" dirty="0">
                <a:solidFill>
                  <a:schemeClr val="tx1"/>
                </a:solidFill>
                <a:latin typeface="+mn-lt"/>
                <a:cs typeface="+mn-cs"/>
                <a:sym typeface="Wingdings"/>
              </a:rPr>
              <a:t>Hospital day 29  walked out with secure transport driver</a:t>
            </a:r>
            <a:r>
              <a:rPr lang="en-US" sz="1800" dirty="0">
                <a:solidFill>
                  <a:schemeClr val="tx1"/>
                </a:solidFill>
                <a:latin typeface="+mn-lt"/>
                <a:cs typeface="+mn-cs"/>
              </a:rPr>
              <a:t> </a:t>
            </a:r>
          </a:p>
          <a:p>
            <a:pPr>
              <a:lnSpc>
                <a:spcPct val="90000"/>
              </a:lnSpc>
            </a:pPr>
            <a:endParaRPr lang="en-US" sz="1700" dirty="0">
              <a:solidFill>
                <a:schemeClr val="tx1"/>
              </a:solidFill>
              <a:latin typeface="+mn-lt"/>
              <a:cs typeface="+mn-cs"/>
            </a:endParaRPr>
          </a:p>
        </p:txBody>
      </p:sp>
      <p:pic>
        <p:nvPicPr>
          <p:cNvPr id="1026" name="Picture 2" descr="Puck you, miss! Jonah is back | news.com.au — Australia's leading news site  for latest headlines">
            <a:extLst>
              <a:ext uri="{FF2B5EF4-FFF2-40B4-BE49-F238E27FC236}">
                <a16:creationId xmlns:a16="http://schemas.microsoft.com/office/drawing/2014/main" id="{DAF85AA9-FBF0-F2A8-7E55-D2225FD5E1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94" r="23744" b="-1"/>
          <a:stretch>
            <a:fillRect/>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527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EBFA673-32FE-4B7D-C8C7-602A664CEBFB}"/>
              </a:ext>
            </a:extLst>
          </p:cNvPr>
          <p:cNvPicPr>
            <a:picLocks noChangeAspect="1"/>
          </p:cNvPicPr>
          <p:nvPr/>
        </p:nvPicPr>
        <p:blipFill>
          <a:blip r:embed="rId3"/>
          <a:stretch>
            <a:fillRect/>
          </a:stretch>
        </p:blipFill>
        <p:spPr>
          <a:xfrm>
            <a:off x="0" y="0"/>
            <a:ext cx="12290474" cy="7360687"/>
          </a:xfrm>
          <a:prstGeom prst="rect">
            <a:avLst/>
          </a:prstGeom>
        </p:spPr>
      </p:pic>
      <p:sp>
        <p:nvSpPr>
          <p:cNvPr id="4" name="AutoShape 2" descr="The Science Behind The Power of Storytelling - Natural High">
            <a:extLst>
              <a:ext uri="{FF2B5EF4-FFF2-40B4-BE49-F238E27FC236}">
                <a16:creationId xmlns:a16="http://schemas.microsoft.com/office/drawing/2014/main" id="{E49CE85E-3C6A-85DC-8924-1AAA6616433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The Science Behind The Power of Storytelling - Natural High">
            <a:extLst>
              <a:ext uri="{FF2B5EF4-FFF2-40B4-BE49-F238E27FC236}">
                <a16:creationId xmlns:a16="http://schemas.microsoft.com/office/drawing/2014/main" id="{82C230C7-CEC8-A0EE-43EA-40AE5655CDC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Power of Storytelling">
            <a:extLst>
              <a:ext uri="{FF2B5EF4-FFF2-40B4-BE49-F238E27FC236}">
                <a16:creationId xmlns:a16="http://schemas.microsoft.com/office/drawing/2014/main" id="{459659B1-6160-EC13-D343-E8902F46E5A0}"/>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Power of Storytelling">
            <a:extLst>
              <a:ext uri="{FF2B5EF4-FFF2-40B4-BE49-F238E27FC236}">
                <a16:creationId xmlns:a16="http://schemas.microsoft.com/office/drawing/2014/main" id="{65463DB4-CAEC-0C78-CC09-DD8DCE722315}"/>
              </a:ext>
            </a:extLst>
          </p:cNvPr>
          <p:cNvSpPr>
            <a:spLocks noGrp="1" noChangeAspect="1" noChangeArrowheads="1"/>
          </p:cNvSpPr>
          <p:nvPr>
            <p:ph type="title"/>
          </p:nvPr>
        </p:nvSpPr>
        <p:spPr bwMode="auto">
          <a:xfrm>
            <a:off x="467682" y="841471"/>
            <a:ext cx="3847840" cy="10653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a:solidFill>
                  <a:schemeClr val="bg1"/>
                </a:solidFill>
              </a:rPr>
              <a:t>Assessment.</a:t>
            </a:r>
            <a:r>
              <a:rPr lang="en-US" dirty="0"/>
              <a:t>.</a:t>
            </a:r>
          </a:p>
        </p:txBody>
      </p:sp>
      <p:sp>
        <p:nvSpPr>
          <p:cNvPr id="10" name="AutoShape 14" descr="Power of Storytelling">
            <a:extLst>
              <a:ext uri="{FF2B5EF4-FFF2-40B4-BE49-F238E27FC236}">
                <a16:creationId xmlns:a16="http://schemas.microsoft.com/office/drawing/2014/main" id="{BC25A192-3645-7B25-6863-CEC8A4AAD600}"/>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050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14AF0-2ABD-9D63-5998-1D08D4DFE3A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CC012C3-38CD-5B93-DB8C-41B31E201042}"/>
              </a:ext>
            </a:extLst>
          </p:cNvPr>
          <p:cNvSpPr>
            <a:spLocks noGrp="1"/>
          </p:cNvSpPr>
          <p:nvPr>
            <p:ph idx="1"/>
          </p:nvPr>
        </p:nvSpPr>
        <p:spPr/>
        <p:txBody>
          <a:bodyPr/>
          <a:lstStyle/>
          <a:p>
            <a:endParaRPr lang="en-US"/>
          </a:p>
        </p:txBody>
      </p:sp>
      <p:sp>
        <p:nvSpPr>
          <p:cNvPr id="4" name="AutoShape 2" descr="Age of onset of mental disorders. Distribution of age of onset of mental disorders in the general population based on the metaanalysis by Solmi et al. [9]: Meta-analytic epidemiologic proportion (y-axis) for anxiety disorders (5.5/15.5 years), substance use disorders (19.5 years), schizophrenia/psychotic disorders (20.5 years), eating disorders (15.5 years), personality disorders (20.5 years), obsessive-compulsive (14.5) and mood disorders (20.5 years) (ICD-10 blocks). The dotted horizontal lines represent the peak age of onset for each diagnostic category.">
            <a:extLst>
              <a:ext uri="{FF2B5EF4-FFF2-40B4-BE49-F238E27FC236}">
                <a16:creationId xmlns:a16="http://schemas.microsoft.com/office/drawing/2014/main" id="{29DA0B9B-565D-81BE-EC81-07614DA7B83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26767C33-C78D-044E-15E8-1C1E812CA1A5}"/>
              </a:ext>
            </a:extLst>
          </p:cNvPr>
          <p:cNvPicPr>
            <a:picLocks noChangeAspect="1"/>
          </p:cNvPicPr>
          <p:nvPr/>
        </p:nvPicPr>
        <p:blipFill>
          <a:blip r:embed="rId3"/>
          <a:stretch>
            <a:fillRect/>
          </a:stretch>
        </p:blipFill>
        <p:spPr>
          <a:xfrm>
            <a:off x="793214" y="429814"/>
            <a:ext cx="9915180" cy="5943554"/>
          </a:xfrm>
          <a:prstGeom prst="rect">
            <a:avLst/>
          </a:prstGeom>
        </p:spPr>
      </p:pic>
      <p:sp>
        <p:nvSpPr>
          <p:cNvPr id="5" name="Oval 4">
            <a:extLst>
              <a:ext uri="{FF2B5EF4-FFF2-40B4-BE49-F238E27FC236}">
                <a16:creationId xmlns:a16="http://schemas.microsoft.com/office/drawing/2014/main" id="{AA847070-AE4F-60E5-2E75-4610370E9E0D}"/>
              </a:ext>
            </a:extLst>
          </p:cNvPr>
          <p:cNvSpPr/>
          <p:nvPr/>
        </p:nvSpPr>
        <p:spPr>
          <a:xfrm>
            <a:off x="1807030" y="2221992"/>
            <a:ext cx="2762726" cy="2798935"/>
          </a:xfrm>
          <a:prstGeom prst="ellipse">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2831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B6D8D-2BCA-309D-2739-3371BE64D4C1}"/>
              </a:ext>
            </a:extLst>
          </p:cNvPr>
          <p:cNvSpPr>
            <a:spLocks noGrp="1"/>
          </p:cNvSpPr>
          <p:nvPr>
            <p:ph type="title"/>
          </p:nvPr>
        </p:nvSpPr>
        <p:spPr>
          <a:xfrm>
            <a:off x="1412748" y="664464"/>
            <a:ext cx="10058400" cy="1609344"/>
          </a:xfrm>
        </p:spPr>
        <p:txBody>
          <a:bodyPr>
            <a:normAutofit/>
          </a:bodyPr>
          <a:lstStyle/>
          <a:p>
            <a:r>
              <a:rPr lang="en-US" sz="6000" b="1" dirty="0">
                <a:solidFill>
                  <a:schemeClr val="accent1">
                    <a:lumMod val="75000"/>
                  </a:schemeClr>
                </a:solidFill>
              </a:rPr>
              <a:t>Anxiety is typical. Sometimes.</a:t>
            </a:r>
          </a:p>
        </p:txBody>
      </p:sp>
      <p:sp>
        <p:nvSpPr>
          <p:cNvPr id="3" name="Content Placeholder 2">
            <a:extLst>
              <a:ext uri="{FF2B5EF4-FFF2-40B4-BE49-F238E27FC236}">
                <a16:creationId xmlns:a16="http://schemas.microsoft.com/office/drawing/2014/main" id="{116C2924-B52E-F760-7854-71F2DAD1AF06}"/>
              </a:ext>
            </a:extLst>
          </p:cNvPr>
          <p:cNvSpPr>
            <a:spLocks noGrp="1"/>
          </p:cNvSpPr>
          <p:nvPr>
            <p:ph idx="1"/>
          </p:nvPr>
        </p:nvSpPr>
        <p:spPr>
          <a:xfrm>
            <a:off x="1069848" y="2273808"/>
            <a:ext cx="10058400" cy="3430956"/>
          </a:xfrm>
        </p:spPr>
        <p:txBody>
          <a:bodyPr>
            <a:noAutofit/>
          </a:bodyPr>
          <a:lstStyle/>
          <a:p>
            <a:pPr lvl="1"/>
            <a:r>
              <a:rPr lang="en-US" sz="3200" u="sng" dirty="0"/>
              <a:t>Infancy</a:t>
            </a:r>
            <a:r>
              <a:rPr lang="en-US" sz="3200" dirty="0"/>
              <a:t>:  being startled, exposure to strangers</a:t>
            </a:r>
          </a:p>
          <a:p>
            <a:pPr lvl="1"/>
            <a:r>
              <a:rPr lang="en-US" sz="3200" u="sng" dirty="0"/>
              <a:t>Toddlers</a:t>
            </a:r>
            <a:r>
              <a:rPr lang="en-US" sz="3200" dirty="0"/>
              <a:t>:  separation from caregiver</a:t>
            </a:r>
          </a:p>
          <a:p>
            <a:pPr lvl="1"/>
            <a:r>
              <a:rPr lang="en-US" sz="3200" u="sng" dirty="0"/>
              <a:t>Preschoolers</a:t>
            </a:r>
            <a:r>
              <a:rPr lang="en-US" sz="3200" dirty="0"/>
              <a:t>:  supernatural creatures</a:t>
            </a:r>
          </a:p>
          <a:p>
            <a:pPr lvl="1"/>
            <a:r>
              <a:rPr lang="en-US" sz="3200" u="sng" dirty="0"/>
              <a:t>School-aged</a:t>
            </a:r>
            <a:r>
              <a:rPr lang="en-US" sz="3200" dirty="0"/>
              <a:t>:  physical well-being and natural disasters</a:t>
            </a:r>
          </a:p>
          <a:p>
            <a:pPr lvl="1"/>
            <a:r>
              <a:rPr lang="en-US" sz="3200" u="sng" dirty="0"/>
              <a:t>Adolescents</a:t>
            </a:r>
            <a:r>
              <a:rPr lang="en-US" sz="3200" dirty="0"/>
              <a:t>:  social and existential concerns</a:t>
            </a:r>
          </a:p>
        </p:txBody>
      </p:sp>
    </p:spTree>
    <p:extLst>
      <p:ext uri="{BB962C8B-B14F-4D97-AF65-F5344CB8AC3E}">
        <p14:creationId xmlns:p14="http://schemas.microsoft.com/office/powerpoint/2010/main" val="207333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2121B-AD86-4C6C-9D90-732A8283295C}"/>
              </a:ext>
            </a:extLst>
          </p:cNvPr>
          <p:cNvSpPr>
            <a:spLocks noGrp="1"/>
          </p:cNvSpPr>
          <p:nvPr>
            <p:ph type="title"/>
          </p:nvPr>
        </p:nvSpPr>
        <p:spPr>
          <a:xfrm>
            <a:off x="2439412" y="0"/>
            <a:ext cx="6653073" cy="1280890"/>
          </a:xfrm>
        </p:spPr>
        <p:txBody>
          <a:bodyPr/>
          <a:lstStyle/>
          <a:p>
            <a:r>
              <a:rPr lang="en-US" b="1" dirty="0">
                <a:solidFill>
                  <a:schemeClr val="accent1">
                    <a:lumMod val="75000"/>
                  </a:schemeClr>
                </a:solidFill>
              </a:rPr>
              <a:t>DSM V: Anxiety Disorders</a:t>
            </a:r>
          </a:p>
        </p:txBody>
      </p:sp>
      <p:graphicFrame>
        <p:nvGraphicFramePr>
          <p:cNvPr id="3" name="Table 3">
            <a:extLst>
              <a:ext uri="{FF2B5EF4-FFF2-40B4-BE49-F238E27FC236}">
                <a16:creationId xmlns:a16="http://schemas.microsoft.com/office/drawing/2014/main" id="{AE2FDE77-24EF-AAED-847D-BA169202EC6C}"/>
              </a:ext>
            </a:extLst>
          </p:cNvPr>
          <p:cNvGraphicFramePr>
            <a:graphicFrameLocks noGrp="1"/>
          </p:cNvGraphicFramePr>
          <p:nvPr>
            <p:ph idx="1"/>
          </p:nvPr>
        </p:nvGraphicFramePr>
        <p:xfrm>
          <a:off x="840901" y="982481"/>
          <a:ext cx="10058400" cy="5596156"/>
        </p:xfrm>
        <a:graphic>
          <a:graphicData uri="http://schemas.openxmlformats.org/drawingml/2006/table">
            <a:tbl>
              <a:tblPr firstRow="1" bandRow="1">
                <a:tableStyleId>{5C22544A-7EE6-4342-B048-85BDC9FD1C3A}</a:tableStyleId>
              </a:tblPr>
              <a:tblGrid>
                <a:gridCol w="3360650">
                  <a:extLst>
                    <a:ext uri="{9D8B030D-6E8A-4147-A177-3AD203B41FA5}">
                      <a16:colId xmlns:a16="http://schemas.microsoft.com/office/drawing/2014/main" val="2426529253"/>
                    </a:ext>
                  </a:extLst>
                </a:gridCol>
                <a:gridCol w="6697750">
                  <a:extLst>
                    <a:ext uri="{9D8B030D-6E8A-4147-A177-3AD203B41FA5}">
                      <a16:colId xmlns:a16="http://schemas.microsoft.com/office/drawing/2014/main" val="4250163103"/>
                    </a:ext>
                  </a:extLst>
                </a:gridCol>
              </a:tblGrid>
              <a:tr h="353395">
                <a:tc>
                  <a:txBody>
                    <a:bodyPr/>
                    <a:lstStyle/>
                    <a:p>
                      <a:endParaRPr lang="en-US" dirty="0"/>
                    </a:p>
                  </a:txBody>
                  <a:tcPr/>
                </a:tc>
                <a:tc>
                  <a:txBody>
                    <a:bodyPr/>
                    <a:lstStyle/>
                    <a:p>
                      <a:endParaRPr lang="en-US"/>
                    </a:p>
                  </a:txBody>
                  <a:tcPr/>
                </a:tc>
                <a:extLst>
                  <a:ext uri="{0D108BD9-81ED-4DB2-BD59-A6C34878D82A}">
                    <a16:rowId xmlns:a16="http://schemas.microsoft.com/office/drawing/2014/main" val="416627127"/>
                  </a:ext>
                </a:extLst>
              </a:tr>
              <a:tr h="609970">
                <a:tc>
                  <a:txBody>
                    <a:bodyPr/>
                    <a:lstStyle/>
                    <a:p>
                      <a:r>
                        <a:rPr lang="en-US" dirty="0"/>
                        <a:t>Separation Anxiety Disorder</a:t>
                      </a:r>
                    </a:p>
                  </a:txBody>
                  <a:tcPr/>
                </a:tc>
                <a:tc>
                  <a:txBody>
                    <a:bodyPr/>
                    <a:lstStyle/>
                    <a:p>
                      <a:r>
                        <a:rPr lang="en-US" dirty="0"/>
                        <a:t>Excessive worry about being separated from caregiver; duration &gt; 4 weeks in children</a:t>
                      </a:r>
                    </a:p>
                  </a:txBody>
                  <a:tcPr/>
                </a:tc>
                <a:extLst>
                  <a:ext uri="{0D108BD9-81ED-4DB2-BD59-A6C34878D82A}">
                    <a16:rowId xmlns:a16="http://schemas.microsoft.com/office/drawing/2014/main" val="1038973999"/>
                  </a:ext>
                </a:extLst>
              </a:tr>
              <a:tr h="609970">
                <a:tc>
                  <a:txBody>
                    <a:bodyPr/>
                    <a:lstStyle/>
                    <a:p>
                      <a:r>
                        <a:rPr lang="en-US" dirty="0"/>
                        <a:t>Selective Mutism</a:t>
                      </a:r>
                    </a:p>
                  </a:txBody>
                  <a:tcPr/>
                </a:tc>
                <a:tc>
                  <a:txBody>
                    <a:bodyPr/>
                    <a:lstStyle/>
                    <a:p>
                      <a:r>
                        <a:rPr lang="en-US" dirty="0"/>
                        <a:t>Lack of speech in particular situations despite talking in other settings; duration &gt; 4 weeks</a:t>
                      </a:r>
                    </a:p>
                  </a:txBody>
                  <a:tcPr/>
                </a:tc>
                <a:extLst>
                  <a:ext uri="{0D108BD9-81ED-4DB2-BD59-A6C34878D82A}">
                    <a16:rowId xmlns:a16="http://schemas.microsoft.com/office/drawing/2014/main" val="916806087"/>
                  </a:ext>
                </a:extLst>
              </a:tr>
              <a:tr h="609970">
                <a:tc>
                  <a:txBody>
                    <a:bodyPr/>
                    <a:lstStyle/>
                    <a:p>
                      <a:r>
                        <a:rPr lang="en-US" dirty="0"/>
                        <a:t>Specific Phobia</a:t>
                      </a:r>
                    </a:p>
                  </a:txBody>
                  <a:tcPr/>
                </a:tc>
                <a:tc>
                  <a:txBody>
                    <a:bodyPr/>
                    <a:lstStyle/>
                    <a:p>
                      <a:r>
                        <a:rPr lang="en-US" dirty="0"/>
                        <a:t>Excessive fear of a particular object or situation; duration &gt; 6 months</a:t>
                      </a:r>
                    </a:p>
                  </a:txBody>
                  <a:tcPr/>
                </a:tc>
                <a:extLst>
                  <a:ext uri="{0D108BD9-81ED-4DB2-BD59-A6C34878D82A}">
                    <a16:rowId xmlns:a16="http://schemas.microsoft.com/office/drawing/2014/main" val="480247976"/>
                  </a:ext>
                </a:extLst>
              </a:tr>
              <a:tr h="609970">
                <a:tc>
                  <a:txBody>
                    <a:bodyPr/>
                    <a:lstStyle/>
                    <a:p>
                      <a:r>
                        <a:rPr lang="en-US" dirty="0"/>
                        <a:t>Social Anxiety Disorder</a:t>
                      </a:r>
                    </a:p>
                  </a:txBody>
                  <a:tcPr/>
                </a:tc>
                <a:tc>
                  <a:txBody>
                    <a:bodyPr/>
                    <a:lstStyle/>
                    <a:p>
                      <a:r>
                        <a:rPr lang="en-US" dirty="0"/>
                        <a:t>Excessive fear of social situations or being observed, fear of negative evaluation</a:t>
                      </a:r>
                    </a:p>
                  </a:txBody>
                  <a:tcPr/>
                </a:tc>
                <a:extLst>
                  <a:ext uri="{0D108BD9-81ED-4DB2-BD59-A6C34878D82A}">
                    <a16:rowId xmlns:a16="http://schemas.microsoft.com/office/drawing/2014/main" val="2436754991"/>
                  </a:ext>
                </a:extLst>
              </a:tr>
              <a:tr h="871386">
                <a:tc>
                  <a:txBody>
                    <a:bodyPr/>
                    <a:lstStyle/>
                    <a:p>
                      <a:r>
                        <a:rPr lang="en-US" dirty="0"/>
                        <a:t>Panic Disorder</a:t>
                      </a:r>
                    </a:p>
                  </a:txBody>
                  <a:tcPr/>
                </a:tc>
                <a:tc>
                  <a:txBody>
                    <a:bodyPr/>
                    <a:lstStyle/>
                    <a:p>
                      <a:r>
                        <a:rPr lang="en-US" dirty="0"/>
                        <a:t>Multiple panic attacks without identifiable trigger, persistent apprehension about having a panic attack and/or excessive behavioral changes to avoid having a panic attack</a:t>
                      </a:r>
                    </a:p>
                  </a:txBody>
                  <a:tcPr/>
                </a:tc>
                <a:extLst>
                  <a:ext uri="{0D108BD9-81ED-4DB2-BD59-A6C34878D82A}">
                    <a16:rowId xmlns:a16="http://schemas.microsoft.com/office/drawing/2014/main" val="3779418036"/>
                  </a:ext>
                </a:extLst>
              </a:tr>
              <a:tr h="871386">
                <a:tc>
                  <a:txBody>
                    <a:bodyPr/>
                    <a:lstStyle/>
                    <a:p>
                      <a:r>
                        <a:rPr lang="en-US" dirty="0"/>
                        <a:t>Agoraphobia</a:t>
                      </a:r>
                    </a:p>
                  </a:txBody>
                  <a:tcPr/>
                </a:tc>
                <a:tc>
                  <a:txBody>
                    <a:bodyPr/>
                    <a:lstStyle/>
                    <a:p>
                      <a:r>
                        <a:rPr lang="en-US" dirty="0"/>
                        <a:t>Avoidance of two of the following situations: public transportation, open spaces, enclosed spaces, crowds and being outside of the home</a:t>
                      </a:r>
                    </a:p>
                  </a:txBody>
                  <a:tcPr/>
                </a:tc>
                <a:extLst>
                  <a:ext uri="{0D108BD9-81ED-4DB2-BD59-A6C34878D82A}">
                    <a16:rowId xmlns:a16="http://schemas.microsoft.com/office/drawing/2014/main" val="2940121097"/>
                  </a:ext>
                </a:extLst>
              </a:tr>
              <a:tr h="871386">
                <a:tc>
                  <a:txBody>
                    <a:bodyPr/>
                    <a:lstStyle/>
                    <a:p>
                      <a:r>
                        <a:rPr lang="en-US" dirty="0"/>
                        <a:t>Generalized Anxiety Disorder</a:t>
                      </a:r>
                    </a:p>
                  </a:txBody>
                  <a:tcPr/>
                </a:tc>
                <a:tc>
                  <a:txBody>
                    <a:bodyPr/>
                    <a:lstStyle/>
                    <a:p>
                      <a:r>
                        <a:rPr lang="en-US" dirty="0"/>
                        <a:t>Intense worry about multiple everyday tasks or situations; duration &gt; 6 months, in kids one additional </a:t>
                      </a:r>
                      <a:r>
                        <a:rPr lang="en-US" dirty="0" err="1"/>
                        <a:t>sx</a:t>
                      </a:r>
                      <a:r>
                        <a:rPr lang="en-US" dirty="0"/>
                        <a:t> (poor sleep, fatigue, poor concentration, restlessness, muscle tension)</a:t>
                      </a:r>
                    </a:p>
                  </a:txBody>
                  <a:tcPr/>
                </a:tc>
                <a:extLst>
                  <a:ext uri="{0D108BD9-81ED-4DB2-BD59-A6C34878D82A}">
                    <a16:rowId xmlns:a16="http://schemas.microsoft.com/office/drawing/2014/main" val="1816310747"/>
                  </a:ext>
                </a:extLst>
              </a:tr>
            </a:tbl>
          </a:graphicData>
        </a:graphic>
      </p:graphicFrame>
      <p:sp>
        <p:nvSpPr>
          <p:cNvPr id="4" name="Arrow: Right 3">
            <a:extLst>
              <a:ext uri="{FF2B5EF4-FFF2-40B4-BE49-F238E27FC236}">
                <a16:creationId xmlns:a16="http://schemas.microsoft.com/office/drawing/2014/main" id="{702D3B75-A136-1EC2-1296-02165FBA0212}"/>
              </a:ext>
            </a:extLst>
          </p:cNvPr>
          <p:cNvSpPr/>
          <p:nvPr/>
        </p:nvSpPr>
        <p:spPr>
          <a:xfrm>
            <a:off x="389103" y="1482811"/>
            <a:ext cx="345989" cy="4104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D15AAC23-4FE7-5221-918A-BF13C79A4E4C}"/>
              </a:ext>
            </a:extLst>
          </p:cNvPr>
          <p:cNvSpPr/>
          <p:nvPr/>
        </p:nvSpPr>
        <p:spPr>
          <a:xfrm>
            <a:off x="389102" y="3334965"/>
            <a:ext cx="345989" cy="4104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E5D609D3-8A97-4121-49AC-4E9285B56086}"/>
              </a:ext>
            </a:extLst>
          </p:cNvPr>
          <p:cNvSpPr/>
          <p:nvPr/>
        </p:nvSpPr>
        <p:spPr>
          <a:xfrm>
            <a:off x="389102" y="5896933"/>
            <a:ext cx="345989" cy="4104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690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80">
                                          <p:stCondLst>
                                            <p:cond delay="0"/>
                                          </p:stCondLst>
                                        </p:cTn>
                                        <p:tgtEl>
                                          <p:spTgt spid="6"/>
                                        </p:tgtEl>
                                      </p:cBhvr>
                                    </p:animEffect>
                                    <p:anim calcmode="lin" valueType="num">
                                      <p:cBhvr>
                                        <p:cTn id="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gtEl>
                                      </p:cBhvr>
                                      <p:to x="100000" y="60000"/>
                                    </p:animScale>
                                    <p:animScale>
                                      <p:cBhvr>
                                        <p:cTn id="46" dur="166" decel="50000">
                                          <p:stCondLst>
                                            <p:cond delay="676"/>
                                          </p:stCondLst>
                                        </p:cTn>
                                        <p:tgtEl>
                                          <p:spTgt spid="6"/>
                                        </p:tgtEl>
                                      </p:cBhvr>
                                      <p:to x="100000" y="100000"/>
                                    </p:animScale>
                                    <p:animScale>
                                      <p:cBhvr>
                                        <p:cTn id="47" dur="26">
                                          <p:stCondLst>
                                            <p:cond delay="1312"/>
                                          </p:stCondLst>
                                        </p:cTn>
                                        <p:tgtEl>
                                          <p:spTgt spid="6"/>
                                        </p:tgtEl>
                                      </p:cBhvr>
                                      <p:to x="100000" y="80000"/>
                                    </p:animScale>
                                    <p:animScale>
                                      <p:cBhvr>
                                        <p:cTn id="48" dur="166" decel="50000">
                                          <p:stCondLst>
                                            <p:cond delay="1338"/>
                                          </p:stCondLst>
                                        </p:cTn>
                                        <p:tgtEl>
                                          <p:spTgt spid="6"/>
                                        </p:tgtEl>
                                      </p:cBhvr>
                                      <p:to x="100000" y="100000"/>
                                    </p:animScale>
                                    <p:animScale>
                                      <p:cBhvr>
                                        <p:cTn id="49" dur="26">
                                          <p:stCondLst>
                                            <p:cond delay="1642"/>
                                          </p:stCondLst>
                                        </p:cTn>
                                        <p:tgtEl>
                                          <p:spTgt spid="6"/>
                                        </p:tgtEl>
                                      </p:cBhvr>
                                      <p:to x="100000" y="90000"/>
                                    </p:animScale>
                                    <p:animScale>
                                      <p:cBhvr>
                                        <p:cTn id="50" dur="166" decel="50000">
                                          <p:stCondLst>
                                            <p:cond delay="1668"/>
                                          </p:stCondLst>
                                        </p:cTn>
                                        <p:tgtEl>
                                          <p:spTgt spid="6"/>
                                        </p:tgtEl>
                                      </p:cBhvr>
                                      <p:to x="100000" y="100000"/>
                                    </p:animScale>
                                    <p:animScale>
                                      <p:cBhvr>
                                        <p:cTn id="51" dur="26">
                                          <p:stCondLst>
                                            <p:cond delay="1808"/>
                                          </p:stCondLst>
                                        </p:cTn>
                                        <p:tgtEl>
                                          <p:spTgt spid="6"/>
                                        </p:tgtEl>
                                      </p:cBhvr>
                                      <p:to x="100000" y="95000"/>
                                    </p:animScale>
                                    <p:animScale>
                                      <p:cBhvr>
                                        <p:cTn id="5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D42A-8526-2C24-DB9C-1B9245515DB1}"/>
              </a:ext>
            </a:extLst>
          </p:cNvPr>
          <p:cNvSpPr>
            <a:spLocks noGrp="1"/>
          </p:cNvSpPr>
          <p:nvPr>
            <p:ph type="title"/>
          </p:nvPr>
        </p:nvSpPr>
        <p:spPr/>
        <p:txBody>
          <a:bodyPr>
            <a:normAutofit/>
          </a:bodyPr>
          <a:lstStyle/>
          <a:p>
            <a:r>
              <a:rPr lang="en-US" sz="6000" b="1" dirty="0">
                <a:solidFill>
                  <a:schemeClr val="accent1">
                    <a:lumMod val="75000"/>
                  </a:schemeClr>
                </a:solidFill>
              </a:rPr>
              <a:t>Comorbidity is common.</a:t>
            </a:r>
          </a:p>
        </p:txBody>
      </p:sp>
      <p:sp>
        <p:nvSpPr>
          <p:cNvPr id="3" name="Content Placeholder 2">
            <a:extLst>
              <a:ext uri="{FF2B5EF4-FFF2-40B4-BE49-F238E27FC236}">
                <a16:creationId xmlns:a16="http://schemas.microsoft.com/office/drawing/2014/main" id="{3A2711A0-5FD4-4A7F-CD1F-FE9ADA7B7158}"/>
              </a:ext>
            </a:extLst>
          </p:cNvPr>
          <p:cNvSpPr>
            <a:spLocks noGrp="1"/>
          </p:cNvSpPr>
          <p:nvPr>
            <p:ph idx="1"/>
          </p:nvPr>
        </p:nvSpPr>
        <p:spPr/>
        <p:txBody>
          <a:bodyPr>
            <a:normAutofit/>
          </a:bodyPr>
          <a:lstStyle/>
          <a:p>
            <a:r>
              <a:rPr lang="en-US" sz="2400" dirty="0"/>
              <a:t>Anxiety disorders are highly comorbid with each other and other disorders.</a:t>
            </a:r>
          </a:p>
          <a:p>
            <a:pPr lvl="1"/>
            <a:r>
              <a:rPr lang="en-US" dirty="0"/>
              <a:t>GAD most likely to be comorbid with another anxiety disorder or mood disorder.</a:t>
            </a:r>
          </a:p>
          <a:p>
            <a:pPr lvl="2"/>
            <a:r>
              <a:rPr lang="en-US" sz="2400" dirty="0"/>
              <a:t>In NCSA, children with GAD had a 66% lifetime comorbidity rate with other anxiety disorders</a:t>
            </a:r>
          </a:p>
          <a:p>
            <a:pPr lvl="3"/>
            <a:r>
              <a:rPr lang="en-US" sz="2400" dirty="0"/>
              <a:t>41% with Specific Phobia</a:t>
            </a:r>
          </a:p>
          <a:p>
            <a:pPr lvl="3"/>
            <a:r>
              <a:rPr lang="en-US" sz="2400" dirty="0"/>
              <a:t>21% with Separation Anxiety Disorder</a:t>
            </a:r>
          </a:p>
          <a:p>
            <a:pPr lvl="3"/>
            <a:r>
              <a:rPr lang="en-US" sz="2400" dirty="0"/>
              <a:t>20% with Social Anxiety Disorder</a:t>
            </a:r>
          </a:p>
          <a:p>
            <a:pPr lvl="2"/>
            <a:r>
              <a:rPr lang="en-US" sz="2400" dirty="0"/>
              <a:t>In NCSA, children with GAD had a 59% lifetime comorbidity rate with mood disorders (e.g. MDD, persistent depressive disorder, BPAD).</a:t>
            </a:r>
          </a:p>
        </p:txBody>
      </p:sp>
      <p:sp>
        <p:nvSpPr>
          <p:cNvPr id="4" name="TextBox 3">
            <a:extLst>
              <a:ext uri="{FF2B5EF4-FFF2-40B4-BE49-F238E27FC236}">
                <a16:creationId xmlns:a16="http://schemas.microsoft.com/office/drawing/2014/main" id="{A2C77241-162D-6C7B-D39D-5C9263DFBC96}"/>
              </a:ext>
            </a:extLst>
          </p:cNvPr>
          <p:cNvSpPr txBox="1"/>
          <p:nvPr/>
        </p:nvSpPr>
        <p:spPr>
          <a:xfrm>
            <a:off x="1725549" y="5987534"/>
            <a:ext cx="8740902" cy="369332"/>
          </a:xfrm>
          <a:prstGeom prst="rect">
            <a:avLst/>
          </a:prstGeom>
          <a:noFill/>
        </p:spPr>
        <p:txBody>
          <a:bodyPr wrap="square" rtlCol="0">
            <a:spAutoFit/>
          </a:bodyPr>
          <a:lstStyle/>
          <a:p>
            <a:r>
              <a:rPr lang="en-US" dirty="0"/>
              <a:t>*NCSA = National Comorbidity Survey Replication Adolescent Supplement.</a:t>
            </a:r>
          </a:p>
        </p:txBody>
      </p:sp>
    </p:spTree>
    <p:extLst>
      <p:ext uri="{BB962C8B-B14F-4D97-AF65-F5344CB8AC3E}">
        <p14:creationId xmlns:p14="http://schemas.microsoft.com/office/powerpoint/2010/main" val="10759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128FCB-A740-D3F4-47BB-FDA38CC89571}"/>
              </a:ext>
            </a:extLst>
          </p:cNvPr>
          <p:cNvPicPr>
            <a:picLocks noChangeAspect="1"/>
          </p:cNvPicPr>
          <p:nvPr/>
        </p:nvPicPr>
        <p:blipFill>
          <a:blip r:embed="rId2"/>
          <a:srcRect l="2252" r="7232" b="3"/>
          <a:stretch>
            <a:fillRect/>
          </a:stretch>
        </p:blipFill>
        <p:spPr>
          <a:xfrm>
            <a:off x="195483" y="463810"/>
            <a:ext cx="6607276" cy="5073047"/>
          </a:xfrm>
          <a:prstGeom prst="rect">
            <a:avLst/>
          </a:prstGeom>
        </p:spPr>
      </p:pic>
      <p:pic>
        <p:nvPicPr>
          <p:cNvPr id="7" name="Picture 6">
            <a:extLst>
              <a:ext uri="{FF2B5EF4-FFF2-40B4-BE49-F238E27FC236}">
                <a16:creationId xmlns:a16="http://schemas.microsoft.com/office/drawing/2014/main" id="{64423858-E9DB-08DB-2A38-049370E5E58F}"/>
              </a:ext>
            </a:extLst>
          </p:cNvPr>
          <p:cNvPicPr>
            <a:picLocks noChangeAspect="1"/>
          </p:cNvPicPr>
          <p:nvPr/>
        </p:nvPicPr>
        <p:blipFill>
          <a:blip r:embed="rId3"/>
          <a:stretch>
            <a:fillRect/>
          </a:stretch>
        </p:blipFill>
        <p:spPr>
          <a:xfrm>
            <a:off x="3031957" y="5201324"/>
            <a:ext cx="5821083" cy="1353402"/>
          </a:xfrm>
          <a:prstGeom prst="rect">
            <a:avLst/>
          </a:prstGeom>
        </p:spPr>
      </p:pic>
      <p:sp>
        <p:nvSpPr>
          <p:cNvPr id="3" name="Content Placeholder 2">
            <a:extLst>
              <a:ext uri="{FF2B5EF4-FFF2-40B4-BE49-F238E27FC236}">
                <a16:creationId xmlns:a16="http://schemas.microsoft.com/office/drawing/2014/main" id="{FE9761F8-A9B4-C748-B02F-A471E54ECB6D}"/>
              </a:ext>
            </a:extLst>
          </p:cNvPr>
          <p:cNvSpPr>
            <a:spLocks noGrp="1"/>
          </p:cNvSpPr>
          <p:nvPr>
            <p:ph idx="1"/>
          </p:nvPr>
        </p:nvSpPr>
        <p:spPr>
          <a:xfrm>
            <a:off x="5273927" y="1057319"/>
            <a:ext cx="6607276" cy="1188041"/>
          </a:xfrm>
        </p:spPr>
        <p:txBody>
          <a:bodyPr>
            <a:normAutofit/>
          </a:bodyPr>
          <a:lstStyle/>
          <a:p>
            <a:pPr algn="ctr"/>
            <a:r>
              <a:rPr lang="en-US" sz="2400" b="1" dirty="0"/>
              <a:t>Close to three-fourths of preschoolers who met criteria for an anxiety disorder had only a single anxiety disorder.</a:t>
            </a:r>
          </a:p>
        </p:txBody>
      </p:sp>
    </p:spTree>
    <p:extLst>
      <p:ext uri="{BB962C8B-B14F-4D97-AF65-F5344CB8AC3E}">
        <p14:creationId xmlns:p14="http://schemas.microsoft.com/office/powerpoint/2010/main" val="2500213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D1481F2A-584B-D471-8707-60D15DC11F1D}"/>
              </a:ext>
            </a:extLst>
          </p:cNvPr>
          <p:cNvSpPr>
            <a:spLocks noGrp="1"/>
          </p:cNvSpPr>
          <p:nvPr>
            <p:ph type="title"/>
          </p:nvPr>
        </p:nvSpPr>
        <p:spPr>
          <a:xfrm>
            <a:off x="1643743" y="274638"/>
            <a:ext cx="9307286" cy="1143000"/>
          </a:xfrm>
        </p:spPr>
        <p:txBody>
          <a:bodyPr>
            <a:normAutofit/>
          </a:bodyPr>
          <a:lstStyle/>
          <a:p>
            <a:pPr algn="ctr" eaLnBrk="1" hangingPunct="1"/>
            <a:r>
              <a:rPr lang="en-US" altLang="en-US" dirty="0"/>
              <a:t>Differential Dx Anxiety Disorders</a:t>
            </a:r>
          </a:p>
        </p:txBody>
      </p:sp>
      <p:graphicFrame>
        <p:nvGraphicFramePr>
          <p:cNvPr id="5" name="Table 4">
            <a:extLst>
              <a:ext uri="{FF2B5EF4-FFF2-40B4-BE49-F238E27FC236}">
                <a16:creationId xmlns:a16="http://schemas.microsoft.com/office/drawing/2014/main" id="{38FDB9E2-A1F7-5DC5-185F-586A655414C7}"/>
              </a:ext>
            </a:extLst>
          </p:cNvPr>
          <p:cNvGraphicFramePr>
            <a:graphicFrameLocks noGrp="1"/>
          </p:cNvGraphicFramePr>
          <p:nvPr/>
        </p:nvGraphicFramePr>
        <p:xfrm>
          <a:off x="2098676" y="1417638"/>
          <a:ext cx="8050213" cy="5099050"/>
        </p:xfrm>
        <a:graphic>
          <a:graphicData uri="http://schemas.openxmlformats.org/drawingml/2006/table">
            <a:tbl>
              <a:tblPr/>
              <a:tblGrid>
                <a:gridCol w="5643563">
                  <a:extLst>
                    <a:ext uri="{9D8B030D-6E8A-4147-A177-3AD203B41FA5}">
                      <a16:colId xmlns:a16="http://schemas.microsoft.com/office/drawing/2014/main" val="20000"/>
                    </a:ext>
                  </a:extLst>
                </a:gridCol>
                <a:gridCol w="1162050">
                  <a:extLst>
                    <a:ext uri="{9D8B030D-6E8A-4147-A177-3AD203B41FA5}">
                      <a16:colId xmlns:a16="http://schemas.microsoft.com/office/drawing/2014/main" val="20001"/>
                    </a:ext>
                  </a:extLst>
                </a:gridCol>
                <a:gridCol w="1244600">
                  <a:extLst>
                    <a:ext uri="{9D8B030D-6E8A-4147-A177-3AD203B41FA5}">
                      <a16:colId xmlns:a16="http://schemas.microsoft.com/office/drawing/2014/main" val="20002"/>
                    </a:ext>
                  </a:extLst>
                </a:gridCol>
              </a:tblGrid>
              <a:tr h="46355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S PGothic" panose="020B0600070205080204" pitchFamily="3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S PGothic" panose="020B0600070205080204" pitchFamily="3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S PGothic" panose="020B0600070205080204" pitchFamily="3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onstantia" panose="02030602050306030303" pitchFamily="18" charset="0"/>
                          <a:ea typeface="MS PGothic" panose="020B0600070205080204" pitchFamily="34" charset="-128"/>
                        </a:rPr>
                        <a:t>Selected DSM-5 criteria</a:t>
                      </a:r>
                    </a:p>
                  </a:txBody>
                  <a:tcPr marL="91433" marR="9143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S PGothic" panose="020B0600070205080204" pitchFamily="3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S PGothic" panose="020B0600070205080204" pitchFamily="3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S PGothic" panose="020B0600070205080204" pitchFamily="3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onstantia" panose="02030602050306030303" pitchFamily="18" charset="0"/>
                          <a:ea typeface="MS PGothic" panose="020B0600070205080204" pitchFamily="34" charset="-128"/>
                        </a:rPr>
                        <a:t>ADHD</a:t>
                      </a:r>
                    </a:p>
                  </a:txBody>
                  <a:tcPr marL="91433" marR="9143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S PGothic" panose="020B0600070205080204" pitchFamily="3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S PGothic" panose="020B0600070205080204" pitchFamily="3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S PGothic" panose="020B0600070205080204" pitchFamily="3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onstantia" panose="02030602050306030303" pitchFamily="18" charset="0"/>
                          <a:ea typeface="MS PGothic" panose="020B0600070205080204" pitchFamily="34" charset="-128"/>
                        </a:rPr>
                        <a:t>Anxiety</a:t>
                      </a:r>
                    </a:p>
                  </a:txBody>
                  <a:tcPr marL="91433" marR="9143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6355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S PGothic" panose="020B0600070205080204" pitchFamily="3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S PGothic" panose="020B0600070205080204" pitchFamily="3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S PGothic" panose="020B0600070205080204" pitchFamily="3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onstantia" panose="02030602050306030303" pitchFamily="18" charset="0"/>
                          <a:ea typeface="MS PGothic" panose="020B0600070205080204" pitchFamily="34" charset="-128"/>
                        </a:rPr>
                        <a:t>Problems Concentrating</a:t>
                      </a:r>
                    </a:p>
                  </a:txBody>
                  <a:tcPr marL="91433" marR="9143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S PGothic" panose="020B0600070205080204" pitchFamily="3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S PGothic" panose="020B0600070205080204" pitchFamily="3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S PGothic" panose="020B0600070205080204" pitchFamily="3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nstantia" panose="02030602050306030303" pitchFamily="18" charset="0"/>
                          <a:ea typeface="MS PGothic" panose="020B0600070205080204" pitchFamily="34" charset="-128"/>
                        </a:rPr>
                        <a:t>XXX</a:t>
                      </a:r>
                    </a:p>
                  </a:txBody>
                  <a:tcPr marL="91433" marR="9143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S PGothic" panose="020B0600070205080204" pitchFamily="3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S PGothic" panose="020B0600070205080204" pitchFamily="3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S PGothic" panose="020B0600070205080204" pitchFamily="3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nstantia" panose="02030602050306030303" pitchFamily="18" charset="0"/>
                          <a:ea typeface="MS PGothic" panose="020B0600070205080204" pitchFamily="34" charset="-128"/>
                        </a:rPr>
                        <a:t>XXX</a:t>
                      </a:r>
                    </a:p>
                  </a:txBody>
                  <a:tcPr marL="91433" marR="9143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1"/>
                  </a:ext>
                </a:extLst>
              </a:tr>
              <a:tr h="46355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S PGothic" panose="020B0600070205080204" pitchFamily="3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S PGothic" panose="020B0600070205080204" pitchFamily="3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S PGothic" panose="020B0600070205080204" pitchFamily="3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onstantia" panose="02030602050306030303" pitchFamily="18" charset="0"/>
                          <a:ea typeface="MS PGothic" panose="020B0600070205080204" pitchFamily="34" charset="-128"/>
                        </a:rPr>
                        <a:t>Avoidant Behaviors</a:t>
                      </a:r>
                    </a:p>
                  </a:txBody>
                  <a:tcPr marL="91433" marR="9143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S PGothic" panose="020B0600070205080204" pitchFamily="3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S PGothic" panose="020B0600070205080204" pitchFamily="3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S PGothic" panose="020B0600070205080204" pitchFamily="3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nstantia" panose="02030602050306030303" pitchFamily="18" charset="0"/>
                          <a:ea typeface="MS PGothic" panose="020B0600070205080204" pitchFamily="34" charset="-128"/>
                        </a:rPr>
                        <a:t>XX</a:t>
                      </a:r>
                    </a:p>
                  </a:txBody>
                  <a:tcPr marL="91433" marR="9143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S PGothic" panose="020B0600070205080204" pitchFamily="3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S PGothic" panose="020B0600070205080204" pitchFamily="3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S PGothic" panose="020B0600070205080204" pitchFamily="3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nstantia" panose="02030602050306030303" pitchFamily="18" charset="0"/>
                          <a:ea typeface="MS PGothic" panose="020B0600070205080204" pitchFamily="34" charset="-128"/>
                        </a:rPr>
                        <a:t>XXX</a:t>
                      </a:r>
                    </a:p>
                  </a:txBody>
                  <a:tcPr marL="91433" marR="9143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2"/>
                  </a:ext>
                </a:extLst>
              </a:tr>
              <a:tr h="46355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S PGothic" panose="020B0600070205080204" pitchFamily="3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S PGothic" panose="020B0600070205080204" pitchFamily="3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S PGothic" panose="020B0600070205080204" pitchFamily="3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onstantia" panose="02030602050306030303" pitchFamily="18" charset="0"/>
                          <a:ea typeface="MS PGothic" panose="020B0600070205080204" pitchFamily="34" charset="-128"/>
                        </a:rPr>
                        <a:t>Hard to remember things</a:t>
                      </a:r>
                    </a:p>
                  </a:txBody>
                  <a:tcPr marL="91433" marR="9143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S PGothic" panose="020B0600070205080204" pitchFamily="3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S PGothic" panose="020B0600070205080204" pitchFamily="3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S PGothic" panose="020B0600070205080204" pitchFamily="3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nstantia" panose="02030602050306030303" pitchFamily="18" charset="0"/>
                          <a:ea typeface="MS PGothic" panose="020B0600070205080204" pitchFamily="34" charset="-128"/>
                        </a:rPr>
                        <a:t>XXX</a:t>
                      </a:r>
                    </a:p>
                  </a:txBody>
                  <a:tcPr marL="91433" marR="9143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S PGothic" panose="020B0600070205080204" pitchFamily="3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S PGothic" panose="020B0600070205080204" pitchFamily="3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S PGothic" panose="020B0600070205080204" pitchFamily="3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nstantia" panose="02030602050306030303" pitchFamily="18" charset="0"/>
                          <a:ea typeface="MS PGothic" panose="020B0600070205080204" pitchFamily="34" charset="-128"/>
                        </a:rPr>
                        <a:t>XXX</a:t>
                      </a:r>
                    </a:p>
                  </a:txBody>
                  <a:tcPr marL="91433" marR="9143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3"/>
                  </a:ext>
                </a:extLst>
              </a:tr>
              <a:tr h="46355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S PGothic" panose="020B0600070205080204" pitchFamily="3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S PGothic" panose="020B0600070205080204" pitchFamily="3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S PGothic" panose="020B0600070205080204" pitchFamily="3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onstantia" panose="02030602050306030303" pitchFamily="18" charset="0"/>
                          <a:ea typeface="MS PGothic" panose="020B0600070205080204" pitchFamily="34" charset="-128"/>
                        </a:rPr>
                        <a:t>Doesn’t follow directions</a:t>
                      </a:r>
                    </a:p>
                  </a:txBody>
                  <a:tcPr marL="91433" marR="9143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S PGothic" panose="020B0600070205080204" pitchFamily="3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S PGothic" panose="020B0600070205080204" pitchFamily="3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S PGothic" panose="020B0600070205080204" pitchFamily="3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nstantia" panose="02030602050306030303" pitchFamily="18" charset="0"/>
                          <a:ea typeface="MS PGothic" panose="020B0600070205080204" pitchFamily="34" charset="-128"/>
                        </a:rPr>
                        <a:t>XXX</a:t>
                      </a:r>
                    </a:p>
                  </a:txBody>
                  <a:tcPr marL="91433" marR="9143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S PGothic" panose="020B0600070205080204" pitchFamily="3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S PGothic" panose="020B0600070205080204" pitchFamily="3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S PGothic" panose="020B0600070205080204" pitchFamily="3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nstantia" panose="02030602050306030303" pitchFamily="18" charset="0"/>
                          <a:ea typeface="MS PGothic" panose="020B0600070205080204" pitchFamily="34" charset="-128"/>
                        </a:rPr>
                        <a:t>XXX</a:t>
                      </a:r>
                    </a:p>
                  </a:txBody>
                  <a:tcPr marL="91433" marR="9143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4"/>
                  </a:ext>
                </a:extLst>
              </a:tr>
              <a:tr h="46355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S PGothic" panose="020B0600070205080204" pitchFamily="3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S PGothic" panose="020B0600070205080204" pitchFamily="3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S PGothic" panose="020B0600070205080204" pitchFamily="3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onstantia" panose="02030602050306030303" pitchFamily="18" charset="0"/>
                          <a:ea typeface="MS PGothic" panose="020B0600070205080204" pitchFamily="34" charset="-128"/>
                        </a:rPr>
                        <a:t>Fidgety, Squirmy, Restless, motor restlessness</a:t>
                      </a:r>
                    </a:p>
                  </a:txBody>
                  <a:tcPr marL="91433" marR="9143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S PGothic" panose="020B0600070205080204" pitchFamily="3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S PGothic" panose="020B0600070205080204" pitchFamily="3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S PGothic" panose="020B0600070205080204" pitchFamily="3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nstantia" panose="02030602050306030303" pitchFamily="18" charset="0"/>
                          <a:ea typeface="MS PGothic" panose="020B0600070205080204" pitchFamily="34" charset="-128"/>
                        </a:rPr>
                        <a:t>XXX</a:t>
                      </a:r>
                    </a:p>
                  </a:txBody>
                  <a:tcPr marL="91433" marR="9143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S PGothic" panose="020B0600070205080204" pitchFamily="3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S PGothic" panose="020B0600070205080204" pitchFamily="3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S PGothic" panose="020B0600070205080204" pitchFamily="3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nstantia" panose="02030602050306030303" pitchFamily="18" charset="0"/>
                          <a:ea typeface="MS PGothic" panose="020B0600070205080204" pitchFamily="34" charset="-128"/>
                        </a:rPr>
                        <a:t>XXX</a:t>
                      </a:r>
                    </a:p>
                  </a:txBody>
                  <a:tcPr marL="91433" marR="9143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5"/>
                  </a:ext>
                </a:extLst>
              </a:tr>
              <a:tr h="46355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S PGothic" panose="020B0600070205080204" pitchFamily="3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S PGothic" panose="020B0600070205080204" pitchFamily="3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S PGothic" panose="020B0600070205080204" pitchFamily="3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onstantia" panose="02030602050306030303" pitchFamily="18" charset="0"/>
                          <a:ea typeface="MS PGothic" panose="020B0600070205080204" pitchFamily="34" charset="-128"/>
                        </a:rPr>
                        <a:t>Talks Excessively</a:t>
                      </a:r>
                    </a:p>
                  </a:txBody>
                  <a:tcPr marL="91433" marR="9143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S PGothic" panose="020B0600070205080204" pitchFamily="3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S PGothic" panose="020B0600070205080204" pitchFamily="3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S PGothic" panose="020B0600070205080204" pitchFamily="3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nstantia" panose="02030602050306030303" pitchFamily="18" charset="0"/>
                          <a:ea typeface="MS PGothic" panose="020B0600070205080204" pitchFamily="34" charset="-128"/>
                        </a:rPr>
                        <a:t>XXX</a:t>
                      </a:r>
                    </a:p>
                  </a:txBody>
                  <a:tcPr marL="91433" marR="9143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S PGothic" panose="020B0600070205080204" pitchFamily="3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S PGothic" panose="020B0600070205080204" pitchFamily="3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S PGothic" panose="020B0600070205080204" pitchFamily="3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nstantia" panose="02030602050306030303" pitchFamily="18" charset="0"/>
                          <a:ea typeface="MS PGothic" panose="020B0600070205080204" pitchFamily="34" charset="-128"/>
                        </a:rPr>
                        <a:t>X</a:t>
                      </a:r>
                    </a:p>
                  </a:txBody>
                  <a:tcPr marL="91433" marR="9143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6"/>
                  </a:ext>
                </a:extLst>
              </a:tr>
              <a:tr h="46355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S PGothic" panose="020B0600070205080204" pitchFamily="3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S PGothic" panose="020B0600070205080204" pitchFamily="3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S PGothic" panose="020B0600070205080204" pitchFamily="3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onstantia" panose="02030602050306030303" pitchFamily="18" charset="0"/>
                          <a:ea typeface="MS PGothic" panose="020B0600070205080204" pitchFamily="34" charset="-128"/>
                        </a:rPr>
                        <a:t>Extreme Distractibility</a:t>
                      </a:r>
                    </a:p>
                  </a:txBody>
                  <a:tcPr marL="91433" marR="9143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S PGothic" panose="020B0600070205080204" pitchFamily="3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S PGothic" panose="020B0600070205080204" pitchFamily="3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S PGothic" panose="020B0600070205080204" pitchFamily="3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nstantia" panose="02030602050306030303" pitchFamily="18" charset="0"/>
                          <a:ea typeface="MS PGothic" panose="020B0600070205080204" pitchFamily="34" charset="-128"/>
                        </a:rPr>
                        <a:t>XXX</a:t>
                      </a:r>
                    </a:p>
                  </a:txBody>
                  <a:tcPr marL="91433" marR="9143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S PGothic" panose="020B0600070205080204" pitchFamily="3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S PGothic" panose="020B0600070205080204" pitchFamily="3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S PGothic" panose="020B0600070205080204" pitchFamily="3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nstantia" panose="02030602050306030303" pitchFamily="18" charset="0"/>
                          <a:ea typeface="MS PGothic" panose="020B0600070205080204" pitchFamily="34" charset="-128"/>
                        </a:rPr>
                        <a:t>XX</a:t>
                      </a:r>
                    </a:p>
                  </a:txBody>
                  <a:tcPr marL="91433" marR="9143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7"/>
                  </a:ext>
                </a:extLst>
              </a:tr>
              <a:tr h="46355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S PGothic" panose="020B0600070205080204" pitchFamily="3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S PGothic" panose="020B0600070205080204" pitchFamily="3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S PGothic" panose="020B0600070205080204" pitchFamily="3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onstantia" panose="02030602050306030303" pitchFamily="18" charset="0"/>
                          <a:ea typeface="MS PGothic" panose="020B0600070205080204" pitchFamily="34" charset="-128"/>
                        </a:rPr>
                        <a:t>Irritability</a:t>
                      </a:r>
                    </a:p>
                  </a:txBody>
                  <a:tcPr marL="91433" marR="9143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S PGothic" panose="020B0600070205080204" pitchFamily="3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S PGothic" panose="020B0600070205080204" pitchFamily="3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S PGothic" panose="020B0600070205080204" pitchFamily="3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nstantia" panose="02030602050306030303" pitchFamily="18" charset="0"/>
                          <a:ea typeface="MS PGothic" panose="020B0600070205080204" pitchFamily="34" charset="-128"/>
                        </a:rPr>
                        <a:t>XX</a:t>
                      </a:r>
                    </a:p>
                  </a:txBody>
                  <a:tcPr marL="91433" marR="9143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S PGothic" panose="020B0600070205080204" pitchFamily="3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S PGothic" panose="020B0600070205080204" pitchFamily="3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S PGothic" panose="020B0600070205080204" pitchFamily="3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nstantia" panose="02030602050306030303" pitchFamily="18" charset="0"/>
                          <a:ea typeface="MS PGothic" panose="020B0600070205080204" pitchFamily="34" charset="-128"/>
                        </a:rPr>
                        <a:t>XXX</a:t>
                      </a:r>
                    </a:p>
                  </a:txBody>
                  <a:tcPr marL="91433" marR="9143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8"/>
                  </a:ext>
                </a:extLst>
              </a:tr>
              <a:tr h="46355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S PGothic" panose="020B0600070205080204" pitchFamily="3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S PGothic" panose="020B0600070205080204" pitchFamily="3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S PGothic" panose="020B0600070205080204" pitchFamily="3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onstantia" panose="02030602050306030303" pitchFamily="18" charset="0"/>
                          <a:ea typeface="MS PGothic" panose="020B0600070205080204" pitchFamily="34" charset="-128"/>
                        </a:rPr>
                        <a:t>Muscle Tension</a:t>
                      </a:r>
                    </a:p>
                  </a:txBody>
                  <a:tcPr marL="91433" marR="9143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S PGothic" panose="020B0600070205080204" pitchFamily="3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S PGothic" panose="020B0600070205080204" pitchFamily="3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S PGothic" panose="020B0600070205080204" pitchFamily="3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nstantia" panose="02030602050306030303" pitchFamily="18" charset="0"/>
                        <a:ea typeface="MS PGothic" panose="020B0600070205080204" pitchFamily="34" charset="-128"/>
                      </a:endParaRPr>
                    </a:p>
                  </a:txBody>
                  <a:tcPr marL="91433" marR="9143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S PGothic" panose="020B0600070205080204" pitchFamily="3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S PGothic" panose="020B0600070205080204" pitchFamily="3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S PGothic" panose="020B0600070205080204" pitchFamily="3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nstantia" panose="02030602050306030303" pitchFamily="18" charset="0"/>
                          <a:ea typeface="MS PGothic" panose="020B0600070205080204" pitchFamily="34" charset="-128"/>
                        </a:rPr>
                        <a:t>XX</a:t>
                      </a:r>
                    </a:p>
                  </a:txBody>
                  <a:tcPr marL="91433" marR="9143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9"/>
                  </a:ext>
                </a:extLst>
              </a:tr>
              <a:tr h="46355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S PGothic" panose="020B0600070205080204" pitchFamily="3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S PGothic" panose="020B0600070205080204" pitchFamily="3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S PGothic" panose="020B0600070205080204" pitchFamily="3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onstantia" panose="02030602050306030303" pitchFamily="18" charset="0"/>
                          <a:ea typeface="MS PGothic" panose="020B0600070205080204" pitchFamily="34" charset="-128"/>
                        </a:rPr>
                        <a:t>Sleep Dysregulation</a:t>
                      </a:r>
                    </a:p>
                  </a:txBody>
                  <a:tcPr marL="91433" marR="9143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S PGothic" panose="020B0600070205080204" pitchFamily="3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S PGothic" panose="020B0600070205080204" pitchFamily="3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S PGothic" panose="020B0600070205080204" pitchFamily="3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nstantia" panose="02030602050306030303" pitchFamily="18" charset="0"/>
                          <a:ea typeface="MS PGothic" panose="020B0600070205080204" pitchFamily="34" charset="-128"/>
                        </a:rPr>
                        <a:t>X</a:t>
                      </a:r>
                    </a:p>
                  </a:txBody>
                  <a:tcPr marL="91433" marR="9143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S PGothic" panose="020B0600070205080204" pitchFamily="3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S PGothic" panose="020B0600070205080204" pitchFamily="3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S PGothic" panose="020B0600070205080204" pitchFamily="3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nstantia" panose="02030602050306030303" pitchFamily="18" charset="0"/>
                          <a:ea typeface="MS PGothic" panose="020B0600070205080204" pitchFamily="34" charset="-128"/>
                        </a:rPr>
                        <a:t>XXX</a:t>
                      </a:r>
                    </a:p>
                  </a:txBody>
                  <a:tcPr marL="91433" marR="9143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10"/>
                  </a:ext>
                </a:extLst>
              </a:tr>
            </a:tbl>
          </a:graphicData>
        </a:graphic>
      </p:graphicFrame>
      <p:sp>
        <p:nvSpPr>
          <p:cNvPr id="2" name="Oval 1">
            <a:extLst>
              <a:ext uri="{FF2B5EF4-FFF2-40B4-BE49-F238E27FC236}">
                <a16:creationId xmlns:a16="http://schemas.microsoft.com/office/drawing/2014/main" id="{2BF47407-7603-A2E4-57EB-0BF148355814}"/>
              </a:ext>
            </a:extLst>
          </p:cNvPr>
          <p:cNvSpPr/>
          <p:nvPr/>
        </p:nvSpPr>
        <p:spPr>
          <a:xfrm>
            <a:off x="1763485" y="1901825"/>
            <a:ext cx="3581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Oval 2">
            <a:extLst>
              <a:ext uri="{FF2B5EF4-FFF2-40B4-BE49-F238E27FC236}">
                <a16:creationId xmlns:a16="http://schemas.microsoft.com/office/drawing/2014/main" id="{AB66E5A2-9DC4-8C36-FFAE-7EC7179C45C0}"/>
              </a:ext>
            </a:extLst>
          </p:cNvPr>
          <p:cNvSpPr/>
          <p:nvPr/>
        </p:nvSpPr>
        <p:spPr>
          <a:xfrm>
            <a:off x="1763485" y="2810669"/>
            <a:ext cx="3581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a:extLst>
              <a:ext uri="{FF2B5EF4-FFF2-40B4-BE49-F238E27FC236}">
                <a16:creationId xmlns:a16="http://schemas.microsoft.com/office/drawing/2014/main" id="{5D22EF8B-300F-A07B-6C0D-21E488533DB6}"/>
              </a:ext>
            </a:extLst>
          </p:cNvPr>
          <p:cNvSpPr/>
          <p:nvPr/>
        </p:nvSpPr>
        <p:spPr>
          <a:xfrm>
            <a:off x="1825396" y="3262313"/>
            <a:ext cx="3581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a:extLst>
              <a:ext uri="{FF2B5EF4-FFF2-40B4-BE49-F238E27FC236}">
                <a16:creationId xmlns:a16="http://schemas.microsoft.com/office/drawing/2014/main" id="{0962790F-1C9D-967D-13E6-DFA8E661FF5B}"/>
              </a:ext>
            </a:extLst>
          </p:cNvPr>
          <p:cNvSpPr/>
          <p:nvPr/>
        </p:nvSpPr>
        <p:spPr>
          <a:xfrm>
            <a:off x="1825396" y="3713957"/>
            <a:ext cx="5623153"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a:extLst>
              <a:ext uri="{FF2B5EF4-FFF2-40B4-BE49-F238E27FC236}">
                <a16:creationId xmlns:a16="http://schemas.microsoft.com/office/drawing/2014/main" id="{EC7FCDEA-16BC-D630-02D1-704B4A5DAD0B}"/>
              </a:ext>
            </a:extLst>
          </p:cNvPr>
          <p:cNvSpPr/>
          <p:nvPr/>
        </p:nvSpPr>
        <p:spPr>
          <a:xfrm>
            <a:off x="1794441" y="2340769"/>
            <a:ext cx="3581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1"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1"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1"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1"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6" grpId="0" animBg="1"/>
      <p:bldP spid="6" grpId="1" animBg="1"/>
      <p:bldP spid="7" grpId="0" animBg="1"/>
      <p:bldP spid="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pic>
        <p:nvPicPr>
          <p:cNvPr id="1026" name="Picture 2" descr="Germany, Bavaria, Family running together in grass at picnic stock photo">
            <a:extLst>
              <a:ext uri="{FF2B5EF4-FFF2-40B4-BE49-F238E27FC236}">
                <a16:creationId xmlns:a16="http://schemas.microsoft.com/office/drawing/2014/main" id="{5FE42471-D5B5-331C-29B3-AC69D0F9126A}"/>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0" y="-170226"/>
            <a:ext cx="12192000" cy="8114226"/>
          </a:xfrm>
          <a:prstGeom prst="rect">
            <a:avLst/>
          </a:prstGeom>
          <a:noFill/>
          <a:effectLst>
            <a:outerShdw blurRad="25400" dist="50800" dir="5400000" algn="ctr" rotWithShape="0">
              <a:srgbClr val="000000">
                <a:alpha val="0"/>
              </a:srgbClr>
            </a:outerShdw>
            <a:reflection stA="99000" endPos="650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AD57953-91D6-D1CB-3204-779786C6A1A6}"/>
              </a:ext>
            </a:extLst>
          </p:cNvPr>
          <p:cNvSpPr>
            <a:spLocks noGrp="1"/>
          </p:cNvSpPr>
          <p:nvPr>
            <p:ph type="title"/>
          </p:nvPr>
        </p:nvSpPr>
        <p:spPr>
          <a:xfrm>
            <a:off x="1076325" y="185154"/>
            <a:ext cx="9807910" cy="640092"/>
          </a:xfrm>
        </p:spPr>
        <p:txBody>
          <a:bodyPr>
            <a:noAutofit/>
          </a:bodyPr>
          <a:lstStyle/>
          <a:p>
            <a:pPr algn="ctr"/>
            <a:r>
              <a:rPr lang="en-US" sz="6000" b="1" dirty="0">
                <a:solidFill>
                  <a:schemeClr val="accent1">
                    <a:lumMod val="75000"/>
                  </a:schemeClr>
                </a:solidFill>
              </a:rPr>
              <a:t>Anxiety disorders run in families</a:t>
            </a:r>
          </a:p>
        </p:txBody>
      </p:sp>
    </p:spTree>
    <p:extLst>
      <p:ext uri="{BB962C8B-B14F-4D97-AF65-F5344CB8AC3E}">
        <p14:creationId xmlns:p14="http://schemas.microsoft.com/office/powerpoint/2010/main" val="259736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7360-8821-2822-64B9-76301984D6E6}"/>
              </a:ext>
            </a:extLst>
          </p:cNvPr>
          <p:cNvSpPr>
            <a:spLocks noGrp="1"/>
          </p:cNvSpPr>
          <p:nvPr>
            <p:ph type="title"/>
          </p:nvPr>
        </p:nvSpPr>
        <p:spPr/>
        <p:txBody>
          <a:bodyPr>
            <a:normAutofit/>
          </a:bodyPr>
          <a:lstStyle/>
          <a:p>
            <a:pPr algn="ctr"/>
            <a:r>
              <a:rPr lang="en-US" sz="6000" b="1" dirty="0">
                <a:solidFill>
                  <a:schemeClr val="accent1">
                    <a:lumMod val="75000"/>
                  </a:schemeClr>
                </a:solidFill>
              </a:rPr>
              <a:t>Anxiety </a:t>
            </a:r>
            <a:r>
              <a:rPr lang="en-US" sz="6000" b="1" dirty="0">
                <a:solidFill>
                  <a:schemeClr val="accent1">
                    <a:lumMod val="75000"/>
                  </a:schemeClr>
                </a:solidFill>
                <a:sym typeface="Wingdings" panose="05000000000000000000" pitchFamily="2" charset="2"/>
              </a:rPr>
              <a:t> depression</a:t>
            </a:r>
            <a:endParaRPr lang="en-US" sz="6000" b="1" dirty="0">
              <a:solidFill>
                <a:schemeClr val="accent1">
                  <a:lumMod val="75000"/>
                </a:schemeClr>
              </a:solidFill>
            </a:endParaRPr>
          </a:p>
        </p:txBody>
      </p:sp>
      <p:sp>
        <p:nvSpPr>
          <p:cNvPr id="3" name="Content Placeholder 2">
            <a:extLst>
              <a:ext uri="{FF2B5EF4-FFF2-40B4-BE49-F238E27FC236}">
                <a16:creationId xmlns:a16="http://schemas.microsoft.com/office/drawing/2014/main" id="{10F3D141-BF60-4CAC-65EC-1227E1B2FE8E}"/>
              </a:ext>
            </a:extLst>
          </p:cNvPr>
          <p:cNvSpPr>
            <a:spLocks noGrp="1"/>
          </p:cNvSpPr>
          <p:nvPr>
            <p:ph idx="1"/>
          </p:nvPr>
        </p:nvSpPr>
        <p:spPr>
          <a:xfrm>
            <a:off x="1069848" y="2121408"/>
            <a:ext cx="10058400" cy="4472432"/>
          </a:xfrm>
        </p:spPr>
        <p:txBody>
          <a:bodyPr>
            <a:normAutofit/>
          </a:bodyPr>
          <a:lstStyle/>
          <a:p>
            <a:pPr algn="ctr"/>
            <a:r>
              <a:rPr lang="en-US" sz="2400" dirty="0"/>
              <a:t>“My own mind, I am fairly certain, will always gravitate toward anxiety. And like many, I will often be disinclined to do anything about it. The reasons for this are no doubt complex and myriad. But it is certain that anxiety is exhausting and demoralizing: in many cases, as you listen to your anxious thoughts you get tired and apathetic. You get </a:t>
            </a:r>
            <a:r>
              <a:rPr lang="en-US" sz="2400" i="1" dirty="0"/>
              <a:t>depressed. </a:t>
            </a:r>
            <a:r>
              <a:rPr lang="en-US" sz="2400" dirty="0"/>
              <a:t>And that hopelessness, inaction and despair can become a sort of cocoon, a protective layer between you and the high-pitched terror of it all, and maybe, over time, even a painful and perverse comfort.”</a:t>
            </a:r>
            <a:endParaRPr lang="en-US" sz="1800" dirty="0"/>
          </a:p>
          <a:p>
            <a:pPr marL="0" indent="0">
              <a:buNone/>
            </a:pPr>
            <a:r>
              <a:rPr lang="en-US" sz="1800" dirty="0"/>
              <a:t>				</a:t>
            </a:r>
          </a:p>
          <a:p>
            <a:pPr marL="0" indent="0">
              <a:buNone/>
            </a:pPr>
            <a:r>
              <a:rPr lang="en-US" sz="1800" dirty="0"/>
              <a:t>				       The Anxious Idiot, D. Smith, 8/11/12, www.nytimes.com</a:t>
            </a:r>
          </a:p>
        </p:txBody>
      </p:sp>
    </p:spTree>
    <p:extLst>
      <p:ext uri="{BB962C8B-B14F-4D97-AF65-F5344CB8AC3E}">
        <p14:creationId xmlns:p14="http://schemas.microsoft.com/office/powerpoint/2010/main" val="276400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0BA50-E68F-9082-C2F2-AFEBEE037B8E}"/>
              </a:ext>
            </a:extLst>
          </p:cNvPr>
          <p:cNvSpPr>
            <a:spLocks noGrp="1"/>
          </p:cNvSpPr>
          <p:nvPr>
            <p:ph type="title"/>
          </p:nvPr>
        </p:nvSpPr>
        <p:spPr/>
        <p:txBody>
          <a:bodyPr>
            <a:normAutofit/>
          </a:bodyPr>
          <a:lstStyle/>
          <a:p>
            <a:pPr algn="ctr"/>
            <a:r>
              <a:rPr lang="en-US" sz="6000" b="1" dirty="0">
                <a:solidFill>
                  <a:schemeClr val="accent1">
                    <a:lumMod val="75000"/>
                  </a:schemeClr>
                </a:solidFill>
              </a:rPr>
              <a:t>Disclosure	</a:t>
            </a:r>
          </a:p>
        </p:txBody>
      </p:sp>
      <p:sp>
        <p:nvSpPr>
          <p:cNvPr id="3" name="Content Placeholder 2">
            <a:extLst>
              <a:ext uri="{FF2B5EF4-FFF2-40B4-BE49-F238E27FC236}">
                <a16:creationId xmlns:a16="http://schemas.microsoft.com/office/drawing/2014/main" id="{0FEC2EE2-7B17-EF30-C620-EFB4611742DD}"/>
              </a:ext>
            </a:extLst>
          </p:cNvPr>
          <p:cNvSpPr>
            <a:spLocks noGrp="1"/>
          </p:cNvSpPr>
          <p:nvPr>
            <p:ph idx="1"/>
          </p:nvPr>
        </p:nvSpPr>
        <p:spPr/>
        <p:txBody>
          <a:bodyPr>
            <a:normAutofit/>
          </a:bodyPr>
          <a:lstStyle/>
          <a:p>
            <a:pPr algn="ctr"/>
            <a:r>
              <a:rPr lang="en-US" sz="4000" dirty="0"/>
              <a:t>I have no actual or potential conflict of interest in relation to this program/presentation.</a:t>
            </a:r>
          </a:p>
        </p:txBody>
      </p:sp>
    </p:spTree>
    <p:extLst>
      <p:ext uri="{BB962C8B-B14F-4D97-AF65-F5344CB8AC3E}">
        <p14:creationId xmlns:p14="http://schemas.microsoft.com/office/powerpoint/2010/main" val="3862692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911C6-0FB8-30F3-1562-C00306729F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FB00E0-9F4A-7BB3-7B7A-528505B96770}"/>
              </a:ext>
            </a:extLst>
          </p:cNvPr>
          <p:cNvSpPr>
            <a:spLocks noGrp="1"/>
          </p:cNvSpPr>
          <p:nvPr>
            <p:ph type="title"/>
          </p:nvPr>
        </p:nvSpPr>
        <p:spPr>
          <a:xfrm>
            <a:off x="2286000" y="551307"/>
            <a:ext cx="6822948" cy="1382268"/>
          </a:xfrm>
        </p:spPr>
        <p:txBody>
          <a:bodyPr>
            <a:normAutofit/>
          </a:bodyPr>
          <a:lstStyle/>
          <a:p>
            <a:pPr algn="ctr"/>
            <a:r>
              <a:rPr lang="en-US" sz="6000" b="1" dirty="0">
                <a:solidFill>
                  <a:schemeClr val="accent1">
                    <a:lumMod val="75000"/>
                  </a:schemeClr>
                </a:solidFill>
                <a:sym typeface="Wingdings" panose="05000000000000000000" pitchFamily="2" charset="2"/>
              </a:rPr>
              <a:t>Depression</a:t>
            </a:r>
            <a:endParaRPr lang="en-US" sz="6000" b="1" dirty="0">
              <a:solidFill>
                <a:schemeClr val="accent1">
                  <a:lumMod val="75000"/>
                </a:schemeClr>
              </a:solidFill>
            </a:endParaRPr>
          </a:p>
        </p:txBody>
      </p:sp>
      <p:sp>
        <p:nvSpPr>
          <p:cNvPr id="3" name="Content Placeholder 2">
            <a:extLst>
              <a:ext uri="{FF2B5EF4-FFF2-40B4-BE49-F238E27FC236}">
                <a16:creationId xmlns:a16="http://schemas.microsoft.com/office/drawing/2014/main" id="{77007BD7-7860-1129-2831-20E85ADBA7FA}"/>
              </a:ext>
            </a:extLst>
          </p:cNvPr>
          <p:cNvSpPr>
            <a:spLocks noGrp="1"/>
          </p:cNvSpPr>
          <p:nvPr>
            <p:ph idx="1"/>
          </p:nvPr>
        </p:nvSpPr>
        <p:spPr>
          <a:xfrm>
            <a:off x="1166667" y="1933575"/>
            <a:ext cx="10058400" cy="4472432"/>
          </a:xfrm>
        </p:spPr>
        <p:txBody>
          <a:bodyPr>
            <a:normAutofit/>
          </a:bodyPr>
          <a:lstStyle/>
          <a:p>
            <a:r>
              <a:rPr lang="en-US" sz="2400" cap="all" dirty="0">
                <a:solidFill>
                  <a:prstClr val="black">
                    <a:lumMod val="75000"/>
                    <a:lumOff val="25000"/>
                  </a:prstClr>
                </a:solidFill>
                <a:latin typeface="Noto Serif"/>
                <a:ea typeface="+mj-ea"/>
                <a:cs typeface="+mj-cs"/>
              </a:rPr>
              <a:t>Persistent and pervasive sadness, anhedonia, boredom or irritability  that is functionally impairing and relatively unresponsive to the usual experiences that might usually be expected to bring about relief</a:t>
            </a:r>
            <a:br>
              <a:rPr lang="en-US" sz="2400" cap="all" dirty="0">
                <a:solidFill>
                  <a:prstClr val="black">
                    <a:lumMod val="75000"/>
                    <a:lumOff val="25000"/>
                  </a:prstClr>
                </a:solidFill>
                <a:latin typeface="Noto Serif"/>
                <a:ea typeface="+mj-ea"/>
                <a:cs typeface="+mj-cs"/>
              </a:rPr>
            </a:br>
            <a:r>
              <a:rPr lang="en-US" sz="2400" cap="all" dirty="0">
                <a:solidFill>
                  <a:prstClr val="black">
                    <a:lumMod val="75000"/>
                    <a:lumOff val="25000"/>
                  </a:prstClr>
                </a:solidFill>
                <a:latin typeface="Noto Serif"/>
                <a:ea typeface="+mj-ea"/>
                <a:cs typeface="+mj-cs"/>
              </a:rPr>
              <a:t>	</a:t>
            </a:r>
          </a:p>
          <a:p>
            <a:r>
              <a:rPr lang="en-US" sz="2400" cap="all" dirty="0">
                <a:solidFill>
                  <a:prstClr val="black">
                    <a:lumMod val="75000"/>
                    <a:lumOff val="25000"/>
                  </a:prstClr>
                </a:solidFill>
                <a:latin typeface="Noto Serif"/>
                <a:ea typeface="+mj-ea"/>
                <a:cs typeface="+mj-cs"/>
              </a:rPr>
              <a:t>DSM V…</a:t>
            </a:r>
            <a:br>
              <a:rPr lang="en-US" sz="2400" cap="all" dirty="0">
                <a:solidFill>
                  <a:prstClr val="black">
                    <a:lumMod val="75000"/>
                    <a:lumOff val="25000"/>
                  </a:prstClr>
                </a:solidFill>
                <a:latin typeface="Noto Serif"/>
                <a:ea typeface="+mj-ea"/>
                <a:cs typeface="+mj-cs"/>
              </a:rPr>
            </a:br>
            <a:r>
              <a:rPr lang="en-US" sz="2400" cap="all" dirty="0">
                <a:solidFill>
                  <a:prstClr val="black">
                    <a:lumMod val="75000"/>
                    <a:lumOff val="25000"/>
                  </a:prstClr>
                </a:solidFill>
                <a:latin typeface="Noto Serif"/>
                <a:ea typeface="+mj-ea"/>
                <a:cs typeface="+mj-cs"/>
              </a:rPr>
              <a:t>		-Adjustment disorder with depressed mood</a:t>
            </a:r>
            <a:br>
              <a:rPr lang="en-US" sz="2400" cap="all" dirty="0">
                <a:solidFill>
                  <a:prstClr val="black">
                    <a:lumMod val="75000"/>
                    <a:lumOff val="25000"/>
                  </a:prstClr>
                </a:solidFill>
                <a:latin typeface="Noto Serif"/>
                <a:ea typeface="+mj-ea"/>
                <a:cs typeface="+mj-cs"/>
              </a:rPr>
            </a:br>
            <a:r>
              <a:rPr lang="en-US" sz="2400" cap="all" dirty="0">
                <a:solidFill>
                  <a:prstClr val="black">
                    <a:lumMod val="75000"/>
                    <a:lumOff val="25000"/>
                  </a:prstClr>
                </a:solidFill>
                <a:latin typeface="Noto Serif"/>
                <a:ea typeface="+mj-ea"/>
                <a:cs typeface="+mj-cs"/>
              </a:rPr>
              <a:t>		-Persistent depressive disorder</a:t>
            </a:r>
            <a:br>
              <a:rPr lang="en-US" sz="2400" cap="all" dirty="0">
                <a:solidFill>
                  <a:prstClr val="black">
                    <a:lumMod val="75000"/>
                    <a:lumOff val="25000"/>
                  </a:prstClr>
                </a:solidFill>
                <a:latin typeface="Noto Serif"/>
                <a:ea typeface="+mj-ea"/>
                <a:cs typeface="+mj-cs"/>
              </a:rPr>
            </a:br>
            <a:r>
              <a:rPr lang="en-US" sz="2400" cap="all" dirty="0">
                <a:solidFill>
                  <a:prstClr val="black">
                    <a:lumMod val="75000"/>
                    <a:lumOff val="25000"/>
                  </a:prstClr>
                </a:solidFill>
                <a:latin typeface="Noto Serif"/>
                <a:ea typeface="+mj-ea"/>
                <a:cs typeface="+mj-cs"/>
              </a:rPr>
              <a:t>		-Major depressive disorder</a:t>
            </a:r>
            <a:br>
              <a:rPr lang="en-US" sz="2400" cap="all" dirty="0">
                <a:solidFill>
                  <a:prstClr val="black">
                    <a:lumMod val="75000"/>
                    <a:lumOff val="25000"/>
                  </a:prstClr>
                </a:solidFill>
                <a:latin typeface="Noto Serif"/>
                <a:ea typeface="+mj-ea"/>
                <a:cs typeface="+mj-cs"/>
              </a:rPr>
            </a:br>
            <a:r>
              <a:rPr lang="en-US" sz="2400" cap="all" dirty="0">
                <a:solidFill>
                  <a:prstClr val="black">
                    <a:lumMod val="75000"/>
                    <a:lumOff val="25000"/>
                  </a:prstClr>
                </a:solidFill>
                <a:latin typeface="Noto Serif"/>
                <a:ea typeface="+mj-ea"/>
                <a:cs typeface="+mj-cs"/>
              </a:rPr>
              <a:t>		-Disruptive Mood Dysregulation Disorder </a:t>
            </a:r>
            <a:br>
              <a:rPr lang="en-US" sz="2400" cap="all" dirty="0">
                <a:solidFill>
                  <a:prstClr val="black">
                    <a:lumMod val="75000"/>
                    <a:lumOff val="25000"/>
                  </a:prstClr>
                </a:solidFill>
                <a:latin typeface="Noto Serif"/>
                <a:ea typeface="+mj-ea"/>
                <a:cs typeface="+mj-cs"/>
              </a:rPr>
            </a:br>
            <a:r>
              <a:rPr lang="en-US" sz="2400" cap="all" dirty="0">
                <a:solidFill>
                  <a:prstClr val="black">
                    <a:lumMod val="75000"/>
                    <a:lumOff val="25000"/>
                  </a:prstClr>
                </a:solidFill>
                <a:latin typeface="Noto Serif"/>
                <a:ea typeface="+mj-ea"/>
                <a:cs typeface="+mj-cs"/>
              </a:rPr>
              <a:t>		-Premenstrual </a:t>
            </a:r>
            <a:r>
              <a:rPr lang="en-US" sz="2400" cap="all" dirty="0" err="1">
                <a:solidFill>
                  <a:prstClr val="black">
                    <a:lumMod val="75000"/>
                    <a:lumOff val="25000"/>
                  </a:prstClr>
                </a:solidFill>
                <a:latin typeface="Noto Serif"/>
                <a:ea typeface="+mj-ea"/>
                <a:cs typeface="+mj-cs"/>
              </a:rPr>
              <a:t>Dsyphoric</a:t>
            </a:r>
            <a:r>
              <a:rPr lang="en-US" sz="2400" cap="all" dirty="0">
                <a:solidFill>
                  <a:prstClr val="black">
                    <a:lumMod val="75000"/>
                    <a:lumOff val="25000"/>
                  </a:prstClr>
                </a:solidFill>
                <a:latin typeface="Noto Serif"/>
                <a:ea typeface="+mj-ea"/>
                <a:cs typeface="+mj-cs"/>
              </a:rPr>
              <a:t> Disorder </a:t>
            </a:r>
            <a:r>
              <a:rPr lang="en-US" sz="1800" dirty="0"/>
              <a:t>			</a:t>
            </a:r>
          </a:p>
        </p:txBody>
      </p:sp>
      <p:pic>
        <p:nvPicPr>
          <p:cNvPr id="5" name="Picture 4">
            <a:extLst>
              <a:ext uri="{FF2B5EF4-FFF2-40B4-BE49-F238E27FC236}">
                <a16:creationId xmlns:a16="http://schemas.microsoft.com/office/drawing/2014/main" id="{F9253E88-058B-4393-63AA-136E3005BE33}"/>
              </a:ext>
            </a:extLst>
          </p:cNvPr>
          <p:cNvPicPr>
            <a:picLocks noChangeAspect="1"/>
          </p:cNvPicPr>
          <p:nvPr/>
        </p:nvPicPr>
        <p:blipFill>
          <a:blip r:embed="rId2"/>
          <a:stretch>
            <a:fillRect/>
          </a:stretch>
        </p:blipFill>
        <p:spPr>
          <a:xfrm>
            <a:off x="-252990" y="4066391"/>
            <a:ext cx="2274857" cy="2909943"/>
          </a:xfrm>
          <a:prstGeom prst="rect">
            <a:avLst/>
          </a:prstGeom>
        </p:spPr>
      </p:pic>
    </p:spTree>
    <p:extLst>
      <p:ext uri="{BB962C8B-B14F-4D97-AF65-F5344CB8AC3E}">
        <p14:creationId xmlns:p14="http://schemas.microsoft.com/office/powerpoint/2010/main" val="397216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187DE7B-B36A-538E-0ECA-473D9D8643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364EBD-7269-EAA4-2BBA-AD73A8683C26}"/>
              </a:ext>
            </a:extLst>
          </p:cNvPr>
          <p:cNvSpPr>
            <a:spLocks noGrp="1"/>
          </p:cNvSpPr>
          <p:nvPr>
            <p:ph type="title"/>
          </p:nvPr>
        </p:nvSpPr>
        <p:spPr>
          <a:xfrm>
            <a:off x="5449105" y="190499"/>
            <a:ext cx="7010400" cy="2021553"/>
          </a:xfrm>
        </p:spPr>
        <p:txBody>
          <a:bodyPr>
            <a:normAutofit/>
          </a:bodyPr>
          <a:lstStyle/>
          <a:p>
            <a:r>
              <a:rPr lang="en-US" sz="4800" dirty="0">
                <a:solidFill>
                  <a:schemeClr val="tx1"/>
                </a:solidFill>
              </a:rPr>
              <a:t>MDD Comorbidity is common:</a:t>
            </a:r>
          </a:p>
        </p:txBody>
      </p:sp>
      <p:sp>
        <p:nvSpPr>
          <p:cNvPr id="3" name="Content Placeholder 2">
            <a:extLst>
              <a:ext uri="{FF2B5EF4-FFF2-40B4-BE49-F238E27FC236}">
                <a16:creationId xmlns:a16="http://schemas.microsoft.com/office/drawing/2014/main" id="{C747F6C8-24AB-5F73-FE19-ABA79789D7FE}"/>
              </a:ext>
            </a:extLst>
          </p:cNvPr>
          <p:cNvSpPr>
            <a:spLocks noGrp="1"/>
          </p:cNvSpPr>
          <p:nvPr>
            <p:ph idx="1"/>
          </p:nvPr>
        </p:nvSpPr>
        <p:spPr>
          <a:xfrm>
            <a:off x="6189641" y="1854795"/>
            <a:ext cx="5717218" cy="3688509"/>
          </a:xfrm>
        </p:spPr>
        <p:txBody>
          <a:bodyPr>
            <a:normAutofit fontScale="92500"/>
          </a:bodyPr>
          <a:lstStyle/>
          <a:p>
            <a:pPr marL="800100" lvl="1" indent="-342900">
              <a:spcBef>
                <a:spcPct val="20000"/>
              </a:spcBef>
            </a:pPr>
            <a:r>
              <a:rPr lang="en-US" sz="3600" b="1" dirty="0">
                <a:latin typeface="Noto Serif"/>
              </a:rPr>
              <a:t>40-90% have another psychiatric disorder</a:t>
            </a:r>
          </a:p>
          <a:p>
            <a:pPr marL="800100" lvl="1" indent="-342900">
              <a:spcBef>
                <a:spcPct val="20000"/>
              </a:spcBef>
            </a:pPr>
            <a:r>
              <a:rPr lang="en-US" sz="3600" b="1" dirty="0">
                <a:latin typeface="Noto Serif"/>
              </a:rPr>
              <a:t>30-80% anxiety</a:t>
            </a:r>
          </a:p>
          <a:p>
            <a:pPr marL="800100" lvl="1" indent="-342900">
              <a:spcBef>
                <a:spcPct val="20000"/>
              </a:spcBef>
            </a:pPr>
            <a:r>
              <a:rPr lang="en-US" sz="3600" b="1" dirty="0">
                <a:latin typeface="Noto Serif"/>
              </a:rPr>
              <a:t>10-80% disruptive disorders</a:t>
            </a:r>
          </a:p>
          <a:p>
            <a:pPr marL="800100" lvl="1" indent="-342900">
              <a:spcBef>
                <a:spcPct val="20000"/>
              </a:spcBef>
            </a:pPr>
            <a:r>
              <a:rPr lang="en-US" sz="3600" b="1" dirty="0">
                <a:latin typeface="Noto Serif"/>
              </a:rPr>
              <a:t>20-30% substance use</a:t>
            </a:r>
          </a:p>
          <a:p>
            <a:pPr marL="0" indent="0">
              <a:buNone/>
            </a:pPr>
            <a:endParaRPr lang="en-US" dirty="0"/>
          </a:p>
        </p:txBody>
      </p:sp>
      <p:pic>
        <p:nvPicPr>
          <p:cNvPr id="4" name="Picture 3">
            <a:extLst>
              <a:ext uri="{FF2B5EF4-FFF2-40B4-BE49-F238E27FC236}">
                <a16:creationId xmlns:a16="http://schemas.microsoft.com/office/drawing/2014/main" id="{72D2A56A-8A87-2C81-72AB-39708BB0B7C1}"/>
              </a:ext>
            </a:extLst>
          </p:cNvPr>
          <p:cNvPicPr>
            <a:picLocks noChangeAspect="1"/>
          </p:cNvPicPr>
          <p:nvPr/>
        </p:nvPicPr>
        <p:blipFill>
          <a:blip r:embed="rId2"/>
          <a:srcRect l="14889" r="26003"/>
          <a:stretch>
            <a:fillRect/>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5" name="TextBox 4">
            <a:extLst>
              <a:ext uri="{FF2B5EF4-FFF2-40B4-BE49-F238E27FC236}">
                <a16:creationId xmlns:a16="http://schemas.microsoft.com/office/drawing/2014/main" id="{543ED89B-63CD-EB9B-62F0-E6538ACD2185}"/>
              </a:ext>
            </a:extLst>
          </p:cNvPr>
          <p:cNvSpPr txBox="1"/>
          <p:nvPr/>
        </p:nvSpPr>
        <p:spPr>
          <a:xfrm>
            <a:off x="5953429" y="5543304"/>
            <a:ext cx="5859485" cy="1077218"/>
          </a:xfrm>
          <a:prstGeom prst="rect">
            <a:avLst/>
          </a:prstGeom>
          <a:noFill/>
        </p:spPr>
        <p:txBody>
          <a:bodyPr wrap="square" rtlCol="0">
            <a:spAutoFit/>
          </a:bodyPr>
          <a:lstStyle/>
          <a:p>
            <a:pPr algn="ctr"/>
            <a:r>
              <a:rPr lang="en-US" sz="1600" dirty="0"/>
              <a:t>Richardson LP, Katzenellenbogen R.  Childhood and adolescent depression: the role of primary care providers in diagnosis and treatment.  </a:t>
            </a:r>
            <a:r>
              <a:rPr lang="en-US" sz="1600" dirty="0" err="1"/>
              <a:t>Curr</a:t>
            </a:r>
            <a:r>
              <a:rPr lang="en-US" sz="1600" dirty="0"/>
              <a:t> </a:t>
            </a:r>
            <a:r>
              <a:rPr lang="en-US" sz="1600" dirty="0" err="1"/>
              <a:t>Probl</a:t>
            </a:r>
            <a:r>
              <a:rPr lang="en-US" sz="1600" dirty="0"/>
              <a:t> </a:t>
            </a:r>
            <a:r>
              <a:rPr lang="en-US" sz="1600" dirty="0" err="1"/>
              <a:t>Pediatr</a:t>
            </a:r>
            <a:r>
              <a:rPr lang="en-US" sz="1600" dirty="0"/>
              <a:t> </a:t>
            </a:r>
            <a:r>
              <a:rPr lang="en-US" sz="1600" dirty="0" err="1"/>
              <a:t>Adolesc</a:t>
            </a:r>
            <a:r>
              <a:rPr lang="en-US" sz="1600" dirty="0"/>
              <a:t> health Care. 2005 Jan; 35 (1): 6-24.</a:t>
            </a:r>
          </a:p>
        </p:txBody>
      </p:sp>
    </p:spTree>
    <p:extLst>
      <p:ext uri="{BB962C8B-B14F-4D97-AF65-F5344CB8AC3E}">
        <p14:creationId xmlns:p14="http://schemas.microsoft.com/office/powerpoint/2010/main" val="2167453915"/>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92CBE-A4D1-1464-3BBF-156DFF36B2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347BE0-0AC6-6B17-19AF-0B8AACD7BB3E}"/>
              </a:ext>
            </a:extLst>
          </p:cNvPr>
          <p:cNvSpPr>
            <a:spLocks noGrp="1"/>
          </p:cNvSpPr>
          <p:nvPr>
            <p:ph type="title"/>
          </p:nvPr>
        </p:nvSpPr>
        <p:spPr>
          <a:xfrm>
            <a:off x="1063752" y="182317"/>
            <a:ext cx="10058400" cy="1609344"/>
          </a:xfrm>
        </p:spPr>
        <p:txBody>
          <a:bodyPr/>
          <a:lstStyle/>
          <a:p>
            <a:r>
              <a:rPr lang="en-US" b="1" dirty="0">
                <a:solidFill>
                  <a:schemeClr val="accent1">
                    <a:lumMod val="75000"/>
                  </a:schemeClr>
                </a:solidFill>
              </a:rPr>
              <a:t>Diagnosis:</a:t>
            </a:r>
          </a:p>
        </p:txBody>
      </p:sp>
      <p:sp>
        <p:nvSpPr>
          <p:cNvPr id="3" name="Content Placeholder 2">
            <a:extLst>
              <a:ext uri="{FF2B5EF4-FFF2-40B4-BE49-F238E27FC236}">
                <a16:creationId xmlns:a16="http://schemas.microsoft.com/office/drawing/2014/main" id="{745CC7AE-7198-06AD-F642-758E79FE2722}"/>
              </a:ext>
            </a:extLst>
          </p:cNvPr>
          <p:cNvSpPr>
            <a:spLocks noGrp="1"/>
          </p:cNvSpPr>
          <p:nvPr>
            <p:ph idx="1"/>
          </p:nvPr>
        </p:nvSpPr>
        <p:spPr>
          <a:xfrm>
            <a:off x="1063752" y="1208333"/>
            <a:ext cx="10058400" cy="5467350"/>
          </a:xfrm>
        </p:spPr>
        <p:txBody>
          <a:bodyPr>
            <a:normAutofit fontScale="40000" lnSpcReduction="20000"/>
          </a:bodyPr>
          <a:lstStyle/>
          <a:p>
            <a:pPr marL="342900" indent="-342900">
              <a:lnSpc>
                <a:spcPct val="130000"/>
              </a:lnSpc>
              <a:spcBef>
                <a:spcPct val="20000"/>
              </a:spcBef>
              <a:buFont typeface="Arial"/>
              <a:buChar char="•"/>
            </a:pPr>
            <a:r>
              <a:rPr lang="en-US" sz="5000" b="1" dirty="0">
                <a:solidFill>
                  <a:srgbClr val="585E60"/>
                </a:solidFill>
                <a:latin typeface="Noto Serif"/>
              </a:rPr>
              <a:t>Screening</a:t>
            </a:r>
          </a:p>
          <a:p>
            <a:pPr marL="742950" lvl="1" indent="-285750">
              <a:lnSpc>
                <a:spcPct val="130000"/>
              </a:lnSpc>
              <a:spcBef>
                <a:spcPct val="20000"/>
              </a:spcBef>
              <a:buFont typeface="Arial"/>
              <a:buChar char="–"/>
            </a:pPr>
            <a:r>
              <a:rPr lang="en-US" sz="5000" dirty="0">
                <a:solidFill>
                  <a:srgbClr val="585E60"/>
                </a:solidFill>
                <a:latin typeface="Noto Serif"/>
              </a:rPr>
              <a:t>General Mental Health: Pediatric Symptom Check-list, CBC-L</a:t>
            </a:r>
          </a:p>
          <a:p>
            <a:pPr marL="742950" lvl="1" indent="-285750">
              <a:lnSpc>
                <a:spcPct val="130000"/>
              </a:lnSpc>
              <a:spcBef>
                <a:spcPct val="20000"/>
              </a:spcBef>
              <a:buFont typeface="Arial"/>
              <a:buChar char="–"/>
            </a:pPr>
            <a:r>
              <a:rPr lang="en-US" sz="5000" dirty="0">
                <a:solidFill>
                  <a:srgbClr val="585E60"/>
                </a:solidFill>
                <a:latin typeface="Noto Serif"/>
              </a:rPr>
              <a:t>Depressive Symptom Scales: BDI-II, PHQ-A</a:t>
            </a:r>
          </a:p>
          <a:p>
            <a:pPr marL="742950" lvl="1" indent="-285750">
              <a:lnSpc>
                <a:spcPct val="130000"/>
              </a:lnSpc>
              <a:spcBef>
                <a:spcPct val="20000"/>
              </a:spcBef>
              <a:buFont typeface="Arial"/>
              <a:buChar char="–"/>
            </a:pPr>
            <a:r>
              <a:rPr lang="en-US" sz="5000" dirty="0">
                <a:solidFill>
                  <a:srgbClr val="585E60"/>
                </a:solidFill>
                <a:latin typeface="Noto Serif"/>
              </a:rPr>
              <a:t>Anxiety Symptom Scales: SCARED, MASC</a:t>
            </a:r>
          </a:p>
          <a:p>
            <a:pPr marL="342900" indent="-342900">
              <a:lnSpc>
                <a:spcPct val="130000"/>
              </a:lnSpc>
              <a:spcBef>
                <a:spcPct val="20000"/>
              </a:spcBef>
              <a:buFont typeface="Arial"/>
              <a:buChar char="•"/>
            </a:pPr>
            <a:r>
              <a:rPr lang="en-US" sz="5000" b="1" dirty="0">
                <a:solidFill>
                  <a:srgbClr val="585E60"/>
                </a:solidFill>
                <a:latin typeface="Noto Serif"/>
              </a:rPr>
              <a:t>Clinical history is crucial </a:t>
            </a:r>
          </a:p>
          <a:p>
            <a:pPr marL="742950" lvl="1" indent="-285750">
              <a:lnSpc>
                <a:spcPct val="130000"/>
              </a:lnSpc>
              <a:spcBef>
                <a:spcPct val="20000"/>
              </a:spcBef>
              <a:buFont typeface="Arial"/>
              <a:buChar char="–"/>
            </a:pPr>
            <a:r>
              <a:rPr lang="en-US" sz="5000" dirty="0">
                <a:solidFill>
                  <a:srgbClr val="585E60"/>
                </a:solidFill>
                <a:latin typeface="Noto Serif"/>
              </a:rPr>
              <a:t>Current symptoms</a:t>
            </a:r>
          </a:p>
          <a:p>
            <a:pPr marL="742950" lvl="1" indent="-285750">
              <a:lnSpc>
                <a:spcPct val="130000"/>
              </a:lnSpc>
              <a:spcBef>
                <a:spcPct val="20000"/>
              </a:spcBef>
              <a:buFont typeface="Arial"/>
              <a:buChar char="–"/>
            </a:pPr>
            <a:r>
              <a:rPr lang="en-US" sz="5000" dirty="0">
                <a:solidFill>
                  <a:srgbClr val="585E60"/>
                </a:solidFill>
                <a:latin typeface="Noto Serif"/>
              </a:rPr>
              <a:t>Negative life events</a:t>
            </a:r>
          </a:p>
          <a:p>
            <a:pPr marL="742950" lvl="1" indent="-285750">
              <a:lnSpc>
                <a:spcPct val="130000"/>
              </a:lnSpc>
              <a:spcBef>
                <a:spcPct val="20000"/>
              </a:spcBef>
              <a:buFont typeface="Arial"/>
              <a:buChar char="–"/>
            </a:pPr>
            <a:r>
              <a:rPr lang="en-US" sz="5000" dirty="0">
                <a:solidFill>
                  <a:srgbClr val="585E60"/>
                </a:solidFill>
                <a:latin typeface="Noto Serif"/>
              </a:rPr>
              <a:t>Social supports</a:t>
            </a:r>
          </a:p>
          <a:p>
            <a:pPr marL="342900" indent="-342900">
              <a:lnSpc>
                <a:spcPct val="130000"/>
              </a:lnSpc>
              <a:spcBef>
                <a:spcPct val="20000"/>
              </a:spcBef>
              <a:buFont typeface="Arial"/>
              <a:buChar char="•"/>
            </a:pPr>
            <a:r>
              <a:rPr lang="en-US" sz="5000" b="1" dirty="0">
                <a:solidFill>
                  <a:srgbClr val="585E60"/>
                </a:solidFill>
                <a:latin typeface="Noto Serif"/>
              </a:rPr>
              <a:t>Differential Diagnosis</a:t>
            </a:r>
          </a:p>
          <a:p>
            <a:pPr marL="742950" lvl="1" indent="-285750">
              <a:lnSpc>
                <a:spcPct val="130000"/>
              </a:lnSpc>
              <a:spcBef>
                <a:spcPct val="20000"/>
              </a:spcBef>
              <a:buFont typeface="Arial"/>
              <a:buChar char="–"/>
            </a:pPr>
            <a:r>
              <a:rPr lang="en-US" sz="5000" dirty="0">
                <a:solidFill>
                  <a:srgbClr val="585E60"/>
                </a:solidFill>
                <a:latin typeface="Noto Serif"/>
              </a:rPr>
              <a:t>Anxiety/Depression</a:t>
            </a:r>
          </a:p>
          <a:p>
            <a:pPr marL="742950" lvl="1" indent="-285750">
              <a:lnSpc>
                <a:spcPct val="130000"/>
              </a:lnSpc>
              <a:spcBef>
                <a:spcPct val="20000"/>
              </a:spcBef>
              <a:buFont typeface="Arial"/>
              <a:buChar char="–"/>
            </a:pPr>
            <a:r>
              <a:rPr lang="en-US" sz="5000" dirty="0">
                <a:solidFill>
                  <a:srgbClr val="585E60"/>
                </a:solidFill>
                <a:latin typeface="Noto Serif"/>
              </a:rPr>
              <a:t>ADHD/LD</a:t>
            </a:r>
          </a:p>
          <a:p>
            <a:pPr marL="742950" lvl="1" indent="-285750">
              <a:lnSpc>
                <a:spcPct val="130000"/>
              </a:lnSpc>
              <a:spcBef>
                <a:spcPct val="20000"/>
              </a:spcBef>
              <a:buFont typeface="Arial"/>
              <a:buChar char="–"/>
            </a:pPr>
            <a:r>
              <a:rPr lang="en-US" sz="5000" dirty="0">
                <a:solidFill>
                  <a:srgbClr val="585E60"/>
                </a:solidFill>
                <a:latin typeface="Noto Serif"/>
              </a:rPr>
              <a:t>Substance Use D/O</a:t>
            </a:r>
          </a:p>
          <a:p>
            <a:pPr marL="742950" lvl="1" indent="-285750">
              <a:lnSpc>
                <a:spcPct val="130000"/>
              </a:lnSpc>
              <a:spcBef>
                <a:spcPct val="20000"/>
              </a:spcBef>
              <a:buFont typeface="Arial"/>
              <a:buChar char="–"/>
            </a:pPr>
            <a:r>
              <a:rPr lang="en-US" sz="5000" dirty="0">
                <a:solidFill>
                  <a:srgbClr val="585E60"/>
                </a:solidFill>
                <a:latin typeface="Noto Serif"/>
              </a:rPr>
              <a:t>EDO</a:t>
            </a:r>
          </a:p>
          <a:p>
            <a:endParaRPr lang="en-US" dirty="0"/>
          </a:p>
        </p:txBody>
      </p:sp>
    </p:spTree>
    <p:extLst>
      <p:ext uri="{BB962C8B-B14F-4D97-AF65-F5344CB8AC3E}">
        <p14:creationId xmlns:p14="http://schemas.microsoft.com/office/powerpoint/2010/main" val="1333147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4A1F-11F3-2CFD-1FD2-AF5DD1F7590A}"/>
              </a:ext>
            </a:extLst>
          </p:cNvPr>
          <p:cNvSpPr>
            <a:spLocks noGrp="1"/>
          </p:cNvSpPr>
          <p:nvPr>
            <p:ph type="title"/>
          </p:nvPr>
        </p:nvSpPr>
        <p:spPr/>
        <p:txBody>
          <a:bodyPr>
            <a:normAutofit/>
          </a:bodyPr>
          <a:lstStyle/>
          <a:p>
            <a:r>
              <a:rPr lang="en-US" sz="5400" b="1" dirty="0">
                <a:solidFill>
                  <a:schemeClr val="accent1">
                    <a:lumMod val="75000"/>
                  </a:schemeClr>
                </a:solidFill>
              </a:rPr>
              <a:t>Treatment planning:</a:t>
            </a:r>
          </a:p>
        </p:txBody>
      </p:sp>
      <p:sp>
        <p:nvSpPr>
          <p:cNvPr id="3" name="Content Placeholder 2">
            <a:extLst>
              <a:ext uri="{FF2B5EF4-FFF2-40B4-BE49-F238E27FC236}">
                <a16:creationId xmlns:a16="http://schemas.microsoft.com/office/drawing/2014/main" id="{31512870-D187-E50C-0B40-AD9FFF458290}"/>
              </a:ext>
            </a:extLst>
          </p:cNvPr>
          <p:cNvSpPr>
            <a:spLocks noGrp="1"/>
          </p:cNvSpPr>
          <p:nvPr>
            <p:ph idx="1"/>
          </p:nvPr>
        </p:nvSpPr>
        <p:spPr/>
        <p:txBody>
          <a:bodyPr/>
          <a:lstStyle/>
          <a:p>
            <a:r>
              <a:rPr lang="en-US" sz="3200" dirty="0"/>
              <a:t>Diagnosis.</a:t>
            </a:r>
          </a:p>
          <a:p>
            <a:r>
              <a:rPr lang="en-US" sz="3200" dirty="0"/>
              <a:t>Nature and purpose of treatment.</a:t>
            </a:r>
          </a:p>
          <a:p>
            <a:r>
              <a:rPr lang="en-US" sz="3200" dirty="0"/>
              <a:t>Risk and benefits of treatment.</a:t>
            </a:r>
          </a:p>
          <a:p>
            <a:r>
              <a:rPr lang="en-US" sz="3200" dirty="0"/>
              <a:t>Alternative treatments and their risks and benefits.</a:t>
            </a:r>
          </a:p>
          <a:p>
            <a:r>
              <a:rPr lang="en-US" sz="3200" dirty="0"/>
              <a:t>Risks and benefits of </a:t>
            </a:r>
            <a:r>
              <a:rPr lang="en-US" sz="3200" i="1" dirty="0"/>
              <a:t>declining</a:t>
            </a:r>
            <a:r>
              <a:rPr lang="en-US" sz="3200" dirty="0"/>
              <a:t> treatment.</a:t>
            </a:r>
          </a:p>
          <a:p>
            <a:endParaRPr lang="en-US" dirty="0"/>
          </a:p>
        </p:txBody>
      </p:sp>
    </p:spTree>
    <p:extLst>
      <p:ext uri="{BB962C8B-B14F-4D97-AF65-F5344CB8AC3E}">
        <p14:creationId xmlns:p14="http://schemas.microsoft.com/office/powerpoint/2010/main" val="1634180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1752600" y="4109244"/>
            <a:ext cx="8686800" cy="4249737"/>
          </a:xfrm>
        </p:spPr>
        <p:txBody>
          <a:bodyPr/>
          <a:lstStyle/>
          <a:p>
            <a:pPr defTabSz="457200">
              <a:lnSpc>
                <a:spcPct val="130000"/>
              </a:lnSpc>
              <a:spcBef>
                <a:spcPct val="20000"/>
              </a:spcBef>
            </a:pPr>
            <a:br>
              <a:rPr lang="en-US" sz="2000" dirty="0">
                <a:solidFill>
                  <a:schemeClr val="tx1">
                    <a:lumMod val="75000"/>
                    <a:lumOff val="25000"/>
                  </a:schemeClr>
                </a:solidFill>
                <a:latin typeface="Noto Serif"/>
                <a:ea typeface="+mn-ea"/>
              </a:rPr>
            </a:br>
            <a:br>
              <a:rPr lang="en-US" sz="2000" dirty="0">
                <a:solidFill>
                  <a:schemeClr val="tx1">
                    <a:lumMod val="75000"/>
                    <a:lumOff val="25000"/>
                  </a:schemeClr>
                </a:solidFill>
                <a:latin typeface="Noto Serif"/>
                <a:ea typeface="+mn-ea"/>
              </a:rPr>
            </a:br>
            <a:br>
              <a:rPr lang="en-US" sz="2000" dirty="0">
                <a:solidFill>
                  <a:schemeClr val="tx1">
                    <a:lumMod val="75000"/>
                    <a:lumOff val="25000"/>
                  </a:schemeClr>
                </a:solidFill>
                <a:latin typeface="Noto Serif"/>
                <a:ea typeface="+mn-ea"/>
              </a:rPr>
            </a:br>
            <a:br>
              <a:rPr lang="en-US" sz="2000" dirty="0">
                <a:solidFill>
                  <a:srgbClr val="585E60"/>
                </a:solidFill>
                <a:latin typeface="Noto Serif"/>
                <a:ea typeface="+mn-ea"/>
              </a:rPr>
            </a:br>
            <a:br>
              <a:rPr lang="en-US" altLang="en-US" sz="2000" b="1" dirty="0">
                <a:solidFill>
                  <a:schemeClr val="tx1"/>
                </a:solidFill>
              </a:rPr>
            </a:br>
            <a:br>
              <a:rPr lang="en-US" altLang="en-US" sz="2000" b="1" dirty="0">
                <a:solidFill>
                  <a:schemeClr val="tx1"/>
                </a:solidFill>
              </a:rPr>
            </a:br>
            <a:br>
              <a:rPr lang="en-US" altLang="en-US" sz="2000" dirty="0">
                <a:solidFill>
                  <a:schemeClr val="tx1"/>
                </a:solidFill>
              </a:rPr>
            </a:br>
            <a:r>
              <a:rPr lang="en-US" altLang="en-US" sz="2000" b="1" dirty="0">
                <a:solidFill>
                  <a:schemeClr val="tx1"/>
                </a:solidFill>
              </a:rPr>
              <a:t> </a:t>
            </a:r>
            <a:br>
              <a:rPr lang="en-US" altLang="en-US" sz="2000" dirty="0">
                <a:solidFill>
                  <a:schemeClr val="tx1"/>
                </a:solidFill>
              </a:rPr>
            </a:br>
            <a:endParaRPr lang="en-US" altLang="en-US" sz="2000" dirty="0">
              <a:solidFill>
                <a:schemeClr val="tx1"/>
              </a:solidFill>
            </a:endParaRPr>
          </a:p>
        </p:txBody>
      </p:sp>
      <p:sp>
        <p:nvSpPr>
          <p:cNvPr id="9219" name="TextBox 1"/>
          <p:cNvSpPr txBox="1">
            <a:spLocks noChangeArrowheads="1"/>
          </p:cNvSpPr>
          <p:nvPr/>
        </p:nvSpPr>
        <p:spPr bwMode="auto">
          <a:xfrm>
            <a:off x="1391478" y="466467"/>
            <a:ext cx="9178994" cy="15388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gt;"/>
              <a:defRPr>
                <a:solidFill>
                  <a:srgbClr val="0090CE"/>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1600">
                <a:solidFill>
                  <a:srgbClr val="2DAA8F"/>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chemeClr val="bg2"/>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sz="4000" b="1" dirty="0">
                <a:solidFill>
                  <a:schemeClr val="accent1">
                    <a:lumMod val="75000"/>
                  </a:schemeClr>
                </a:solidFill>
                <a:latin typeface="Lato Regular"/>
                <a:ea typeface="+mj-ea"/>
              </a:rPr>
              <a:t>Educating Patients: </a:t>
            </a:r>
          </a:p>
          <a:p>
            <a:pPr algn="ctr">
              <a:spcBef>
                <a:spcPct val="0"/>
              </a:spcBef>
              <a:buFontTx/>
              <a:buNone/>
            </a:pPr>
            <a:r>
              <a:rPr lang="en-US" sz="5400" b="1" dirty="0">
                <a:solidFill>
                  <a:schemeClr val="accent1">
                    <a:lumMod val="75000"/>
                  </a:schemeClr>
                </a:solidFill>
                <a:latin typeface="Lato Regular"/>
                <a:ea typeface="+mj-ea"/>
              </a:rPr>
              <a:t>Course &amp; Natural History</a:t>
            </a:r>
            <a:endParaRPr lang="en-US" altLang="en-US" sz="5400" b="1" dirty="0">
              <a:solidFill>
                <a:schemeClr val="accent1">
                  <a:lumMod val="75000"/>
                </a:schemeClr>
              </a:solidFill>
            </a:endParaRPr>
          </a:p>
        </p:txBody>
      </p:sp>
      <p:sp>
        <p:nvSpPr>
          <p:cNvPr id="2" name="Rectangle 1"/>
          <p:cNvSpPr/>
          <p:nvPr/>
        </p:nvSpPr>
        <p:spPr>
          <a:xfrm>
            <a:off x="2231231" y="2362391"/>
            <a:ext cx="7729538" cy="3218573"/>
          </a:xfrm>
          <a:prstGeom prst="rect">
            <a:avLst/>
          </a:prstGeom>
        </p:spPr>
        <p:txBody>
          <a:bodyPr wrap="square">
            <a:spAutoFit/>
          </a:bodyPr>
          <a:lstStyle/>
          <a:p>
            <a:pPr marL="342900" indent="-342900">
              <a:lnSpc>
                <a:spcPct val="130000"/>
              </a:lnSpc>
              <a:spcBef>
                <a:spcPct val="20000"/>
              </a:spcBef>
              <a:buFont typeface="Arial"/>
              <a:buChar char="•"/>
            </a:pPr>
            <a:r>
              <a:rPr lang="en-US" sz="2400" dirty="0">
                <a:solidFill>
                  <a:srgbClr val="585E60"/>
                </a:solidFill>
                <a:latin typeface="Noto Serif"/>
              </a:rPr>
              <a:t>~90% of MDE will remit after 1.5 to 2 years </a:t>
            </a:r>
          </a:p>
          <a:p>
            <a:pPr marL="342900" indent="-342900">
              <a:lnSpc>
                <a:spcPct val="130000"/>
              </a:lnSpc>
              <a:spcBef>
                <a:spcPct val="20000"/>
              </a:spcBef>
              <a:buFont typeface="Arial"/>
              <a:buChar char="•"/>
            </a:pPr>
            <a:r>
              <a:rPr lang="en-US" sz="2400" dirty="0">
                <a:solidFill>
                  <a:srgbClr val="585E60"/>
                </a:solidFill>
                <a:latin typeface="Noto Serif"/>
              </a:rPr>
              <a:t>Without treatment, adolescent MDE typical duration 7 to 9 months</a:t>
            </a:r>
          </a:p>
          <a:p>
            <a:pPr marL="342900" indent="-342900">
              <a:lnSpc>
                <a:spcPct val="130000"/>
              </a:lnSpc>
              <a:spcBef>
                <a:spcPct val="20000"/>
              </a:spcBef>
              <a:buFont typeface="Arial"/>
              <a:buChar char="•"/>
            </a:pPr>
            <a:r>
              <a:rPr lang="en-US" sz="2400" dirty="0">
                <a:solidFill>
                  <a:srgbClr val="585E60"/>
                </a:solidFill>
                <a:latin typeface="Noto Serif"/>
              </a:rPr>
              <a:t>Recovery is the rule, but recurrence is common</a:t>
            </a:r>
          </a:p>
          <a:p>
            <a:pPr marL="742950" lvl="1" indent="-285750">
              <a:lnSpc>
                <a:spcPct val="130000"/>
              </a:lnSpc>
              <a:spcBef>
                <a:spcPct val="20000"/>
              </a:spcBef>
              <a:buFont typeface="Arial"/>
              <a:buChar char="–"/>
            </a:pPr>
            <a:r>
              <a:rPr lang="en-US" sz="2400" dirty="0">
                <a:solidFill>
                  <a:srgbClr val="585E60"/>
                </a:solidFill>
                <a:latin typeface="Noto Serif"/>
              </a:rPr>
              <a:t>20-40% relapse within 2 years</a:t>
            </a:r>
          </a:p>
          <a:p>
            <a:pPr marL="742950" lvl="1" indent="-285750">
              <a:lnSpc>
                <a:spcPct val="130000"/>
              </a:lnSpc>
              <a:spcBef>
                <a:spcPct val="20000"/>
              </a:spcBef>
              <a:buFont typeface="Arial"/>
              <a:buChar char="–"/>
            </a:pPr>
            <a:r>
              <a:rPr lang="en-US" sz="2400" dirty="0">
                <a:solidFill>
                  <a:srgbClr val="585E60"/>
                </a:solidFill>
                <a:latin typeface="Noto Serif"/>
              </a:rPr>
              <a:t>70% within 5 years*</a:t>
            </a:r>
          </a:p>
        </p:txBody>
      </p:sp>
      <p:sp>
        <p:nvSpPr>
          <p:cNvPr id="5" name="TextBox 4">
            <a:extLst>
              <a:ext uri="{FF2B5EF4-FFF2-40B4-BE49-F238E27FC236}">
                <a16:creationId xmlns:a16="http://schemas.microsoft.com/office/drawing/2014/main" id="{9A3F7111-7FBE-4E39-87ED-C4677DDC86C5}"/>
              </a:ext>
            </a:extLst>
          </p:cNvPr>
          <p:cNvSpPr txBox="1"/>
          <p:nvPr/>
        </p:nvSpPr>
        <p:spPr>
          <a:xfrm>
            <a:off x="2477749" y="5772447"/>
            <a:ext cx="7236502" cy="923330"/>
          </a:xfrm>
          <a:prstGeom prst="rect">
            <a:avLst/>
          </a:prstGeom>
          <a:noFill/>
        </p:spPr>
        <p:txBody>
          <a:bodyPr wrap="square" rtlCol="0">
            <a:spAutoFit/>
          </a:bodyPr>
          <a:lstStyle/>
          <a:p>
            <a:pPr algn="ctr"/>
            <a:r>
              <a:rPr lang="en-US" b="1" dirty="0"/>
              <a:t>*</a:t>
            </a:r>
            <a:r>
              <a:rPr lang="en-US" b="1" dirty="0" err="1"/>
              <a:t>Birmaher</a:t>
            </a:r>
            <a:r>
              <a:rPr lang="en-US" b="1" dirty="0"/>
              <a:t> B, </a:t>
            </a:r>
            <a:r>
              <a:rPr lang="en-US" b="1" dirty="0" err="1"/>
              <a:t>Arbelaez</a:t>
            </a:r>
            <a:r>
              <a:rPr lang="en-US" b="1" dirty="0"/>
              <a:t> C, Brent D:  Course and outcome of child and adolescent major depressive disorder.  Child Adolescent Psychiatric </a:t>
            </a:r>
            <a:r>
              <a:rPr lang="en-US" b="1" dirty="0" err="1"/>
              <a:t>Clin</a:t>
            </a:r>
            <a:r>
              <a:rPr lang="en-US" b="1" dirty="0"/>
              <a:t> N Am 11(3): 619-637, 2002</a:t>
            </a:r>
          </a:p>
        </p:txBody>
      </p:sp>
    </p:spTree>
    <p:extLst>
      <p:ext uri="{BB962C8B-B14F-4D97-AF65-F5344CB8AC3E}">
        <p14:creationId xmlns:p14="http://schemas.microsoft.com/office/powerpoint/2010/main" val="4201407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1752600" y="4109244"/>
            <a:ext cx="8686800" cy="4249737"/>
          </a:xfrm>
        </p:spPr>
        <p:txBody>
          <a:bodyPr/>
          <a:lstStyle/>
          <a:p>
            <a:pPr defTabSz="457200">
              <a:lnSpc>
                <a:spcPct val="130000"/>
              </a:lnSpc>
              <a:spcBef>
                <a:spcPct val="20000"/>
              </a:spcBef>
            </a:pPr>
            <a:br>
              <a:rPr lang="en-US" sz="2000" dirty="0">
                <a:solidFill>
                  <a:schemeClr val="tx1">
                    <a:lumMod val="75000"/>
                    <a:lumOff val="25000"/>
                  </a:schemeClr>
                </a:solidFill>
                <a:latin typeface="Noto Serif"/>
                <a:ea typeface="+mn-ea"/>
              </a:rPr>
            </a:br>
            <a:br>
              <a:rPr lang="en-US" sz="2000" dirty="0">
                <a:solidFill>
                  <a:schemeClr val="tx1">
                    <a:lumMod val="75000"/>
                    <a:lumOff val="25000"/>
                  </a:schemeClr>
                </a:solidFill>
                <a:latin typeface="Noto Serif"/>
                <a:ea typeface="+mn-ea"/>
              </a:rPr>
            </a:br>
            <a:br>
              <a:rPr lang="en-US" sz="2000" dirty="0">
                <a:solidFill>
                  <a:schemeClr val="tx1">
                    <a:lumMod val="75000"/>
                    <a:lumOff val="25000"/>
                  </a:schemeClr>
                </a:solidFill>
                <a:latin typeface="Noto Serif"/>
                <a:ea typeface="+mn-ea"/>
              </a:rPr>
            </a:br>
            <a:br>
              <a:rPr lang="en-US" sz="2000" dirty="0">
                <a:solidFill>
                  <a:srgbClr val="585E60"/>
                </a:solidFill>
                <a:latin typeface="Noto Serif"/>
                <a:ea typeface="+mn-ea"/>
              </a:rPr>
            </a:br>
            <a:br>
              <a:rPr lang="en-US" altLang="en-US" sz="2000" b="1" dirty="0">
                <a:solidFill>
                  <a:schemeClr val="tx1"/>
                </a:solidFill>
              </a:rPr>
            </a:br>
            <a:br>
              <a:rPr lang="en-US" altLang="en-US" sz="2000" b="1" dirty="0">
                <a:solidFill>
                  <a:schemeClr val="tx1"/>
                </a:solidFill>
              </a:rPr>
            </a:br>
            <a:br>
              <a:rPr lang="en-US" altLang="en-US" sz="2000" dirty="0">
                <a:solidFill>
                  <a:schemeClr val="tx1"/>
                </a:solidFill>
              </a:rPr>
            </a:br>
            <a:r>
              <a:rPr lang="en-US" altLang="en-US" sz="2000" b="1" dirty="0">
                <a:solidFill>
                  <a:schemeClr val="tx1"/>
                </a:solidFill>
              </a:rPr>
              <a:t> </a:t>
            </a:r>
            <a:br>
              <a:rPr lang="en-US" altLang="en-US" sz="2000" dirty="0">
                <a:solidFill>
                  <a:schemeClr val="tx1"/>
                </a:solidFill>
              </a:rPr>
            </a:br>
            <a:endParaRPr lang="en-US" altLang="en-US" sz="2000" dirty="0">
              <a:solidFill>
                <a:schemeClr val="tx1"/>
              </a:solidFill>
            </a:endParaRPr>
          </a:p>
        </p:txBody>
      </p:sp>
      <p:sp>
        <p:nvSpPr>
          <p:cNvPr id="9219" name="TextBox 1"/>
          <p:cNvSpPr txBox="1">
            <a:spLocks noChangeArrowheads="1"/>
          </p:cNvSpPr>
          <p:nvPr/>
        </p:nvSpPr>
        <p:spPr bwMode="auto">
          <a:xfrm>
            <a:off x="1614813" y="469020"/>
            <a:ext cx="8301037"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gt;"/>
              <a:defRPr>
                <a:solidFill>
                  <a:srgbClr val="0090CE"/>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1600">
                <a:solidFill>
                  <a:srgbClr val="2DAA8F"/>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chemeClr val="bg2"/>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sz="4000" b="1" dirty="0">
                <a:solidFill>
                  <a:srgbClr val="002776"/>
                </a:solidFill>
                <a:latin typeface="Lato Regular"/>
                <a:ea typeface="+mj-ea"/>
              </a:rPr>
              <a:t>Educating Patients:</a:t>
            </a:r>
            <a:br>
              <a:rPr lang="en-US" sz="4000" b="1" dirty="0">
                <a:solidFill>
                  <a:srgbClr val="002776"/>
                </a:solidFill>
                <a:latin typeface="Lato Regular"/>
                <a:ea typeface="+mj-ea"/>
              </a:rPr>
            </a:br>
            <a:r>
              <a:rPr lang="en-US" sz="6000" b="1" dirty="0">
                <a:solidFill>
                  <a:srgbClr val="002776"/>
                </a:solidFill>
                <a:latin typeface="Lato Regular"/>
                <a:ea typeface="+mj-ea"/>
              </a:rPr>
              <a:t>Activation</a:t>
            </a:r>
            <a:endParaRPr lang="en-US" altLang="en-US" sz="6000" b="1" dirty="0">
              <a:solidFill>
                <a:schemeClr val="bg2">
                  <a:lumMod val="75000"/>
                </a:schemeClr>
              </a:solidFill>
            </a:endParaRPr>
          </a:p>
        </p:txBody>
      </p:sp>
      <p:sp>
        <p:nvSpPr>
          <p:cNvPr id="2" name="Rectangle 1"/>
          <p:cNvSpPr/>
          <p:nvPr/>
        </p:nvSpPr>
        <p:spPr>
          <a:xfrm>
            <a:off x="1752600" y="2268568"/>
            <a:ext cx="8686800" cy="3228000"/>
          </a:xfrm>
          <a:prstGeom prst="rect">
            <a:avLst/>
          </a:prstGeom>
        </p:spPr>
        <p:txBody>
          <a:bodyPr wrap="square">
            <a:spAutoFit/>
          </a:bodyPr>
          <a:lstStyle/>
          <a:p>
            <a:pPr marL="342900" indent="-342900">
              <a:lnSpc>
                <a:spcPct val="130000"/>
              </a:lnSpc>
              <a:spcBef>
                <a:spcPct val="20000"/>
              </a:spcBef>
              <a:buFont typeface="Arial"/>
              <a:buChar char="•"/>
            </a:pPr>
            <a:r>
              <a:rPr lang="en-US" sz="2400" dirty="0">
                <a:solidFill>
                  <a:srgbClr val="585E60"/>
                </a:solidFill>
                <a:latin typeface="Noto Serif"/>
              </a:rPr>
              <a:t>Encourage patients to engage in activities that may help to lessen depressive/anxiety symptoms</a:t>
            </a:r>
          </a:p>
          <a:p>
            <a:pPr marL="342900" indent="-342900">
              <a:lnSpc>
                <a:spcPct val="130000"/>
              </a:lnSpc>
              <a:spcBef>
                <a:spcPct val="20000"/>
              </a:spcBef>
              <a:buFont typeface="Arial"/>
              <a:buChar char="•"/>
            </a:pPr>
            <a:r>
              <a:rPr lang="en-US" sz="2400" dirty="0">
                <a:solidFill>
                  <a:srgbClr val="585E60"/>
                </a:solidFill>
                <a:latin typeface="Noto Serif"/>
              </a:rPr>
              <a:t>Physical activity can decrease depressive symptoms*</a:t>
            </a:r>
          </a:p>
          <a:p>
            <a:pPr marL="342900" indent="-342900">
              <a:lnSpc>
                <a:spcPct val="130000"/>
              </a:lnSpc>
              <a:spcBef>
                <a:spcPct val="20000"/>
              </a:spcBef>
              <a:buFont typeface="Arial"/>
              <a:buChar char="•"/>
            </a:pPr>
            <a:r>
              <a:rPr lang="en-US" sz="2400" dirty="0">
                <a:solidFill>
                  <a:srgbClr val="585E60"/>
                </a:solidFill>
                <a:latin typeface="Noto Serif"/>
              </a:rPr>
              <a:t>Correct sleep dysfunction</a:t>
            </a:r>
          </a:p>
          <a:p>
            <a:pPr marL="342900" indent="-342900">
              <a:lnSpc>
                <a:spcPct val="130000"/>
              </a:lnSpc>
              <a:spcBef>
                <a:spcPct val="20000"/>
              </a:spcBef>
              <a:buFont typeface="Arial"/>
              <a:buChar char="•"/>
            </a:pPr>
            <a:r>
              <a:rPr lang="en-US" sz="2400" dirty="0">
                <a:solidFill>
                  <a:srgbClr val="585E60"/>
                </a:solidFill>
                <a:latin typeface="Noto Serif"/>
              </a:rPr>
              <a:t>School involvement</a:t>
            </a:r>
          </a:p>
          <a:p>
            <a:pPr marL="342900" indent="-342900">
              <a:lnSpc>
                <a:spcPct val="130000"/>
              </a:lnSpc>
              <a:spcBef>
                <a:spcPct val="20000"/>
              </a:spcBef>
              <a:buFont typeface="Arial"/>
              <a:buChar char="•"/>
            </a:pPr>
            <a:r>
              <a:rPr lang="en-US" sz="2400" dirty="0">
                <a:solidFill>
                  <a:srgbClr val="585E60"/>
                </a:solidFill>
                <a:latin typeface="Noto Serif"/>
              </a:rPr>
              <a:t>Family involvement is paramount</a:t>
            </a:r>
          </a:p>
        </p:txBody>
      </p:sp>
      <p:sp>
        <p:nvSpPr>
          <p:cNvPr id="3" name="TextBox 2">
            <a:extLst>
              <a:ext uri="{FF2B5EF4-FFF2-40B4-BE49-F238E27FC236}">
                <a16:creationId xmlns:a16="http://schemas.microsoft.com/office/drawing/2014/main" id="{CDE5DF28-9A44-491C-AD38-839EF34B981B}"/>
              </a:ext>
            </a:extLst>
          </p:cNvPr>
          <p:cNvSpPr txBox="1"/>
          <p:nvPr/>
        </p:nvSpPr>
        <p:spPr>
          <a:xfrm>
            <a:off x="1934818" y="5605326"/>
            <a:ext cx="8118819" cy="954107"/>
          </a:xfrm>
          <a:prstGeom prst="rect">
            <a:avLst/>
          </a:prstGeom>
          <a:noFill/>
        </p:spPr>
        <p:txBody>
          <a:bodyPr wrap="square" rtlCol="0">
            <a:spAutoFit/>
          </a:bodyPr>
          <a:lstStyle/>
          <a:p>
            <a:pPr lvl="0" algn="ctr">
              <a:defRPr/>
            </a:pPr>
            <a:endParaRPr lang="en-US" sz="1400" dirty="0"/>
          </a:p>
          <a:p>
            <a:pPr lvl="0" algn="ctr">
              <a:defRPr/>
            </a:pPr>
            <a:r>
              <a:rPr lang="en-US" sz="1400" dirty="0" err="1"/>
              <a:t>Chanudda</a:t>
            </a:r>
            <a:r>
              <a:rPr lang="en-US" sz="1400" dirty="0"/>
              <a:t> </a:t>
            </a:r>
            <a:r>
              <a:rPr lang="en-US" sz="1400" dirty="0" err="1"/>
              <a:t>Nabkasorn</a:t>
            </a:r>
            <a:r>
              <a:rPr lang="en-US" sz="1400" dirty="0"/>
              <a:t> et al.  Effects of physical exercise on depression, neuroendocrine stress hormones and physiological fitness in adolescent females with depressive symptoms, </a:t>
            </a:r>
            <a:r>
              <a:rPr lang="en-US" sz="1400" i="1" dirty="0"/>
              <a:t>European Journal of Public Health</a:t>
            </a:r>
            <a:r>
              <a:rPr lang="en-US" sz="1400" dirty="0"/>
              <a:t>, Volume 16, Issue 2, 1 April 2006, </a:t>
            </a:r>
            <a:r>
              <a:rPr lang="en-US" sz="1400" dirty="0" err="1"/>
              <a:t>pgs</a:t>
            </a:r>
            <a:r>
              <a:rPr lang="en-US" sz="1400" dirty="0"/>
              <a:t> 179–184. </a:t>
            </a:r>
          </a:p>
        </p:txBody>
      </p:sp>
    </p:spTree>
    <p:extLst>
      <p:ext uri="{BB962C8B-B14F-4D97-AF65-F5344CB8AC3E}">
        <p14:creationId xmlns:p14="http://schemas.microsoft.com/office/powerpoint/2010/main" val="2894909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1752600" y="4109244"/>
            <a:ext cx="8686800" cy="4249737"/>
          </a:xfrm>
        </p:spPr>
        <p:txBody>
          <a:bodyPr/>
          <a:lstStyle/>
          <a:p>
            <a:pPr defTabSz="457200">
              <a:lnSpc>
                <a:spcPct val="130000"/>
              </a:lnSpc>
              <a:spcBef>
                <a:spcPct val="20000"/>
              </a:spcBef>
            </a:pPr>
            <a:br>
              <a:rPr lang="en-US" sz="2000" dirty="0">
                <a:solidFill>
                  <a:schemeClr val="tx1">
                    <a:lumMod val="75000"/>
                    <a:lumOff val="25000"/>
                  </a:schemeClr>
                </a:solidFill>
                <a:latin typeface="Noto Serif"/>
                <a:ea typeface="+mn-ea"/>
              </a:rPr>
            </a:br>
            <a:br>
              <a:rPr lang="en-US" sz="2000" dirty="0">
                <a:solidFill>
                  <a:schemeClr val="tx1">
                    <a:lumMod val="75000"/>
                    <a:lumOff val="25000"/>
                  </a:schemeClr>
                </a:solidFill>
                <a:latin typeface="Noto Serif"/>
                <a:ea typeface="+mn-ea"/>
              </a:rPr>
            </a:br>
            <a:br>
              <a:rPr lang="en-US" sz="2000" dirty="0">
                <a:solidFill>
                  <a:schemeClr val="tx1">
                    <a:lumMod val="75000"/>
                    <a:lumOff val="25000"/>
                  </a:schemeClr>
                </a:solidFill>
                <a:latin typeface="Noto Serif"/>
                <a:ea typeface="+mn-ea"/>
              </a:rPr>
            </a:br>
            <a:br>
              <a:rPr lang="en-US" sz="2000" dirty="0">
                <a:solidFill>
                  <a:srgbClr val="585E60"/>
                </a:solidFill>
                <a:latin typeface="Noto Serif"/>
                <a:ea typeface="+mn-ea"/>
              </a:rPr>
            </a:br>
            <a:br>
              <a:rPr lang="en-US" altLang="en-US" sz="2000" b="1" dirty="0">
                <a:solidFill>
                  <a:schemeClr val="tx1"/>
                </a:solidFill>
              </a:rPr>
            </a:br>
            <a:br>
              <a:rPr lang="en-US" altLang="en-US" sz="2000" b="1" dirty="0">
                <a:solidFill>
                  <a:schemeClr val="tx1"/>
                </a:solidFill>
              </a:rPr>
            </a:br>
            <a:br>
              <a:rPr lang="en-US" altLang="en-US" sz="2000" dirty="0">
                <a:solidFill>
                  <a:schemeClr val="tx1"/>
                </a:solidFill>
              </a:rPr>
            </a:br>
            <a:r>
              <a:rPr lang="en-US" altLang="en-US" sz="2000" b="1" dirty="0">
                <a:solidFill>
                  <a:schemeClr val="tx1"/>
                </a:solidFill>
              </a:rPr>
              <a:t> </a:t>
            </a:r>
            <a:br>
              <a:rPr lang="en-US" altLang="en-US" sz="2000" dirty="0">
                <a:solidFill>
                  <a:schemeClr val="tx1"/>
                </a:solidFill>
              </a:rPr>
            </a:br>
            <a:endParaRPr lang="en-US" altLang="en-US" sz="2000" dirty="0">
              <a:solidFill>
                <a:schemeClr val="tx1"/>
              </a:solidFill>
            </a:endParaRPr>
          </a:p>
        </p:txBody>
      </p:sp>
      <p:sp>
        <p:nvSpPr>
          <p:cNvPr id="9219" name="TextBox 1"/>
          <p:cNvSpPr txBox="1">
            <a:spLocks noChangeArrowheads="1"/>
          </p:cNvSpPr>
          <p:nvPr/>
        </p:nvSpPr>
        <p:spPr bwMode="auto">
          <a:xfrm>
            <a:off x="1390918" y="569387"/>
            <a:ext cx="9615755"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gt;"/>
              <a:defRPr>
                <a:solidFill>
                  <a:srgbClr val="0090CE"/>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1600">
                <a:solidFill>
                  <a:srgbClr val="2DAA8F"/>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chemeClr val="bg2"/>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defRPr>
            </a:lvl9pPr>
          </a:lstStyle>
          <a:p>
            <a:pPr>
              <a:spcBef>
                <a:spcPct val="0"/>
              </a:spcBef>
              <a:buFontTx/>
              <a:buNone/>
            </a:pPr>
            <a:r>
              <a:rPr lang="en-US" sz="6000" b="1" dirty="0">
                <a:solidFill>
                  <a:schemeClr val="accent1">
                    <a:lumMod val="75000"/>
                  </a:schemeClr>
                </a:solidFill>
                <a:latin typeface="Lato Regular"/>
                <a:ea typeface="+mj-ea"/>
              </a:rPr>
              <a:t>Selecting Initial Treatment</a:t>
            </a:r>
            <a:endParaRPr lang="en-US" altLang="en-US" sz="6000" b="1" dirty="0">
              <a:solidFill>
                <a:schemeClr val="accent1">
                  <a:lumMod val="75000"/>
                </a:schemeClr>
              </a:solidFill>
            </a:endParaRPr>
          </a:p>
        </p:txBody>
      </p:sp>
      <p:sp>
        <p:nvSpPr>
          <p:cNvPr id="2" name="Rectangle 1"/>
          <p:cNvSpPr/>
          <p:nvPr/>
        </p:nvSpPr>
        <p:spPr>
          <a:xfrm>
            <a:off x="1224066" y="1718853"/>
            <a:ext cx="7919934" cy="4068171"/>
          </a:xfrm>
          <a:prstGeom prst="rect">
            <a:avLst/>
          </a:prstGeom>
        </p:spPr>
        <p:txBody>
          <a:bodyPr wrap="square">
            <a:spAutoFit/>
          </a:bodyPr>
          <a:lstStyle/>
          <a:p>
            <a:pPr lvl="0">
              <a:lnSpc>
                <a:spcPct val="130000"/>
              </a:lnSpc>
              <a:spcBef>
                <a:spcPct val="20000"/>
              </a:spcBef>
            </a:pPr>
            <a:r>
              <a:rPr lang="en-US" sz="2400" dirty="0">
                <a:solidFill>
                  <a:srgbClr val="585E60"/>
                </a:solidFill>
                <a:latin typeface="Noto Serif"/>
              </a:rPr>
              <a:t>1) Psychotherapy  </a:t>
            </a:r>
          </a:p>
          <a:p>
            <a:pPr lvl="0">
              <a:lnSpc>
                <a:spcPct val="130000"/>
              </a:lnSpc>
              <a:spcBef>
                <a:spcPct val="20000"/>
              </a:spcBef>
            </a:pPr>
            <a:r>
              <a:rPr lang="en-US" sz="2400" dirty="0">
                <a:solidFill>
                  <a:srgbClr val="585E60"/>
                </a:solidFill>
                <a:latin typeface="Noto Serif"/>
              </a:rPr>
              <a:t>2) Medication</a:t>
            </a:r>
          </a:p>
          <a:p>
            <a:pPr lvl="0">
              <a:lnSpc>
                <a:spcPct val="130000"/>
              </a:lnSpc>
              <a:spcBef>
                <a:spcPct val="20000"/>
              </a:spcBef>
            </a:pPr>
            <a:r>
              <a:rPr lang="en-US" sz="2400" dirty="0">
                <a:solidFill>
                  <a:srgbClr val="585E60"/>
                </a:solidFill>
                <a:latin typeface="Noto Serif"/>
              </a:rPr>
              <a:t>Determining factors:</a:t>
            </a:r>
          </a:p>
          <a:p>
            <a:pPr marL="742950" lvl="1" indent="-285750">
              <a:lnSpc>
                <a:spcPct val="130000"/>
              </a:lnSpc>
              <a:spcBef>
                <a:spcPct val="20000"/>
              </a:spcBef>
              <a:buFont typeface="Arial"/>
              <a:buChar char="–"/>
            </a:pPr>
            <a:r>
              <a:rPr lang="en-US" sz="2000" dirty="0">
                <a:solidFill>
                  <a:srgbClr val="585E60"/>
                </a:solidFill>
                <a:latin typeface="Noto Serif"/>
              </a:rPr>
              <a:t>Severity and sub-type of depression/anxiety</a:t>
            </a:r>
          </a:p>
          <a:p>
            <a:pPr marL="742950" lvl="1" indent="-285750">
              <a:lnSpc>
                <a:spcPct val="130000"/>
              </a:lnSpc>
              <a:spcBef>
                <a:spcPct val="20000"/>
              </a:spcBef>
              <a:buFont typeface="Arial"/>
              <a:buChar char="–"/>
            </a:pPr>
            <a:r>
              <a:rPr lang="en-US" sz="2000" dirty="0">
                <a:solidFill>
                  <a:srgbClr val="585E60"/>
                </a:solidFill>
                <a:latin typeface="Noto Serif"/>
              </a:rPr>
              <a:t>Comorbid conditions</a:t>
            </a:r>
          </a:p>
          <a:p>
            <a:pPr marL="742950" lvl="1" indent="-285750">
              <a:lnSpc>
                <a:spcPct val="130000"/>
              </a:lnSpc>
              <a:spcBef>
                <a:spcPct val="20000"/>
              </a:spcBef>
              <a:buFont typeface="Arial"/>
              <a:buChar char="–"/>
            </a:pPr>
            <a:r>
              <a:rPr lang="en-US" sz="2000" dirty="0">
                <a:solidFill>
                  <a:srgbClr val="585E60"/>
                </a:solidFill>
                <a:latin typeface="Noto Serif"/>
              </a:rPr>
              <a:t>Family psychiatric history</a:t>
            </a:r>
          </a:p>
          <a:p>
            <a:pPr marL="742950" lvl="1" indent="-285750">
              <a:lnSpc>
                <a:spcPct val="130000"/>
              </a:lnSpc>
              <a:spcBef>
                <a:spcPct val="20000"/>
              </a:spcBef>
              <a:buFont typeface="Arial"/>
              <a:buChar char="–"/>
            </a:pPr>
            <a:r>
              <a:rPr lang="en-US" sz="2000" dirty="0">
                <a:solidFill>
                  <a:srgbClr val="585E60"/>
                </a:solidFill>
                <a:latin typeface="Noto Serif"/>
              </a:rPr>
              <a:t>Family/social environment</a:t>
            </a:r>
          </a:p>
          <a:p>
            <a:pPr marL="742950" lvl="1" indent="-285750">
              <a:lnSpc>
                <a:spcPct val="130000"/>
              </a:lnSpc>
              <a:spcBef>
                <a:spcPct val="20000"/>
              </a:spcBef>
              <a:buFont typeface="Arial"/>
              <a:buChar char="–"/>
            </a:pPr>
            <a:r>
              <a:rPr lang="en-US" sz="2000" dirty="0">
                <a:solidFill>
                  <a:srgbClr val="585E60"/>
                </a:solidFill>
                <a:latin typeface="Noto Serif"/>
              </a:rPr>
              <a:t>Patient preference</a:t>
            </a:r>
          </a:p>
        </p:txBody>
      </p:sp>
      <p:pic>
        <p:nvPicPr>
          <p:cNvPr id="4" name="Picture 3">
            <a:extLst>
              <a:ext uri="{FF2B5EF4-FFF2-40B4-BE49-F238E27FC236}">
                <a16:creationId xmlns:a16="http://schemas.microsoft.com/office/drawing/2014/main" id="{BCDAE60A-A02F-432E-B6F5-6305127E1281}"/>
              </a:ext>
            </a:extLst>
          </p:cNvPr>
          <p:cNvPicPr>
            <a:picLocks noChangeAspect="1"/>
          </p:cNvPicPr>
          <p:nvPr/>
        </p:nvPicPr>
        <p:blipFill>
          <a:blip r:embed="rId3"/>
          <a:stretch>
            <a:fillRect/>
          </a:stretch>
        </p:blipFill>
        <p:spPr>
          <a:xfrm>
            <a:off x="7637708" y="1986462"/>
            <a:ext cx="3688860" cy="3688860"/>
          </a:xfrm>
          <a:prstGeom prst="rect">
            <a:avLst/>
          </a:prstGeom>
        </p:spPr>
      </p:pic>
    </p:spTree>
    <p:extLst>
      <p:ext uri="{BB962C8B-B14F-4D97-AF65-F5344CB8AC3E}">
        <p14:creationId xmlns:p14="http://schemas.microsoft.com/office/powerpoint/2010/main" val="3822469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1871226" y="5834438"/>
            <a:ext cx="8686800" cy="691570"/>
          </a:xfrm>
        </p:spPr>
        <p:txBody>
          <a:bodyPr>
            <a:normAutofit/>
          </a:bodyPr>
          <a:lstStyle/>
          <a:p>
            <a:r>
              <a:rPr lang="en-US" sz="1800" b="1" dirty="0">
                <a:solidFill>
                  <a:schemeClr val="tx1">
                    <a:lumMod val="75000"/>
                    <a:lumOff val="25000"/>
                  </a:schemeClr>
                </a:solidFill>
              </a:rPr>
              <a:t>Practice Parameter for the Assessment and Treatment of Children and Adolescents with Depressive Disorders.  JAACAP, 46:11, November 2007</a:t>
            </a:r>
          </a:p>
        </p:txBody>
      </p:sp>
      <p:sp>
        <p:nvSpPr>
          <p:cNvPr id="9219" name="TextBox 1"/>
          <p:cNvSpPr txBox="1">
            <a:spLocks noChangeArrowheads="1"/>
          </p:cNvSpPr>
          <p:nvPr/>
        </p:nvSpPr>
        <p:spPr bwMode="auto">
          <a:xfrm>
            <a:off x="386012" y="331992"/>
            <a:ext cx="10921285" cy="1600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gt;"/>
              <a:defRPr>
                <a:solidFill>
                  <a:srgbClr val="0090CE"/>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1600">
                <a:solidFill>
                  <a:srgbClr val="2DAA8F"/>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chemeClr val="bg2"/>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sz="4400" b="1" dirty="0">
                <a:solidFill>
                  <a:srgbClr val="002776"/>
                </a:solidFill>
                <a:latin typeface="Lato Regular"/>
                <a:ea typeface="+mj-ea"/>
              </a:rPr>
              <a:t>Selecting Initial Treatment:</a:t>
            </a:r>
            <a:br>
              <a:rPr lang="en-US" sz="5400" b="1" dirty="0">
                <a:solidFill>
                  <a:srgbClr val="002776"/>
                </a:solidFill>
                <a:latin typeface="Lato Regular"/>
                <a:ea typeface="+mj-ea"/>
              </a:rPr>
            </a:br>
            <a:r>
              <a:rPr lang="en-US" sz="5400" b="1" dirty="0">
                <a:solidFill>
                  <a:srgbClr val="002776"/>
                </a:solidFill>
                <a:latin typeface="Lato Regular"/>
                <a:ea typeface="+mj-ea"/>
              </a:rPr>
              <a:t>Therapy</a:t>
            </a:r>
            <a:endParaRPr lang="en-US" altLang="en-US" sz="5400" b="1" dirty="0">
              <a:solidFill>
                <a:schemeClr val="bg2">
                  <a:lumMod val="75000"/>
                </a:schemeClr>
              </a:solidFill>
            </a:endParaRPr>
          </a:p>
        </p:txBody>
      </p:sp>
      <p:sp>
        <p:nvSpPr>
          <p:cNvPr id="2" name="Rectangle 1"/>
          <p:cNvSpPr/>
          <p:nvPr/>
        </p:nvSpPr>
        <p:spPr>
          <a:xfrm>
            <a:off x="2231231" y="1979505"/>
            <a:ext cx="7729538" cy="3560398"/>
          </a:xfrm>
          <a:prstGeom prst="rect">
            <a:avLst/>
          </a:prstGeom>
        </p:spPr>
        <p:txBody>
          <a:bodyPr wrap="square">
            <a:spAutoFit/>
          </a:bodyPr>
          <a:lstStyle/>
          <a:p>
            <a:pPr marL="342900" indent="-342900">
              <a:lnSpc>
                <a:spcPct val="130000"/>
              </a:lnSpc>
              <a:spcBef>
                <a:spcPct val="20000"/>
              </a:spcBef>
              <a:buFont typeface="Arial"/>
              <a:buChar char="•"/>
            </a:pPr>
            <a:r>
              <a:rPr lang="en-US" sz="2400" dirty="0">
                <a:solidFill>
                  <a:srgbClr val="585E60"/>
                </a:solidFill>
                <a:latin typeface="Noto Serif"/>
              </a:rPr>
              <a:t>AACAP guidelines: all youth receive some form of psychotherapy, even if they take antidepressant medication</a:t>
            </a:r>
          </a:p>
          <a:p>
            <a:pPr marL="342900" indent="-342900">
              <a:lnSpc>
                <a:spcPct val="130000"/>
              </a:lnSpc>
              <a:spcBef>
                <a:spcPct val="20000"/>
              </a:spcBef>
              <a:buFont typeface="Arial"/>
              <a:buChar char="•"/>
            </a:pPr>
            <a:r>
              <a:rPr lang="en-US" sz="2400" dirty="0">
                <a:solidFill>
                  <a:srgbClr val="585E60"/>
                </a:solidFill>
                <a:latin typeface="Noto Serif"/>
              </a:rPr>
              <a:t>Uncomplicated, mild symptoms </a:t>
            </a:r>
            <a:r>
              <a:rPr lang="en-US" sz="2400" dirty="0">
                <a:solidFill>
                  <a:srgbClr val="585E60"/>
                </a:solidFill>
                <a:latin typeface="Noto Serif"/>
                <a:sym typeface="Wingdings" panose="05000000000000000000" pitchFamily="2" charset="2"/>
              </a:rPr>
              <a:t></a:t>
            </a:r>
            <a:r>
              <a:rPr lang="en-US" sz="2400" dirty="0">
                <a:solidFill>
                  <a:srgbClr val="585E60"/>
                </a:solidFill>
                <a:latin typeface="Noto Serif"/>
              </a:rPr>
              <a:t> supportive therapy</a:t>
            </a:r>
          </a:p>
          <a:p>
            <a:pPr marL="342900" indent="-342900">
              <a:lnSpc>
                <a:spcPct val="130000"/>
              </a:lnSpc>
              <a:spcBef>
                <a:spcPct val="20000"/>
              </a:spcBef>
              <a:buFont typeface="Arial"/>
              <a:buChar char="•"/>
            </a:pPr>
            <a:r>
              <a:rPr lang="en-US" sz="2400" dirty="0">
                <a:solidFill>
                  <a:srgbClr val="585E60"/>
                </a:solidFill>
                <a:latin typeface="Noto Serif"/>
              </a:rPr>
              <a:t>Complicated, moderate-severe symptoms </a:t>
            </a:r>
            <a:r>
              <a:rPr lang="en-US" sz="2400" dirty="0">
                <a:solidFill>
                  <a:srgbClr val="585E60"/>
                </a:solidFill>
                <a:latin typeface="Noto Serif"/>
                <a:sym typeface="Wingdings" panose="05000000000000000000" pitchFamily="2" charset="2"/>
              </a:rPr>
              <a:t> specific therapy and/or medication</a:t>
            </a:r>
            <a:endParaRPr lang="en-US" sz="2400" dirty="0">
              <a:solidFill>
                <a:srgbClr val="585E60"/>
              </a:solidFill>
              <a:latin typeface="Noto Serif"/>
            </a:endParaRPr>
          </a:p>
        </p:txBody>
      </p:sp>
    </p:spTree>
    <p:extLst>
      <p:ext uri="{BB962C8B-B14F-4D97-AF65-F5344CB8AC3E}">
        <p14:creationId xmlns:p14="http://schemas.microsoft.com/office/powerpoint/2010/main" val="1357963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553791" y="5866994"/>
            <a:ext cx="10702343" cy="807705"/>
          </a:xfrm>
        </p:spPr>
        <p:txBody>
          <a:bodyPr>
            <a:noAutofit/>
          </a:bodyPr>
          <a:lstStyle/>
          <a:p>
            <a:r>
              <a:rPr lang="en-US" sz="1800" dirty="0">
                <a:solidFill>
                  <a:schemeClr val="tx1">
                    <a:lumMod val="75000"/>
                    <a:lumOff val="25000"/>
                  </a:schemeClr>
                </a:solidFill>
              </a:rPr>
              <a:t>* Dialectical Behavior Therapy Compared With Enhanced Usual Care for Adolescents With Repeated Suicidal and Self-Harming Behavior: Outcomes Over a One-Year Follow-Up.  JAACAP 2016;55(4):295–300.</a:t>
            </a:r>
            <a:br>
              <a:rPr lang="en-US" sz="1800" dirty="0">
                <a:solidFill>
                  <a:schemeClr val="tx1">
                    <a:lumMod val="75000"/>
                    <a:lumOff val="25000"/>
                  </a:schemeClr>
                </a:solidFill>
              </a:rPr>
            </a:br>
            <a:r>
              <a:rPr lang="en-US" sz="1800" dirty="0">
                <a:solidFill>
                  <a:schemeClr val="tx1">
                    <a:lumMod val="75000"/>
                    <a:lumOff val="25000"/>
                  </a:schemeClr>
                </a:solidFill>
              </a:rPr>
              <a:t>**Practice Parameter for the Assessment and Treatment of Children and Adolescents with Depressive Disorders.  JAACAP, 46:11, November 2007</a:t>
            </a:r>
          </a:p>
        </p:txBody>
      </p:sp>
      <p:sp>
        <p:nvSpPr>
          <p:cNvPr id="9219" name="TextBox 1"/>
          <p:cNvSpPr txBox="1">
            <a:spLocks noChangeArrowheads="1"/>
          </p:cNvSpPr>
          <p:nvPr/>
        </p:nvSpPr>
        <p:spPr bwMode="auto">
          <a:xfrm>
            <a:off x="2324099" y="587153"/>
            <a:ext cx="7729538"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gt;"/>
              <a:defRPr>
                <a:solidFill>
                  <a:srgbClr val="0090CE"/>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1600">
                <a:solidFill>
                  <a:srgbClr val="2DAA8F"/>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chemeClr val="bg2"/>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accent2"/>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sz="4000" b="1" dirty="0">
                <a:solidFill>
                  <a:srgbClr val="002776"/>
                </a:solidFill>
                <a:latin typeface="Lato Regular"/>
                <a:ea typeface="+mj-ea"/>
              </a:rPr>
              <a:t>Selecting Initial Treatment:</a:t>
            </a:r>
            <a:br>
              <a:rPr lang="en-US" sz="4000" b="1" dirty="0">
                <a:solidFill>
                  <a:srgbClr val="002776"/>
                </a:solidFill>
                <a:latin typeface="Lato Regular"/>
                <a:ea typeface="+mj-ea"/>
              </a:rPr>
            </a:br>
            <a:r>
              <a:rPr lang="en-US" sz="4000" b="1" dirty="0">
                <a:solidFill>
                  <a:srgbClr val="002776"/>
                </a:solidFill>
                <a:latin typeface="Lato Regular"/>
                <a:ea typeface="+mj-ea"/>
              </a:rPr>
              <a:t>Therapy</a:t>
            </a:r>
            <a:endParaRPr lang="en-US" altLang="en-US" sz="4000" b="1" dirty="0">
              <a:solidFill>
                <a:schemeClr val="bg2">
                  <a:lumMod val="75000"/>
                </a:schemeClr>
              </a:solidFill>
            </a:endParaRPr>
          </a:p>
        </p:txBody>
      </p:sp>
      <p:sp>
        <p:nvSpPr>
          <p:cNvPr id="2" name="Rectangle 1"/>
          <p:cNvSpPr/>
          <p:nvPr/>
        </p:nvSpPr>
        <p:spPr>
          <a:xfrm>
            <a:off x="2231231" y="1910592"/>
            <a:ext cx="7729538" cy="3647152"/>
          </a:xfrm>
          <a:prstGeom prst="rect">
            <a:avLst/>
          </a:prstGeom>
        </p:spPr>
        <p:txBody>
          <a:bodyPr wrap="square">
            <a:spAutoFit/>
          </a:bodyPr>
          <a:lstStyle/>
          <a:p>
            <a:pPr marL="342900" indent="-342900">
              <a:lnSpc>
                <a:spcPct val="130000"/>
              </a:lnSpc>
              <a:spcBef>
                <a:spcPct val="20000"/>
              </a:spcBef>
              <a:buFont typeface="Arial"/>
              <a:buChar char="•"/>
            </a:pPr>
            <a:r>
              <a:rPr lang="en-US" sz="2400" dirty="0">
                <a:solidFill>
                  <a:srgbClr val="585E60"/>
                </a:solidFill>
                <a:latin typeface="Noto Serif"/>
              </a:rPr>
              <a:t>Cognitive Behavioral Therapy (CBT)</a:t>
            </a:r>
          </a:p>
          <a:p>
            <a:pPr marL="742950" lvl="1" indent="-285750">
              <a:lnSpc>
                <a:spcPct val="130000"/>
              </a:lnSpc>
              <a:spcBef>
                <a:spcPct val="20000"/>
              </a:spcBef>
              <a:buFont typeface="Arial"/>
              <a:buChar char="–"/>
            </a:pPr>
            <a:r>
              <a:rPr lang="en-US" dirty="0">
                <a:solidFill>
                  <a:srgbClr val="585E60"/>
                </a:solidFill>
                <a:latin typeface="Noto Serif"/>
              </a:rPr>
              <a:t>Effective in treating both anxiety and depressive disorders</a:t>
            </a:r>
          </a:p>
          <a:p>
            <a:pPr marL="342900" indent="-342900">
              <a:lnSpc>
                <a:spcPct val="130000"/>
              </a:lnSpc>
              <a:spcBef>
                <a:spcPct val="20000"/>
              </a:spcBef>
              <a:buFont typeface="Arial"/>
              <a:buChar char="•"/>
            </a:pPr>
            <a:r>
              <a:rPr lang="en-US" sz="2400" dirty="0">
                <a:solidFill>
                  <a:srgbClr val="585E60"/>
                </a:solidFill>
                <a:latin typeface="Noto Serif"/>
              </a:rPr>
              <a:t>Dialectical Behavioral Therapy (DBT)*</a:t>
            </a:r>
          </a:p>
          <a:p>
            <a:pPr marL="742950" lvl="1" indent="-285750">
              <a:lnSpc>
                <a:spcPct val="130000"/>
              </a:lnSpc>
              <a:spcBef>
                <a:spcPct val="20000"/>
              </a:spcBef>
              <a:buFont typeface="Arial"/>
              <a:buChar char="–"/>
            </a:pPr>
            <a:r>
              <a:rPr lang="en-US" dirty="0">
                <a:solidFill>
                  <a:srgbClr val="585E60"/>
                </a:solidFill>
                <a:latin typeface="Noto Serif"/>
              </a:rPr>
              <a:t>Effective in reducing self-harm behavior, SI and depressive symptoms</a:t>
            </a:r>
          </a:p>
          <a:p>
            <a:pPr marL="342900" indent="-342900">
              <a:lnSpc>
                <a:spcPct val="130000"/>
              </a:lnSpc>
              <a:spcBef>
                <a:spcPct val="20000"/>
              </a:spcBef>
              <a:buFont typeface="Arial"/>
              <a:buChar char="•"/>
            </a:pPr>
            <a:r>
              <a:rPr lang="en-US" sz="2400" dirty="0">
                <a:solidFill>
                  <a:srgbClr val="585E60"/>
                </a:solidFill>
                <a:latin typeface="Noto Serif"/>
              </a:rPr>
              <a:t>Interpersonal Psychotherapy (IPT)**</a:t>
            </a:r>
          </a:p>
          <a:p>
            <a:pPr marL="742950" lvl="1" indent="-285750">
              <a:lnSpc>
                <a:spcPct val="130000"/>
              </a:lnSpc>
              <a:spcBef>
                <a:spcPct val="20000"/>
              </a:spcBef>
              <a:buFont typeface="Arial"/>
              <a:buChar char="–"/>
            </a:pPr>
            <a:r>
              <a:rPr lang="en-US" dirty="0">
                <a:solidFill>
                  <a:srgbClr val="585E60"/>
                </a:solidFill>
                <a:latin typeface="Noto Serif"/>
              </a:rPr>
              <a:t>Effective for adolescent depression, superior to twice-monthly supportive clinical management</a:t>
            </a:r>
          </a:p>
        </p:txBody>
      </p:sp>
    </p:spTree>
    <p:extLst>
      <p:ext uri="{BB962C8B-B14F-4D97-AF65-F5344CB8AC3E}">
        <p14:creationId xmlns:p14="http://schemas.microsoft.com/office/powerpoint/2010/main" val="2481664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1981200" y="5186364"/>
            <a:ext cx="8686800" cy="807705"/>
          </a:xfrm>
        </p:spPr>
        <p:txBody>
          <a:bodyPr/>
          <a:lstStyle/>
          <a:p>
            <a:pPr algn="l"/>
            <a:endParaRPr lang="en-US" sz="1000" dirty="0">
              <a:solidFill>
                <a:schemeClr val="tx1">
                  <a:lumMod val="75000"/>
                  <a:lumOff val="2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804052863"/>
              </p:ext>
            </p:extLst>
          </p:nvPr>
        </p:nvGraphicFramePr>
        <p:xfrm>
          <a:off x="613318" y="457200"/>
          <a:ext cx="10660567" cy="5536867"/>
        </p:xfrm>
        <a:graphic>
          <a:graphicData uri="http://schemas.openxmlformats.org/drawingml/2006/table">
            <a:tbl>
              <a:tblPr firstRow="1" bandRow="1"/>
              <a:tblGrid>
                <a:gridCol w="2576305">
                  <a:extLst>
                    <a:ext uri="{9D8B030D-6E8A-4147-A177-3AD203B41FA5}">
                      <a16:colId xmlns:a16="http://schemas.microsoft.com/office/drawing/2014/main" val="20000"/>
                    </a:ext>
                  </a:extLst>
                </a:gridCol>
                <a:gridCol w="2576305">
                  <a:extLst>
                    <a:ext uri="{9D8B030D-6E8A-4147-A177-3AD203B41FA5}">
                      <a16:colId xmlns:a16="http://schemas.microsoft.com/office/drawing/2014/main" val="20001"/>
                    </a:ext>
                  </a:extLst>
                </a:gridCol>
                <a:gridCol w="2576305">
                  <a:extLst>
                    <a:ext uri="{9D8B030D-6E8A-4147-A177-3AD203B41FA5}">
                      <a16:colId xmlns:a16="http://schemas.microsoft.com/office/drawing/2014/main" val="20002"/>
                    </a:ext>
                  </a:extLst>
                </a:gridCol>
                <a:gridCol w="2931652">
                  <a:extLst>
                    <a:ext uri="{9D8B030D-6E8A-4147-A177-3AD203B41FA5}">
                      <a16:colId xmlns:a16="http://schemas.microsoft.com/office/drawing/2014/main" val="20003"/>
                    </a:ext>
                  </a:extLst>
                </a:gridCol>
              </a:tblGrid>
              <a:tr h="603739">
                <a:tc>
                  <a:txBody>
                    <a:bodyPr/>
                    <a:lstStyle>
                      <a:lvl1pPr marL="0" algn="l" defTabSz="457200" rtl="0" eaLnBrk="1" latinLnBrk="0" hangingPunct="1">
                        <a:defRPr sz="1800" b="1" kern="1200">
                          <a:solidFill>
                            <a:schemeClr val="lt1"/>
                          </a:solidFill>
                          <a:latin typeface="Noto"/>
                        </a:defRPr>
                      </a:lvl1pPr>
                      <a:lvl2pPr marL="457200" algn="l" defTabSz="457200" rtl="0" eaLnBrk="1" latinLnBrk="0" hangingPunct="1">
                        <a:defRPr sz="1800" b="1" kern="1200">
                          <a:solidFill>
                            <a:schemeClr val="lt1"/>
                          </a:solidFill>
                          <a:latin typeface="Noto"/>
                        </a:defRPr>
                      </a:lvl2pPr>
                      <a:lvl3pPr marL="914400" algn="l" defTabSz="457200" rtl="0" eaLnBrk="1" latinLnBrk="0" hangingPunct="1">
                        <a:defRPr sz="1800" b="1" kern="1200">
                          <a:solidFill>
                            <a:schemeClr val="lt1"/>
                          </a:solidFill>
                          <a:latin typeface="Noto"/>
                        </a:defRPr>
                      </a:lvl3pPr>
                      <a:lvl4pPr marL="1371600" algn="l" defTabSz="457200" rtl="0" eaLnBrk="1" latinLnBrk="0" hangingPunct="1">
                        <a:defRPr sz="1800" b="1" kern="1200">
                          <a:solidFill>
                            <a:schemeClr val="lt1"/>
                          </a:solidFill>
                          <a:latin typeface="Noto"/>
                        </a:defRPr>
                      </a:lvl4pPr>
                      <a:lvl5pPr marL="1828800" algn="l" defTabSz="457200" rtl="0" eaLnBrk="1" latinLnBrk="0" hangingPunct="1">
                        <a:defRPr sz="1800" b="1" kern="1200">
                          <a:solidFill>
                            <a:schemeClr val="lt1"/>
                          </a:solidFill>
                          <a:latin typeface="Noto"/>
                        </a:defRPr>
                      </a:lvl5pPr>
                      <a:lvl6pPr marL="2286000" algn="l" defTabSz="457200" rtl="0" eaLnBrk="1" latinLnBrk="0" hangingPunct="1">
                        <a:defRPr sz="1800" b="1" kern="1200">
                          <a:solidFill>
                            <a:schemeClr val="lt1"/>
                          </a:solidFill>
                          <a:latin typeface="Noto"/>
                        </a:defRPr>
                      </a:lvl6pPr>
                      <a:lvl7pPr marL="2743200" algn="l" defTabSz="457200" rtl="0" eaLnBrk="1" latinLnBrk="0" hangingPunct="1">
                        <a:defRPr sz="1800" b="1" kern="1200">
                          <a:solidFill>
                            <a:schemeClr val="lt1"/>
                          </a:solidFill>
                          <a:latin typeface="Noto"/>
                        </a:defRPr>
                      </a:lvl7pPr>
                      <a:lvl8pPr marL="3200400" algn="l" defTabSz="457200" rtl="0" eaLnBrk="1" latinLnBrk="0" hangingPunct="1">
                        <a:defRPr sz="1800" b="1" kern="1200">
                          <a:solidFill>
                            <a:schemeClr val="lt1"/>
                          </a:solidFill>
                          <a:latin typeface="Noto"/>
                        </a:defRPr>
                      </a:lvl8pPr>
                      <a:lvl9pPr marL="3657600" algn="l" defTabSz="457200" rtl="0" eaLnBrk="1" latinLnBrk="0" hangingPunct="1">
                        <a:defRPr sz="1800" b="1" kern="1200">
                          <a:solidFill>
                            <a:schemeClr val="lt1"/>
                          </a:solidFill>
                          <a:latin typeface="Noto"/>
                        </a:defRPr>
                      </a:lvl9pPr>
                    </a:lstStyle>
                    <a:p>
                      <a:pPr algn="ctr"/>
                      <a:r>
                        <a:rPr lang="en-US" sz="2000" dirty="0"/>
                        <a:t>Drug Name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E93D5"/>
                    </a:solidFill>
                  </a:tcPr>
                </a:tc>
                <a:tc>
                  <a:txBody>
                    <a:bodyPr/>
                    <a:lstStyle>
                      <a:lvl1pPr marL="0" algn="l" defTabSz="457200" rtl="0" eaLnBrk="1" latinLnBrk="0" hangingPunct="1">
                        <a:defRPr sz="1800" b="1" kern="1200">
                          <a:solidFill>
                            <a:schemeClr val="lt1"/>
                          </a:solidFill>
                          <a:latin typeface="Noto"/>
                        </a:defRPr>
                      </a:lvl1pPr>
                      <a:lvl2pPr marL="457200" algn="l" defTabSz="457200" rtl="0" eaLnBrk="1" latinLnBrk="0" hangingPunct="1">
                        <a:defRPr sz="1800" b="1" kern="1200">
                          <a:solidFill>
                            <a:schemeClr val="lt1"/>
                          </a:solidFill>
                          <a:latin typeface="Noto"/>
                        </a:defRPr>
                      </a:lvl2pPr>
                      <a:lvl3pPr marL="914400" algn="l" defTabSz="457200" rtl="0" eaLnBrk="1" latinLnBrk="0" hangingPunct="1">
                        <a:defRPr sz="1800" b="1" kern="1200">
                          <a:solidFill>
                            <a:schemeClr val="lt1"/>
                          </a:solidFill>
                          <a:latin typeface="Noto"/>
                        </a:defRPr>
                      </a:lvl3pPr>
                      <a:lvl4pPr marL="1371600" algn="l" defTabSz="457200" rtl="0" eaLnBrk="1" latinLnBrk="0" hangingPunct="1">
                        <a:defRPr sz="1800" b="1" kern="1200">
                          <a:solidFill>
                            <a:schemeClr val="lt1"/>
                          </a:solidFill>
                          <a:latin typeface="Noto"/>
                        </a:defRPr>
                      </a:lvl4pPr>
                      <a:lvl5pPr marL="1828800" algn="l" defTabSz="457200" rtl="0" eaLnBrk="1" latinLnBrk="0" hangingPunct="1">
                        <a:defRPr sz="1800" b="1" kern="1200">
                          <a:solidFill>
                            <a:schemeClr val="lt1"/>
                          </a:solidFill>
                          <a:latin typeface="Noto"/>
                        </a:defRPr>
                      </a:lvl5pPr>
                      <a:lvl6pPr marL="2286000" algn="l" defTabSz="457200" rtl="0" eaLnBrk="1" latinLnBrk="0" hangingPunct="1">
                        <a:defRPr sz="1800" b="1" kern="1200">
                          <a:solidFill>
                            <a:schemeClr val="lt1"/>
                          </a:solidFill>
                          <a:latin typeface="Noto"/>
                        </a:defRPr>
                      </a:lvl6pPr>
                      <a:lvl7pPr marL="2743200" algn="l" defTabSz="457200" rtl="0" eaLnBrk="1" latinLnBrk="0" hangingPunct="1">
                        <a:defRPr sz="1800" b="1" kern="1200">
                          <a:solidFill>
                            <a:schemeClr val="lt1"/>
                          </a:solidFill>
                          <a:latin typeface="Noto"/>
                        </a:defRPr>
                      </a:lvl7pPr>
                      <a:lvl8pPr marL="3200400" algn="l" defTabSz="457200" rtl="0" eaLnBrk="1" latinLnBrk="0" hangingPunct="1">
                        <a:defRPr sz="1800" b="1" kern="1200">
                          <a:solidFill>
                            <a:schemeClr val="lt1"/>
                          </a:solidFill>
                          <a:latin typeface="Noto"/>
                        </a:defRPr>
                      </a:lvl8pPr>
                      <a:lvl9pPr marL="3657600" algn="l" defTabSz="457200" rtl="0" eaLnBrk="1" latinLnBrk="0" hangingPunct="1">
                        <a:defRPr sz="1800" b="1" kern="1200">
                          <a:solidFill>
                            <a:schemeClr val="lt1"/>
                          </a:solidFill>
                          <a:latin typeface="Noto"/>
                        </a:defRPr>
                      </a:lvl9pPr>
                    </a:lstStyle>
                    <a:p>
                      <a:pPr algn="ctr"/>
                      <a:r>
                        <a:rPr lang="en-US" sz="2000" dirty="0"/>
                        <a:t>FDA</a:t>
                      </a:r>
                      <a:r>
                        <a:rPr lang="en-US" sz="2000" baseline="0" dirty="0"/>
                        <a:t> Approval</a:t>
                      </a:r>
                      <a:endParaRPr lang="en-US"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E93D5"/>
                    </a:solidFill>
                  </a:tcPr>
                </a:tc>
                <a:tc>
                  <a:txBody>
                    <a:bodyPr/>
                    <a:lstStyle>
                      <a:lvl1pPr marL="0" algn="l" defTabSz="457200" rtl="0" eaLnBrk="1" latinLnBrk="0" hangingPunct="1">
                        <a:defRPr sz="1800" b="1" kern="1200">
                          <a:solidFill>
                            <a:schemeClr val="lt1"/>
                          </a:solidFill>
                          <a:latin typeface="Noto"/>
                        </a:defRPr>
                      </a:lvl1pPr>
                      <a:lvl2pPr marL="457200" algn="l" defTabSz="457200" rtl="0" eaLnBrk="1" latinLnBrk="0" hangingPunct="1">
                        <a:defRPr sz="1800" b="1" kern="1200">
                          <a:solidFill>
                            <a:schemeClr val="lt1"/>
                          </a:solidFill>
                          <a:latin typeface="Noto"/>
                        </a:defRPr>
                      </a:lvl2pPr>
                      <a:lvl3pPr marL="914400" algn="l" defTabSz="457200" rtl="0" eaLnBrk="1" latinLnBrk="0" hangingPunct="1">
                        <a:defRPr sz="1800" b="1" kern="1200">
                          <a:solidFill>
                            <a:schemeClr val="lt1"/>
                          </a:solidFill>
                          <a:latin typeface="Noto"/>
                        </a:defRPr>
                      </a:lvl3pPr>
                      <a:lvl4pPr marL="1371600" algn="l" defTabSz="457200" rtl="0" eaLnBrk="1" latinLnBrk="0" hangingPunct="1">
                        <a:defRPr sz="1800" b="1" kern="1200">
                          <a:solidFill>
                            <a:schemeClr val="lt1"/>
                          </a:solidFill>
                          <a:latin typeface="Noto"/>
                        </a:defRPr>
                      </a:lvl4pPr>
                      <a:lvl5pPr marL="1828800" algn="l" defTabSz="457200" rtl="0" eaLnBrk="1" latinLnBrk="0" hangingPunct="1">
                        <a:defRPr sz="1800" b="1" kern="1200">
                          <a:solidFill>
                            <a:schemeClr val="lt1"/>
                          </a:solidFill>
                          <a:latin typeface="Noto"/>
                        </a:defRPr>
                      </a:lvl5pPr>
                      <a:lvl6pPr marL="2286000" algn="l" defTabSz="457200" rtl="0" eaLnBrk="1" latinLnBrk="0" hangingPunct="1">
                        <a:defRPr sz="1800" b="1" kern="1200">
                          <a:solidFill>
                            <a:schemeClr val="lt1"/>
                          </a:solidFill>
                          <a:latin typeface="Noto"/>
                        </a:defRPr>
                      </a:lvl6pPr>
                      <a:lvl7pPr marL="2743200" algn="l" defTabSz="457200" rtl="0" eaLnBrk="1" latinLnBrk="0" hangingPunct="1">
                        <a:defRPr sz="1800" b="1" kern="1200">
                          <a:solidFill>
                            <a:schemeClr val="lt1"/>
                          </a:solidFill>
                          <a:latin typeface="Noto"/>
                        </a:defRPr>
                      </a:lvl7pPr>
                      <a:lvl8pPr marL="3200400" algn="l" defTabSz="457200" rtl="0" eaLnBrk="1" latinLnBrk="0" hangingPunct="1">
                        <a:defRPr sz="1800" b="1" kern="1200">
                          <a:solidFill>
                            <a:schemeClr val="lt1"/>
                          </a:solidFill>
                          <a:latin typeface="Noto"/>
                        </a:defRPr>
                      </a:lvl8pPr>
                      <a:lvl9pPr marL="3657600" algn="l" defTabSz="457200" rtl="0" eaLnBrk="1" latinLnBrk="0" hangingPunct="1">
                        <a:defRPr sz="1800" b="1" kern="1200">
                          <a:solidFill>
                            <a:schemeClr val="lt1"/>
                          </a:solidFill>
                          <a:latin typeface="Noto"/>
                        </a:defRPr>
                      </a:lvl9pPr>
                    </a:lstStyle>
                    <a:p>
                      <a:pPr algn="ctr"/>
                      <a:r>
                        <a:rPr lang="en-US" sz="2000" dirty="0"/>
                        <a:t>Starting Dose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E93D5"/>
                    </a:solidFill>
                  </a:tcPr>
                </a:tc>
                <a:tc>
                  <a:txBody>
                    <a:bodyPr/>
                    <a:lstStyle>
                      <a:lvl1pPr marL="0" algn="l" defTabSz="457200" rtl="0" eaLnBrk="1" latinLnBrk="0" hangingPunct="1">
                        <a:defRPr sz="1800" b="1" kern="1200">
                          <a:solidFill>
                            <a:schemeClr val="lt1"/>
                          </a:solidFill>
                          <a:latin typeface="Noto"/>
                        </a:defRPr>
                      </a:lvl1pPr>
                      <a:lvl2pPr marL="457200" algn="l" defTabSz="457200" rtl="0" eaLnBrk="1" latinLnBrk="0" hangingPunct="1">
                        <a:defRPr sz="1800" b="1" kern="1200">
                          <a:solidFill>
                            <a:schemeClr val="lt1"/>
                          </a:solidFill>
                          <a:latin typeface="Noto"/>
                        </a:defRPr>
                      </a:lvl2pPr>
                      <a:lvl3pPr marL="914400" algn="l" defTabSz="457200" rtl="0" eaLnBrk="1" latinLnBrk="0" hangingPunct="1">
                        <a:defRPr sz="1800" b="1" kern="1200">
                          <a:solidFill>
                            <a:schemeClr val="lt1"/>
                          </a:solidFill>
                          <a:latin typeface="Noto"/>
                        </a:defRPr>
                      </a:lvl3pPr>
                      <a:lvl4pPr marL="1371600" algn="l" defTabSz="457200" rtl="0" eaLnBrk="1" latinLnBrk="0" hangingPunct="1">
                        <a:defRPr sz="1800" b="1" kern="1200">
                          <a:solidFill>
                            <a:schemeClr val="lt1"/>
                          </a:solidFill>
                          <a:latin typeface="Noto"/>
                        </a:defRPr>
                      </a:lvl4pPr>
                      <a:lvl5pPr marL="1828800" algn="l" defTabSz="457200" rtl="0" eaLnBrk="1" latinLnBrk="0" hangingPunct="1">
                        <a:defRPr sz="1800" b="1" kern="1200">
                          <a:solidFill>
                            <a:schemeClr val="lt1"/>
                          </a:solidFill>
                          <a:latin typeface="Noto"/>
                        </a:defRPr>
                      </a:lvl5pPr>
                      <a:lvl6pPr marL="2286000" algn="l" defTabSz="457200" rtl="0" eaLnBrk="1" latinLnBrk="0" hangingPunct="1">
                        <a:defRPr sz="1800" b="1" kern="1200">
                          <a:solidFill>
                            <a:schemeClr val="lt1"/>
                          </a:solidFill>
                          <a:latin typeface="Noto"/>
                        </a:defRPr>
                      </a:lvl6pPr>
                      <a:lvl7pPr marL="2743200" algn="l" defTabSz="457200" rtl="0" eaLnBrk="1" latinLnBrk="0" hangingPunct="1">
                        <a:defRPr sz="1800" b="1" kern="1200">
                          <a:solidFill>
                            <a:schemeClr val="lt1"/>
                          </a:solidFill>
                          <a:latin typeface="Noto"/>
                        </a:defRPr>
                      </a:lvl7pPr>
                      <a:lvl8pPr marL="3200400" algn="l" defTabSz="457200" rtl="0" eaLnBrk="1" latinLnBrk="0" hangingPunct="1">
                        <a:defRPr sz="1800" b="1" kern="1200">
                          <a:solidFill>
                            <a:schemeClr val="lt1"/>
                          </a:solidFill>
                          <a:latin typeface="Noto"/>
                        </a:defRPr>
                      </a:lvl8pPr>
                      <a:lvl9pPr marL="3657600" algn="l" defTabSz="457200" rtl="0" eaLnBrk="1" latinLnBrk="0" hangingPunct="1">
                        <a:defRPr sz="1800" b="1" kern="1200">
                          <a:solidFill>
                            <a:schemeClr val="lt1"/>
                          </a:solidFill>
                          <a:latin typeface="Noto"/>
                        </a:defRPr>
                      </a:lvl9pPr>
                    </a:lstStyle>
                    <a:p>
                      <a:pPr algn="ctr"/>
                      <a:r>
                        <a:rPr lang="en-US" sz="2000" dirty="0"/>
                        <a:t>Therapeutic</a:t>
                      </a:r>
                      <a:r>
                        <a:rPr lang="en-US" sz="2000" baseline="0" dirty="0"/>
                        <a:t> Range</a:t>
                      </a:r>
                      <a:endParaRPr lang="en-US"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E93D5"/>
                    </a:solidFill>
                  </a:tcPr>
                </a:tc>
                <a:extLst>
                  <a:ext uri="{0D108BD9-81ED-4DB2-BD59-A6C34878D82A}">
                    <a16:rowId xmlns:a16="http://schemas.microsoft.com/office/drawing/2014/main" val="10000"/>
                  </a:ext>
                </a:extLst>
              </a:tr>
              <a:tr h="822188">
                <a:tc>
                  <a:txBody>
                    <a:bodyPr/>
                    <a:lstStyle>
                      <a:lvl1pPr marL="0" algn="l" defTabSz="457200" rtl="0" eaLnBrk="1" latinLnBrk="0" hangingPunct="1">
                        <a:defRPr sz="1800" kern="1200">
                          <a:solidFill>
                            <a:schemeClr val="dk1"/>
                          </a:solidFill>
                          <a:latin typeface="Noto"/>
                        </a:defRPr>
                      </a:lvl1pPr>
                      <a:lvl2pPr marL="457200" algn="l" defTabSz="457200" rtl="0" eaLnBrk="1" latinLnBrk="0" hangingPunct="1">
                        <a:defRPr sz="1800" kern="1200">
                          <a:solidFill>
                            <a:schemeClr val="dk1"/>
                          </a:solidFill>
                          <a:latin typeface="Noto"/>
                        </a:defRPr>
                      </a:lvl2pPr>
                      <a:lvl3pPr marL="914400" algn="l" defTabSz="457200" rtl="0" eaLnBrk="1" latinLnBrk="0" hangingPunct="1">
                        <a:defRPr sz="1800" kern="1200">
                          <a:solidFill>
                            <a:schemeClr val="dk1"/>
                          </a:solidFill>
                          <a:latin typeface="Noto"/>
                        </a:defRPr>
                      </a:lvl3pPr>
                      <a:lvl4pPr marL="1371600" algn="l" defTabSz="457200" rtl="0" eaLnBrk="1" latinLnBrk="0" hangingPunct="1">
                        <a:defRPr sz="1800" kern="1200">
                          <a:solidFill>
                            <a:schemeClr val="dk1"/>
                          </a:solidFill>
                          <a:latin typeface="Noto"/>
                        </a:defRPr>
                      </a:lvl4pPr>
                      <a:lvl5pPr marL="1828800" algn="l" defTabSz="457200" rtl="0" eaLnBrk="1" latinLnBrk="0" hangingPunct="1">
                        <a:defRPr sz="1800" kern="1200">
                          <a:solidFill>
                            <a:schemeClr val="dk1"/>
                          </a:solidFill>
                          <a:latin typeface="Noto"/>
                        </a:defRPr>
                      </a:lvl5pPr>
                      <a:lvl6pPr marL="2286000" algn="l" defTabSz="457200" rtl="0" eaLnBrk="1" latinLnBrk="0" hangingPunct="1">
                        <a:defRPr sz="1800" kern="1200">
                          <a:solidFill>
                            <a:schemeClr val="dk1"/>
                          </a:solidFill>
                          <a:latin typeface="Noto"/>
                        </a:defRPr>
                      </a:lvl6pPr>
                      <a:lvl7pPr marL="2743200" algn="l" defTabSz="457200" rtl="0" eaLnBrk="1" latinLnBrk="0" hangingPunct="1">
                        <a:defRPr sz="1800" kern="1200">
                          <a:solidFill>
                            <a:schemeClr val="dk1"/>
                          </a:solidFill>
                          <a:latin typeface="Noto"/>
                        </a:defRPr>
                      </a:lvl7pPr>
                      <a:lvl8pPr marL="3200400" algn="l" defTabSz="457200" rtl="0" eaLnBrk="1" latinLnBrk="0" hangingPunct="1">
                        <a:defRPr sz="1800" kern="1200">
                          <a:solidFill>
                            <a:schemeClr val="dk1"/>
                          </a:solidFill>
                          <a:latin typeface="Noto"/>
                        </a:defRPr>
                      </a:lvl8pPr>
                      <a:lvl9pPr marL="3657600" algn="l" defTabSz="457200" rtl="0" eaLnBrk="1" latinLnBrk="0" hangingPunct="1">
                        <a:defRPr sz="1800" kern="1200">
                          <a:solidFill>
                            <a:schemeClr val="dk1"/>
                          </a:solidFill>
                          <a:latin typeface="Noto"/>
                        </a:defRPr>
                      </a:lvl9pPr>
                    </a:lstStyle>
                    <a:p>
                      <a:pPr algn="ctr"/>
                      <a:r>
                        <a:rPr lang="en-US" sz="1400" b="1" dirty="0"/>
                        <a:t>Fluoxetine</a:t>
                      </a:r>
                      <a:r>
                        <a:rPr lang="en-US" sz="1400" b="1" baseline="0" dirty="0"/>
                        <a:t> </a:t>
                      </a:r>
                    </a:p>
                    <a:p>
                      <a:pPr algn="ctr"/>
                      <a:r>
                        <a:rPr lang="en-US" sz="1400" b="1" baseline="0" dirty="0"/>
                        <a:t>(Prozac)</a:t>
                      </a:r>
                      <a:endParaRPr lang="en-US" sz="14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93D5">
                        <a:tint val="40000"/>
                      </a:srgbClr>
                    </a:solidFill>
                  </a:tcPr>
                </a:tc>
                <a:tc>
                  <a:txBody>
                    <a:bodyPr/>
                    <a:lstStyle>
                      <a:lvl1pPr marL="0" algn="l" defTabSz="457200" rtl="0" eaLnBrk="1" latinLnBrk="0" hangingPunct="1">
                        <a:defRPr sz="1800" kern="1200">
                          <a:solidFill>
                            <a:schemeClr val="dk1"/>
                          </a:solidFill>
                          <a:latin typeface="Noto"/>
                        </a:defRPr>
                      </a:lvl1pPr>
                      <a:lvl2pPr marL="457200" algn="l" defTabSz="457200" rtl="0" eaLnBrk="1" latinLnBrk="0" hangingPunct="1">
                        <a:defRPr sz="1800" kern="1200">
                          <a:solidFill>
                            <a:schemeClr val="dk1"/>
                          </a:solidFill>
                          <a:latin typeface="Noto"/>
                        </a:defRPr>
                      </a:lvl2pPr>
                      <a:lvl3pPr marL="914400" algn="l" defTabSz="457200" rtl="0" eaLnBrk="1" latinLnBrk="0" hangingPunct="1">
                        <a:defRPr sz="1800" kern="1200">
                          <a:solidFill>
                            <a:schemeClr val="dk1"/>
                          </a:solidFill>
                          <a:latin typeface="Noto"/>
                        </a:defRPr>
                      </a:lvl3pPr>
                      <a:lvl4pPr marL="1371600" algn="l" defTabSz="457200" rtl="0" eaLnBrk="1" latinLnBrk="0" hangingPunct="1">
                        <a:defRPr sz="1800" kern="1200">
                          <a:solidFill>
                            <a:schemeClr val="dk1"/>
                          </a:solidFill>
                          <a:latin typeface="Noto"/>
                        </a:defRPr>
                      </a:lvl4pPr>
                      <a:lvl5pPr marL="1828800" algn="l" defTabSz="457200" rtl="0" eaLnBrk="1" latinLnBrk="0" hangingPunct="1">
                        <a:defRPr sz="1800" kern="1200">
                          <a:solidFill>
                            <a:schemeClr val="dk1"/>
                          </a:solidFill>
                          <a:latin typeface="Noto"/>
                        </a:defRPr>
                      </a:lvl5pPr>
                      <a:lvl6pPr marL="2286000" algn="l" defTabSz="457200" rtl="0" eaLnBrk="1" latinLnBrk="0" hangingPunct="1">
                        <a:defRPr sz="1800" kern="1200">
                          <a:solidFill>
                            <a:schemeClr val="dk1"/>
                          </a:solidFill>
                          <a:latin typeface="Noto"/>
                        </a:defRPr>
                      </a:lvl6pPr>
                      <a:lvl7pPr marL="2743200" algn="l" defTabSz="457200" rtl="0" eaLnBrk="1" latinLnBrk="0" hangingPunct="1">
                        <a:defRPr sz="1800" kern="1200">
                          <a:solidFill>
                            <a:schemeClr val="dk1"/>
                          </a:solidFill>
                          <a:latin typeface="Noto"/>
                        </a:defRPr>
                      </a:lvl7pPr>
                      <a:lvl8pPr marL="3200400" algn="l" defTabSz="457200" rtl="0" eaLnBrk="1" latinLnBrk="0" hangingPunct="1">
                        <a:defRPr sz="1800" kern="1200">
                          <a:solidFill>
                            <a:schemeClr val="dk1"/>
                          </a:solidFill>
                          <a:latin typeface="Noto"/>
                        </a:defRPr>
                      </a:lvl8pPr>
                      <a:lvl9pPr marL="3657600" algn="l" defTabSz="457200" rtl="0" eaLnBrk="1" latinLnBrk="0" hangingPunct="1">
                        <a:defRPr sz="1800" kern="1200">
                          <a:solidFill>
                            <a:schemeClr val="dk1"/>
                          </a:solidFill>
                          <a:latin typeface="Noto"/>
                        </a:defRPr>
                      </a:lvl9pPr>
                    </a:lstStyle>
                    <a:p>
                      <a:pPr algn="ctr"/>
                      <a:r>
                        <a:rPr lang="en-US" sz="1400" dirty="0"/>
                        <a:t>MDD/OCD (&gt;8yo)</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93D5">
                        <a:tint val="40000"/>
                      </a:srgbClr>
                    </a:solidFill>
                  </a:tcPr>
                </a:tc>
                <a:tc>
                  <a:txBody>
                    <a:bodyPr/>
                    <a:lstStyle>
                      <a:lvl1pPr marL="0" algn="l" defTabSz="457200" rtl="0" eaLnBrk="1" latinLnBrk="0" hangingPunct="1">
                        <a:defRPr sz="1800" kern="1200">
                          <a:solidFill>
                            <a:schemeClr val="dk1"/>
                          </a:solidFill>
                          <a:latin typeface="Noto"/>
                        </a:defRPr>
                      </a:lvl1pPr>
                      <a:lvl2pPr marL="457200" algn="l" defTabSz="457200" rtl="0" eaLnBrk="1" latinLnBrk="0" hangingPunct="1">
                        <a:defRPr sz="1800" kern="1200">
                          <a:solidFill>
                            <a:schemeClr val="dk1"/>
                          </a:solidFill>
                          <a:latin typeface="Noto"/>
                        </a:defRPr>
                      </a:lvl2pPr>
                      <a:lvl3pPr marL="914400" algn="l" defTabSz="457200" rtl="0" eaLnBrk="1" latinLnBrk="0" hangingPunct="1">
                        <a:defRPr sz="1800" kern="1200">
                          <a:solidFill>
                            <a:schemeClr val="dk1"/>
                          </a:solidFill>
                          <a:latin typeface="Noto"/>
                        </a:defRPr>
                      </a:lvl3pPr>
                      <a:lvl4pPr marL="1371600" algn="l" defTabSz="457200" rtl="0" eaLnBrk="1" latinLnBrk="0" hangingPunct="1">
                        <a:defRPr sz="1800" kern="1200">
                          <a:solidFill>
                            <a:schemeClr val="dk1"/>
                          </a:solidFill>
                          <a:latin typeface="Noto"/>
                        </a:defRPr>
                      </a:lvl4pPr>
                      <a:lvl5pPr marL="1828800" algn="l" defTabSz="457200" rtl="0" eaLnBrk="1" latinLnBrk="0" hangingPunct="1">
                        <a:defRPr sz="1800" kern="1200">
                          <a:solidFill>
                            <a:schemeClr val="dk1"/>
                          </a:solidFill>
                          <a:latin typeface="Noto"/>
                        </a:defRPr>
                      </a:lvl5pPr>
                      <a:lvl6pPr marL="2286000" algn="l" defTabSz="457200" rtl="0" eaLnBrk="1" latinLnBrk="0" hangingPunct="1">
                        <a:defRPr sz="1800" kern="1200">
                          <a:solidFill>
                            <a:schemeClr val="dk1"/>
                          </a:solidFill>
                          <a:latin typeface="Noto"/>
                        </a:defRPr>
                      </a:lvl6pPr>
                      <a:lvl7pPr marL="2743200" algn="l" defTabSz="457200" rtl="0" eaLnBrk="1" latinLnBrk="0" hangingPunct="1">
                        <a:defRPr sz="1800" kern="1200">
                          <a:solidFill>
                            <a:schemeClr val="dk1"/>
                          </a:solidFill>
                          <a:latin typeface="Noto"/>
                        </a:defRPr>
                      </a:lvl7pPr>
                      <a:lvl8pPr marL="3200400" algn="l" defTabSz="457200" rtl="0" eaLnBrk="1" latinLnBrk="0" hangingPunct="1">
                        <a:defRPr sz="1800" kern="1200">
                          <a:solidFill>
                            <a:schemeClr val="dk1"/>
                          </a:solidFill>
                          <a:latin typeface="Noto"/>
                        </a:defRPr>
                      </a:lvl8pPr>
                      <a:lvl9pPr marL="3657600" algn="l" defTabSz="457200" rtl="0" eaLnBrk="1" latinLnBrk="0" hangingPunct="1">
                        <a:defRPr sz="1800" kern="1200">
                          <a:solidFill>
                            <a:schemeClr val="dk1"/>
                          </a:solidFill>
                          <a:latin typeface="Noto"/>
                        </a:defRPr>
                      </a:lvl9pPr>
                    </a:lstStyle>
                    <a:p>
                      <a:pPr algn="ctr"/>
                      <a:r>
                        <a:rPr lang="en-US" sz="1400" dirty="0"/>
                        <a:t>10mg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93D5">
                        <a:tint val="40000"/>
                      </a:srgbClr>
                    </a:solidFill>
                  </a:tcPr>
                </a:tc>
                <a:tc>
                  <a:txBody>
                    <a:bodyPr/>
                    <a:lstStyle>
                      <a:lvl1pPr marL="0" algn="l" defTabSz="457200" rtl="0" eaLnBrk="1" latinLnBrk="0" hangingPunct="1">
                        <a:defRPr sz="1800" kern="1200">
                          <a:solidFill>
                            <a:schemeClr val="dk1"/>
                          </a:solidFill>
                          <a:latin typeface="Noto"/>
                        </a:defRPr>
                      </a:lvl1pPr>
                      <a:lvl2pPr marL="457200" algn="l" defTabSz="457200" rtl="0" eaLnBrk="1" latinLnBrk="0" hangingPunct="1">
                        <a:defRPr sz="1800" kern="1200">
                          <a:solidFill>
                            <a:schemeClr val="dk1"/>
                          </a:solidFill>
                          <a:latin typeface="Noto"/>
                        </a:defRPr>
                      </a:lvl2pPr>
                      <a:lvl3pPr marL="914400" algn="l" defTabSz="457200" rtl="0" eaLnBrk="1" latinLnBrk="0" hangingPunct="1">
                        <a:defRPr sz="1800" kern="1200">
                          <a:solidFill>
                            <a:schemeClr val="dk1"/>
                          </a:solidFill>
                          <a:latin typeface="Noto"/>
                        </a:defRPr>
                      </a:lvl3pPr>
                      <a:lvl4pPr marL="1371600" algn="l" defTabSz="457200" rtl="0" eaLnBrk="1" latinLnBrk="0" hangingPunct="1">
                        <a:defRPr sz="1800" kern="1200">
                          <a:solidFill>
                            <a:schemeClr val="dk1"/>
                          </a:solidFill>
                          <a:latin typeface="Noto"/>
                        </a:defRPr>
                      </a:lvl4pPr>
                      <a:lvl5pPr marL="1828800" algn="l" defTabSz="457200" rtl="0" eaLnBrk="1" latinLnBrk="0" hangingPunct="1">
                        <a:defRPr sz="1800" kern="1200">
                          <a:solidFill>
                            <a:schemeClr val="dk1"/>
                          </a:solidFill>
                          <a:latin typeface="Noto"/>
                        </a:defRPr>
                      </a:lvl5pPr>
                      <a:lvl6pPr marL="2286000" algn="l" defTabSz="457200" rtl="0" eaLnBrk="1" latinLnBrk="0" hangingPunct="1">
                        <a:defRPr sz="1800" kern="1200">
                          <a:solidFill>
                            <a:schemeClr val="dk1"/>
                          </a:solidFill>
                          <a:latin typeface="Noto"/>
                        </a:defRPr>
                      </a:lvl6pPr>
                      <a:lvl7pPr marL="2743200" algn="l" defTabSz="457200" rtl="0" eaLnBrk="1" latinLnBrk="0" hangingPunct="1">
                        <a:defRPr sz="1800" kern="1200">
                          <a:solidFill>
                            <a:schemeClr val="dk1"/>
                          </a:solidFill>
                          <a:latin typeface="Noto"/>
                        </a:defRPr>
                      </a:lvl7pPr>
                      <a:lvl8pPr marL="3200400" algn="l" defTabSz="457200" rtl="0" eaLnBrk="1" latinLnBrk="0" hangingPunct="1">
                        <a:defRPr sz="1800" kern="1200">
                          <a:solidFill>
                            <a:schemeClr val="dk1"/>
                          </a:solidFill>
                          <a:latin typeface="Noto"/>
                        </a:defRPr>
                      </a:lvl8pPr>
                      <a:lvl9pPr marL="3657600" algn="l" defTabSz="457200" rtl="0" eaLnBrk="1" latinLnBrk="0" hangingPunct="1">
                        <a:defRPr sz="1800" kern="1200">
                          <a:solidFill>
                            <a:schemeClr val="dk1"/>
                          </a:solidFill>
                          <a:latin typeface="Noto"/>
                        </a:defRPr>
                      </a:lvl9pPr>
                    </a:lstStyle>
                    <a:p>
                      <a:pPr algn="ctr"/>
                      <a:r>
                        <a:rPr lang="en-US" sz="1400" dirty="0"/>
                        <a:t>10-40mg</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93D5">
                        <a:tint val="40000"/>
                      </a:srgbClr>
                    </a:solidFill>
                  </a:tcPr>
                </a:tc>
                <a:extLst>
                  <a:ext uri="{0D108BD9-81ED-4DB2-BD59-A6C34878D82A}">
                    <a16:rowId xmlns:a16="http://schemas.microsoft.com/office/drawing/2014/main" val="10001"/>
                  </a:ext>
                </a:extLst>
              </a:tr>
              <a:tr h="822188">
                <a:tc>
                  <a:txBody>
                    <a:bodyPr/>
                    <a:lstStyle>
                      <a:lvl1pPr marL="0" algn="l" defTabSz="457200" rtl="0" eaLnBrk="1" latinLnBrk="0" hangingPunct="1">
                        <a:defRPr sz="1800" kern="1200">
                          <a:solidFill>
                            <a:schemeClr val="dk1"/>
                          </a:solidFill>
                          <a:latin typeface="Noto"/>
                        </a:defRPr>
                      </a:lvl1pPr>
                      <a:lvl2pPr marL="457200" algn="l" defTabSz="457200" rtl="0" eaLnBrk="1" latinLnBrk="0" hangingPunct="1">
                        <a:defRPr sz="1800" kern="1200">
                          <a:solidFill>
                            <a:schemeClr val="dk1"/>
                          </a:solidFill>
                          <a:latin typeface="Noto"/>
                        </a:defRPr>
                      </a:lvl2pPr>
                      <a:lvl3pPr marL="914400" algn="l" defTabSz="457200" rtl="0" eaLnBrk="1" latinLnBrk="0" hangingPunct="1">
                        <a:defRPr sz="1800" kern="1200">
                          <a:solidFill>
                            <a:schemeClr val="dk1"/>
                          </a:solidFill>
                          <a:latin typeface="Noto"/>
                        </a:defRPr>
                      </a:lvl3pPr>
                      <a:lvl4pPr marL="1371600" algn="l" defTabSz="457200" rtl="0" eaLnBrk="1" latinLnBrk="0" hangingPunct="1">
                        <a:defRPr sz="1800" kern="1200">
                          <a:solidFill>
                            <a:schemeClr val="dk1"/>
                          </a:solidFill>
                          <a:latin typeface="Noto"/>
                        </a:defRPr>
                      </a:lvl4pPr>
                      <a:lvl5pPr marL="1828800" algn="l" defTabSz="457200" rtl="0" eaLnBrk="1" latinLnBrk="0" hangingPunct="1">
                        <a:defRPr sz="1800" kern="1200">
                          <a:solidFill>
                            <a:schemeClr val="dk1"/>
                          </a:solidFill>
                          <a:latin typeface="Noto"/>
                        </a:defRPr>
                      </a:lvl5pPr>
                      <a:lvl6pPr marL="2286000" algn="l" defTabSz="457200" rtl="0" eaLnBrk="1" latinLnBrk="0" hangingPunct="1">
                        <a:defRPr sz="1800" kern="1200">
                          <a:solidFill>
                            <a:schemeClr val="dk1"/>
                          </a:solidFill>
                          <a:latin typeface="Noto"/>
                        </a:defRPr>
                      </a:lvl6pPr>
                      <a:lvl7pPr marL="2743200" algn="l" defTabSz="457200" rtl="0" eaLnBrk="1" latinLnBrk="0" hangingPunct="1">
                        <a:defRPr sz="1800" kern="1200">
                          <a:solidFill>
                            <a:schemeClr val="dk1"/>
                          </a:solidFill>
                          <a:latin typeface="Noto"/>
                        </a:defRPr>
                      </a:lvl7pPr>
                      <a:lvl8pPr marL="3200400" algn="l" defTabSz="457200" rtl="0" eaLnBrk="1" latinLnBrk="0" hangingPunct="1">
                        <a:defRPr sz="1800" kern="1200">
                          <a:solidFill>
                            <a:schemeClr val="dk1"/>
                          </a:solidFill>
                          <a:latin typeface="Noto"/>
                        </a:defRPr>
                      </a:lvl8pPr>
                      <a:lvl9pPr marL="3657600" algn="l" defTabSz="457200" rtl="0" eaLnBrk="1" latinLnBrk="0" hangingPunct="1">
                        <a:defRPr sz="1800" kern="1200">
                          <a:solidFill>
                            <a:schemeClr val="dk1"/>
                          </a:solidFill>
                          <a:latin typeface="Noto"/>
                        </a:defRPr>
                      </a:lvl9pPr>
                    </a:lstStyle>
                    <a:p>
                      <a:pPr algn="ctr"/>
                      <a:r>
                        <a:rPr lang="en-US" sz="1400" b="1" dirty="0"/>
                        <a:t>Sertraline</a:t>
                      </a:r>
                    </a:p>
                    <a:p>
                      <a:pPr algn="ctr"/>
                      <a:r>
                        <a:rPr lang="en-US" sz="1400" b="1" dirty="0"/>
                        <a:t>(Zoloft)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93D5">
                        <a:tint val="20000"/>
                      </a:srgbClr>
                    </a:solidFill>
                  </a:tcPr>
                </a:tc>
                <a:tc>
                  <a:txBody>
                    <a:bodyPr/>
                    <a:lstStyle>
                      <a:lvl1pPr marL="0" algn="l" defTabSz="457200" rtl="0" eaLnBrk="1" latinLnBrk="0" hangingPunct="1">
                        <a:defRPr sz="1800" kern="1200">
                          <a:solidFill>
                            <a:schemeClr val="dk1"/>
                          </a:solidFill>
                          <a:latin typeface="Noto"/>
                        </a:defRPr>
                      </a:lvl1pPr>
                      <a:lvl2pPr marL="457200" algn="l" defTabSz="457200" rtl="0" eaLnBrk="1" latinLnBrk="0" hangingPunct="1">
                        <a:defRPr sz="1800" kern="1200">
                          <a:solidFill>
                            <a:schemeClr val="dk1"/>
                          </a:solidFill>
                          <a:latin typeface="Noto"/>
                        </a:defRPr>
                      </a:lvl2pPr>
                      <a:lvl3pPr marL="914400" algn="l" defTabSz="457200" rtl="0" eaLnBrk="1" latinLnBrk="0" hangingPunct="1">
                        <a:defRPr sz="1800" kern="1200">
                          <a:solidFill>
                            <a:schemeClr val="dk1"/>
                          </a:solidFill>
                          <a:latin typeface="Noto"/>
                        </a:defRPr>
                      </a:lvl3pPr>
                      <a:lvl4pPr marL="1371600" algn="l" defTabSz="457200" rtl="0" eaLnBrk="1" latinLnBrk="0" hangingPunct="1">
                        <a:defRPr sz="1800" kern="1200">
                          <a:solidFill>
                            <a:schemeClr val="dk1"/>
                          </a:solidFill>
                          <a:latin typeface="Noto"/>
                        </a:defRPr>
                      </a:lvl4pPr>
                      <a:lvl5pPr marL="1828800" algn="l" defTabSz="457200" rtl="0" eaLnBrk="1" latinLnBrk="0" hangingPunct="1">
                        <a:defRPr sz="1800" kern="1200">
                          <a:solidFill>
                            <a:schemeClr val="dk1"/>
                          </a:solidFill>
                          <a:latin typeface="Noto"/>
                        </a:defRPr>
                      </a:lvl5pPr>
                      <a:lvl6pPr marL="2286000" algn="l" defTabSz="457200" rtl="0" eaLnBrk="1" latinLnBrk="0" hangingPunct="1">
                        <a:defRPr sz="1800" kern="1200">
                          <a:solidFill>
                            <a:schemeClr val="dk1"/>
                          </a:solidFill>
                          <a:latin typeface="Noto"/>
                        </a:defRPr>
                      </a:lvl6pPr>
                      <a:lvl7pPr marL="2743200" algn="l" defTabSz="457200" rtl="0" eaLnBrk="1" latinLnBrk="0" hangingPunct="1">
                        <a:defRPr sz="1800" kern="1200">
                          <a:solidFill>
                            <a:schemeClr val="dk1"/>
                          </a:solidFill>
                          <a:latin typeface="Noto"/>
                        </a:defRPr>
                      </a:lvl7pPr>
                      <a:lvl8pPr marL="3200400" algn="l" defTabSz="457200" rtl="0" eaLnBrk="1" latinLnBrk="0" hangingPunct="1">
                        <a:defRPr sz="1800" kern="1200">
                          <a:solidFill>
                            <a:schemeClr val="dk1"/>
                          </a:solidFill>
                          <a:latin typeface="Noto"/>
                        </a:defRPr>
                      </a:lvl8pPr>
                      <a:lvl9pPr marL="3657600" algn="l" defTabSz="457200" rtl="0" eaLnBrk="1" latinLnBrk="0" hangingPunct="1">
                        <a:defRPr sz="1800" kern="1200">
                          <a:solidFill>
                            <a:schemeClr val="dk1"/>
                          </a:solidFill>
                          <a:latin typeface="Noto"/>
                        </a:defRPr>
                      </a:lvl9pPr>
                    </a:lstStyle>
                    <a:p>
                      <a:pPr algn="ctr"/>
                      <a:r>
                        <a:rPr lang="en-US" sz="1400" dirty="0"/>
                        <a:t>OCD (&gt;6yo)</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93D5">
                        <a:tint val="20000"/>
                      </a:srgbClr>
                    </a:solidFill>
                  </a:tcPr>
                </a:tc>
                <a:tc>
                  <a:txBody>
                    <a:bodyPr/>
                    <a:lstStyle>
                      <a:lvl1pPr marL="0" algn="l" defTabSz="457200" rtl="0" eaLnBrk="1" latinLnBrk="0" hangingPunct="1">
                        <a:defRPr sz="1800" kern="1200">
                          <a:solidFill>
                            <a:schemeClr val="dk1"/>
                          </a:solidFill>
                          <a:latin typeface="Noto"/>
                        </a:defRPr>
                      </a:lvl1pPr>
                      <a:lvl2pPr marL="457200" algn="l" defTabSz="457200" rtl="0" eaLnBrk="1" latinLnBrk="0" hangingPunct="1">
                        <a:defRPr sz="1800" kern="1200">
                          <a:solidFill>
                            <a:schemeClr val="dk1"/>
                          </a:solidFill>
                          <a:latin typeface="Noto"/>
                        </a:defRPr>
                      </a:lvl2pPr>
                      <a:lvl3pPr marL="914400" algn="l" defTabSz="457200" rtl="0" eaLnBrk="1" latinLnBrk="0" hangingPunct="1">
                        <a:defRPr sz="1800" kern="1200">
                          <a:solidFill>
                            <a:schemeClr val="dk1"/>
                          </a:solidFill>
                          <a:latin typeface="Noto"/>
                        </a:defRPr>
                      </a:lvl3pPr>
                      <a:lvl4pPr marL="1371600" algn="l" defTabSz="457200" rtl="0" eaLnBrk="1" latinLnBrk="0" hangingPunct="1">
                        <a:defRPr sz="1800" kern="1200">
                          <a:solidFill>
                            <a:schemeClr val="dk1"/>
                          </a:solidFill>
                          <a:latin typeface="Noto"/>
                        </a:defRPr>
                      </a:lvl4pPr>
                      <a:lvl5pPr marL="1828800" algn="l" defTabSz="457200" rtl="0" eaLnBrk="1" latinLnBrk="0" hangingPunct="1">
                        <a:defRPr sz="1800" kern="1200">
                          <a:solidFill>
                            <a:schemeClr val="dk1"/>
                          </a:solidFill>
                          <a:latin typeface="Noto"/>
                        </a:defRPr>
                      </a:lvl5pPr>
                      <a:lvl6pPr marL="2286000" algn="l" defTabSz="457200" rtl="0" eaLnBrk="1" latinLnBrk="0" hangingPunct="1">
                        <a:defRPr sz="1800" kern="1200">
                          <a:solidFill>
                            <a:schemeClr val="dk1"/>
                          </a:solidFill>
                          <a:latin typeface="Noto"/>
                        </a:defRPr>
                      </a:lvl6pPr>
                      <a:lvl7pPr marL="2743200" algn="l" defTabSz="457200" rtl="0" eaLnBrk="1" latinLnBrk="0" hangingPunct="1">
                        <a:defRPr sz="1800" kern="1200">
                          <a:solidFill>
                            <a:schemeClr val="dk1"/>
                          </a:solidFill>
                          <a:latin typeface="Noto"/>
                        </a:defRPr>
                      </a:lvl7pPr>
                      <a:lvl8pPr marL="3200400" algn="l" defTabSz="457200" rtl="0" eaLnBrk="1" latinLnBrk="0" hangingPunct="1">
                        <a:defRPr sz="1800" kern="1200">
                          <a:solidFill>
                            <a:schemeClr val="dk1"/>
                          </a:solidFill>
                          <a:latin typeface="Noto"/>
                        </a:defRPr>
                      </a:lvl8pPr>
                      <a:lvl9pPr marL="3657600" algn="l" defTabSz="457200" rtl="0" eaLnBrk="1" latinLnBrk="0" hangingPunct="1">
                        <a:defRPr sz="1800" kern="1200">
                          <a:solidFill>
                            <a:schemeClr val="dk1"/>
                          </a:solidFill>
                          <a:latin typeface="Noto"/>
                        </a:defRPr>
                      </a:lvl9pPr>
                    </a:lstStyle>
                    <a:p>
                      <a:pPr algn="ctr"/>
                      <a:r>
                        <a:rPr lang="en-US" sz="1400" dirty="0"/>
                        <a:t>25mg*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93D5">
                        <a:tint val="20000"/>
                      </a:srgbClr>
                    </a:solidFill>
                  </a:tcPr>
                </a:tc>
                <a:tc>
                  <a:txBody>
                    <a:bodyPr/>
                    <a:lstStyle>
                      <a:lvl1pPr marL="0" algn="l" defTabSz="457200" rtl="0" eaLnBrk="1" latinLnBrk="0" hangingPunct="1">
                        <a:defRPr sz="1800" kern="1200">
                          <a:solidFill>
                            <a:schemeClr val="dk1"/>
                          </a:solidFill>
                          <a:latin typeface="Noto"/>
                        </a:defRPr>
                      </a:lvl1pPr>
                      <a:lvl2pPr marL="457200" algn="l" defTabSz="457200" rtl="0" eaLnBrk="1" latinLnBrk="0" hangingPunct="1">
                        <a:defRPr sz="1800" kern="1200">
                          <a:solidFill>
                            <a:schemeClr val="dk1"/>
                          </a:solidFill>
                          <a:latin typeface="Noto"/>
                        </a:defRPr>
                      </a:lvl2pPr>
                      <a:lvl3pPr marL="914400" algn="l" defTabSz="457200" rtl="0" eaLnBrk="1" latinLnBrk="0" hangingPunct="1">
                        <a:defRPr sz="1800" kern="1200">
                          <a:solidFill>
                            <a:schemeClr val="dk1"/>
                          </a:solidFill>
                          <a:latin typeface="Noto"/>
                        </a:defRPr>
                      </a:lvl3pPr>
                      <a:lvl4pPr marL="1371600" algn="l" defTabSz="457200" rtl="0" eaLnBrk="1" latinLnBrk="0" hangingPunct="1">
                        <a:defRPr sz="1800" kern="1200">
                          <a:solidFill>
                            <a:schemeClr val="dk1"/>
                          </a:solidFill>
                          <a:latin typeface="Noto"/>
                        </a:defRPr>
                      </a:lvl4pPr>
                      <a:lvl5pPr marL="1828800" algn="l" defTabSz="457200" rtl="0" eaLnBrk="1" latinLnBrk="0" hangingPunct="1">
                        <a:defRPr sz="1800" kern="1200">
                          <a:solidFill>
                            <a:schemeClr val="dk1"/>
                          </a:solidFill>
                          <a:latin typeface="Noto"/>
                        </a:defRPr>
                      </a:lvl5pPr>
                      <a:lvl6pPr marL="2286000" algn="l" defTabSz="457200" rtl="0" eaLnBrk="1" latinLnBrk="0" hangingPunct="1">
                        <a:defRPr sz="1800" kern="1200">
                          <a:solidFill>
                            <a:schemeClr val="dk1"/>
                          </a:solidFill>
                          <a:latin typeface="Noto"/>
                        </a:defRPr>
                      </a:lvl6pPr>
                      <a:lvl7pPr marL="2743200" algn="l" defTabSz="457200" rtl="0" eaLnBrk="1" latinLnBrk="0" hangingPunct="1">
                        <a:defRPr sz="1800" kern="1200">
                          <a:solidFill>
                            <a:schemeClr val="dk1"/>
                          </a:solidFill>
                          <a:latin typeface="Noto"/>
                        </a:defRPr>
                      </a:lvl7pPr>
                      <a:lvl8pPr marL="3200400" algn="l" defTabSz="457200" rtl="0" eaLnBrk="1" latinLnBrk="0" hangingPunct="1">
                        <a:defRPr sz="1800" kern="1200">
                          <a:solidFill>
                            <a:schemeClr val="dk1"/>
                          </a:solidFill>
                          <a:latin typeface="Noto"/>
                        </a:defRPr>
                      </a:lvl8pPr>
                      <a:lvl9pPr marL="3657600" algn="l" defTabSz="457200" rtl="0" eaLnBrk="1" latinLnBrk="0" hangingPunct="1">
                        <a:defRPr sz="1800" kern="1200">
                          <a:solidFill>
                            <a:schemeClr val="dk1"/>
                          </a:solidFill>
                          <a:latin typeface="Noto"/>
                        </a:defRPr>
                      </a:lvl9pPr>
                    </a:lstStyle>
                    <a:p>
                      <a:pPr algn="ctr"/>
                      <a:r>
                        <a:rPr lang="en-US" sz="1400" dirty="0"/>
                        <a:t>25-200mg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93D5">
                        <a:tint val="20000"/>
                      </a:srgbClr>
                    </a:solidFill>
                  </a:tcPr>
                </a:tc>
                <a:extLst>
                  <a:ext uri="{0D108BD9-81ED-4DB2-BD59-A6C34878D82A}">
                    <a16:rowId xmlns:a16="http://schemas.microsoft.com/office/drawing/2014/main" val="10002"/>
                  </a:ext>
                </a:extLst>
              </a:tr>
              <a:tr h="822188">
                <a:tc>
                  <a:txBody>
                    <a:bodyPr/>
                    <a:lstStyle>
                      <a:lvl1pPr marL="0" algn="l" defTabSz="457200" rtl="0" eaLnBrk="1" latinLnBrk="0" hangingPunct="1">
                        <a:defRPr sz="1800" kern="1200">
                          <a:solidFill>
                            <a:schemeClr val="dk1"/>
                          </a:solidFill>
                          <a:latin typeface="Noto"/>
                        </a:defRPr>
                      </a:lvl1pPr>
                      <a:lvl2pPr marL="457200" algn="l" defTabSz="457200" rtl="0" eaLnBrk="1" latinLnBrk="0" hangingPunct="1">
                        <a:defRPr sz="1800" kern="1200">
                          <a:solidFill>
                            <a:schemeClr val="dk1"/>
                          </a:solidFill>
                          <a:latin typeface="Noto"/>
                        </a:defRPr>
                      </a:lvl2pPr>
                      <a:lvl3pPr marL="914400" algn="l" defTabSz="457200" rtl="0" eaLnBrk="1" latinLnBrk="0" hangingPunct="1">
                        <a:defRPr sz="1800" kern="1200">
                          <a:solidFill>
                            <a:schemeClr val="dk1"/>
                          </a:solidFill>
                          <a:latin typeface="Noto"/>
                        </a:defRPr>
                      </a:lvl3pPr>
                      <a:lvl4pPr marL="1371600" algn="l" defTabSz="457200" rtl="0" eaLnBrk="1" latinLnBrk="0" hangingPunct="1">
                        <a:defRPr sz="1800" kern="1200">
                          <a:solidFill>
                            <a:schemeClr val="dk1"/>
                          </a:solidFill>
                          <a:latin typeface="Noto"/>
                        </a:defRPr>
                      </a:lvl4pPr>
                      <a:lvl5pPr marL="1828800" algn="l" defTabSz="457200" rtl="0" eaLnBrk="1" latinLnBrk="0" hangingPunct="1">
                        <a:defRPr sz="1800" kern="1200">
                          <a:solidFill>
                            <a:schemeClr val="dk1"/>
                          </a:solidFill>
                          <a:latin typeface="Noto"/>
                        </a:defRPr>
                      </a:lvl5pPr>
                      <a:lvl6pPr marL="2286000" algn="l" defTabSz="457200" rtl="0" eaLnBrk="1" latinLnBrk="0" hangingPunct="1">
                        <a:defRPr sz="1800" kern="1200">
                          <a:solidFill>
                            <a:schemeClr val="dk1"/>
                          </a:solidFill>
                          <a:latin typeface="Noto"/>
                        </a:defRPr>
                      </a:lvl6pPr>
                      <a:lvl7pPr marL="2743200" algn="l" defTabSz="457200" rtl="0" eaLnBrk="1" latinLnBrk="0" hangingPunct="1">
                        <a:defRPr sz="1800" kern="1200">
                          <a:solidFill>
                            <a:schemeClr val="dk1"/>
                          </a:solidFill>
                          <a:latin typeface="Noto"/>
                        </a:defRPr>
                      </a:lvl7pPr>
                      <a:lvl8pPr marL="3200400" algn="l" defTabSz="457200" rtl="0" eaLnBrk="1" latinLnBrk="0" hangingPunct="1">
                        <a:defRPr sz="1800" kern="1200">
                          <a:solidFill>
                            <a:schemeClr val="dk1"/>
                          </a:solidFill>
                          <a:latin typeface="Noto"/>
                        </a:defRPr>
                      </a:lvl8pPr>
                      <a:lvl9pPr marL="3657600" algn="l" defTabSz="457200" rtl="0" eaLnBrk="1" latinLnBrk="0" hangingPunct="1">
                        <a:defRPr sz="1800" kern="1200">
                          <a:solidFill>
                            <a:schemeClr val="dk1"/>
                          </a:solidFill>
                          <a:latin typeface="Noto"/>
                        </a:defRPr>
                      </a:lvl9pPr>
                    </a:lstStyle>
                    <a:p>
                      <a:pPr algn="ctr"/>
                      <a:r>
                        <a:rPr lang="en-US" sz="1400" b="1" dirty="0"/>
                        <a:t>Escitalopram </a:t>
                      </a:r>
                    </a:p>
                    <a:p>
                      <a:pPr algn="ctr"/>
                      <a:r>
                        <a:rPr lang="en-US" sz="1400" b="1" dirty="0"/>
                        <a:t>(Lexapro)</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93D5">
                        <a:tint val="40000"/>
                      </a:srgbClr>
                    </a:solidFill>
                  </a:tcPr>
                </a:tc>
                <a:tc>
                  <a:txBody>
                    <a:bodyPr/>
                    <a:lstStyle>
                      <a:lvl1pPr marL="0" algn="l" defTabSz="457200" rtl="0" eaLnBrk="1" latinLnBrk="0" hangingPunct="1">
                        <a:defRPr sz="1800" kern="1200">
                          <a:solidFill>
                            <a:schemeClr val="dk1"/>
                          </a:solidFill>
                          <a:latin typeface="Noto"/>
                        </a:defRPr>
                      </a:lvl1pPr>
                      <a:lvl2pPr marL="457200" algn="l" defTabSz="457200" rtl="0" eaLnBrk="1" latinLnBrk="0" hangingPunct="1">
                        <a:defRPr sz="1800" kern="1200">
                          <a:solidFill>
                            <a:schemeClr val="dk1"/>
                          </a:solidFill>
                          <a:latin typeface="Noto"/>
                        </a:defRPr>
                      </a:lvl2pPr>
                      <a:lvl3pPr marL="914400" algn="l" defTabSz="457200" rtl="0" eaLnBrk="1" latinLnBrk="0" hangingPunct="1">
                        <a:defRPr sz="1800" kern="1200">
                          <a:solidFill>
                            <a:schemeClr val="dk1"/>
                          </a:solidFill>
                          <a:latin typeface="Noto"/>
                        </a:defRPr>
                      </a:lvl3pPr>
                      <a:lvl4pPr marL="1371600" algn="l" defTabSz="457200" rtl="0" eaLnBrk="1" latinLnBrk="0" hangingPunct="1">
                        <a:defRPr sz="1800" kern="1200">
                          <a:solidFill>
                            <a:schemeClr val="dk1"/>
                          </a:solidFill>
                          <a:latin typeface="Noto"/>
                        </a:defRPr>
                      </a:lvl4pPr>
                      <a:lvl5pPr marL="1828800" algn="l" defTabSz="457200" rtl="0" eaLnBrk="1" latinLnBrk="0" hangingPunct="1">
                        <a:defRPr sz="1800" kern="1200">
                          <a:solidFill>
                            <a:schemeClr val="dk1"/>
                          </a:solidFill>
                          <a:latin typeface="Noto"/>
                        </a:defRPr>
                      </a:lvl5pPr>
                      <a:lvl6pPr marL="2286000" algn="l" defTabSz="457200" rtl="0" eaLnBrk="1" latinLnBrk="0" hangingPunct="1">
                        <a:defRPr sz="1800" kern="1200">
                          <a:solidFill>
                            <a:schemeClr val="dk1"/>
                          </a:solidFill>
                          <a:latin typeface="Noto"/>
                        </a:defRPr>
                      </a:lvl6pPr>
                      <a:lvl7pPr marL="2743200" algn="l" defTabSz="457200" rtl="0" eaLnBrk="1" latinLnBrk="0" hangingPunct="1">
                        <a:defRPr sz="1800" kern="1200">
                          <a:solidFill>
                            <a:schemeClr val="dk1"/>
                          </a:solidFill>
                          <a:latin typeface="Noto"/>
                        </a:defRPr>
                      </a:lvl7pPr>
                      <a:lvl8pPr marL="3200400" algn="l" defTabSz="457200" rtl="0" eaLnBrk="1" latinLnBrk="0" hangingPunct="1">
                        <a:defRPr sz="1800" kern="1200">
                          <a:solidFill>
                            <a:schemeClr val="dk1"/>
                          </a:solidFill>
                          <a:latin typeface="Noto"/>
                        </a:defRPr>
                      </a:lvl8pPr>
                      <a:lvl9pPr marL="3657600" algn="l" defTabSz="457200" rtl="0" eaLnBrk="1" latinLnBrk="0" hangingPunct="1">
                        <a:defRPr sz="1800" kern="1200">
                          <a:solidFill>
                            <a:schemeClr val="dk1"/>
                          </a:solidFill>
                          <a:latin typeface="Noto"/>
                        </a:defRPr>
                      </a:lvl9pPr>
                    </a:lstStyle>
                    <a:p>
                      <a:pPr algn="ctr"/>
                      <a:r>
                        <a:rPr lang="en-US" sz="1400" dirty="0"/>
                        <a:t>MDD (&gt;12yo)</a:t>
                      </a:r>
                    </a:p>
                    <a:p>
                      <a:pPr algn="ctr"/>
                      <a:r>
                        <a:rPr lang="en-US" sz="1400" dirty="0"/>
                        <a:t>GAD (&gt;7yo)</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93D5">
                        <a:tint val="40000"/>
                      </a:srgbClr>
                    </a:solidFill>
                  </a:tcPr>
                </a:tc>
                <a:tc>
                  <a:txBody>
                    <a:bodyPr/>
                    <a:lstStyle>
                      <a:lvl1pPr marL="0" algn="l" defTabSz="457200" rtl="0" eaLnBrk="1" latinLnBrk="0" hangingPunct="1">
                        <a:defRPr sz="1800" kern="1200">
                          <a:solidFill>
                            <a:schemeClr val="dk1"/>
                          </a:solidFill>
                          <a:latin typeface="Noto"/>
                        </a:defRPr>
                      </a:lvl1pPr>
                      <a:lvl2pPr marL="457200" algn="l" defTabSz="457200" rtl="0" eaLnBrk="1" latinLnBrk="0" hangingPunct="1">
                        <a:defRPr sz="1800" kern="1200">
                          <a:solidFill>
                            <a:schemeClr val="dk1"/>
                          </a:solidFill>
                          <a:latin typeface="Noto"/>
                        </a:defRPr>
                      </a:lvl2pPr>
                      <a:lvl3pPr marL="914400" algn="l" defTabSz="457200" rtl="0" eaLnBrk="1" latinLnBrk="0" hangingPunct="1">
                        <a:defRPr sz="1800" kern="1200">
                          <a:solidFill>
                            <a:schemeClr val="dk1"/>
                          </a:solidFill>
                          <a:latin typeface="Noto"/>
                        </a:defRPr>
                      </a:lvl3pPr>
                      <a:lvl4pPr marL="1371600" algn="l" defTabSz="457200" rtl="0" eaLnBrk="1" latinLnBrk="0" hangingPunct="1">
                        <a:defRPr sz="1800" kern="1200">
                          <a:solidFill>
                            <a:schemeClr val="dk1"/>
                          </a:solidFill>
                          <a:latin typeface="Noto"/>
                        </a:defRPr>
                      </a:lvl4pPr>
                      <a:lvl5pPr marL="1828800" algn="l" defTabSz="457200" rtl="0" eaLnBrk="1" latinLnBrk="0" hangingPunct="1">
                        <a:defRPr sz="1800" kern="1200">
                          <a:solidFill>
                            <a:schemeClr val="dk1"/>
                          </a:solidFill>
                          <a:latin typeface="Noto"/>
                        </a:defRPr>
                      </a:lvl5pPr>
                      <a:lvl6pPr marL="2286000" algn="l" defTabSz="457200" rtl="0" eaLnBrk="1" latinLnBrk="0" hangingPunct="1">
                        <a:defRPr sz="1800" kern="1200">
                          <a:solidFill>
                            <a:schemeClr val="dk1"/>
                          </a:solidFill>
                          <a:latin typeface="Noto"/>
                        </a:defRPr>
                      </a:lvl6pPr>
                      <a:lvl7pPr marL="2743200" algn="l" defTabSz="457200" rtl="0" eaLnBrk="1" latinLnBrk="0" hangingPunct="1">
                        <a:defRPr sz="1800" kern="1200">
                          <a:solidFill>
                            <a:schemeClr val="dk1"/>
                          </a:solidFill>
                          <a:latin typeface="Noto"/>
                        </a:defRPr>
                      </a:lvl7pPr>
                      <a:lvl8pPr marL="3200400" algn="l" defTabSz="457200" rtl="0" eaLnBrk="1" latinLnBrk="0" hangingPunct="1">
                        <a:defRPr sz="1800" kern="1200">
                          <a:solidFill>
                            <a:schemeClr val="dk1"/>
                          </a:solidFill>
                          <a:latin typeface="Noto"/>
                        </a:defRPr>
                      </a:lvl8pPr>
                      <a:lvl9pPr marL="3657600" algn="l" defTabSz="457200" rtl="0" eaLnBrk="1" latinLnBrk="0" hangingPunct="1">
                        <a:defRPr sz="1800" kern="1200">
                          <a:solidFill>
                            <a:schemeClr val="dk1"/>
                          </a:solidFill>
                          <a:latin typeface="Noto"/>
                        </a:defRPr>
                      </a:lvl9pPr>
                    </a:lstStyle>
                    <a:p>
                      <a:pPr algn="ctr"/>
                      <a:r>
                        <a:rPr lang="en-US" sz="1400" dirty="0"/>
                        <a:t>5-10mg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93D5">
                        <a:tint val="40000"/>
                      </a:srgbClr>
                    </a:solidFill>
                  </a:tcPr>
                </a:tc>
                <a:tc>
                  <a:txBody>
                    <a:bodyPr/>
                    <a:lstStyle>
                      <a:lvl1pPr marL="0" algn="l" defTabSz="457200" rtl="0" eaLnBrk="1" latinLnBrk="0" hangingPunct="1">
                        <a:defRPr sz="1800" kern="1200">
                          <a:solidFill>
                            <a:schemeClr val="dk1"/>
                          </a:solidFill>
                          <a:latin typeface="Noto"/>
                        </a:defRPr>
                      </a:lvl1pPr>
                      <a:lvl2pPr marL="457200" algn="l" defTabSz="457200" rtl="0" eaLnBrk="1" latinLnBrk="0" hangingPunct="1">
                        <a:defRPr sz="1800" kern="1200">
                          <a:solidFill>
                            <a:schemeClr val="dk1"/>
                          </a:solidFill>
                          <a:latin typeface="Noto"/>
                        </a:defRPr>
                      </a:lvl2pPr>
                      <a:lvl3pPr marL="914400" algn="l" defTabSz="457200" rtl="0" eaLnBrk="1" latinLnBrk="0" hangingPunct="1">
                        <a:defRPr sz="1800" kern="1200">
                          <a:solidFill>
                            <a:schemeClr val="dk1"/>
                          </a:solidFill>
                          <a:latin typeface="Noto"/>
                        </a:defRPr>
                      </a:lvl3pPr>
                      <a:lvl4pPr marL="1371600" algn="l" defTabSz="457200" rtl="0" eaLnBrk="1" latinLnBrk="0" hangingPunct="1">
                        <a:defRPr sz="1800" kern="1200">
                          <a:solidFill>
                            <a:schemeClr val="dk1"/>
                          </a:solidFill>
                          <a:latin typeface="Noto"/>
                        </a:defRPr>
                      </a:lvl4pPr>
                      <a:lvl5pPr marL="1828800" algn="l" defTabSz="457200" rtl="0" eaLnBrk="1" latinLnBrk="0" hangingPunct="1">
                        <a:defRPr sz="1800" kern="1200">
                          <a:solidFill>
                            <a:schemeClr val="dk1"/>
                          </a:solidFill>
                          <a:latin typeface="Noto"/>
                        </a:defRPr>
                      </a:lvl5pPr>
                      <a:lvl6pPr marL="2286000" algn="l" defTabSz="457200" rtl="0" eaLnBrk="1" latinLnBrk="0" hangingPunct="1">
                        <a:defRPr sz="1800" kern="1200">
                          <a:solidFill>
                            <a:schemeClr val="dk1"/>
                          </a:solidFill>
                          <a:latin typeface="Noto"/>
                        </a:defRPr>
                      </a:lvl6pPr>
                      <a:lvl7pPr marL="2743200" algn="l" defTabSz="457200" rtl="0" eaLnBrk="1" latinLnBrk="0" hangingPunct="1">
                        <a:defRPr sz="1800" kern="1200">
                          <a:solidFill>
                            <a:schemeClr val="dk1"/>
                          </a:solidFill>
                          <a:latin typeface="Noto"/>
                        </a:defRPr>
                      </a:lvl7pPr>
                      <a:lvl8pPr marL="3200400" algn="l" defTabSz="457200" rtl="0" eaLnBrk="1" latinLnBrk="0" hangingPunct="1">
                        <a:defRPr sz="1800" kern="1200">
                          <a:solidFill>
                            <a:schemeClr val="dk1"/>
                          </a:solidFill>
                          <a:latin typeface="Noto"/>
                        </a:defRPr>
                      </a:lvl8pPr>
                      <a:lvl9pPr marL="3657600" algn="l" defTabSz="457200" rtl="0" eaLnBrk="1" latinLnBrk="0" hangingPunct="1">
                        <a:defRPr sz="1800" kern="1200">
                          <a:solidFill>
                            <a:schemeClr val="dk1"/>
                          </a:solidFill>
                          <a:latin typeface="Noto"/>
                        </a:defRPr>
                      </a:lvl9pPr>
                    </a:lstStyle>
                    <a:p>
                      <a:pPr algn="ctr"/>
                      <a:r>
                        <a:rPr lang="en-US" sz="1400" dirty="0"/>
                        <a:t>10-20mg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93D5">
                        <a:tint val="40000"/>
                      </a:srgbClr>
                    </a:solidFill>
                  </a:tcPr>
                </a:tc>
                <a:extLst>
                  <a:ext uri="{0D108BD9-81ED-4DB2-BD59-A6C34878D82A}">
                    <a16:rowId xmlns:a16="http://schemas.microsoft.com/office/drawing/2014/main" val="10003"/>
                  </a:ext>
                </a:extLst>
              </a:tr>
              <a:tr h="822188">
                <a:tc>
                  <a:txBody>
                    <a:bodyPr/>
                    <a:lstStyle>
                      <a:lvl1pPr marL="0" algn="l" defTabSz="457200" rtl="0" eaLnBrk="1" latinLnBrk="0" hangingPunct="1">
                        <a:defRPr sz="1800" kern="1200">
                          <a:solidFill>
                            <a:schemeClr val="dk1"/>
                          </a:solidFill>
                          <a:latin typeface="Noto"/>
                        </a:defRPr>
                      </a:lvl1pPr>
                      <a:lvl2pPr marL="457200" algn="l" defTabSz="457200" rtl="0" eaLnBrk="1" latinLnBrk="0" hangingPunct="1">
                        <a:defRPr sz="1800" kern="1200">
                          <a:solidFill>
                            <a:schemeClr val="dk1"/>
                          </a:solidFill>
                          <a:latin typeface="Noto"/>
                        </a:defRPr>
                      </a:lvl2pPr>
                      <a:lvl3pPr marL="914400" algn="l" defTabSz="457200" rtl="0" eaLnBrk="1" latinLnBrk="0" hangingPunct="1">
                        <a:defRPr sz="1800" kern="1200">
                          <a:solidFill>
                            <a:schemeClr val="dk1"/>
                          </a:solidFill>
                          <a:latin typeface="Noto"/>
                        </a:defRPr>
                      </a:lvl3pPr>
                      <a:lvl4pPr marL="1371600" algn="l" defTabSz="457200" rtl="0" eaLnBrk="1" latinLnBrk="0" hangingPunct="1">
                        <a:defRPr sz="1800" kern="1200">
                          <a:solidFill>
                            <a:schemeClr val="dk1"/>
                          </a:solidFill>
                          <a:latin typeface="Noto"/>
                        </a:defRPr>
                      </a:lvl4pPr>
                      <a:lvl5pPr marL="1828800" algn="l" defTabSz="457200" rtl="0" eaLnBrk="1" latinLnBrk="0" hangingPunct="1">
                        <a:defRPr sz="1800" kern="1200">
                          <a:solidFill>
                            <a:schemeClr val="dk1"/>
                          </a:solidFill>
                          <a:latin typeface="Noto"/>
                        </a:defRPr>
                      </a:lvl5pPr>
                      <a:lvl6pPr marL="2286000" algn="l" defTabSz="457200" rtl="0" eaLnBrk="1" latinLnBrk="0" hangingPunct="1">
                        <a:defRPr sz="1800" kern="1200">
                          <a:solidFill>
                            <a:schemeClr val="dk1"/>
                          </a:solidFill>
                          <a:latin typeface="Noto"/>
                        </a:defRPr>
                      </a:lvl6pPr>
                      <a:lvl7pPr marL="2743200" algn="l" defTabSz="457200" rtl="0" eaLnBrk="1" latinLnBrk="0" hangingPunct="1">
                        <a:defRPr sz="1800" kern="1200">
                          <a:solidFill>
                            <a:schemeClr val="dk1"/>
                          </a:solidFill>
                          <a:latin typeface="Noto"/>
                        </a:defRPr>
                      </a:lvl7pPr>
                      <a:lvl8pPr marL="3200400" algn="l" defTabSz="457200" rtl="0" eaLnBrk="1" latinLnBrk="0" hangingPunct="1">
                        <a:defRPr sz="1800" kern="1200">
                          <a:solidFill>
                            <a:schemeClr val="dk1"/>
                          </a:solidFill>
                          <a:latin typeface="Noto"/>
                        </a:defRPr>
                      </a:lvl8pPr>
                      <a:lvl9pPr marL="3657600" algn="l" defTabSz="457200" rtl="0" eaLnBrk="1" latinLnBrk="0" hangingPunct="1">
                        <a:defRPr sz="1800" kern="1200">
                          <a:solidFill>
                            <a:schemeClr val="dk1"/>
                          </a:solidFill>
                          <a:latin typeface="Noto"/>
                        </a:defRPr>
                      </a:lvl9pPr>
                    </a:lstStyle>
                    <a:p>
                      <a:pPr algn="ctr"/>
                      <a:r>
                        <a:rPr lang="en-US" sz="1400" b="1" dirty="0"/>
                        <a:t>Citalopram</a:t>
                      </a:r>
                    </a:p>
                    <a:p>
                      <a:pPr algn="ctr"/>
                      <a:r>
                        <a:rPr lang="en-US" sz="1400" b="1" dirty="0"/>
                        <a:t>(</a:t>
                      </a:r>
                      <a:r>
                        <a:rPr lang="en-US" sz="1400" b="1" dirty="0" err="1"/>
                        <a:t>Celexa</a:t>
                      </a:r>
                      <a:r>
                        <a:rPr lang="en-US" sz="1400" b="1" dirty="0"/>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93D5">
                        <a:tint val="20000"/>
                      </a:srgbClr>
                    </a:solidFill>
                  </a:tcPr>
                </a:tc>
                <a:tc>
                  <a:txBody>
                    <a:bodyPr/>
                    <a:lstStyle>
                      <a:lvl1pPr marL="0" algn="l" defTabSz="457200" rtl="0" eaLnBrk="1" latinLnBrk="0" hangingPunct="1">
                        <a:defRPr sz="1800" kern="1200">
                          <a:solidFill>
                            <a:schemeClr val="dk1"/>
                          </a:solidFill>
                          <a:latin typeface="Noto"/>
                        </a:defRPr>
                      </a:lvl1pPr>
                      <a:lvl2pPr marL="457200" algn="l" defTabSz="457200" rtl="0" eaLnBrk="1" latinLnBrk="0" hangingPunct="1">
                        <a:defRPr sz="1800" kern="1200">
                          <a:solidFill>
                            <a:schemeClr val="dk1"/>
                          </a:solidFill>
                          <a:latin typeface="Noto"/>
                        </a:defRPr>
                      </a:lvl2pPr>
                      <a:lvl3pPr marL="914400" algn="l" defTabSz="457200" rtl="0" eaLnBrk="1" latinLnBrk="0" hangingPunct="1">
                        <a:defRPr sz="1800" kern="1200">
                          <a:solidFill>
                            <a:schemeClr val="dk1"/>
                          </a:solidFill>
                          <a:latin typeface="Noto"/>
                        </a:defRPr>
                      </a:lvl3pPr>
                      <a:lvl4pPr marL="1371600" algn="l" defTabSz="457200" rtl="0" eaLnBrk="1" latinLnBrk="0" hangingPunct="1">
                        <a:defRPr sz="1800" kern="1200">
                          <a:solidFill>
                            <a:schemeClr val="dk1"/>
                          </a:solidFill>
                          <a:latin typeface="Noto"/>
                        </a:defRPr>
                      </a:lvl4pPr>
                      <a:lvl5pPr marL="1828800" algn="l" defTabSz="457200" rtl="0" eaLnBrk="1" latinLnBrk="0" hangingPunct="1">
                        <a:defRPr sz="1800" kern="1200">
                          <a:solidFill>
                            <a:schemeClr val="dk1"/>
                          </a:solidFill>
                          <a:latin typeface="Noto"/>
                        </a:defRPr>
                      </a:lvl5pPr>
                      <a:lvl6pPr marL="2286000" algn="l" defTabSz="457200" rtl="0" eaLnBrk="1" latinLnBrk="0" hangingPunct="1">
                        <a:defRPr sz="1800" kern="1200">
                          <a:solidFill>
                            <a:schemeClr val="dk1"/>
                          </a:solidFill>
                          <a:latin typeface="Noto"/>
                        </a:defRPr>
                      </a:lvl6pPr>
                      <a:lvl7pPr marL="2743200" algn="l" defTabSz="457200" rtl="0" eaLnBrk="1" latinLnBrk="0" hangingPunct="1">
                        <a:defRPr sz="1800" kern="1200">
                          <a:solidFill>
                            <a:schemeClr val="dk1"/>
                          </a:solidFill>
                          <a:latin typeface="Noto"/>
                        </a:defRPr>
                      </a:lvl7pPr>
                      <a:lvl8pPr marL="3200400" algn="l" defTabSz="457200" rtl="0" eaLnBrk="1" latinLnBrk="0" hangingPunct="1">
                        <a:defRPr sz="1800" kern="1200">
                          <a:solidFill>
                            <a:schemeClr val="dk1"/>
                          </a:solidFill>
                          <a:latin typeface="Noto"/>
                        </a:defRPr>
                      </a:lvl8pPr>
                      <a:lvl9pPr marL="3657600" algn="l" defTabSz="457200" rtl="0" eaLnBrk="1" latinLnBrk="0" hangingPunct="1">
                        <a:defRPr sz="1800" kern="1200">
                          <a:solidFill>
                            <a:schemeClr val="dk1"/>
                          </a:solidFill>
                          <a:latin typeface="Noto"/>
                        </a:defRPr>
                      </a:lvl9pPr>
                    </a:lstStyle>
                    <a:p>
                      <a:pPr algn="ct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93D5">
                        <a:tint val="20000"/>
                      </a:srgbClr>
                    </a:solidFill>
                  </a:tcPr>
                </a:tc>
                <a:tc>
                  <a:txBody>
                    <a:bodyPr/>
                    <a:lstStyle>
                      <a:lvl1pPr marL="0" algn="l" defTabSz="457200" rtl="0" eaLnBrk="1" latinLnBrk="0" hangingPunct="1">
                        <a:defRPr sz="1800" kern="1200">
                          <a:solidFill>
                            <a:schemeClr val="dk1"/>
                          </a:solidFill>
                          <a:latin typeface="Noto"/>
                        </a:defRPr>
                      </a:lvl1pPr>
                      <a:lvl2pPr marL="457200" algn="l" defTabSz="457200" rtl="0" eaLnBrk="1" latinLnBrk="0" hangingPunct="1">
                        <a:defRPr sz="1800" kern="1200">
                          <a:solidFill>
                            <a:schemeClr val="dk1"/>
                          </a:solidFill>
                          <a:latin typeface="Noto"/>
                        </a:defRPr>
                      </a:lvl2pPr>
                      <a:lvl3pPr marL="914400" algn="l" defTabSz="457200" rtl="0" eaLnBrk="1" latinLnBrk="0" hangingPunct="1">
                        <a:defRPr sz="1800" kern="1200">
                          <a:solidFill>
                            <a:schemeClr val="dk1"/>
                          </a:solidFill>
                          <a:latin typeface="Noto"/>
                        </a:defRPr>
                      </a:lvl3pPr>
                      <a:lvl4pPr marL="1371600" algn="l" defTabSz="457200" rtl="0" eaLnBrk="1" latinLnBrk="0" hangingPunct="1">
                        <a:defRPr sz="1800" kern="1200">
                          <a:solidFill>
                            <a:schemeClr val="dk1"/>
                          </a:solidFill>
                          <a:latin typeface="Noto"/>
                        </a:defRPr>
                      </a:lvl4pPr>
                      <a:lvl5pPr marL="1828800" algn="l" defTabSz="457200" rtl="0" eaLnBrk="1" latinLnBrk="0" hangingPunct="1">
                        <a:defRPr sz="1800" kern="1200">
                          <a:solidFill>
                            <a:schemeClr val="dk1"/>
                          </a:solidFill>
                          <a:latin typeface="Noto"/>
                        </a:defRPr>
                      </a:lvl5pPr>
                      <a:lvl6pPr marL="2286000" algn="l" defTabSz="457200" rtl="0" eaLnBrk="1" latinLnBrk="0" hangingPunct="1">
                        <a:defRPr sz="1800" kern="1200">
                          <a:solidFill>
                            <a:schemeClr val="dk1"/>
                          </a:solidFill>
                          <a:latin typeface="Noto"/>
                        </a:defRPr>
                      </a:lvl6pPr>
                      <a:lvl7pPr marL="2743200" algn="l" defTabSz="457200" rtl="0" eaLnBrk="1" latinLnBrk="0" hangingPunct="1">
                        <a:defRPr sz="1800" kern="1200">
                          <a:solidFill>
                            <a:schemeClr val="dk1"/>
                          </a:solidFill>
                          <a:latin typeface="Noto"/>
                        </a:defRPr>
                      </a:lvl7pPr>
                      <a:lvl8pPr marL="3200400" algn="l" defTabSz="457200" rtl="0" eaLnBrk="1" latinLnBrk="0" hangingPunct="1">
                        <a:defRPr sz="1800" kern="1200">
                          <a:solidFill>
                            <a:schemeClr val="dk1"/>
                          </a:solidFill>
                          <a:latin typeface="Noto"/>
                        </a:defRPr>
                      </a:lvl8pPr>
                      <a:lvl9pPr marL="3657600" algn="l" defTabSz="457200" rtl="0" eaLnBrk="1" latinLnBrk="0" hangingPunct="1">
                        <a:defRPr sz="1800" kern="1200">
                          <a:solidFill>
                            <a:schemeClr val="dk1"/>
                          </a:solidFill>
                          <a:latin typeface="Noto"/>
                        </a:defRPr>
                      </a:lvl9pPr>
                    </a:lstStyle>
                    <a:p>
                      <a:pPr algn="ctr"/>
                      <a:r>
                        <a:rPr lang="en-US" sz="1400" dirty="0"/>
                        <a:t>10mg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93D5">
                        <a:tint val="20000"/>
                      </a:srgbClr>
                    </a:solidFill>
                  </a:tcPr>
                </a:tc>
                <a:tc>
                  <a:txBody>
                    <a:bodyPr/>
                    <a:lstStyle>
                      <a:lvl1pPr marL="0" algn="l" defTabSz="457200" rtl="0" eaLnBrk="1" latinLnBrk="0" hangingPunct="1">
                        <a:defRPr sz="1800" kern="1200">
                          <a:solidFill>
                            <a:schemeClr val="dk1"/>
                          </a:solidFill>
                          <a:latin typeface="Noto"/>
                        </a:defRPr>
                      </a:lvl1pPr>
                      <a:lvl2pPr marL="457200" algn="l" defTabSz="457200" rtl="0" eaLnBrk="1" latinLnBrk="0" hangingPunct="1">
                        <a:defRPr sz="1800" kern="1200">
                          <a:solidFill>
                            <a:schemeClr val="dk1"/>
                          </a:solidFill>
                          <a:latin typeface="Noto"/>
                        </a:defRPr>
                      </a:lvl2pPr>
                      <a:lvl3pPr marL="914400" algn="l" defTabSz="457200" rtl="0" eaLnBrk="1" latinLnBrk="0" hangingPunct="1">
                        <a:defRPr sz="1800" kern="1200">
                          <a:solidFill>
                            <a:schemeClr val="dk1"/>
                          </a:solidFill>
                          <a:latin typeface="Noto"/>
                        </a:defRPr>
                      </a:lvl3pPr>
                      <a:lvl4pPr marL="1371600" algn="l" defTabSz="457200" rtl="0" eaLnBrk="1" latinLnBrk="0" hangingPunct="1">
                        <a:defRPr sz="1800" kern="1200">
                          <a:solidFill>
                            <a:schemeClr val="dk1"/>
                          </a:solidFill>
                          <a:latin typeface="Noto"/>
                        </a:defRPr>
                      </a:lvl4pPr>
                      <a:lvl5pPr marL="1828800" algn="l" defTabSz="457200" rtl="0" eaLnBrk="1" latinLnBrk="0" hangingPunct="1">
                        <a:defRPr sz="1800" kern="1200">
                          <a:solidFill>
                            <a:schemeClr val="dk1"/>
                          </a:solidFill>
                          <a:latin typeface="Noto"/>
                        </a:defRPr>
                      </a:lvl5pPr>
                      <a:lvl6pPr marL="2286000" algn="l" defTabSz="457200" rtl="0" eaLnBrk="1" latinLnBrk="0" hangingPunct="1">
                        <a:defRPr sz="1800" kern="1200">
                          <a:solidFill>
                            <a:schemeClr val="dk1"/>
                          </a:solidFill>
                          <a:latin typeface="Noto"/>
                        </a:defRPr>
                      </a:lvl6pPr>
                      <a:lvl7pPr marL="2743200" algn="l" defTabSz="457200" rtl="0" eaLnBrk="1" latinLnBrk="0" hangingPunct="1">
                        <a:defRPr sz="1800" kern="1200">
                          <a:solidFill>
                            <a:schemeClr val="dk1"/>
                          </a:solidFill>
                          <a:latin typeface="Noto"/>
                        </a:defRPr>
                      </a:lvl7pPr>
                      <a:lvl8pPr marL="3200400" algn="l" defTabSz="457200" rtl="0" eaLnBrk="1" latinLnBrk="0" hangingPunct="1">
                        <a:defRPr sz="1800" kern="1200">
                          <a:solidFill>
                            <a:schemeClr val="dk1"/>
                          </a:solidFill>
                          <a:latin typeface="Noto"/>
                        </a:defRPr>
                      </a:lvl8pPr>
                      <a:lvl9pPr marL="3657600" algn="l" defTabSz="457200" rtl="0" eaLnBrk="1" latinLnBrk="0" hangingPunct="1">
                        <a:defRPr sz="1800" kern="1200">
                          <a:solidFill>
                            <a:schemeClr val="dk1"/>
                          </a:solidFill>
                          <a:latin typeface="Noto"/>
                        </a:defRPr>
                      </a:lvl9pPr>
                    </a:lstStyle>
                    <a:p>
                      <a:pPr algn="ctr"/>
                      <a:r>
                        <a:rPr lang="en-US" sz="1400" dirty="0"/>
                        <a:t>10-40mg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93D5">
                        <a:tint val="20000"/>
                      </a:srgbClr>
                    </a:solidFill>
                  </a:tcPr>
                </a:tc>
                <a:extLst>
                  <a:ext uri="{0D108BD9-81ED-4DB2-BD59-A6C34878D82A}">
                    <a16:rowId xmlns:a16="http://schemas.microsoft.com/office/drawing/2014/main" val="10004"/>
                  </a:ext>
                </a:extLst>
              </a:tr>
              <a:tr h="822188">
                <a:tc>
                  <a:txBody>
                    <a:bodyPr/>
                    <a:lstStyle>
                      <a:lvl1pPr marL="0" algn="l" defTabSz="457200" rtl="0" eaLnBrk="1" latinLnBrk="0" hangingPunct="1">
                        <a:defRPr sz="1800" kern="1200">
                          <a:solidFill>
                            <a:schemeClr val="dk1"/>
                          </a:solidFill>
                          <a:latin typeface="Noto"/>
                        </a:defRPr>
                      </a:lvl1pPr>
                      <a:lvl2pPr marL="457200" algn="l" defTabSz="457200" rtl="0" eaLnBrk="1" latinLnBrk="0" hangingPunct="1">
                        <a:defRPr sz="1800" kern="1200">
                          <a:solidFill>
                            <a:schemeClr val="dk1"/>
                          </a:solidFill>
                          <a:latin typeface="Noto"/>
                        </a:defRPr>
                      </a:lvl2pPr>
                      <a:lvl3pPr marL="914400" algn="l" defTabSz="457200" rtl="0" eaLnBrk="1" latinLnBrk="0" hangingPunct="1">
                        <a:defRPr sz="1800" kern="1200">
                          <a:solidFill>
                            <a:schemeClr val="dk1"/>
                          </a:solidFill>
                          <a:latin typeface="Noto"/>
                        </a:defRPr>
                      </a:lvl3pPr>
                      <a:lvl4pPr marL="1371600" algn="l" defTabSz="457200" rtl="0" eaLnBrk="1" latinLnBrk="0" hangingPunct="1">
                        <a:defRPr sz="1800" kern="1200">
                          <a:solidFill>
                            <a:schemeClr val="dk1"/>
                          </a:solidFill>
                          <a:latin typeface="Noto"/>
                        </a:defRPr>
                      </a:lvl4pPr>
                      <a:lvl5pPr marL="1828800" algn="l" defTabSz="457200" rtl="0" eaLnBrk="1" latinLnBrk="0" hangingPunct="1">
                        <a:defRPr sz="1800" kern="1200">
                          <a:solidFill>
                            <a:schemeClr val="dk1"/>
                          </a:solidFill>
                          <a:latin typeface="Noto"/>
                        </a:defRPr>
                      </a:lvl5pPr>
                      <a:lvl6pPr marL="2286000" algn="l" defTabSz="457200" rtl="0" eaLnBrk="1" latinLnBrk="0" hangingPunct="1">
                        <a:defRPr sz="1800" kern="1200">
                          <a:solidFill>
                            <a:schemeClr val="dk1"/>
                          </a:solidFill>
                          <a:latin typeface="Noto"/>
                        </a:defRPr>
                      </a:lvl6pPr>
                      <a:lvl7pPr marL="2743200" algn="l" defTabSz="457200" rtl="0" eaLnBrk="1" latinLnBrk="0" hangingPunct="1">
                        <a:defRPr sz="1800" kern="1200">
                          <a:solidFill>
                            <a:schemeClr val="dk1"/>
                          </a:solidFill>
                          <a:latin typeface="Noto"/>
                        </a:defRPr>
                      </a:lvl7pPr>
                      <a:lvl8pPr marL="3200400" algn="l" defTabSz="457200" rtl="0" eaLnBrk="1" latinLnBrk="0" hangingPunct="1">
                        <a:defRPr sz="1800" kern="1200">
                          <a:solidFill>
                            <a:schemeClr val="dk1"/>
                          </a:solidFill>
                          <a:latin typeface="Noto"/>
                        </a:defRPr>
                      </a:lvl8pPr>
                      <a:lvl9pPr marL="3657600" algn="l" defTabSz="457200" rtl="0" eaLnBrk="1" latinLnBrk="0" hangingPunct="1">
                        <a:defRPr sz="1800" kern="1200">
                          <a:solidFill>
                            <a:schemeClr val="dk1"/>
                          </a:solidFill>
                          <a:latin typeface="Noto"/>
                        </a:defRPr>
                      </a:lvl9pPr>
                    </a:lstStyle>
                    <a:p>
                      <a:pPr algn="ctr"/>
                      <a:r>
                        <a:rPr lang="en-US" sz="1400" b="1" dirty="0"/>
                        <a:t>Duloxetine </a:t>
                      </a:r>
                    </a:p>
                    <a:p>
                      <a:pPr algn="ctr"/>
                      <a:r>
                        <a:rPr lang="en-US" sz="1400" b="1" dirty="0"/>
                        <a:t>(Cymbalta)</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93D5">
                        <a:tint val="40000"/>
                      </a:srgbClr>
                    </a:solidFill>
                  </a:tcPr>
                </a:tc>
                <a:tc>
                  <a:txBody>
                    <a:bodyPr/>
                    <a:lstStyle>
                      <a:lvl1pPr marL="0" algn="l" defTabSz="457200" rtl="0" eaLnBrk="1" latinLnBrk="0" hangingPunct="1">
                        <a:defRPr sz="1800" kern="1200">
                          <a:solidFill>
                            <a:schemeClr val="dk1"/>
                          </a:solidFill>
                          <a:latin typeface="Noto"/>
                        </a:defRPr>
                      </a:lvl1pPr>
                      <a:lvl2pPr marL="457200" algn="l" defTabSz="457200" rtl="0" eaLnBrk="1" latinLnBrk="0" hangingPunct="1">
                        <a:defRPr sz="1800" kern="1200">
                          <a:solidFill>
                            <a:schemeClr val="dk1"/>
                          </a:solidFill>
                          <a:latin typeface="Noto"/>
                        </a:defRPr>
                      </a:lvl2pPr>
                      <a:lvl3pPr marL="914400" algn="l" defTabSz="457200" rtl="0" eaLnBrk="1" latinLnBrk="0" hangingPunct="1">
                        <a:defRPr sz="1800" kern="1200">
                          <a:solidFill>
                            <a:schemeClr val="dk1"/>
                          </a:solidFill>
                          <a:latin typeface="Noto"/>
                        </a:defRPr>
                      </a:lvl3pPr>
                      <a:lvl4pPr marL="1371600" algn="l" defTabSz="457200" rtl="0" eaLnBrk="1" latinLnBrk="0" hangingPunct="1">
                        <a:defRPr sz="1800" kern="1200">
                          <a:solidFill>
                            <a:schemeClr val="dk1"/>
                          </a:solidFill>
                          <a:latin typeface="Noto"/>
                        </a:defRPr>
                      </a:lvl4pPr>
                      <a:lvl5pPr marL="1828800" algn="l" defTabSz="457200" rtl="0" eaLnBrk="1" latinLnBrk="0" hangingPunct="1">
                        <a:defRPr sz="1800" kern="1200">
                          <a:solidFill>
                            <a:schemeClr val="dk1"/>
                          </a:solidFill>
                          <a:latin typeface="Noto"/>
                        </a:defRPr>
                      </a:lvl5pPr>
                      <a:lvl6pPr marL="2286000" algn="l" defTabSz="457200" rtl="0" eaLnBrk="1" latinLnBrk="0" hangingPunct="1">
                        <a:defRPr sz="1800" kern="1200">
                          <a:solidFill>
                            <a:schemeClr val="dk1"/>
                          </a:solidFill>
                          <a:latin typeface="Noto"/>
                        </a:defRPr>
                      </a:lvl6pPr>
                      <a:lvl7pPr marL="2743200" algn="l" defTabSz="457200" rtl="0" eaLnBrk="1" latinLnBrk="0" hangingPunct="1">
                        <a:defRPr sz="1800" kern="1200">
                          <a:solidFill>
                            <a:schemeClr val="dk1"/>
                          </a:solidFill>
                          <a:latin typeface="Noto"/>
                        </a:defRPr>
                      </a:lvl7pPr>
                      <a:lvl8pPr marL="3200400" algn="l" defTabSz="457200" rtl="0" eaLnBrk="1" latinLnBrk="0" hangingPunct="1">
                        <a:defRPr sz="1800" kern="1200">
                          <a:solidFill>
                            <a:schemeClr val="dk1"/>
                          </a:solidFill>
                          <a:latin typeface="Noto"/>
                        </a:defRPr>
                      </a:lvl8pPr>
                      <a:lvl9pPr marL="3657600" algn="l" defTabSz="457200" rtl="0" eaLnBrk="1" latinLnBrk="0" hangingPunct="1">
                        <a:defRPr sz="1800" kern="1200">
                          <a:solidFill>
                            <a:schemeClr val="dk1"/>
                          </a:solidFill>
                          <a:latin typeface="Noto"/>
                        </a:defRPr>
                      </a:lvl9pPr>
                    </a:lstStyle>
                    <a:p>
                      <a:pPr algn="ctr"/>
                      <a:r>
                        <a:rPr lang="en-US" sz="1400" dirty="0"/>
                        <a:t>GAD (&gt;7yo)</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93D5">
                        <a:tint val="40000"/>
                      </a:srgbClr>
                    </a:solidFill>
                  </a:tcPr>
                </a:tc>
                <a:tc>
                  <a:txBody>
                    <a:bodyPr/>
                    <a:lstStyle>
                      <a:lvl1pPr marL="0" algn="l" defTabSz="457200" rtl="0" eaLnBrk="1" latinLnBrk="0" hangingPunct="1">
                        <a:defRPr sz="1800" kern="1200">
                          <a:solidFill>
                            <a:schemeClr val="dk1"/>
                          </a:solidFill>
                          <a:latin typeface="Noto"/>
                        </a:defRPr>
                      </a:lvl1pPr>
                      <a:lvl2pPr marL="457200" algn="l" defTabSz="457200" rtl="0" eaLnBrk="1" latinLnBrk="0" hangingPunct="1">
                        <a:defRPr sz="1800" kern="1200">
                          <a:solidFill>
                            <a:schemeClr val="dk1"/>
                          </a:solidFill>
                          <a:latin typeface="Noto"/>
                        </a:defRPr>
                      </a:lvl2pPr>
                      <a:lvl3pPr marL="914400" algn="l" defTabSz="457200" rtl="0" eaLnBrk="1" latinLnBrk="0" hangingPunct="1">
                        <a:defRPr sz="1800" kern="1200">
                          <a:solidFill>
                            <a:schemeClr val="dk1"/>
                          </a:solidFill>
                          <a:latin typeface="Noto"/>
                        </a:defRPr>
                      </a:lvl3pPr>
                      <a:lvl4pPr marL="1371600" algn="l" defTabSz="457200" rtl="0" eaLnBrk="1" latinLnBrk="0" hangingPunct="1">
                        <a:defRPr sz="1800" kern="1200">
                          <a:solidFill>
                            <a:schemeClr val="dk1"/>
                          </a:solidFill>
                          <a:latin typeface="Noto"/>
                        </a:defRPr>
                      </a:lvl4pPr>
                      <a:lvl5pPr marL="1828800" algn="l" defTabSz="457200" rtl="0" eaLnBrk="1" latinLnBrk="0" hangingPunct="1">
                        <a:defRPr sz="1800" kern="1200">
                          <a:solidFill>
                            <a:schemeClr val="dk1"/>
                          </a:solidFill>
                          <a:latin typeface="Noto"/>
                        </a:defRPr>
                      </a:lvl5pPr>
                      <a:lvl6pPr marL="2286000" algn="l" defTabSz="457200" rtl="0" eaLnBrk="1" latinLnBrk="0" hangingPunct="1">
                        <a:defRPr sz="1800" kern="1200">
                          <a:solidFill>
                            <a:schemeClr val="dk1"/>
                          </a:solidFill>
                          <a:latin typeface="Noto"/>
                        </a:defRPr>
                      </a:lvl6pPr>
                      <a:lvl7pPr marL="2743200" algn="l" defTabSz="457200" rtl="0" eaLnBrk="1" latinLnBrk="0" hangingPunct="1">
                        <a:defRPr sz="1800" kern="1200">
                          <a:solidFill>
                            <a:schemeClr val="dk1"/>
                          </a:solidFill>
                          <a:latin typeface="Noto"/>
                        </a:defRPr>
                      </a:lvl7pPr>
                      <a:lvl8pPr marL="3200400" algn="l" defTabSz="457200" rtl="0" eaLnBrk="1" latinLnBrk="0" hangingPunct="1">
                        <a:defRPr sz="1800" kern="1200">
                          <a:solidFill>
                            <a:schemeClr val="dk1"/>
                          </a:solidFill>
                          <a:latin typeface="Noto"/>
                        </a:defRPr>
                      </a:lvl8pPr>
                      <a:lvl9pPr marL="3657600" algn="l" defTabSz="457200" rtl="0" eaLnBrk="1" latinLnBrk="0" hangingPunct="1">
                        <a:defRPr sz="1800" kern="1200">
                          <a:solidFill>
                            <a:schemeClr val="dk1"/>
                          </a:solidFill>
                          <a:latin typeface="Noto"/>
                        </a:defRPr>
                      </a:lvl9pPr>
                    </a:lstStyle>
                    <a:p>
                      <a:pPr algn="ctr"/>
                      <a:r>
                        <a:rPr lang="en-US" sz="1400" dirty="0"/>
                        <a:t>30mg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93D5">
                        <a:tint val="40000"/>
                      </a:srgbClr>
                    </a:solidFill>
                  </a:tcPr>
                </a:tc>
                <a:tc>
                  <a:txBody>
                    <a:bodyPr/>
                    <a:lstStyle>
                      <a:lvl1pPr marL="0" algn="l" defTabSz="457200" rtl="0" eaLnBrk="1" latinLnBrk="0" hangingPunct="1">
                        <a:defRPr sz="1800" kern="1200">
                          <a:solidFill>
                            <a:schemeClr val="dk1"/>
                          </a:solidFill>
                          <a:latin typeface="Noto"/>
                        </a:defRPr>
                      </a:lvl1pPr>
                      <a:lvl2pPr marL="457200" algn="l" defTabSz="457200" rtl="0" eaLnBrk="1" latinLnBrk="0" hangingPunct="1">
                        <a:defRPr sz="1800" kern="1200">
                          <a:solidFill>
                            <a:schemeClr val="dk1"/>
                          </a:solidFill>
                          <a:latin typeface="Noto"/>
                        </a:defRPr>
                      </a:lvl2pPr>
                      <a:lvl3pPr marL="914400" algn="l" defTabSz="457200" rtl="0" eaLnBrk="1" latinLnBrk="0" hangingPunct="1">
                        <a:defRPr sz="1800" kern="1200">
                          <a:solidFill>
                            <a:schemeClr val="dk1"/>
                          </a:solidFill>
                          <a:latin typeface="Noto"/>
                        </a:defRPr>
                      </a:lvl3pPr>
                      <a:lvl4pPr marL="1371600" algn="l" defTabSz="457200" rtl="0" eaLnBrk="1" latinLnBrk="0" hangingPunct="1">
                        <a:defRPr sz="1800" kern="1200">
                          <a:solidFill>
                            <a:schemeClr val="dk1"/>
                          </a:solidFill>
                          <a:latin typeface="Noto"/>
                        </a:defRPr>
                      </a:lvl4pPr>
                      <a:lvl5pPr marL="1828800" algn="l" defTabSz="457200" rtl="0" eaLnBrk="1" latinLnBrk="0" hangingPunct="1">
                        <a:defRPr sz="1800" kern="1200">
                          <a:solidFill>
                            <a:schemeClr val="dk1"/>
                          </a:solidFill>
                          <a:latin typeface="Noto"/>
                        </a:defRPr>
                      </a:lvl5pPr>
                      <a:lvl6pPr marL="2286000" algn="l" defTabSz="457200" rtl="0" eaLnBrk="1" latinLnBrk="0" hangingPunct="1">
                        <a:defRPr sz="1800" kern="1200">
                          <a:solidFill>
                            <a:schemeClr val="dk1"/>
                          </a:solidFill>
                          <a:latin typeface="Noto"/>
                        </a:defRPr>
                      </a:lvl6pPr>
                      <a:lvl7pPr marL="2743200" algn="l" defTabSz="457200" rtl="0" eaLnBrk="1" latinLnBrk="0" hangingPunct="1">
                        <a:defRPr sz="1800" kern="1200">
                          <a:solidFill>
                            <a:schemeClr val="dk1"/>
                          </a:solidFill>
                          <a:latin typeface="Noto"/>
                        </a:defRPr>
                      </a:lvl7pPr>
                      <a:lvl8pPr marL="3200400" algn="l" defTabSz="457200" rtl="0" eaLnBrk="1" latinLnBrk="0" hangingPunct="1">
                        <a:defRPr sz="1800" kern="1200">
                          <a:solidFill>
                            <a:schemeClr val="dk1"/>
                          </a:solidFill>
                          <a:latin typeface="Noto"/>
                        </a:defRPr>
                      </a:lvl8pPr>
                      <a:lvl9pPr marL="3657600" algn="l" defTabSz="457200" rtl="0" eaLnBrk="1" latinLnBrk="0" hangingPunct="1">
                        <a:defRPr sz="1800" kern="1200">
                          <a:solidFill>
                            <a:schemeClr val="dk1"/>
                          </a:solidFill>
                          <a:latin typeface="Noto"/>
                        </a:defRPr>
                      </a:lvl9pPr>
                    </a:lstStyle>
                    <a:p>
                      <a:pPr algn="ctr"/>
                      <a:r>
                        <a:rPr lang="en-US" sz="1400" dirty="0"/>
                        <a:t>30-60mg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93D5">
                        <a:tint val="40000"/>
                      </a:srgbClr>
                    </a:solidFill>
                  </a:tcPr>
                </a:tc>
                <a:extLst>
                  <a:ext uri="{0D108BD9-81ED-4DB2-BD59-A6C34878D82A}">
                    <a16:rowId xmlns:a16="http://schemas.microsoft.com/office/drawing/2014/main" val="10005"/>
                  </a:ext>
                </a:extLst>
              </a:tr>
              <a:tr h="822188">
                <a:tc>
                  <a:txBody>
                    <a:bodyPr/>
                    <a:lstStyle>
                      <a:lvl1pPr marL="0" algn="l" defTabSz="457200" rtl="0" eaLnBrk="1" latinLnBrk="0" hangingPunct="1">
                        <a:defRPr sz="1800" kern="1200">
                          <a:solidFill>
                            <a:schemeClr val="dk1"/>
                          </a:solidFill>
                          <a:latin typeface="Noto"/>
                        </a:defRPr>
                      </a:lvl1pPr>
                      <a:lvl2pPr marL="457200" algn="l" defTabSz="457200" rtl="0" eaLnBrk="1" latinLnBrk="0" hangingPunct="1">
                        <a:defRPr sz="1800" kern="1200">
                          <a:solidFill>
                            <a:schemeClr val="dk1"/>
                          </a:solidFill>
                          <a:latin typeface="Noto"/>
                        </a:defRPr>
                      </a:lvl2pPr>
                      <a:lvl3pPr marL="914400" algn="l" defTabSz="457200" rtl="0" eaLnBrk="1" latinLnBrk="0" hangingPunct="1">
                        <a:defRPr sz="1800" kern="1200">
                          <a:solidFill>
                            <a:schemeClr val="dk1"/>
                          </a:solidFill>
                          <a:latin typeface="Noto"/>
                        </a:defRPr>
                      </a:lvl3pPr>
                      <a:lvl4pPr marL="1371600" algn="l" defTabSz="457200" rtl="0" eaLnBrk="1" latinLnBrk="0" hangingPunct="1">
                        <a:defRPr sz="1800" kern="1200">
                          <a:solidFill>
                            <a:schemeClr val="dk1"/>
                          </a:solidFill>
                          <a:latin typeface="Noto"/>
                        </a:defRPr>
                      </a:lvl4pPr>
                      <a:lvl5pPr marL="1828800" algn="l" defTabSz="457200" rtl="0" eaLnBrk="1" latinLnBrk="0" hangingPunct="1">
                        <a:defRPr sz="1800" kern="1200">
                          <a:solidFill>
                            <a:schemeClr val="dk1"/>
                          </a:solidFill>
                          <a:latin typeface="Noto"/>
                        </a:defRPr>
                      </a:lvl5pPr>
                      <a:lvl6pPr marL="2286000" algn="l" defTabSz="457200" rtl="0" eaLnBrk="1" latinLnBrk="0" hangingPunct="1">
                        <a:defRPr sz="1800" kern="1200">
                          <a:solidFill>
                            <a:schemeClr val="dk1"/>
                          </a:solidFill>
                          <a:latin typeface="Noto"/>
                        </a:defRPr>
                      </a:lvl6pPr>
                      <a:lvl7pPr marL="2743200" algn="l" defTabSz="457200" rtl="0" eaLnBrk="1" latinLnBrk="0" hangingPunct="1">
                        <a:defRPr sz="1800" kern="1200">
                          <a:solidFill>
                            <a:schemeClr val="dk1"/>
                          </a:solidFill>
                          <a:latin typeface="Noto"/>
                        </a:defRPr>
                      </a:lvl7pPr>
                      <a:lvl8pPr marL="3200400" algn="l" defTabSz="457200" rtl="0" eaLnBrk="1" latinLnBrk="0" hangingPunct="1">
                        <a:defRPr sz="1800" kern="1200">
                          <a:solidFill>
                            <a:schemeClr val="dk1"/>
                          </a:solidFill>
                          <a:latin typeface="Noto"/>
                        </a:defRPr>
                      </a:lvl8pPr>
                      <a:lvl9pPr marL="3657600" algn="l" defTabSz="457200" rtl="0" eaLnBrk="1" latinLnBrk="0" hangingPunct="1">
                        <a:defRPr sz="1800" kern="1200">
                          <a:solidFill>
                            <a:schemeClr val="dk1"/>
                          </a:solidFill>
                          <a:latin typeface="Noto"/>
                        </a:defRPr>
                      </a:lvl9pPr>
                    </a:lstStyle>
                    <a:p>
                      <a:pPr algn="ctr"/>
                      <a:r>
                        <a:rPr lang="en-US" sz="1400" b="1" dirty="0"/>
                        <a:t>Venlafaxine</a:t>
                      </a:r>
                    </a:p>
                    <a:p>
                      <a:pPr algn="ctr"/>
                      <a:r>
                        <a:rPr lang="en-US" sz="1400" b="1" dirty="0"/>
                        <a:t>(Effexor)</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E93D5">
                        <a:tint val="20000"/>
                      </a:srgbClr>
                    </a:solidFill>
                  </a:tcPr>
                </a:tc>
                <a:tc>
                  <a:txBody>
                    <a:bodyPr/>
                    <a:lstStyle>
                      <a:lvl1pPr marL="0" algn="l" defTabSz="457200" rtl="0" eaLnBrk="1" latinLnBrk="0" hangingPunct="1">
                        <a:defRPr sz="1800" kern="1200">
                          <a:solidFill>
                            <a:schemeClr val="dk1"/>
                          </a:solidFill>
                          <a:latin typeface="Noto"/>
                        </a:defRPr>
                      </a:lvl1pPr>
                      <a:lvl2pPr marL="457200" algn="l" defTabSz="457200" rtl="0" eaLnBrk="1" latinLnBrk="0" hangingPunct="1">
                        <a:defRPr sz="1800" kern="1200">
                          <a:solidFill>
                            <a:schemeClr val="dk1"/>
                          </a:solidFill>
                          <a:latin typeface="Noto"/>
                        </a:defRPr>
                      </a:lvl2pPr>
                      <a:lvl3pPr marL="914400" algn="l" defTabSz="457200" rtl="0" eaLnBrk="1" latinLnBrk="0" hangingPunct="1">
                        <a:defRPr sz="1800" kern="1200">
                          <a:solidFill>
                            <a:schemeClr val="dk1"/>
                          </a:solidFill>
                          <a:latin typeface="Noto"/>
                        </a:defRPr>
                      </a:lvl3pPr>
                      <a:lvl4pPr marL="1371600" algn="l" defTabSz="457200" rtl="0" eaLnBrk="1" latinLnBrk="0" hangingPunct="1">
                        <a:defRPr sz="1800" kern="1200">
                          <a:solidFill>
                            <a:schemeClr val="dk1"/>
                          </a:solidFill>
                          <a:latin typeface="Noto"/>
                        </a:defRPr>
                      </a:lvl4pPr>
                      <a:lvl5pPr marL="1828800" algn="l" defTabSz="457200" rtl="0" eaLnBrk="1" latinLnBrk="0" hangingPunct="1">
                        <a:defRPr sz="1800" kern="1200">
                          <a:solidFill>
                            <a:schemeClr val="dk1"/>
                          </a:solidFill>
                          <a:latin typeface="Noto"/>
                        </a:defRPr>
                      </a:lvl5pPr>
                      <a:lvl6pPr marL="2286000" algn="l" defTabSz="457200" rtl="0" eaLnBrk="1" latinLnBrk="0" hangingPunct="1">
                        <a:defRPr sz="1800" kern="1200">
                          <a:solidFill>
                            <a:schemeClr val="dk1"/>
                          </a:solidFill>
                          <a:latin typeface="Noto"/>
                        </a:defRPr>
                      </a:lvl6pPr>
                      <a:lvl7pPr marL="2743200" algn="l" defTabSz="457200" rtl="0" eaLnBrk="1" latinLnBrk="0" hangingPunct="1">
                        <a:defRPr sz="1800" kern="1200">
                          <a:solidFill>
                            <a:schemeClr val="dk1"/>
                          </a:solidFill>
                          <a:latin typeface="Noto"/>
                        </a:defRPr>
                      </a:lvl7pPr>
                      <a:lvl8pPr marL="3200400" algn="l" defTabSz="457200" rtl="0" eaLnBrk="1" latinLnBrk="0" hangingPunct="1">
                        <a:defRPr sz="1800" kern="1200">
                          <a:solidFill>
                            <a:schemeClr val="dk1"/>
                          </a:solidFill>
                          <a:latin typeface="Noto"/>
                        </a:defRPr>
                      </a:lvl8pPr>
                      <a:lvl9pPr marL="3657600" algn="l" defTabSz="457200" rtl="0" eaLnBrk="1" latinLnBrk="0" hangingPunct="1">
                        <a:defRPr sz="1800" kern="1200">
                          <a:solidFill>
                            <a:schemeClr val="dk1"/>
                          </a:solidFill>
                          <a:latin typeface="Noto"/>
                        </a:defRPr>
                      </a:lvl9pPr>
                    </a:lstStyle>
                    <a:p>
                      <a:pPr algn="ct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E93D5">
                        <a:tint val="20000"/>
                      </a:srgbClr>
                    </a:solidFill>
                  </a:tcPr>
                </a:tc>
                <a:tc>
                  <a:txBody>
                    <a:bodyPr/>
                    <a:lstStyle>
                      <a:lvl1pPr marL="0" algn="l" defTabSz="457200" rtl="0" eaLnBrk="1" latinLnBrk="0" hangingPunct="1">
                        <a:defRPr sz="1800" kern="1200">
                          <a:solidFill>
                            <a:schemeClr val="dk1"/>
                          </a:solidFill>
                          <a:latin typeface="Noto"/>
                        </a:defRPr>
                      </a:lvl1pPr>
                      <a:lvl2pPr marL="457200" algn="l" defTabSz="457200" rtl="0" eaLnBrk="1" latinLnBrk="0" hangingPunct="1">
                        <a:defRPr sz="1800" kern="1200">
                          <a:solidFill>
                            <a:schemeClr val="dk1"/>
                          </a:solidFill>
                          <a:latin typeface="Noto"/>
                        </a:defRPr>
                      </a:lvl2pPr>
                      <a:lvl3pPr marL="914400" algn="l" defTabSz="457200" rtl="0" eaLnBrk="1" latinLnBrk="0" hangingPunct="1">
                        <a:defRPr sz="1800" kern="1200">
                          <a:solidFill>
                            <a:schemeClr val="dk1"/>
                          </a:solidFill>
                          <a:latin typeface="Noto"/>
                        </a:defRPr>
                      </a:lvl3pPr>
                      <a:lvl4pPr marL="1371600" algn="l" defTabSz="457200" rtl="0" eaLnBrk="1" latinLnBrk="0" hangingPunct="1">
                        <a:defRPr sz="1800" kern="1200">
                          <a:solidFill>
                            <a:schemeClr val="dk1"/>
                          </a:solidFill>
                          <a:latin typeface="Noto"/>
                        </a:defRPr>
                      </a:lvl4pPr>
                      <a:lvl5pPr marL="1828800" algn="l" defTabSz="457200" rtl="0" eaLnBrk="1" latinLnBrk="0" hangingPunct="1">
                        <a:defRPr sz="1800" kern="1200">
                          <a:solidFill>
                            <a:schemeClr val="dk1"/>
                          </a:solidFill>
                          <a:latin typeface="Noto"/>
                        </a:defRPr>
                      </a:lvl5pPr>
                      <a:lvl6pPr marL="2286000" algn="l" defTabSz="457200" rtl="0" eaLnBrk="1" latinLnBrk="0" hangingPunct="1">
                        <a:defRPr sz="1800" kern="1200">
                          <a:solidFill>
                            <a:schemeClr val="dk1"/>
                          </a:solidFill>
                          <a:latin typeface="Noto"/>
                        </a:defRPr>
                      </a:lvl6pPr>
                      <a:lvl7pPr marL="2743200" algn="l" defTabSz="457200" rtl="0" eaLnBrk="1" latinLnBrk="0" hangingPunct="1">
                        <a:defRPr sz="1800" kern="1200">
                          <a:solidFill>
                            <a:schemeClr val="dk1"/>
                          </a:solidFill>
                          <a:latin typeface="Noto"/>
                        </a:defRPr>
                      </a:lvl7pPr>
                      <a:lvl8pPr marL="3200400" algn="l" defTabSz="457200" rtl="0" eaLnBrk="1" latinLnBrk="0" hangingPunct="1">
                        <a:defRPr sz="1800" kern="1200">
                          <a:solidFill>
                            <a:schemeClr val="dk1"/>
                          </a:solidFill>
                          <a:latin typeface="Noto"/>
                        </a:defRPr>
                      </a:lvl8pPr>
                      <a:lvl9pPr marL="3657600" algn="l" defTabSz="457200" rtl="0" eaLnBrk="1" latinLnBrk="0" hangingPunct="1">
                        <a:defRPr sz="1800" kern="1200">
                          <a:solidFill>
                            <a:schemeClr val="dk1"/>
                          </a:solidFill>
                          <a:latin typeface="Noto"/>
                        </a:defRPr>
                      </a:lvl9pPr>
                    </a:lstStyle>
                    <a:p>
                      <a:pPr algn="ctr"/>
                      <a:r>
                        <a:rPr lang="en-US" sz="1400" dirty="0"/>
                        <a:t>37.5mg</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E93D5">
                        <a:tint val="20000"/>
                      </a:srgbClr>
                    </a:solidFill>
                  </a:tcPr>
                </a:tc>
                <a:tc>
                  <a:txBody>
                    <a:bodyPr/>
                    <a:lstStyle>
                      <a:lvl1pPr marL="0" algn="l" defTabSz="457200" rtl="0" eaLnBrk="1" latinLnBrk="0" hangingPunct="1">
                        <a:defRPr sz="1800" kern="1200">
                          <a:solidFill>
                            <a:schemeClr val="dk1"/>
                          </a:solidFill>
                          <a:latin typeface="Noto"/>
                        </a:defRPr>
                      </a:lvl1pPr>
                      <a:lvl2pPr marL="457200" algn="l" defTabSz="457200" rtl="0" eaLnBrk="1" latinLnBrk="0" hangingPunct="1">
                        <a:defRPr sz="1800" kern="1200">
                          <a:solidFill>
                            <a:schemeClr val="dk1"/>
                          </a:solidFill>
                          <a:latin typeface="Noto"/>
                        </a:defRPr>
                      </a:lvl2pPr>
                      <a:lvl3pPr marL="914400" algn="l" defTabSz="457200" rtl="0" eaLnBrk="1" latinLnBrk="0" hangingPunct="1">
                        <a:defRPr sz="1800" kern="1200">
                          <a:solidFill>
                            <a:schemeClr val="dk1"/>
                          </a:solidFill>
                          <a:latin typeface="Noto"/>
                        </a:defRPr>
                      </a:lvl3pPr>
                      <a:lvl4pPr marL="1371600" algn="l" defTabSz="457200" rtl="0" eaLnBrk="1" latinLnBrk="0" hangingPunct="1">
                        <a:defRPr sz="1800" kern="1200">
                          <a:solidFill>
                            <a:schemeClr val="dk1"/>
                          </a:solidFill>
                          <a:latin typeface="Noto"/>
                        </a:defRPr>
                      </a:lvl4pPr>
                      <a:lvl5pPr marL="1828800" algn="l" defTabSz="457200" rtl="0" eaLnBrk="1" latinLnBrk="0" hangingPunct="1">
                        <a:defRPr sz="1800" kern="1200">
                          <a:solidFill>
                            <a:schemeClr val="dk1"/>
                          </a:solidFill>
                          <a:latin typeface="Noto"/>
                        </a:defRPr>
                      </a:lvl5pPr>
                      <a:lvl6pPr marL="2286000" algn="l" defTabSz="457200" rtl="0" eaLnBrk="1" latinLnBrk="0" hangingPunct="1">
                        <a:defRPr sz="1800" kern="1200">
                          <a:solidFill>
                            <a:schemeClr val="dk1"/>
                          </a:solidFill>
                          <a:latin typeface="Noto"/>
                        </a:defRPr>
                      </a:lvl6pPr>
                      <a:lvl7pPr marL="2743200" algn="l" defTabSz="457200" rtl="0" eaLnBrk="1" latinLnBrk="0" hangingPunct="1">
                        <a:defRPr sz="1800" kern="1200">
                          <a:solidFill>
                            <a:schemeClr val="dk1"/>
                          </a:solidFill>
                          <a:latin typeface="Noto"/>
                        </a:defRPr>
                      </a:lvl7pPr>
                      <a:lvl8pPr marL="3200400" algn="l" defTabSz="457200" rtl="0" eaLnBrk="1" latinLnBrk="0" hangingPunct="1">
                        <a:defRPr sz="1800" kern="1200">
                          <a:solidFill>
                            <a:schemeClr val="dk1"/>
                          </a:solidFill>
                          <a:latin typeface="Noto"/>
                        </a:defRPr>
                      </a:lvl8pPr>
                      <a:lvl9pPr marL="3657600" algn="l" defTabSz="457200" rtl="0" eaLnBrk="1" latinLnBrk="0" hangingPunct="1">
                        <a:defRPr sz="1800" kern="1200">
                          <a:solidFill>
                            <a:schemeClr val="dk1"/>
                          </a:solidFill>
                          <a:latin typeface="Noto"/>
                        </a:defRPr>
                      </a:lvl9pPr>
                    </a:lstStyle>
                    <a:p>
                      <a:pPr algn="ctr"/>
                      <a:r>
                        <a:rPr lang="en-US" sz="1400" dirty="0"/>
                        <a:t>37.5-225mg</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E93D5">
                        <a:tint val="20000"/>
                      </a:srgbClr>
                    </a:solidFill>
                  </a:tcPr>
                </a:tc>
                <a:extLst>
                  <a:ext uri="{0D108BD9-81ED-4DB2-BD59-A6C34878D82A}">
                    <a16:rowId xmlns:a16="http://schemas.microsoft.com/office/drawing/2014/main" val="10006"/>
                  </a:ext>
                </a:extLst>
              </a:tr>
            </a:tbl>
          </a:graphicData>
        </a:graphic>
      </p:graphicFrame>
      <p:sp>
        <p:nvSpPr>
          <p:cNvPr id="3" name="Rectangle 2"/>
          <p:cNvSpPr/>
          <p:nvPr/>
        </p:nvSpPr>
        <p:spPr>
          <a:xfrm>
            <a:off x="613318" y="6246911"/>
            <a:ext cx="1842492" cy="307777"/>
          </a:xfrm>
          <a:prstGeom prst="rect">
            <a:avLst/>
          </a:prstGeom>
        </p:spPr>
        <p:txBody>
          <a:bodyPr wrap="none">
            <a:spAutoFit/>
          </a:bodyPr>
          <a:lstStyle/>
          <a:p>
            <a:r>
              <a:rPr lang="en-US" sz="1400" b="1" dirty="0"/>
              <a:t>*BID dosing &lt;12yo</a:t>
            </a:r>
          </a:p>
        </p:txBody>
      </p:sp>
    </p:spTree>
    <p:extLst>
      <p:ext uri="{BB962C8B-B14F-4D97-AF65-F5344CB8AC3E}">
        <p14:creationId xmlns:p14="http://schemas.microsoft.com/office/powerpoint/2010/main" val="500535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1C88D-78E1-35C8-7E23-9D92B42AD0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D0628E-6857-88EB-5788-668BD4FAAC5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1D2B796-EEA5-6A07-E1B9-5D4F20ADD2DF}"/>
              </a:ext>
            </a:extLst>
          </p:cNvPr>
          <p:cNvSpPr>
            <a:spLocks noGrp="1"/>
          </p:cNvSpPr>
          <p:nvPr>
            <p:ph idx="1"/>
          </p:nvPr>
        </p:nvSpPr>
        <p:spPr>
          <a:xfrm>
            <a:off x="1066800" y="1595433"/>
            <a:ext cx="10058400" cy="4420126"/>
          </a:xfrm>
        </p:spPr>
        <p:txBody>
          <a:bodyPr>
            <a:normAutofit/>
          </a:bodyPr>
          <a:lstStyle/>
          <a:p>
            <a:pPr>
              <a:buNone/>
              <a:defRPr/>
            </a:pPr>
            <a:r>
              <a:rPr lang="en-US" altLang="en-US" sz="4000" b="1" dirty="0">
                <a:solidFill>
                  <a:schemeClr val="accent1">
                    <a:lumMod val="75000"/>
                  </a:schemeClr>
                </a:solidFill>
              </a:rPr>
              <a:t>Objectives:</a:t>
            </a:r>
          </a:p>
          <a:p>
            <a:pPr>
              <a:buNone/>
              <a:defRPr/>
            </a:pPr>
            <a:r>
              <a:rPr lang="en-US" altLang="en-US" sz="2400" dirty="0"/>
              <a:t>	1) Review DSM V anxiety and depressive disorder diagnoses, including common presentations, screening tools and recognition of comorbid conditions commonly encountered in family medicine settings.  </a:t>
            </a:r>
          </a:p>
          <a:p>
            <a:pPr>
              <a:buNone/>
              <a:defRPr/>
            </a:pPr>
            <a:r>
              <a:rPr lang="en-US" altLang="en-US" sz="2400" dirty="0"/>
              <a:t> 	2) Review current evidence-based treatment recommendations/guidelines for treating anxiety and depressive disorders.</a:t>
            </a:r>
          </a:p>
          <a:p>
            <a:pPr>
              <a:buNone/>
              <a:defRPr/>
            </a:pPr>
            <a:r>
              <a:rPr lang="en-US" altLang="en-US" sz="2400" dirty="0"/>
              <a:t>	3) Review some of the most commonly encountered challenges to treating anxiety and depressive disorders and ways to manage those challenges.</a:t>
            </a:r>
          </a:p>
          <a:p>
            <a:pPr marL="0" indent="0">
              <a:buNone/>
            </a:pPr>
            <a:endParaRPr lang="en-US" dirty="0"/>
          </a:p>
        </p:txBody>
      </p:sp>
      <p:pic>
        <p:nvPicPr>
          <p:cNvPr id="6" name="Picture 5">
            <a:extLst>
              <a:ext uri="{FF2B5EF4-FFF2-40B4-BE49-F238E27FC236}">
                <a16:creationId xmlns:a16="http://schemas.microsoft.com/office/drawing/2014/main" id="{7612EC00-3532-7908-EAF5-CB3B3900DDEB}"/>
              </a:ext>
            </a:extLst>
          </p:cNvPr>
          <p:cNvPicPr>
            <a:picLocks noChangeAspect="1"/>
          </p:cNvPicPr>
          <p:nvPr/>
        </p:nvPicPr>
        <p:blipFill>
          <a:blip r:embed="rId3"/>
          <a:stretch>
            <a:fillRect/>
          </a:stretch>
        </p:blipFill>
        <p:spPr>
          <a:xfrm>
            <a:off x="0" y="5666508"/>
            <a:ext cx="3024557" cy="1191492"/>
          </a:xfrm>
          <a:prstGeom prst="rect">
            <a:avLst/>
          </a:prstGeom>
        </p:spPr>
      </p:pic>
    </p:spTree>
    <p:extLst>
      <p:ext uri="{BB962C8B-B14F-4D97-AF65-F5344CB8AC3E}">
        <p14:creationId xmlns:p14="http://schemas.microsoft.com/office/powerpoint/2010/main" val="1876611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1864310" y="5740751"/>
            <a:ext cx="8686800" cy="661589"/>
          </a:xfrm>
        </p:spPr>
        <p:txBody>
          <a:bodyPr>
            <a:normAutofit/>
          </a:bodyPr>
          <a:lstStyle/>
          <a:p>
            <a:pPr defTabSz="457200">
              <a:spcBef>
                <a:spcPts val="0"/>
              </a:spcBef>
            </a:pPr>
            <a:r>
              <a:rPr lang="en-US" sz="1800" dirty="0">
                <a:solidFill>
                  <a:schemeClr val="tx1">
                    <a:lumMod val="75000"/>
                    <a:lumOff val="25000"/>
                  </a:schemeClr>
                </a:solidFill>
              </a:rPr>
              <a:t>Practice Parameter for the Assessment and Treatment of Children and Adolescents with Depressive Disorders.  JAACAP, 46:11, November 2007</a:t>
            </a:r>
            <a:endParaRPr lang="en-US" sz="1800" dirty="0">
              <a:solidFill>
                <a:prstClr val="black"/>
              </a:solidFill>
              <a:latin typeface="Arial" panose="020B0604020202020204" pitchFamily="34" charset="0"/>
              <a:ea typeface="+mn-ea"/>
              <a:cs typeface="Arial" panose="020B0604020202020204" pitchFamily="34" charset="0"/>
            </a:endParaRPr>
          </a:p>
        </p:txBody>
      </p:sp>
      <p:sp>
        <p:nvSpPr>
          <p:cNvPr id="3" name="Rectangle 2"/>
          <p:cNvSpPr/>
          <p:nvPr/>
        </p:nvSpPr>
        <p:spPr>
          <a:xfrm>
            <a:off x="2335362" y="521592"/>
            <a:ext cx="6789588" cy="923330"/>
          </a:xfrm>
          <a:prstGeom prst="rect">
            <a:avLst/>
          </a:prstGeom>
        </p:spPr>
        <p:txBody>
          <a:bodyPr wrap="square">
            <a:spAutoFit/>
          </a:bodyPr>
          <a:lstStyle/>
          <a:p>
            <a:pPr defTabSz="914400"/>
            <a:r>
              <a:rPr lang="en-US" sz="5400" b="1" dirty="0">
                <a:solidFill>
                  <a:schemeClr val="accent1">
                    <a:lumMod val="75000"/>
                  </a:schemeClr>
                </a:solidFill>
                <a:latin typeface="Lato Regular"/>
                <a:ea typeface="+mj-ea"/>
              </a:rPr>
              <a:t>Close monitoring</a:t>
            </a:r>
            <a:endParaRPr lang="en-US" sz="5400" b="1" kern="0" dirty="0">
              <a:solidFill>
                <a:schemeClr val="accent1">
                  <a:lumMod val="75000"/>
                </a:schemeClr>
              </a:solidFill>
            </a:endParaRPr>
          </a:p>
        </p:txBody>
      </p:sp>
      <p:sp>
        <p:nvSpPr>
          <p:cNvPr id="2" name="Rectangle 1"/>
          <p:cNvSpPr/>
          <p:nvPr/>
        </p:nvSpPr>
        <p:spPr>
          <a:xfrm>
            <a:off x="2322587" y="1321446"/>
            <a:ext cx="7546826" cy="4542782"/>
          </a:xfrm>
          <a:prstGeom prst="rect">
            <a:avLst/>
          </a:prstGeom>
        </p:spPr>
        <p:txBody>
          <a:bodyPr wrap="square">
            <a:spAutoFit/>
          </a:bodyPr>
          <a:lstStyle/>
          <a:p>
            <a:pPr marL="342900" indent="-342900">
              <a:lnSpc>
                <a:spcPct val="130000"/>
              </a:lnSpc>
              <a:spcBef>
                <a:spcPct val="20000"/>
              </a:spcBef>
              <a:buFont typeface="Arial"/>
              <a:buChar char="•"/>
            </a:pPr>
            <a:r>
              <a:rPr lang="en-US" sz="3200" dirty="0">
                <a:solidFill>
                  <a:srgbClr val="585E60"/>
                </a:solidFill>
                <a:latin typeface="Noto Serif"/>
              </a:rPr>
              <a:t>SSRI first line</a:t>
            </a:r>
          </a:p>
          <a:p>
            <a:pPr marL="342900" indent="-342900">
              <a:lnSpc>
                <a:spcPct val="130000"/>
              </a:lnSpc>
              <a:spcBef>
                <a:spcPct val="20000"/>
              </a:spcBef>
              <a:buFont typeface="Arial"/>
              <a:buChar char="•"/>
            </a:pPr>
            <a:r>
              <a:rPr lang="en-US" sz="3200" dirty="0">
                <a:solidFill>
                  <a:srgbClr val="585E60"/>
                </a:solidFill>
                <a:latin typeface="Noto Serif"/>
              </a:rPr>
              <a:t>½ rec adult starting dose  </a:t>
            </a:r>
            <a:r>
              <a:rPr lang="en-US" sz="3200" dirty="0">
                <a:solidFill>
                  <a:srgbClr val="585E60"/>
                </a:solidFill>
                <a:latin typeface="Noto Serif"/>
                <a:sym typeface="Wingdings" panose="05000000000000000000" pitchFamily="2" charset="2"/>
              </a:rPr>
              <a:t> increase 1 week</a:t>
            </a:r>
          </a:p>
          <a:p>
            <a:pPr marL="342900" indent="-342900">
              <a:lnSpc>
                <a:spcPct val="130000"/>
              </a:lnSpc>
              <a:spcBef>
                <a:spcPct val="20000"/>
              </a:spcBef>
              <a:buFont typeface="Arial"/>
              <a:buChar char="•"/>
            </a:pPr>
            <a:r>
              <a:rPr lang="en-US" sz="3200" dirty="0">
                <a:solidFill>
                  <a:srgbClr val="585E60"/>
                </a:solidFill>
                <a:latin typeface="Noto Serif"/>
                <a:sym typeface="Wingdings" panose="05000000000000000000" pitchFamily="2" charset="2"/>
              </a:rPr>
              <a:t>Anticipate side effect patterns</a:t>
            </a:r>
            <a:endParaRPr lang="en-US" sz="3200" dirty="0">
              <a:solidFill>
                <a:srgbClr val="585E60"/>
              </a:solidFill>
              <a:latin typeface="Noto Serif"/>
            </a:endParaRPr>
          </a:p>
          <a:p>
            <a:pPr marL="342900" indent="-342900">
              <a:lnSpc>
                <a:spcPct val="130000"/>
              </a:lnSpc>
              <a:spcBef>
                <a:spcPct val="20000"/>
              </a:spcBef>
              <a:buFont typeface="Arial"/>
              <a:buChar char="•"/>
            </a:pPr>
            <a:r>
              <a:rPr lang="en-US" sz="3200" dirty="0">
                <a:solidFill>
                  <a:srgbClr val="585E60"/>
                </a:solidFill>
                <a:latin typeface="Noto Serif"/>
              </a:rPr>
              <a:t>Anticipate delay </a:t>
            </a:r>
          </a:p>
          <a:p>
            <a:pPr marL="342900" indent="-342900">
              <a:lnSpc>
                <a:spcPct val="130000"/>
              </a:lnSpc>
              <a:spcBef>
                <a:spcPct val="20000"/>
              </a:spcBef>
              <a:buFont typeface="Arial"/>
              <a:buChar char="•"/>
            </a:pPr>
            <a:r>
              <a:rPr lang="en-US" sz="3200" dirty="0">
                <a:solidFill>
                  <a:srgbClr val="585E60"/>
                </a:solidFill>
                <a:latin typeface="Noto Serif"/>
              </a:rPr>
              <a:t>Anticipate treatment duration</a:t>
            </a:r>
          </a:p>
          <a:p>
            <a:pPr lvl="0"/>
            <a:endParaRPr lang="en-US" sz="1400" dirty="0">
              <a:solidFill>
                <a:prstClr val="black"/>
              </a:solidFill>
              <a:latin typeface="Noto Serif"/>
            </a:endParaRPr>
          </a:p>
        </p:txBody>
      </p:sp>
    </p:spTree>
    <p:extLst>
      <p:ext uri="{BB962C8B-B14F-4D97-AF65-F5344CB8AC3E}">
        <p14:creationId xmlns:p14="http://schemas.microsoft.com/office/powerpoint/2010/main" val="3447497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71915-4F1F-0EC3-0B2D-9DCC68A57135}"/>
              </a:ext>
            </a:extLst>
          </p:cNvPr>
          <p:cNvSpPr>
            <a:spLocks noGrp="1"/>
          </p:cNvSpPr>
          <p:nvPr>
            <p:ph type="title"/>
          </p:nvPr>
        </p:nvSpPr>
        <p:spPr/>
        <p:txBody>
          <a:bodyPr/>
          <a:lstStyle/>
          <a:p>
            <a:pPr algn="ctr"/>
            <a:r>
              <a:rPr lang="en-US" b="1" dirty="0"/>
              <a:t>When does additive CBT benefit in SSRI-treated patients emerge?</a:t>
            </a:r>
          </a:p>
        </p:txBody>
      </p:sp>
      <p:sp>
        <p:nvSpPr>
          <p:cNvPr id="3" name="Content Placeholder 2">
            <a:extLst>
              <a:ext uri="{FF2B5EF4-FFF2-40B4-BE49-F238E27FC236}">
                <a16:creationId xmlns:a16="http://schemas.microsoft.com/office/drawing/2014/main" id="{1C27ABD1-C8B6-49FB-BD5E-C432D2BAB4C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9EF9D3A-9021-105E-8D26-E83DDC890514}"/>
              </a:ext>
            </a:extLst>
          </p:cNvPr>
          <p:cNvPicPr>
            <a:picLocks noChangeAspect="1"/>
          </p:cNvPicPr>
          <p:nvPr/>
        </p:nvPicPr>
        <p:blipFill>
          <a:blip r:embed="rId2"/>
          <a:stretch>
            <a:fillRect/>
          </a:stretch>
        </p:blipFill>
        <p:spPr>
          <a:xfrm>
            <a:off x="2030648" y="2003898"/>
            <a:ext cx="7902334" cy="4285812"/>
          </a:xfrm>
          <a:prstGeom prst="rect">
            <a:avLst/>
          </a:prstGeom>
        </p:spPr>
      </p:pic>
      <p:sp>
        <p:nvSpPr>
          <p:cNvPr id="6" name="TextBox 5">
            <a:extLst>
              <a:ext uri="{FF2B5EF4-FFF2-40B4-BE49-F238E27FC236}">
                <a16:creationId xmlns:a16="http://schemas.microsoft.com/office/drawing/2014/main" id="{576D023B-933C-47D9-812C-9313C66406E8}"/>
              </a:ext>
            </a:extLst>
          </p:cNvPr>
          <p:cNvSpPr txBox="1"/>
          <p:nvPr/>
        </p:nvSpPr>
        <p:spPr>
          <a:xfrm>
            <a:off x="8183163" y="6269784"/>
            <a:ext cx="3141118" cy="369332"/>
          </a:xfrm>
          <a:prstGeom prst="rect">
            <a:avLst/>
          </a:prstGeom>
          <a:noFill/>
          <a:ln>
            <a:solidFill>
              <a:schemeClr val="tx1">
                <a:lumMod val="50000"/>
                <a:lumOff val="50000"/>
              </a:schemeClr>
            </a:solidFill>
          </a:ln>
        </p:spPr>
        <p:txBody>
          <a:bodyPr wrap="square" rtlCol="0">
            <a:spAutoFit/>
          </a:bodyPr>
          <a:lstStyle/>
          <a:p>
            <a:pPr algn="ctr"/>
            <a:r>
              <a:rPr lang="en-US" dirty="0"/>
              <a:t>Strawn et al, 2022</a:t>
            </a:r>
          </a:p>
        </p:txBody>
      </p:sp>
    </p:spTree>
    <p:extLst>
      <p:ext uri="{BB962C8B-B14F-4D97-AF65-F5344CB8AC3E}">
        <p14:creationId xmlns:p14="http://schemas.microsoft.com/office/powerpoint/2010/main" val="2718323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1774158" y="5824493"/>
            <a:ext cx="8686800" cy="661589"/>
          </a:xfrm>
        </p:spPr>
        <p:txBody>
          <a:bodyPr>
            <a:normAutofit/>
          </a:bodyPr>
          <a:lstStyle/>
          <a:p>
            <a:pPr defTabSz="457200">
              <a:spcBef>
                <a:spcPts val="0"/>
              </a:spcBef>
            </a:pPr>
            <a:r>
              <a:rPr lang="en-US" sz="1600" b="1" dirty="0">
                <a:solidFill>
                  <a:schemeClr val="tx1">
                    <a:lumMod val="75000"/>
                    <a:lumOff val="25000"/>
                  </a:schemeClr>
                </a:solidFill>
              </a:rPr>
              <a:t>Practice Parameter for the Assessment and Treatment of Children and Adolescents with Depressive Disorders.  JAACAP, 46:11, November 2007</a:t>
            </a:r>
            <a:endParaRPr lang="en-US" sz="1600" b="1" dirty="0">
              <a:solidFill>
                <a:prstClr val="black"/>
              </a:solidFill>
              <a:latin typeface="Arial" panose="020B0604020202020204" pitchFamily="34" charset="0"/>
              <a:ea typeface="+mn-ea"/>
              <a:cs typeface="Arial" panose="020B0604020202020204" pitchFamily="34" charset="0"/>
            </a:endParaRPr>
          </a:p>
        </p:txBody>
      </p:sp>
      <p:sp>
        <p:nvSpPr>
          <p:cNvPr id="3" name="Rectangle 2"/>
          <p:cNvSpPr/>
          <p:nvPr/>
        </p:nvSpPr>
        <p:spPr>
          <a:xfrm>
            <a:off x="631064" y="209239"/>
            <a:ext cx="9958682" cy="1446550"/>
          </a:xfrm>
          <a:prstGeom prst="rect">
            <a:avLst/>
          </a:prstGeom>
        </p:spPr>
        <p:txBody>
          <a:bodyPr wrap="square">
            <a:spAutoFit/>
          </a:bodyPr>
          <a:lstStyle/>
          <a:p>
            <a:pPr algn="ctr" defTabSz="914400"/>
            <a:r>
              <a:rPr lang="en-US" sz="4400" b="1" dirty="0">
                <a:solidFill>
                  <a:srgbClr val="002776"/>
                </a:solidFill>
                <a:latin typeface="Lato Regular"/>
                <a:ea typeface="+mj-ea"/>
              </a:rPr>
              <a:t>Adjusting Treatment: </a:t>
            </a:r>
            <a:br>
              <a:rPr lang="en-US" sz="4400" b="1" dirty="0">
                <a:solidFill>
                  <a:srgbClr val="002776"/>
                </a:solidFill>
                <a:latin typeface="Lato Regular"/>
                <a:ea typeface="+mj-ea"/>
              </a:rPr>
            </a:br>
            <a:r>
              <a:rPr lang="en-US" sz="4400" b="1" dirty="0">
                <a:solidFill>
                  <a:srgbClr val="002776"/>
                </a:solidFill>
                <a:latin typeface="Lato Regular"/>
                <a:ea typeface="+mj-ea"/>
              </a:rPr>
              <a:t>No response after a month…</a:t>
            </a:r>
            <a:endParaRPr lang="en-US" sz="4400" b="1" kern="0" dirty="0">
              <a:solidFill>
                <a:sysClr val="windowText" lastClr="000000"/>
              </a:solidFill>
            </a:endParaRPr>
          </a:p>
        </p:txBody>
      </p:sp>
      <p:sp>
        <p:nvSpPr>
          <p:cNvPr id="2" name="Rectangle 1"/>
          <p:cNvSpPr/>
          <p:nvPr/>
        </p:nvSpPr>
        <p:spPr>
          <a:xfrm>
            <a:off x="2344145" y="1518126"/>
            <a:ext cx="7546826" cy="4407360"/>
          </a:xfrm>
          <a:prstGeom prst="rect">
            <a:avLst/>
          </a:prstGeom>
        </p:spPr>
        <p:txBody>
          <a:bodyPr wrap="square">
            <a:spAutoFit/>
          </a:bodyPr>
          <a:lstStyle/>
          <a:p>
            <a:pPr marL="342900" indent="-342900">
              <a:lnSpc>
                <a:spcPct val="130000"/>
              </a:lnSpc>
              <a:spcBef>
                <a:spcPct val="20000"/>
              </a:spcBef>
              <a:buFont typeface="Arial"/>
              <a:buChar char="•"/>
            </a:pPr>
            <a:r>
              <a:rPr lang="en-US" u="sng" dirty="0">
                <a:solidFill>
                  <a:srgbClr val="585E60"/>
                </a:solidFill>
                <a:latin typeface="Noto Serif"/>
              </a:rPr>
              <a:t>Therapy</a:t>
            </a:r>
            <a:r>
              <a:rPr lang="en-US" dirty="0">
                <a:solidFill>
                  <a:srgbClr val="585E60"/>
                </a:solidFill>
                <a:latin typeface="Noto Serif"/>
              </a:rPr>
              <a:t>:  </a:t>
            </a:r>
          </a:p>
          <a:p>
            <a:pPr marL="742950" lvl="1" indent="-285750">
              <a:lnSpc>
                <a:spcPct val="130000"/>
              </a:lnSpc>
              <a:spcBef>
                <a:spcPct val="20000"/>
              </a:spcBef>
              <a:buFont typeface="Arial"/>
              <a:buChar char="–"/>
            </a:pPr>
            <a:r>
              <a:rPr lang="en-US" dirty="0">
                <a:solidFill>
                  <a:srgbClr val="585E60"/>
                </a:solidFill>
                <a:latin typeface="Noto Serif"/>
              </a:rPr>
              <a:t>Therapeutic alliance?</a:t>
            </a:r>
          </a:p>
          <a:p>
            <a:pPr marL="742950" lvl="1" indent="-285750">
              <a:lnSpc>
                <a:spcPct val="130000"/>
              </a:lnSpc>
              <a:spcBef>
                <a:spcPct val="20000"/>
              </a:spcBef>
              <a:buFont typeface="Arial"/>
              <a:buChar char="–"/>
            </a:pPr>
            <a:r>
              <a:rPr lang="en-US" dirty="0">
                <a:solidFill>
                  <a:srgbClr val="585E60"/>
                </a:solidFill>
                <a:latin typeface="Noto Serif"/>
              </a:rPr>
              <a:t>Appropriate modality?</a:t>
            </a:r>
          </a:p>
          <a:p>
            <a:pPr marL="742950" lvl="1" indent="-285750">
              <a:lnSpc>
                <a:spcPct val="130000"/>
              </a:lnSpc>
              <a:spcBef>
                <a:spcPct val="20000"/>
              </a:spcBef>
              <a:buFont typeface="Arial"/>
              <a:buChar char="–"/>
            </a:pPr>
            <a:r>
              <a:rPr lang="en-US" dirty="0">
                <a:solidFill>
                  <a:srgbClr val="585E60"/>
                </a:solidFill>
                <a:latin typeface="Noto Serif"/>
              </a:rPr>
              <a:t>Consider medication?</a:t>
            </a:r>
          </a:p>
          <a:p>
            <a:pPr marL="342900" indent="-342900">
              <a:lnSpc>
                <a:spcPct val="130000"/>
              </a:lnSpc>
              <a:spcBef>
                <a:spcPct val="20000"/>
              </a:spcBef>
              <a:buFont typeface="Arial"/>
              <a:buChar char="•"/>
            </a:pPr>
            <a:r>
              <a:rPr lang="en-US" u="sng" dirty="0">
                <a:solidFill>
                  <a:srgbClr val="585E60"/>
                </a:solidFill>
                <a:latin typeface="Noto Serif"/>
              </a:rPr>
              <a:t>Medication</a:t>
            </a:r>
            <a:r>
              <a:rPr lang="en-US" dirty="0">
                <a:solidFill>
                  <a:srgbClr val="585E60"/>
                </a:solidFill>
                <a:latin typeface="Noto Serif"/>
              </a:rPr>
              <a:t>:  </a:t>
            </a:r>
          </a:p>
          <a:p>
            <a:pPr marL="742950" lvl="1" indent="-285750">
              <a:lnSpc>
                <a:spcPct val="130000"/>
              </a:lnSpc>
              <a:spcBef>
                <a:spcPct val="20000"/>
              </a:spcBef>
              <a:buFont typeface="Arial"/>
              <a:buChar char="–"/>
            </a:pPr>
            <a:r>
              <a:rPr lang="en-US" dirty="0">
                <a:solidFill>
                  <a:srgbClr val="585E60"/>
                </a:solidFill>
                <a:latin typeface="Noto Serif"/>
              </a:rPr>
              <a:t>Compliance?  </a:t>
            </a:r>
          </a:p>
          <a:p>
            <a:pPr marL="742950" lvl="1" indent="-285750">
              <a:lnSpc>
                <a:spcPct val="130000"/>
              </a:lnSpc>
              <a:spcBef>
                <a:spcPct val="20000"/>
              </a:spcBef>
              <a:buFont typeface="Arial"/>
              <a:buChar char="–"/>
            </a:pPr>
            <a:r>
              <a:rPr lang="en-US" dirty="0">
                <a:solidFill>
                  <a:srgbClr val="585E60"/>
                </a:solidFill>
                <a:latin typeface="Noto Serif"/>
              </a:rPr>
              <a:t>Dose?  </a:t>
            </a:r>
          </a:p>
          <a:p>
            <a:pPr marL="742950" lvl="1" indent="-285750">
              <a:lnSpc>
                <a:spcPct val="130000"/>
              </a:lnSpc>
              <a:spcBef>
                <a:spcPct val="20000"/>
              </a:spcBef>
              <a:buFont typeface="Arial"/>
              <a:buChar char="–"/>
            </a:pPr>
            <a:r>
              <a:rPr lang="en-US" dirty="0">
                <a:solidFill>
                  <a:srgbClr val="585E60"/>
                </a:solidFill>
                <a:latin typeface="Noto Serif"/>
              </a:rPr>
              <a:t>Withdrawal?</a:t>
            </a:r>
          </a:p>
          <a:p>
            <a:pPr marL="742950" lvl="1" indent="-285750">
              <a:lnSpc>
                <a:spcPct val="130000"/>
              </a:lnSpc>
              <a:spcBef>
                <a:spcPct val="20000"/>
              </a:spcBef>
              <a:buFont typeface="Arial"/>
              <a:buChar char="–"/>
            </a:pPr>
            <a:r>
              <a:rPr lang="en-US" dirty="0">
                <a:solidFill>
                  <a:srgbClr val="585E60"/>
                </a:solidFill>
                <a:latin typeface="Noto Serif"/>
              </a:rPr>
              <a:t>Consider therapy?</a:t>
            </a:r>
          </a:p>
          <a:p>
            <a:pPr marL="742950" lvl="1" indent="-285750">
              <a:lnSpc>
                <a:spcPct val="130000"/>
              </a:lnSpc>
              <a:spcBef>
                <a:spcPct val="20000"/>
              </a:spcBef>
              <a:buFont typeface="Arial"/>
              <a:buChar char="–"/>
            </a:pPr>
            <a:r>
              <a:rPr lang="en-US" dirty="0">
                <a:solidFill>
                  <a:srgbClr val="585E60"/>
                </a:solidFill>
                <a:latin typeface="Noto Serif"/>
              </a:rPr>
              <a:t>Consider alternative agent?</a:t>
            </a:r>
          </a:p>
          <a:p>
            <a:pPr lvl="0"/>
            <a:endParaRPr lang="en-US" sz="1400" dirty="0">
              <a:solidFill>
                <a:prstClr val="black"/>
              </a:solidFill>
              <a:latin typeface="Noto Serif"/>
            </a:endParaRPr>
          </a:p>
        </p:txBody>
      </p:sp>
    </p:spTree>
    <p:extLst>
      <p:ext uri="{BB962C8B-B14F-4D97-AF65-F5344CB8AC3E}">
        <p14:creationId xmlns:p14="http://schemas.microsoft.com/office/powerpoint/2010/main" val="3579679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1524000" y="5636602"/>
            <a:ext cx="8686800" cy="661589"/>
          </a:xfrm>
        </p:spPr>
        <p:txBody>
          <a:bodyPr/>
          <a:lstStyle/>
          <a:p>
            <a:pPr defTabSz="457200">
              <a:spcBef>
                <a:spcPts val="0"/>
              </a:spcBef>
            </a:pPr>
            <a:endParaRPr lang="en-US" sz="1400" dirty="0">
              <a:solidFill>
                <a:prstClr val="black"/>
              </a:solidFill>
              <a:latin typeface="Arial" panose="020B0604020202020204" pitchFamily="34" charset="0"/>
              <a:ea typeface="+mn-ea"/>
              <a:cs typeface="Arial" panose="020B0604020202020204" pitchFamily="34" charset="0"/>
            </a:endParaRPr>
          </a:p>
        </p:txBody>
      </p:sp>
      <p:sp>
        <p:nvSpPr>
          <p:cNvPr id="3" name="Rectangle 2"/>
          <p:cNvSpPr/>
          <p:nvPr/>
        </p:nvSpPr>
        <p:spPr>
          <a:xfrm>
            <a:off x="2354897" y="50098"/>
            <a:ext cx="6789588" cy="1446550"/>
          </a:xfrm>
          <a:prstGeom prst="rect">
            <a:avLst/>
          </a:prstGeom>
        </p:spPr>
        <p:txBody>
          <a:bodyPr wrap="square">
            <a:spAutoFit/>
          </a:bodyPr>
          <a:lstStyle/>
          <a:p>
            <a:pPr defTabSz="914400"/>
            <a:r>
              <a:rPr lang="en-US" sz="4400" b="1" dirty="0">
                <a:solidFill>
                  <a:srgbClr val="002776"/>
                </a:solidFill>
                <a:latin typeface="Lato Regular"/>
                <a:ea typeface="+mj-ea"/>
              </a:rPr>
              <a:t>Treatment Resistance?</a:t>
            </a:r>
            <a:br>
              <a:rPr lang="en-US" sz="4400" b="1" dirty="0">
                <a:solidFill>
                  <a:srgbClr val="002776"/>
                </a:solidFill>
                <a:latin typeface="Lato Regular"/>
                <a:ea typeface="+mj-ea"/>
              </a:rPr>
            </a:br>
            <a:endParaRPr lang="en-US" sz="4400" b="1" kern="0" dirty="0">
              <a:solidFill>
                <a:sysClr val="windowText" lastClr="000000"/>
              </a:solidFill>
            </a:endParaRPr>
          </a:p>
        </p:txBody>
      </p:sp>
      <p:pic>
        <p:nvPicPr>
          <p:cNvPr id="5" name="Picture 4">
            <a:extLst>
              <a:ext uri="{FF2B5EF4-FFF2-40B4-BE49-F238E27FC236}">
                <a16:creationId xmlns:a16="http://schemas.microsoft.com/office/drawing/2014/main" id="{95786DA0-AD43-4EFA-B3A0-5B7F0A633317}"/>
              </a:ext>
            </a:extLst>
          </p:cNvPr>
          <p:cNvPicPr>
            <a:picLocks noChangeAspect="1"/>
          </p:cNvPicPr>
          <p:nvPr/>
        </p:nvPicPr>
        <p:blipFill>
          <a:blip r:embed="rId3"/>
          <a:stretch>
            <a:fillRect/>
          </a:stretch>
        </p:blipFill>
        <p:spPr>
          <a:xfrm>
            <a:off x="2354897" y="846958"/>
            <a:ext cx="6359526" cy="1533514"/>
          </a:xfrm>
          <a:prstGeom prst="rect">
            <a:avLst/>
          </a:prstGeom>
        </p:spPr>
      </p:pic>
      <p:sp>
        <p:nvSpPr>
          <p:cNvPr id="4" name="Rectangle 3"/>
          <p:cNvSpPr/>
          <p:nvPr/>
        </p:nvSpPr>
        <p:spPr>
          <a:xfrm>
            <a:off x="2446646" y="2248118"/>
            <a:ext cx="6841508" cy="460126"/>
          </a:xfrm>
          <a:prstGeom prst="rect">
            <a:avLst/>
          </a:prstGeom>
        </p:spPr>
        <p:txBody>
          <a:bodyPr wrap="square">
            <a:spAutoFit/>
          </a:bodyPr>
          <a:lstStyle/>
          <a:p>
            <a:pPr lvl="0">
              <a:lnSpc>
                <a:spcPct val="130000"/>
              </a:lnSpc>
              <a:spcBef>
                <a:spcPct val="20000"/>
              </a:spcBef>
            </a:pPr>
            <a:r>
              <a:rPr lang="en-US" sz="2000" dirty="0">
                <a:solidFill>
                  <a:srgbClr val="585E60"/>
                </a:solidFill>
                <a:latin typeface="Noto Serif"/>
              </a:rPr>
              <a:t>-334 pts (12-18), failed 2-month SSRI, 12 weeks</a:t>
            </a:r>
          </a:p>
        </p:txBody>
      </p:sp>
      <p:graphicFrame>
        <p:nvGraphicFramePr>
          <p:cNvPr id="7" name="Table 6">
            <a:extLst>
              <a:ext uri="{FF2B5EF4-FFF2-40B4-BE49-F238E27FC236}">
                <a16:creationId xmlns:a16="http://schemas.microsoft.com/office/drawing/2014/main" id="{45A3C4E1-1CCF-4837-9973-315FA0512DAF}"/>
              </a:ext>
            </a:extLst>
          </p:cNvPr>
          <p:cNvGraphicFramePr>
            <a:graphicFrameLocks noGrp="1"/>
          </p:cNvGraphicFramePr>
          <p:nvPr>
            <p:extLst>
              <p:ext uri="{D42A27DB-BD31-4B8C-83A1-F6EECF244321}">
                <p14:modId xmlns:p14="http://schemas.microsoft.com/office/powerpoint/2010/main" val="3899154702"/>
              </p:ext>
            </p:extLst>
          </p:nvPr>
        </p:nvGraphicFramePr>
        <p:xfrm>
          <a:off x="2701206" y="2979248"/>
          <a:ext cx="6789588" cy="3246409"/>
        </p:xfrm>
        <a:graphic>
          <a:graphicData uri="http://schemas.openxmlformats.org/drawingml/2006/table">
            <a:tbl>
              <a:tblPr firstRow="1" bandRow="1"/>
              <a:tblGrid>
                <a:gridCol w="3394794">
                  <a:extLst>
                    <a:ext uri="{9D8B030D-6E8A-4147-A177-3AD203B41FA5}">
                      <a16:colId xmlns:a16="http://schemas.microsoft.com/office/drawing/2014/main" val="2565311888"/>
                    </a:ext>
                  </a:extLst>
                </a:gridCol>
                <a:gridCol w="3394794">
                  <a:extLst>
                    <a:ext uri="{9D8B030D-6E8A-4147-A177-3AD203B41FA5}">
                      <a16:colId xmlns:a16="http://schemas.microsoft.com/office/drawing/2014/main" val="1653969665"/>
                    </a:ext>
                  </a:extLst>
                </a:gridCol>
              </a:tblGrid>
              <a:tr h="594017">
                <a:tc>
                  <a:txBody>
                    <a:bodyPr/>
                    <a:lstStyle>
                      <a:lvl1pPr marL="0" algn="l" defTabSz="457200" rtl="0" eaLnBrk="1" latinLnBrk="0" hangingPunct="1">
                        <a:defRPr sz="1800" b="1" kern="1200">
                          <a:solidFill>
                            <a:schemeClr val="lt1"/>
                          </a:solidFill>
                          <a:latin typeface="Noto"/>
                        </a:defRPr>
                      </a:lvl1pPr>
                      <a:lvl2pPr marL="457200" algn="l" defTabSz="457200" rtl="0" eaLnBrk="1" latinLnBrk="0" hangingPunct="1">
                        <a:defRPr sz="1800" b="1" kern="1200">
                          <a:solidFill>
                            <a:schemeClr val="lt1"/>
                          </a:solidFill>
                          <a:latin typeface="Noto"/>
                        </a:defRPr>
                      </a:lvl2pPr>
                      <a:lvl3pPr marL="914400" algn="l" defTabSz="457200" rtl="0" eaLnBrk="1" latinLnBrk="0" hangingPunct="1">
                        <a:defRPr sz="1800" b="1" kern="1200">
                          <a:solidFill>
                            <a:schemeClr val="lt1"/>
                          </a:solidFill>
                          <a:latin typeface="Noto"/>
                        </a:defRPr>
                      </a:lvl3pPr>
                      <a:lvl4pPr marL="1371600" algn="l" defTabSz="457200" rtl="0" eaLnBrk="1" latinLnBrk="0" hangingPunct="1">
                        <a:defRPr sz="1800" b="1" kern="1200">
                          <a:solidFill>
                            <a:schemeClr val="lt1"/>
                          </a:solidFill>
                          <a:latin typeface="Noto"/>
                        </a:defRPr>
                      </a:lvl4pPr>
                      <a:lvl5pPr marL="1828800" algn="l" defTabSz="457200" rtl="0" eaLnBrk="1" latinLnBrk="0" hangingPunct="1">
                        <a:defRPr sz="1800" b="1" kern="1200">
                          <a:solidFill>
                            <a:schemeClr val="lt1"/>
                          </a:solidFill>
                          <a:latin typeface="Noto"/>
                        </a:defRPr>
                      </a:lvl5pPr>
                      <a:lvl6pPr marL="2286000" algn="l" defTabSz="457200" rtl="0" eaLnBrk="1" latinLnBrk="0" hangingPunct="1">
                        <a:defRPr sz="1800" b="1" kern="1200">
                          <a:solidFill>
                            <a:schemeClr val="lt1"/>
                          </a:solidFill>
                          <a:latin typeface="Noto"/>
                        </a:defRPr>
                      </a:lvl6pPr>
                      <a:lvl7pPr marL="2743200" algn="l" defTabSz="457200" rtl="0" eaLnBrk="1" latinLnBrk="0" hangingPunct="1">
                        <a:defRPr sz="1800" b="1" kern="1200">
                          <a:solidFill>
                            <a:schemeClr val="lt1"/>
                          </a:solidFill>
                          <a:latin typeface="Noto"/>
                        </a:defRPr>
                      </a:lvl7pPr>
                      <a:lvl8pPr marL="3200400" algn="l" defTabSz="457200" rtl="0" eaLnBrk="1" latinLnBrk="0" hangingPunct="1">
                        <a:defRPr sz="1800" b="1" kern="1200">
                          <a:solidFill>
                            <a:schemeClr val="lt1"/>
                          </a:solidFill>
                          <a:latin typeface="Noto"/>
                        </a:defRPr>
                      </a:lvl8pPr>
                      <a:lvl9pPr marL="3657600" algn="l" defTabSz="457200" rtl="0" eaLnBrk="1" latinLnBrk="0" hangingPunct="1">
                        <a:defRPr sz="1800" b="1" kern="1200">
                          <a:solidFill>
                            <a:schemeClr val="lt1"/>
                          </a:solidFill>
                          <a:latin typeface="Noto"/>
                        </a:defRPr>
                      </a:lvl9pPr>
                    </a:lstStyle>
                    <a:p>
                      <a:pPr algn="ctr"/>
                      <a:r>
                        <a:rPr lang="en-US" dirty="0"/>
                        <a:t>Intervention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E93D5"/>
                    </a:solidFill>
                  </a:tcPr>
                </a:tc>
                <a:tc>
                  <a:txBody>
                    <a:bodyPr/>
                    <a:lstStyle>
                      <a:lvl1pPr marL="0" algn="l" defTabSz="457200" rtl="0" eaLnBrk="1" latinLnBrk="0" hangingPunct="1">
                        <a:defRPr sz="1800" b="1" kern="1200">
                          <a:solidFill>
                            <a:schemeClr val="lt1"/>
                          </a:solidFill>
                          <a:latin typeface="Noto"/>
                        </a:defRPr>
                      </a:lvl1pPr>
                      <a:lvl2pPr marL="457200" algn="l" defTabSz="457200" rtl="0" eaLnBrk="1" latinLnBrk="0" hangingPunct="1">
                        <a:defRPr sz="1800" b="1" kern="1200">
                          <a:solidFill>
                            <a:schemeClr val="lt1"/>
                          </a:solidFill>
                          <a:latin typeface="Noto"/>
                        </a:defRPr>
                      </a:lvl2pPr>
                      <a:lvl3pPr marL="914400" algn="l" defTabSz="457200" rtl="0" eaLnBrk="1" latinLnBrk="0" hangingPunct="1">
                        <a:defRPr sz="1800" b="1" kern="1200">
                          <a:solidFill>
                            <a:schemeClr val="lt1"/>
                          </a:solidFill>
                          <a:latin typeface="Noto"/>
                        </a:defRPr>
                      </a:lvl3pPr>
                      <a:lvl4pPr marL="1371600" algn="l" defTabSz="457200" rtl="0" eaLnBrk="1" latinLnBrk="0" hangingPunct="1">
                        <a:defRPr sz="1800" b="1" kern="1200">
                          <a:solidFill>
                            <a:schemeClr val="lt1"/>
                          </a:solidFill>
                          <a:latin typeface="Noto"/>
                        </a:defRPr>
                      </a:lvl4pPr>
                      <a:lvl5pPr marL="1828800" algn="l" defTabSz="457200" rtl="0" eaLnBrk="1" latinLnBrk="0" hangingPunct="1">
                        <a:defRPr sz="1800" b="1" kern="1200">
                          <a:solidFill>
                            <a:schemeClr val="lt1"/>
                          </a:solidFill>
                          <a:latin typeface="Noto"/>
                        </a:defRPr>
                      </a:lvl5pPr>
                      <a:lvl6pPr marL="2286000" algn="l" defTabSz="457200" rtl="0" eaLnBrk="1" latinLnBrk="0" hangingPunct="1">
                        <a:defRPr sz="1800" b="1" kern="1200">
                          <a:solidFill>
                            <a:schemeClr val="lt1"/>
                          </a:solidFill>
                          <a:latin typeface="Noto"/>
                        </a:defRPr>
                      </a:lvl6pPr>
                      <a:lvl7pPr marL="2743200" algn="l" defTabSz="457200" rtl="0" eaLnBrk="1" latinLnBrk="0" hangingPunct="1">
                        <a:defRPr sz="1800" b="1" kern="1200">
                          <a:solidFill>
                            <a:schemeClr val="lt1"/>
                          </a:solidFill>
                          <a:latin typeface="Noto"/>
                        </a:defRPr>
                      </a:lvl7pPr>
                      <a:lvl8pPr marL="3200400" algn="l" defTabSz="457200" rtl="0" eaLnBrk="1" latinLnBrk="0" hangingPunct="1">
                        <a:defRPr sz="1800" b="1" kern="1200">
                          <a:solidFill>
                            <a:schemeClr val="lt1"/>
                          </a:solidFill>
                          <a:latin typeface="Noto"/>
                        </a:defRPr>
                      </a:lvl8pPr>
                      <a:lvl9pPr marL="3657600" algn="l" defTabSz="457200" rtl="0" eaLnBrk="1" latinLnBrk="0" hangingPunct="1">
                        <a:defRPr sz="1800" b="1" kern="1200">
                          <a:solidFill>
                            <a:schemeClr val="lt1"/>
                          </a:solidFill>
                          <a:latin typeface="Noto"/>
                        </a:defRPr>
                      </a:lvl9pPr>
                    </a:lstStyle>
                    <a:p>
                      <a:pPr algn="ctr"/>
                      <a:r>
                        <a:rPr lang="en-US" dirty="0"/>
                        <a:t>Response Rate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E93D5"/>
                    </a:solidFill>
                  </a:tcPr>
                </a:tc>
                <a:extLst>
                  <a:ext uri="{0D108BD9-81ED-4DB2-BD59-A6C34878D82A}">
                    <a16:rowId xmlns:a16="http://schemas.microsoft.com/office/drawing/2014/main" val="3197997609"/>
                  </a:ext>
                </a:extLst>
              </a:tr>
              <a:tr h="663098">
                <a:tc>
                  <a:txBody>
                    <a:bodyPr/>
                    <a:lstStyle>
                      <a:lvl1pPr marL="0" algn="l" defTabSz="457200" rtl="0" eaLnBrk="1" latinLnBrk="0" hangingPunct="1">
                        <a:defRPr sz="1800" kern="1200">
                          <a:solidFill>
                            <a:schemeClr val="dk1"/>
                          </a:solidFill>
                          <a:latin typeface="Noto"/>
                        </a:defRPr>
                      </a:lvl1pPr>
                      <a:lvl2pPr marL="457200" algn="l" defTabSz="457200" rtl="0" eaLnBrk="1" latinLnBrk="0" hangingPunct="1">
                        <a:defRPr sz="1800" kern="1200">
                          <a:solidFill>
                            <a:schemeClr val="dk1"/>
                          </a:solidFill>
                          <a:latin typeface="Noto"/>
                        </a:defRPr>
                      </a:lvl2pPr>
                      <a:lvl3pPr marL="914400" algn="l" defTabSz="457200" rtl="0" eaLnBrk="1" latinLnBrk="0" hangingPunct="1">
                        <a:defRPr sz="1800" kern="1200">
                          <a:solidFill>
                            <a:schemeClr val="dk1"/>
                          </a:solidFill>
                          <a:latin typeface="Noto"/>
                        </a:defRPr>
                      </a:lvl3pPr>
                      <a:lvl4pPr marL="1371600" algn="l" defTabSz="457200" rtl="0" eaLnBrk="1" latinLnBrk="0" hangingPunct="1">
                        <a:defRPr sz="1800" kern="1200">
                          <a:solidFill>
                            <a:schemeClr val="dk1"/>
                          </a:solidFill>
                          <a:latin typeface="Noto"/>
                        </a:defRPr>
                      </a:lvl4pPr>
                      <a:lvl5pPr marL="1828800" algn="l" defTabSz="457200" rtl="0" eaLnBrk="1" latinLnBrk="0" hangingPunct="1">
                        <a:defRPr sz="1800" kern="1200">
                          <a:solidFill>
                            <a:schemeClr val="dk1"/>
                          </a:solidFill>
                          <a:latin typeface="Noto"/>
                        </a:defRPr>
                      </a:lvl5pPr>
                      <a:lvl6pPr marL="2286000" algn="l" defTabSz="457200" rtl="0" eaLnBrk="1" latinLnBrk="0" hangingPunct="1">
                        <a:defRPr sz="1800" kern="1200">
                          <a:solidFill>
                            <a:schemeClr val="dk1"/>
                          </a:solidFill>
                          <a:latin typeface="Noto"/>
                        </a:defRPr>
                      </a:lvl6pPr>
                      <a:lvl7pPr marL="2743200" algn="l" defTabSz="457200" rtl="0" eaLnBrk="1" latinLnBrk="0" hangingPunct="1">
                        <a:defRPr sz="1800" kern="1200">
                          <a:solidFill>
                            <a:schemeClr val="dk1"/>
                          </a:solidFill>
                          <a:latin typeface="Noto"/>
                        </a:defRPr>
                      </a:lvl7pPr>
                      <a:lvl8pPr marL="3200400" algn="l" defTabSz="457200" rtl="0" eaLnBrk="1" latinLnBrk="0" hangingPunct="1">
                        <a:defRPr sz="1800" kern="1200">
                          <a:solidFill>
                            <a:schemeClr val="dk1"/>
                          </a:solidFill>
                          <a:latin typeface="Noto"/>
                        </a:defRPr>
                      </a:lvl8pPr>
                      <a:lvl9pPr marL="3657600" algn="l" defTabSz="457200" rtl="0" eaLnBrk="1" latinLnBrk="0" hangingPunct="1">
                        <a:defRPr sz="1800" kern="1200">
                          <a:solidFill>
                            <a:schemeClr val="dk1"/>
                          </a:solidFill>
                          <a:latin typeface="Noto"/>
                        </a:defRPr>
                      </a:lvl9pPr>
                    </a:lstStyle>
                    <a:p>
                      <a:pPr algn="ctr"/>
                      <a:r>
                        <a:rPr lang="en-US" sz="2800" dirty="0"/>
                        <a:t>Different SSRI</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93D5">
                        <a:tint val="40000"/>
                      </a:srgbClr>
                    </a:solidFill>
                  </a:tcPr>
                </a:tc>
                <a:tc>
                  <a:txBody>
                    <a:bodyPr/>
                    <a:lstStyle>
                      <a:lvl1pPr marL="0" algn="l" defTabSz="457200" rtl="0" eaLnBrk="1" latinLnBrk="0" hangingPunct="1">
                        <a:defRPr sz="1800" kern="1200">
                          <a:solidFill>
                            <a:schemeClr val="dk1"/>
                          </a:solidFill>
                          <a:latin typeface="Noto"/>
                        </a:defRPr>
                      </a:lvl1pPr>
                      <a:lvl2pPr marL="457200" algn="l" defTabSz="457200" rtl="0" eaLnBrk="1" latinLnBrk="0" hangingPunct="1">
                        <a:defRPr sz="1800" kern="1200">
                          <a:solidFill>
                            <a:schemeClr val="dk1"/>
                          </a:solidFill>
                          <a:latin typeface="Noto"/>
                        </a:defRPr>
                      </a:lvl2pPr>
                      <a:lvl3pPr marL="914400" algn="l" defTabSz="457200" rtl="0" eaLnBrk="1" latinLnBrk="0" hangingPunct="1">
                        <a:defRPr sz="1800" kern="1200">
                          <a:solidFill>
                            <a:schemeClr val="dk1"/>
                          </a:solidFill>
                          <a:latin typeface="Noto"/>
                        </a:defRPr>
                      </a:lvl3pPr>
                      <a:lvl4pPr marL="1371600" algn="l" defTabSz="457200" rtl="0" eaLnBrk="1" latinLnBrk="0" hangingPunct="1">
                        <a:defRPr sz="1800" kern="1200">
                          <a:solidFill>
                            <a:schemeClr val="dk1"/>
                          </a:solidFill>
                          <a:latin typeface="Noto"/>
                        </a:defRPr>
                      </a:lvl4pPr>
                      <a:lvl5pPr marL="1828800" algn="l" defTabSz="457200" rtl="0" eaLnBrk="1" latinLnBrk="0" hangingPunct="1">
                        <a:defRPr sz="1800" kern="1200">
                          <a:solidFill>
                            <a:schemeClr val="dk1"/>
                          </a:solidFill>
                          <a:latin typeface="Noto"/>
                        </a:defRPr>
                      </a:lvl5pPr>
                      <a:lvl6pPr marL="2286000" algn="l" defTabSz="457200" rtl="0" eaLnBrk="1" latinLnBrk="0" hangingPunct="1">
                        <a:defRPr sz="1800" kern="1200">
                          <a:solidFill>
                            <a:schemeClr val="dk1"/>
                          </a:solidFill>
                          <a:latin typeface="Noto"/>
                        </a:defRPr>
                      </a:lvl6pPr>
                      <a:lvl7pPr marL="2743200" algn="l" defTabSz="457200" rtl="0" eaLnBrk="1" latinLnBrk="0" hangingPunct="1">
                        <a:defRPr sz="1800" kern="1200">
                          <a:solidFill>
                            <a:schemeClr val="dk1"/>
                          </a:solidFill>
                          <a:latin typeface="Noto"/>
                        </a:defRPr>
                      </a:lvl7pPr>
                      <a:lvl8pPr marL="3200400" algn="l" defTabSz="457200" rtl="0" eaLnBrk="1" latinLnBrk="0" hangingPunct="1">
                        <a:defRPr sz="1800" kern="1200">
                          <a:solidFill>
                            <a:schemeClr val="dk1"/>
                          </a:solidFill>
                          <a:latin typeface="Noto"/>
                        </a:defRPr>
                      </a:lvl8pPr>
                      <a:lvl9pPr marL="3657600" algn="l" defTabSz="457200" rtl="0" eaLnBrk="1" latinLnBrk="0" hangingPunct="1">
                        <a:defRPr sz="1800" kern="1200">
                          <a:solidFill>
                            <a:schemeClr val="dk1"/>
                          </a:solidFill>
                          <a:latin typeface="Noto"/>
                        </a:defRPr>
                      </a:lvl9pPr>
                    </a:lstStyle>
                    <a:p>
                      <a:pPr algn="ctr"/>
                      <a:r>
                        <a:rPr lang="en-US" sz="2800" dirty="0"/>
                        <a:t>47%</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93D5">
                        <a:tint val="40000"/>
                      </a:srgbClr>
                    </a:solidFill>
                  </a:tcPr>
                </a:tc>
                <a:extLst>
                  <a:ext uri="{0D108BD9-81ED-4DB2-BD59-A6C34878D82A}">
                    <a16:rowId xmlns:a16="http://schemas.microsoft.com/office/drawing/2014/main" val="3898823669"/>
                  </a:ext>
                </a:extLst>
              </a:tr>
              <a:tr h="663098">
                <a:tc>
                  <a:txBody>
                    <a:bodyPr/>
                    <a:lstStyle>
                      <a:lvl1pPr marL="0" algn="l" defTabSz="457200" rtl="0" eaLnBrk="1" latinLnBrk="0" hangingPunct="1">
                        <a:defRPr sz="1800" kern="1200">
                          <a:solidFill>
                            <a:schemeClr val="dk1"/>
                          </a:solidFill>
                          <a:latin typeface="Noto"/>
                        </a:defRPr>
                      </a:lvl1pPr>
                      <a:lvl2pPr marL="457200" algn="l" defTabSz="457200" rtl="0" eaLnBrk="1" latinLnBrk="0" hangingPunct="1">
                        <a:defRPr sz="1800" kern="1200">
                          <a:solidFill>
                            <a:schemeClr val="dk1"/>
                          </a:solidFill>
                          <a:latin typeface="Noto"/>
                        </a:defRPr>
                      </a:lvl2pPr>
                      <a:lvl3pPr marL="914400" algn="l" defTabSz="457200" rtl="0" eaLnBrk="1" latinLnBrk="0" hangingPunct="1">
                        <a:defRPr sz="1800" kern="1200">
                          <a:solidFill>
                            <a:schemeClr val="dk1"/>
                          </a:solidFill>
                          <a:latin typeface="Noto"/>
                        </a:defRPr>
                      </a:lvl3pPr>
                      <a:lvl4pPr marL="1371600" algn="l" defTabSz="457200" rtl="0" eaLnBrk="1" latinLnBrk="0" hangingPunct="1">
                        <a:defRPr sz="1800" kern="1200">
                          <a:solidFill>
                            <a:schemeClr val="dk1"/>
                          </a:solidFill>
                          <a:latin typeface="Noto"/>
                        </a:defRPr>
                      </a:lvl4pPr>
                      <a:lvl5pPr marL="1828800" algn="l" defTabSz="457200" rtl="0" eaLnBrk="1" latinLnBrk="0" hangingPunct="1">
                        <a:defRPr sz="1800" kern="1200">
                          <a:solidFill>
                            <a:schemeClr val="dk1"/>
                          </a:solidFill>
                          <a:latin typeface="Noto"/>
                        </a:defRPr>
                      </a:lvl5pPr>
                      <a:lvl6pPr marL="2286000" algn="l" defTabSz="457200" rtl="0" eaLnBrk="1" latinLnBrk="0" hangingPunct="1">
                        <a:defRPr sz="1800" kern="1200">
                          <a:solidFill>
                            <a:schemeClr val="dk1"/>
                          </a:solidFill>
                          <a:latin typeface="Noto"/>
                        </a:defRPr>
                      </a:lvl6pPr>
                      <a:lvl7pPr marL="2743200" algn="l" defTabSz="457200" rtl="0" eaLnBrk="1" latinLnBrk="0" hangingPunct="1">
                        <a:defRPr sz="1800" kern="1200">
                          <a:solidFill>
                            <a:schemeClr val="dk1"/>
                          </a:solidFill>
                          <a:latin typeface="Noto"/>
                        </a:defRPr>
                      </a:lvl7pPr>
                      <a:lvl8pPr marL="3200400" algn="l" defTabSz="457200" rtl="0" eaLnBrk="1" latinLnBrk="0" hangingPunct="1">
                        <a:defRPr sz="1800" kern="1200">
                          <a:solidFill>
                            <a:schemeClr val="dk1"/>
                          </a:solidFill>
                          <a:latin typeface="Noto"/>
                        </a:defRPr>
                      </a:lvl8pPr>
                      <a:lvl9pPr marL="3657600" algn="l" defTabSz="457200" rtl="0" eaLnBrk="1" latinLnBrk="0" hangingPunct="1">
                        <a:defRPr sz="1800" kern="1200">
                          <a:solidFill>
                            <a:schemeClr val="dk1"/>
                          </a:solidFill>
                          <a:latin typeface="Noto"/>
                        </a:defRPr>
                      </a:lvl9pPr>
                    </a:lstStyle>
                    <a:p>
                      <a:pPr algn="ctr"/>
                      <a:r>
                        <a:rPr lang="en-US" sz="2800" dirty="0"/>
                        <a:t>Venlafaxine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93D5">
                        <a:tint val="20000"/>
                      </a:srgbClr>
                    </a:solidFill>
                  </a:tcPr>
                </a:tc>
                <a:tc>
                  <a:txBody>
                    <a:bodyPr/>
                    <a:lstStyle>
                      <a:lvl1pPr marL="0" algn="l" defTabSz="457200" rtl="0" eaLnBrk="1" latinLnBrk="0" hangingPunct="1">
                        <a:defRPr sz="1800" kern="1200">
                          <a:solidFill>
                            <a:schemeClr val="dk1"/>
                          </a:solidFill>
                          <a:latin typeface="Noto"/>
                        </a:defRPr>
                      </a:lvl1pPr>
                      <a:lvl2pPr marL="457200" algn="l" defTabSz="457200" rtl="0" eaLnBrk="1" latinLnBrk="0" hangingPunct="1">
                        <a:defRPr sz="1800" kern="1200">
                          <a:solidFill>
                            <a:schemeClr val="dk1"/>
                          </a:solidFill>
                          <a:latin typeface="Noto"/>
                        </a:defRPr>
                      </a:lvl2pPr>
                      <a:lvl3pPr marL="914400" algn="l" defTabSz="457200" rtl="0" eaLnBrk="1" latinLnBrk="0" hangingPunct="1">
                        <a:defRPr sz="1800" kern="1200">
                          <a:solidFill>
                            <a:schemeClr val="dk1"/>
                          </a:solidFill>
                          <a:latin typeface="Noto"/>
                        </a:defRPr>
                      </a:lvl3pPr>
                      <a:lvl4pPr marL="1371600" algn="l" defTabSz="457200" rtl="0" eaLnBrk="1" latinLnBrk="0" hangingPunct="1">
                        <a:defRPr sz="1800" kern="1200">
                          <a:solidFill>
                            <a:schemeClr val="dk1"/>
                          </a:solidFill>
                          <a:latin typeface="Noto"/>
                        </a:defRPr>
                      </a:lvl4pPr>
                      <a:lvl5pPr marL="1828800" algn="l" defTabSz="457200" rtl="0" eaLnBrk="1" latinLnBrk="0" hangingPunct="1">
                        <a:defRPr sz="1800" kern="1200">
                          <a:solidFill>
                            <a:schemeClr val="dk1"/>
                          </a:solidFill>
                          <a:latin typeface="Noto"/>
                        </a:defRPr>
                      </a:lvl5pPr>
                      <a:lvl6pPr marL="2286000" algn="l" defTabSz="457200" rtl="0" eaLnBrk="1" latinLnBrk="0" hangingPunct="1">
                        <a:defRPr sz="1800" kern="1200">
                          <a:solidFill>
                            <a:schemeClr val="dk1"/>
                          </a:solidFill>
                          <a:latin typeface="Noto"/>
                        </a:defRPr>
                      </a:lvl6pPr>
                      <a:lvl7pPr marL="2743200" algn="l" defTabSz="457200" rtl="0" eaLnBrk="1" latinLnBrk="0" hangingPunct="1">
                        <a:defRPr sz="1800" kern="1200">
                          <a:solidFill>
                            <a:schemeClr val="dk1"/>
                          </a:solidFill>
                          <a:latin typeface="Noto"/>
                        </a:defRPr>
                      </a:lvl7pPr>
                      <a:lvl8pPr marL="3200400" algn="l" defTabSz="457200" rtl="0" eaLnBrk="1" latinLnBrk="0" hangingPunct="1">
                        <a:defRPr sz="1800" kern="1200">
                          <a:solidFill>
                            <a:schemeClr val="dk1"/>
                          </a:solidFill>
                          <a:latin typeface="Noto"/>
                        </a:defRPr>
                      </a:lvl8pPr>
                      <a:lvl9pPr marL="3657600" algn="l" defTabSz="457200" rtl="0" eaLnBrk="1" latinLnBrk="0" hangingPunct="1">
                        <a:defRPr sz="1800" kern="1200">
                          <a:solidFill>
                            <a:schemeClr val="dk1"/>
                          </a:solidFill>
                          <a:latin typeface="Noto"/>
                        </a:defRPr>
                      </a:lvl9pPr>
                    </a:lstStyle>
                    <a:p>
                      <a:pPr algn="ctr"/>
                      <a:r>
                        <a:rPr lang="en-US" sz="2800" dirty="0"/>
                        <a:t>48.2%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93D5">
                        <a:tint val="20000"/>
                      </a:srgbClr>
                    </a:solidFill>
                  </a:tcPr>
                </a:tc>
                <a:extLst>
                  <a:ext uri="{0D108BD9-81ED-4DB2-BD59-A6C34878D82A}">
                    <a16:rowId xmlns:a16="http://schemas.microsoft.com/office/drawing/2014/main" val="2453954797"/>
                  </a:ext>
                </a:extLst>
              </a:tr>
              <a:tr h="663098">
                <a:tc>
                  <a:txBody>
                    <a:bodyPr/>
                    <a:lstStyle>
                      <a:lvl1pPr marL="0" algn="l" defTabSz="457200" rtl="0" eaLnBrk="1" latinLnBrk="0" hangingPunct="1">
                        <a:defRPr sz="1800" kern="1200">
                          <a:solidFill>
                            <a:schemeClr val="dk1"/>
                          </a:solidFill>
                          <a:latin typeface="Noto"/>
                        </a:defRPr>
                      </a:lvl1pPr>
                      <a:lvl2pPr marL="457200" algn="l" defTabSz="457200" rtl="0" eaLnBrk="1" latinLnBrk="0" hangingPunct="1">
                        <a:defRPr sz="1800" kern="1200">
                          <a:solidFill>
                            <a:schemeClr val="dk1"/>
                          </a:solidFill>
                          <a:latin typeface="Noto"/>
                        </a:defRPr>
                      </a:lvl2pPr>
                      <a:lvl3pPr marL="914400" algn="l" defTabSz="457200" rtl="0" eaLnBrk="1" latinLnBrk="0" hangingPunct="1">
                        <a:defRPr sz="1800" kern="1200">
                          <a:solidFill>
                            <a:schemeClr val="dk1"/>
                          </a:solidFill>
                          <a:latin typeface="Noto"/>
                        </a:defRPr>
                      </a:lvl3pPr>
                      <a:lvl4pPr marL="1371600" algn="l" defTabSz="457200" rtl="0" eaLnBrk="1" latinLnBrk="0" hangingPunct="1">
                        <a:defRPr sz="1800" kern="1200">
                          <a:solidFill>
                            <a:schemeClr val="dk1"/>
                          </a:solidFill>
                          <a:latin typeface="Noto"/>
                        </a:defRPr>
                      </a:lvl4pPr>
                      <a:lvl5pPr marL="1828800" algn="l" defTabSz="457200" rtl="0" eaLnBrk="1" latinLnBrk="0" hangingPunct="1">
                        <a:defRPr sz="1800" kern="1200">
                          <a:solidFill>
                            <a:schemeClr val="dk1"/>
                          </a:solidFill>
                          <a:latin typeface="Noto"/>
                        </a:defRPr>
                      </a:lvl5pPr>
                      <a:lvl6pPr marL="2286000" algn="l" defTabSz="457200" rtl="0" eaLnBrk="1" latinLnBrk="0" hangingPunct="1">
                        <a:defRPr sz="1800" kern="1200">
                          <a:solidFill>
                            <a:schemeClr val="dk1"/>
                          </a:solidFill>
                          <a:latin typeface="Noto"/>
                        </a:defRPr>
                      </a:lvl6pPr>
                      <a:lvl7pPr marL="2743200" algn="l" defTabSz="457200" rtl="0" eaLnBrk="1" latinLnBrk="0" hangingPunct="1">
                        <a:defRPr sz="1800" kern="1200">
                          <a:solidFill>
                            <a:schemeClr val="dk1"/>
                          </a:solidFill>
                          <a:latin typeface="Noto"/>
                        </a:defRPr>
                      </a:lvl7pPr>
                      <a:lvl8pPr marL="3200400" algn="l" defTabSz="457200" rtl="0" eaLnBrk="1" latinLnBrk="0" hangingPunct="1">
                        <a:defRPr sz="1800" kern="1200">
                          <a:solidFill>
                            <a:schemeClr val="dk1"/>
                          </a:solidFill>
                          <a:latin typeface="Noto"/>
                        </a:defRPr>
                      </a:lvl8pPr>
                      <a:lvl9pPr marL="3657600" algn="l" defTabSz="457200" rtl="0" eaLnBrk="1" latinLnBrk="0" hangingPunct="1">
                        <a:defRPr sz="1800" kern="1200">
                          <a:solidFill>
                            <a:schemeClr val="dk1"/>
                          </a:solidFill>
                          <a:latin typeface="Noto"/>
                        </a:defRPr>
                      </a:lvl9pPr>
                    </a:lstStyle>
                    <a:p>
                      <a:pPr algn="ctr"/>
                      <a:r>
                        <a:rPr lang="en-US" sz="2800" dirty="0"/>
                        <a:t>Different SSRI + CBT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93D5">
                        <a:tint val="40000"/>
                      </a:srgbClr>
                    </a:solidFill>
                  </a:tcPr>
                </a:tc>
                <a:tc rowSpan="2">
                  <a:txBody>
                    <a:bodyPr/>
                    <a:lstStyle>
                      <a:lvl1pPr marL="0" algn="l" defTabSz="457200" rtl="0" eaLnBrk="1" latinLnBrk="0" hangingPunct="1">
                        <a:defRPr sz="1800" kern="1200">
                          <a:solidFill>
                            <a:schemeClr val="dk1"/>
                          </a:solidFill>
                          <a:latin typeface="Noto"/>
                        </a:defRPr>
                      </a:lvl1pPr>
                      <a:lvl2pPr marL="457200" algn="l" defTabSz="457200" rtl="0" eaLnBrk="1" latinLnBrk="0" hangingPunct="1">
                        <a:defRPr sz="1800" kern="1200">
                          <a:solidFill>
                            <a:schemeClr val="dk1"/>
                          </a:solidFill>
                          <a:latin typeface="Noto"/>
                        </a:defRPr>
                      </a:lvl2pPr>
                      <a:lvl3pPr marL="914400" algn="l" defTabSz="457200" rtl="0" eaLnBrk="1" latinLnBrk="0" hangingPunct="1">
                        <a:defRPr sz="1800" kern="1200">
                          <a:solidFill>
                            <a:schemeClr val="dk1"/>
                          </a:solidFill>
                          <a:latin typeface="Noto"/>
                        </a:defRPr>
                      </a:lvl3pPr>
                      <a:lvl4pPr marL="1371600" algn="l" defTabSz="457200" rtl="0" eaLnBrk="1" latinLnBrk="0" hangingPunct="1">
                        <a:defRPr sz="1800" kern="1200">
                          <a:solidFill>
                            <a:schemeClr val="dk1"/>
                          </a:solidFill>
                          <a:latin typeface="Noto"/>
                        </a:defRPr>
                      </a:lvl4pPr>
                      <a:lvl5pPr marL="1828800" algn="l" defTabSz="457200" rtl="0" eaLnBrk="1" latinLnBrk="0" hangingPunct="1">
                        <a:defRPr sz="1800" kern="1200">
                          <a:solidFill>
                            <a:schemeClr val="dk1"/>
                          </a:solidFill>
                          <a:latin typeface="Noto"/>
                        </a:defRPr>
                      </a:lvl5pPr>
                      <a:lvl6pPr marL="2286000" algn="l" defTabSz="457200" rtl="0" eaLnBrk="1" latinLnBrk="0" hangingPunct="1">
                        <a:defRPr sz="1800" kern="1200">
                          <a:solidFill>
                            <a:schemeClr val="dk1"/>
                          </a:solidFill>
                          <a:latin typeface="Noto"/>
                        </a:defRPr>
                      </a:lvl6pPr>
                      <a:lvl7pPr marL="2743200" algn="l" defTabSz="457200" rtl="0" eaLnBrk="1" latinLnBrk="0" hangingPunct="1">
                        <a:defRPr sz="1800" kern="1200">
                          <a:solidFill>
                            <a:schemeClr val="dk1"/>
                          </a:solidFill>
                          <a:latin typeface="Noto"/>
                        </a:defRPr>
                      </a:lvl7pPr>
                      <a:lvl8pPr marL="3200400" algn="l" defTabSz="457200" rtl="0" eaLnBrk="1" latinLnBrk="0" hangingPunct="1">
                        <a:defRPr sz="1800" kern="1200">
                          <a:solidFill>
                            <a:schemeClr val="dk1"/>
                          </a:solidFill>
                          <a:latin typeface="Noto"/>
                        </a:defRPr>
                      </a:lvl8pPr>
                      <a:lvl9pPr marL="3657600" algn="l" defTabSz="457200" rtl="0" eaLnBrk="1" latinLnBrk="0" hangingPunct="1">
                        <a:defRPr sz="1800" kern="1200">
                          <a:solidFill>
                            <a:schemeClr val="dk1"/>
                          </a:solidFill>
                          <a:latin typeface="Noto"/>
                        </a:defRPr>
                      </a:lvl9pPr>
                    </a:lstStyle>
                    <a:p>
                      <a:pPr algn="ctr"/>
                      <a:endParaRPr lang="en-US" sz="2800" dirty="0"/>
                    </a:p>
                    <a:p>
                      <a:pPr algn="ctr"/>
                      <a:r>
                        <a:rPr lang="en-US" sz="2800" dirty="0"/>
                        <a:t>54.8%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93D5">
                        <a:tint val="40000"/>
                      </a:srgbClr>
                    </a:solidFill>
                  </a:tcPr>
                </a:tc>
                <a:extLst>
                  <a:ext uri="{0D108BD9-81ED-4DB2-BD59-A6C34878D82A}">
                    <a16:rowId xmlns:a16="http://schemas.microsoft.com/office/drawing/2014/main" val="3945279835"/>
                  </a:ext>
                </a:extLst>
              </a:tr>
              <a:tr h="663098">
                <a:tc>
                  <a:txBody>
                    <a:bodyPr/>
                    <a:lstStyle>
                      <a:lvl1pPr marL="0" algn="l" defTabSz="457200" rtl="0" eaLnBrk="1" latinLnBrk="0" hangingPunct="1">
                        <a:defRPr sz="1800" kern="1200">
                          <a:solidFill>
                            <a:schemeClr val="dk1"/>
                          </a:solidFill>
                          <a:latin typeface="Noto"/>
                        </a:defRPr>
                      </a:lvl1pPr>
                      <a:lvl2pPr marL="457200" algn="l" defTabSz="457200" rtl="0" eaLnBrk="1" latinLnBrk="0" hangingPunct="1">
                        <a:defRPr sz="1800" kern="1200">
                          <a:solidFill>
                            <a:schemeClr val="dk1"/>
                          </a:solidFill>
                          <a:latin typeface="Noto"/>
                        </a:defRPr>
                      </a:lvl2pPr>
                      <a:lvl3pPr marL="914400" algn="l" defTabSz="457200" rtl="0" eaLnBrk="1" latinLnBrk="0" hangingPunct="1">
                        <a:defRPr sz="1800" kern="1200">
                          <a:solidFill>
                            <a:schemeClr val="dk1"/>
                          </a:solidFill>
                          <a:latin typeface="Noto"/>
                        </a:defRPr>
                      </a:lvl3pPr>
                      <a:lvl4pPr marL="1371600" algn="l" defTabSz="457200" rtl="0" eaLnBrk="1" latinLnBrk="0" hangingPunct="1">
                        <a:defRPr sz="1800" kern="1200">
                          <a:solidFill>
                            <a:schemeClr val="dk1"/>
                          </a:solidFill>
                          <a:latin typeface="Noto"/>
                        </a:defRPr>
                      </a:lvl4pPr>
                      <a:lvl5pPr marL="1828800" algn="l" defTabSz="457200" rtl="0" eaLnBrk="1" latinLnBrk="0" hangingPunct="1">
                        <a:defRPr sz="1800" kern="1200">
                          <a:solidFill>
                            <a:schemeClr val="dk1"/>
                          </a:solidFill>
                          <a:latin typeface="Noto"/>
                        </a:defRPr>
                      </a:lvl5pPr>
                      <a:lvl6pPr marL="2286000" algn="l" defTabSz="457200" rtl="0" eaLnBrk="1" latinLnBrk="0" hangingPunct="1">
                        <a:defRPr sz="1800" kern="1200">
                          <a:solidFill>
                            <a:schemeClr val="dk1"/>
                          </a:solidFill>
                          <a:latin typeface="Noto"/>
                        </a:defRPr>
                      </a:lvl6pPr>
                      <a:lvl7pPr marL="2743200" algn="l" defTabSz="457200" rtl="0" eaLnBrk="1" latinLnBrk="0" hangingPunct="1">
                        <a:defRPr sz="1800" kern="1200">
                          <a:solidFill>
                            <a:schemeClr val="dk1"/>
                          </a:solidFill>
                          <a:latin typeface="Noto"/>
                        </a:defRPr>
                      </a:lvl7pPr>
                      <a:lvl8pPr marL="3200400" algn="l" defTabSz="457200" rtl="0" eaLnBrk="1" latinLnBrk="0" hangingPunct="1">
                        <a:defRPr sz="1800" kern="1200">
                          <a:solidFill>
                            <a:schemeClr val="dk1"/>
                          </a:solidFill>
                          <a:latin typeface="Noto"/>
                        </a:defRPr>
                      </a:lvl8pPr>
                      <a:lvl9pPr marL="3657600" algn="l" defTabSz="457200" rtl="0" eaLnBrk="1" latinLnBrk="0" hangingPunct="1">
                        <a:defRPr sz="1800" kern="1200">
                          <a:solidFill>
                            <a:schemeClr val="dk1"/>
                          </a:solidFill>
                          <a:latin typeface="Noto"/>
                        </a:defRPr>
                      </a:lvl9pPr>
                    </a:lstStyle>
                    <a:p>
                      <a:pPr algn="ctr"/>
                      <a:r>
                        <a:rPr lang="en-US" sz="2800" dirty="0"/>
                        <a:t>Venlafaxine + CBT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93D5">
                        <a:tint val="20000"/>
                      </a:srgbClr>
                    </a:solidFill>
                  </a:tcPr>
                </a:tc>
                <a:tc vMerge="1">
                  <a:txBody>
                    <a:bodyPr/>
                    <a:lstStyle/>
                    <a:p>
                      <a:pPr algn="ctr"/>
                      <a:endParaRPr lang="en-US" sz="2800" dirty="0"/>
                    </a:p>
                  </a:txBody>
                  <a:tcPr/>
                </a:tc>
                <a:extLst>
                  <a:ext uri="{0D108BD9-81ED-4DB2-BD59-A6C34878D82A}">
                    <a16:rowId xmlns:a16="http://schemas.microsoft.com/office/drawing/2014/main" val="2150485958"/>
                  </a:ext>
                </a:extLst>
              </a:tr>
            </a:tbl>
          </a:graphicData>
        </a:graphic>
      </p:graphicFrame>
    </p:spTree>
    <p:extLst>
      <p:ext uri="{BB962C8B-B14F-4D97-AF65-F5344CB8AC3E}">
        <p14:creationId xmlns:p14="http://schemas.microsoft.com/office/powerpoint/2010/main" val="762926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1524000" y="5450865"/>
            <a:ext cx="8686800" cy="661589"/>
          </a:xfrm>
        </p:spPr>
        <p:txBody>
          <a:bodyPr>
            <a:normAutofit/>
          </a:bodyPr>
          <a:lstStyle/>
          <a:p>
            <a:pPr defTabSz="457200">
              <a:spcBef>
                <a:spcPts val="0"/>
              </a:spcBef>
            </a:pPr>
            <a:r>
              <a:rPr lang="en-US" sz="2000" b="1" dirty="0">
                <a:solidFill>
                  <a:schemeClr val="tx1">
                    <a:lumMod val="75000"/>
                    <a:lumOff val="25000"/>
                  </a:schemeClr>
                </a:solidFill>
              </a:rPr>
              <a:t>Practice Parameter for the Assessment and Treatment of Children and Adolescents with Depressive Disorders.  JAACAP, 46:11, November 2007</a:t>
            </a:r>
            <a:endParaRPr lang="en-US" sz="2000" b="1" dirty="0">
              <a:solidFill>
                <a:prstClr val="black"/>
              </a:solidFill>
              <a:latin typeface="Arial" panose="020B0604020202020204" pitchFamily="34" charset="0"/>
              <a:ea typeface="+mn-ea"/>
              <a:cs typeface="Arial" panose="020B0604020202020204" pitchFamily="34" charset="0"/>
            </a:endParaRPr>
          </a:p>
        </p:txBody>
      </p:sp>
      <p:sp>
        <p:nvSpPr>
          <p:cNvPr id="3" name="Rectangle 2"/>
          <p:cNvSpPr/>
          <p:nvPr/>
        </p:nvSpPr>
        <p:spPr>
          <a:xfrm>
            <a:off x="2616200" y="467928"/>
            <a:ext cx="6747118" cy="1015663"/>
          </a:xfrm>
          <a:prstGeom prst="rect">
            <a:avLst/>
          </a:prstGeom>
        </p:spPr>
        <p:txBody>
          <a:bodyPr wrap="square">
            <a:spAutoFit/>
          </a:bodyPr>
          <a:lstStyle/>
          <a:p>
            <a:pPr defTabSz="914400"/>
            <a:r>
              <a:rPr lang="en-US" sz="6000" b="1" dirty="0">
                <a:solidFill>
                  <a:srgbClr val="002776"/>
                </a:solidFill>
                <a:latin typeface="Lato Regular"/>
                <a:ea typeface="+mj-ea"/>
              </a:rPr>
              <a:t>Relapse Prevention</a:t>
            </a:r>
            <a:endParaRPr lang="en-US" sz="6000" b="1" kern="0" dirty="0">
              <a:solidFill>
                <a:sysClr val="windowText" lastClr="000000"/>
              </a:solidFill>
            </a:endParaRPr>
          </a:p>
        </p:txBody>
      </p:sp>
      <p:sp>
        <p:nvSpPr>
          <p:cNvPr id="2" name="Rectangle 1"/>
          <p:cNvSpPr/>
          <p:nvPr/>
        </p:nvSpPr>
        <p:spPr>
          <a:xfrm>
            <a:off x="2371482" y="1925800"/>
            <a:ext cx="6991835" cy="3006400"/>
          </a:xfrm>
          <a:prstGeom prst="rect">
            <a:avLst/>
          </a:prstGeom>
        </p:spPr>
        <p:txBody>
          <a:bodyPr wrap="square">
            <a:spAutoFit/>
          </a:bodyPr>
          <a:lstStyle/>
          <a:p>
            <a:pPr marL="342900" indent="-342900">
              <a:lnSpc>
                <a:spcPct val="130000"/>
              </a:lnSpc>
              <a:spcBef>
                <a:spcPct val="20000"/>
              </a:spcBef>
              <a:buFont typeface="Arial"/>
              <a:buChar char="•"/>
            </a:pPr>
            <a:r>
              <a:rPr lang="en-US" sz="2400" dirty="0">
                <a:solidFill>
                  <a:srgbClr val="585E60"/>
                </a:solidFill>
                <a:latin typeface="Noto Serif"/>
              </a:rPr>
              <a:t>20-40% of children and adolescents will have a depressive relapse within 2 years of a first episode, and 70% will do so by adulthood</a:t>
            </a:r>
          </a:p>
          <a:p>
            <a:pPr marL="342900" indent="-342900">
              <a:lnSpc>
                <a:spcPct val="130000"/>
              </a:lnSpc>
              <a:spcBef>
                <a:spcPct val="20000"/>
              </a:spcBef>
              <a:buFont typeface="Arial"/>
              <a:buChar char="•"/>
            </a:pPr>
            <a:r>
              <a:rPr lang="en-US" sz="2400" dirty="0">
                <a:solidFill>
                  <a:srgbClr val="585E60"/>
                </a:solidFill>
                <a:latin typeface="Noto Serif"/>
              </a:rPr>
              <a:t>Treatment should be continued for 6 to 9 months after remission is achieved</a:t>
            </a:r>
          </a:p>
        </p:txBody>
      </p:sp>
    </p:spTree>
    <p:extLst>
      <p:ext uri="{BB962C8B-B14F-4D97-AF65-F5344CB8AC3E}">
        <p14:creationId xmlns:p14="http://schemas.microsoft.com/office/powerpoint/2010/main" val="1188672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78A87E-2ACA-BF40-B19C-1ABF5A6A2CEC}"/>
              </a:ext>
            </a:extLst>
          </p:cNvPr>
          <p:cNvPicPr>
            <a:picLocks noChangeAspect="1"/>
          </p:cNvPicPr>
          <p:nvPr/>
        </p:nvPicPr>
        <p:blipFill>
          <a:blip r:embed="rId3"/>
          <a:stretch>
            <a:fillRect/>
          </a:stretch>
        </p:blipFill>
        <p:spPr>
          <a:xfrm>
            <a:off x="1294209" y="-93434"/>
            <a:ext cx="8083965" cy="2671883"/>
          </a:xfrm>
          <a:prstGeom prst="rect">
            <a:avLst/>
          </a:prstGeom>
        </p:spPr>
      </p:pic>
      <p:pic>
        <p:nvPicPr>
          <p:cNvPr id="7" name="Picture 6">
            <a:extLst>
              <a:ext uri="{FF2B5EF4-FFF2-40B4-BE49-F238E27FC236}">
                <a16:creationId xmlns:a16="http://schemas.microsoft.com/office/drawing/2014/main" id="{C9E95E5E-592A-C32C-D040-9ED7FBB2DCFF}"/>
              </a:ext>
            </a:extLst>
          </p:cNvPr>
          <p:cNvPicPr>
            <a:picLocks noChangeAspect="1"/>
          </p:cNvPicPr>
          <p:nvPr/>
        </p:nvPicPr>
        <p:blipFill>
          <a:blip r:embed="rId4"/>
          <a:stretch>
            <a:fillRect/>
          </a:stretch>
        </p:blipFill>
        <p:spPr>
          <a:xfrm>
            <a:off x="125781" y="2413550"/>
            <a:ext cx="5571165" cy="1736467"/>
          </a:xfrm>
          <a:prstGeom prst="rect">
            <a:avLst/>
          </a:prstGeom>
        </p:spPr>
      </p:pic>
      <p:pic>
        <p:nvPicPr>
          <p:cNvPr id="11" name="Picture 10">
            <a:extLst>
              <a:ext uri="{FF2B5EF4-FFF2-40B4-BE49-F238E27FC236}">
                <a16:creationId xmlns:a16="http://schemas.microsoft.com/office/drawing/2014/main" id="{531180FF-A5F1-A6FD-78C1-B897EFFF1096}"/>
              </a:ext>
            </a:extLst>
          </p:cNvPr>
          <p:cNvPicPr>
            <a:picLocks noChangeAspect="1"/>
          </p:cNvPicPr>
          <p:nvPr/>
        </p:nvPicPr>
        <p:blipFill>
          <a:blip r:embed="rId5"/>
          <a:stretch>
            <a:fillRect/>
          </a:stretch>
        </p:blipFill>
        <p:spPr>
          <a:xfrm>
            <a:off x="125781" y="4424500"/>
            <a:ext cx="5571165" cy="1438011"/>
          </a:xfrm>
          <a:prstGeom prst="rect">
            <a:avLst/>
          </a:prstGeom>
        </p:spPr>
      </p:pic>
      <p:pic>
        <p:nvPicPr>
          <p:cNvPr id="13" name="Picture 12">
            <a:extLst>
              <a:ext uri="{FF2B5EF4-FFF2-40B4-BE49-F238E27FC236}">
                <a16:creationId xmlns:a16="http://schemas.microsoft.com/office/drawing/2014/main" id="{21C740BC-6DEB-2CD2-FE20-CC7A15826FD9}"/>
              </a:ext>
            </a:extLst>
          </p:cNvPr>
          <p:cNvPicPr>
            <a:picLocks noChangeAspect="1"/>
          </p:cNvPicPr>
          <p:nvPr/>
        </p:nvPicPr>
        <p:blipFill>
          <a:blip r:embed="rId6"/>
          <a:stretch>
            <a:fillRect/>
          </a:stretch>
        </p:blipFill>
        <p:spPr>
          <a:xfrm>
            <a:off x="5936820" y="2882964"/>
            <a:ext cx="5571165" cy="1541536"/>
          </a:xfrm>
          <a:prstGeom prst="rect">
            <a:avLst/>
          </a:prstGeom>
        </p:spPr>
      </p:pic>
      <p:pic>
        <p:nvPicPr>
          <p:cNvPr id="6" name="Picture 5">
            <a:extLst>
              <a:ext uri="{FF2B5EF4-FFF2-40B4-BE49-F238E27FC236}">
                <a16:creationId xmlns:a16="http://schemas.microsoft.com/office/drawing/2014/main" id="{DAA7ECB5-C734-1AFD-A0EA-6AEC8D9243E2}"/>
              </a:ext>
            </a:extLst>
          </p:cNvPr>
          <p:cNvPicPr>
            <a:picLocks noChangeAspect="1"/>
          </p:cNvPicPr>
          <p:nvPr/>
        </p:nvPicPr>
        <p:blipFill>
          <a:blip r:embed="rId7"/>
          <a:stretch>
            <a:fillRect/>
          </a:stretch>
        </p:blipFill>
        <p:spPr>
          <a:xfrm>
            <a:off x="6023447" y="4501075"/>
            <a:ext cx="4925112" cy="1143160"/>
          </a:xfrm>
          <a:prstGeom prst="rect">
            <a:avLst/>
          </a:prstGeom>
        </p:spPr>
      </p:pic>
      <p:cxnSp>
        <p:nvCxnSpPr>
          <p:cNvPr id="3" name="Straight Connector 2">
            <a:extLst>
              <a:ext uri="{FF2B5EF4-FFF2-40B4-BE49-F238E27FC236}">
                <a16:creationId xmlns:a16="http://schemas.microsoft.com/office/drawing/2014/main" id="{ECBBE331-EF06-D1DC-E878-588CD13B54E5}"/>
              </a:ext>
            </a:extLst>
          </p:cNvPr>
          <p:cNvCxnSpPr/>
          <p:nvPr/>
        </p:nvCxnSpPr>
        <p:spPr>
          <a:xfrm>
            <a:off x="1381125" y="3228975"/>
            <a:ext cx="11334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B3FEBEA-8A2B-84BF-BC98-05E7001BE2FD}"/>
              </a:ext>
            </a:extLst>
          </p:cNvPr>
          <p:cNvCxnSpPr/>
          <p:nvPr/>
        </p:nvCxnSpPr>
        <p:spPr>
          <a:xfrm>
            <a:off x="1294209" y="4800600"/>
            <a:ext cx="11334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67D2377-CECF-342D-436C-1D1DA391A69A}"/>
              </a:ext>
            </a:extLst>
          </p:cNvPr>
          <p:cNvCxnSpPr>
            <a:cxnSpLocks/>
          </p:cNvCxnSpPr>
          <p:nvPr/>
        </p:nvCxnSpPr>
        <p:spPr>
          <a:xfrm>
            <a:off x="7124700" y="3228975"/>
            <a:ext cx="7715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09A4C66-41E0-E950-27C5-0ACE9C6A7F57}"/>
              </a:ext>
            </a:extLst>
          </p:cNvPr>
          <p:cNvCxnSpPr>
            <a:cxnSpLocks/>
          </p:cNvCxnSpPr>
          <p:nvPr/>
        </p:nvCxnSpPr>
        <p:spPr>
          <a:xfrm>
            <a:off x="7029450" y="4800600"/>
            <a:ext cx="7048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81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ognitive-Behaviour Therapy: Disorders - ANXIETY">
            <a:extLst>
              <a:ext uri="{FF2B5EF4-FFF2-40B4-BE49-F238E27FC236}">
                <a16:creationId xmlns:a16="http://schemas.microsoft.com/office/drawing/2014/main" id="{DEC8E7C9-15F5-9DDD-3EC1-3E38E4C76C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365" y="1388178"/>
            <a:ext cx="10421787" cy="52025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F32E462-908B-7FEB-AC2C-15DB13A6E669}"/>
              </a:ext>
            </a:extLst>
          </p:cNvPr>
          <p:cNvSpPr>
            <a:spLocks noGrp="1"/>
          </p:cNvSpPr>
          <p:nvPr>
            <p:ph type="title"/>
          </p:nvPr>
        </p:nvSpPr>
        <p:spPr>
          <a:xfrm>
            <a:off x="700365" y="147755"/>
            <a:ext cx="10791270" cy="1609344"/>
          </a:xfrm>
        </p:spPr>
        <p:txBody>
          <a:bodyPr>
            <a:noAutofit/>
          </a:bodyPr>
          <a:lstStyle/>
          <a:p>
            <a:pPr algn="ctr"/>
            <a:r>
              <a:rPr lang="en-US" sz="4000" b="1" dirty="0">
                <a:solidFill>
                  <a:schemeClr val="accent1">
                    <a:lumMod val="75000"/>
                  </a:schemeClr>
                </a:solidFill>
              </a:rPr>
              <a:t>Volitional avoidance of perceived threatening stimuli contributes to the disability associated with anxiety disorders.</a:t>
            </a:r>
          </a:p>
        </p:txBody>
      </p:sp>
    </p:spTree>
    <p:extLst>
      <p:ext uri="{BB962C8B-B14F-4D97-AF65-F5344CB8AC3E}">
        <p14:creationId xmlns:p14="http://schemas.microsoft.com/office/powerpoint/2010/main" val="346386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B9989-0466-4F4D-A654-B0F3B2B87927}"/>
              </a:ext>
            </a:extLst>
          </p:cNvPr>
          <p:cNvSpPr>
            <a:spLocks noGrp="1"/>
          </p:cNvSpPr>
          <p:nvPr>
            <p:ph type="title"/>
          </p:nvPr>
        </p:nvSpPr>
        <p:spPr>
          <a:xfrm>
            <a:off x="1372624" y="492250"/>
            <a:ext cx="8911687" cy="1280890"/>
          </a:xfrm>
        </p:spPr>
        <p:txBody>
          <a:bodyPr>
            <a:noAutofit/>
          </a:bodyPr>
          <a:lstStyle/>
          <a:p>
            <a:pPr algn="ctr"/>
            <a:r>
              <a:rPr lang="en-US" sz="2800" b="1" kern="0" dirty="0">
                <a:solidFill>
                  <a:srgbClr val="002776"/>
                </a:solidFill>
                <a:latin typeface="Arial" panose="020B0604020202020204" pitchFamily="34" charset="0"/>
              </a:rPr>
              <a:t>Remission After Acute Treatment in Children and Adolescents With Anxiety Disorders: Findings From the CAMS</a:t>
            </a:r>
            <a:br>
              <a:rPr lang="en-US" sz="2800" kern="0" dirty="0">
                <a:solidFill>
                  <a:sysClr val="windowText" lastClr="000000"/>
                </a:solidFill>
              </a:rPr>
            </a:br>
            <a:endParaRPr lang="en-US" sz="2800" dirty="0"/>
          </a:p>
        </p:txBody>
      </p:sp>
      <p:sp>
        <p:nvSpPr>
          <p:cNvPr id="3" name="Content Placeholder 2">
            <a:extLst>
              <a:ext uri="{FF2B5EF4-FFF2-40B4-BE49-F238E27FC236}">
                <a16:creationId xmlns:a16="http://schemas.microsoft.com/office/drawing/2014/main" id="{20DA4045-2171-438A-B90B-4CF084B4EAD2}"/>
              </a:ext>
            </a:extLst>
          </p:cNvPr>
          <p:cNvSpPr>
            <a:spLocks noGrp="1"/>
          </p:cNvSpPr>
          <p:nvPr>
            <p:ph idx="1"/>
          </p:nvPr>
        </p:nvSpPr>
        <p:spPr>
          <a:xfrm>
            <a:off x="932352" y="1574056"/>
            <a:ext cx="10058400" cy="4050792"/>
          </a:xfrm>
        </p:spPr>
        <p:txBody>
          <a:bodyPr/>
          <a:lstStyle/>
          <a:p>
            <a:pPr algn="ctr"/>
            <a:r>
              <a:rPr lang="en-US" dirty="0">
                <a:solidFill>
                  <a:srgbClr val="585E60"/>
                </a:solidFill>
                <a:latin typeface="Noto Serif"/>
              </a:rPr>
              <a:t>488 pts (7-17), separation, social or generalized anxiety; 12 -&gt; 24-&gt;36 </a:t>
            </a:r>
            <a:r>
              <a:rPr lang="en-US" dirty="0" err="1">
                <a:solidFill>
                  <a:srgbClr val="585E60"/>
                </a:solidFill>
                <a:latin typeface="Noto Serif"/>
              </a:rPr>
              <a:t>wks</a:t>
            </a:r>
            <a:endParaRPr lang="en-US" dirty="0">
              <a:solidFill>
                <a:srgbClr val="585E60"/>
              </a:solidFill>
              <a:latin typeface="Noto Serif"/>
            </a:endParaRPr>
          </a:p>
        </p:txBody>
      </p:sp>
      <p:graphicFrame>
        <p:nvGraphicFramePr>
          <p:cNvPr id="6" name="Table 5">
            <a:extLst>
              <a:ext uri="{FF2B5EF4-FFF2-40B4-BE49-F238E27FC236}">
                <a16:creationId xmlns:a16="http://schemas.microsoft.com/office/drawing/2014/main" id="{2E2EC0DE-AF52-4207-9418-97F9B4FB0C0E}"/>
              </a:ext>
            </a:extLst>
          </p:cNvPr>
          <p:cNvGraphicFramePr>
            <a:graphicFrameLocks noGrp="1"/>
          </p:cNvGraphicFramePr>
          <p:nvPr>
            <p:extLst>
              <p:ext uri="{D42A27DB-BD31-4B8C-83A1-F6EECF244321}">
                <p14:modId xmlns:p14="http://schemas.microsoft.com/office/powerpoint/2010/main" val="1838786699"/>
              </p:ext>
            </p:extLst>
          </p:nvPr>
        </p:nvGraphicFramePr>
        <p:xfrm>
          <a:off x="2339072" y="2408018"/>
          <a:ext cx="7513856" cy="3430131"/>
        </p:xfrm>
        <a:graphic>
          <a:graphicData uri="http://schemas.openxmlformats.org/drawingml/2006/table">
            <a:tbl>
              <a:tblPr firstRow="1" bandRow="1"/>
              <a:tblGrid>
                <a:gridCol w="1878464">
                  <a:extLst>
                    <a:ext uri="{9D8B030D-6E8A-4147-A177-3AD203B41FA5}">
                      <a16:colId xmlns:a16="http://schemas.microsoft.com/office/drawing/2014/main" val="2565311888"/>
                    </a:ext>
                  </a:extLst>
                </a:gridCol>
                <a:gridCol w="1878464">
                  <a:extLst>
                    <a:ext uri="{9D8B030D-6E8A-4147-A177-3AD203B41FA5}">
                      <a16:colId xmlns:a16="http://schemas.microsoft.com/office/drawing/2014/main" val="1653969665"/>
                    </a:ext>
                  </a:extLst>
                </a:gridCol>
                <a:gridCol w="1878464">
                  <a:extLst>
                    <a:ext uri="{9D8B030D-6E8A-4147-A177-3AD203B41FA5}">
                      <a16:colId xmlns:a16="http://schemas.microsoft.com/office/drawing/2014/main" val="1399255218"/>
                    </a:ext>
                  </a:extLst>
                </a:gridCol>
                <a:gridCol w="1878464">
                  <a:extLst>
                    <a:ext uri="{9D8B030D-6E8A-4147-A177-3AD203B41FA5}">
                      <a16:colId xmlns:a16="http://schemas.microsoft.com/office/drawing/2014/main" val="2860157195"/>
                    </a:ext>
                  </a:extLst>
                </a:gridCol>
              </a:tblGrid>
              <a:tr h="809371">
                <a:tc>
                  <a:txBody>
                    <a:bodyPr/>
                    <a:lstStyle>
                      <a:lvl1pPr marL="0" algn="l" defTabSz="457200" rtl="0" eaLnBrk="1" latinLnBrk="0" hangingPunct="1">
                        <a:defRPr sz="1800" b="1" kern="1200">
                          <a:solidFill>
                            <a:schemeClr val="lt1"/>
                          </a:solidFill>
                          <a:latin typeface="Noto"/>
                        </a:defRPr>
                      </a:lvl1pPr>
                      <a:lvl2pPr marL="457200" algn="l" defTabSz="457200" rtl="0" eaLnBrk="1" latinLnBrk="0" hangingPunct="1">
                        <a:defRPr sz="1800" b="1" kern="1200">
                          <a:solidFill>
                            <a:schemeClr val="lt1"/>
                          </a:solidFill>
                          <a:latin typeface="Noto"/>
                        </a:defRPr>
                      </a:lvl2pPr>
                      <a:lvl3pPr marL="914400" algn="l" defTabSz="457200" rtl="0" eaLnBrk="1" latinLnBrk="0" hangingPunct="1">
                        <a:defRPr sz="1800" b="1" kern="1200">
                          <a:solidFill>
                            <a:schemeClr val="lt1"/>
                          </a:solidFill>
                          <a:latin typeface="Noto"/>
                        </a:defRPr>
                      </a:lvl3pPr>
                      <a:lvl4pPr marL="1371600" algn="l" defTabSz="457200" rtl="0" eaLnBrk="1" latinLnBrk="0" hangingPunct="1">
                        <a:defRPr sz="1800" b="1" kern="1200">
                          <a:solidFill>
                            <a:schemeClr val="lt1"/>
                          </a:solidFill>
                          <a:latin typeface="Noto"/>
                        </a:defRPr>
                      </a:lvl4pPr>
                      <a:lvl5pPr marL="1828800" algn="l" defTabSz="457200" rtl="0" eaLnBrk="1" latinLnBrk="0" hangingPunct="1">
                        <a:defRPr sz="1800" b="1" kern="1200">
                          <a:solidFill>
                            <a:schemeClr val="lt1"/>
                          </a:solidFill>
                          <a:latin typeface="Noto"/>
                        </a:defRPr>
                      </a:lvl5pPr>
                      <a:lvl6pPr marL="2286000" algn="l" defTabSz="457200" rtl="0" eaLnBrk="1" latinLnBrk="0" hangingPunct="1">
                        <a:defRPr sz="1800" b="1" kern="1200">
                          <a:solidFill>
                            <a:schemeClr val="lt1"/>
                          </a:solidFill>
                          <a:latin typeface="Noto"/>
                        </a:defRPr>
                      </a:lvl6pPr>
                      <a:lvl7pPr marL="2743200" algn="l" defTabSz="457200" rtl="0" eaLnBrk="1" latinLnBrk="0" hangingPunct="1">
                        <a:defRPr sz="1800" b="1" kern="1200">
                          <a:solidFill>
                            <a:schemeClr val="lt1"/>
                          </a:solidFill>
                          <a:latin typeface="Noto"/>
                        </a:defRPr>
                      </a:lvl7pPr>
                      <a:lvl8pPr marL="3200400" algn="l" defTabSz="457200" rtl="0" eaLnBrk="1" latinLnBrk="0" hangingPunct="1">
                        <a:defRPr sz="1800" b="1" kern="1200">
                          <a:solidFill>
                            <a:schemeClr val="lt1"/>
                          </a:solidFill>
                          <a:latin typeface="Noto"/>
                        </a:defRPr>
                      </a:lvl8pPr>
                      <a:lvl9pPr marL="3657600" algn="l" defTabSz="457200" rtl="0" eaLnBrk="1" latinLnBrk="0" hangingPunct="1">
                        <a:defRPr sz="1800" b="1" kern="1200">
                          <a:solidFill>
                            <a:schemeClr val="lt1"/>
                          </a:solidFill>
                          <a:latin typeface="Noto"/>
                        </a:defRPr>
                      </a:lvl9pPr>
                    </a:lstStyle>
                    <a:p>
                      <a:pPr algn="ctr"/>
                      <a:r>
                        <a:rPr lang="en-US" sz="1400" b="1" dirty="0">
                          <a:solidFill>
                            <a:schemeClr val="bg1">
                              <a:lumMod val="95000"/>
                            </a:schemeClr>
                          </a:solidFill>
                          <a:latin typeface="+mj-lt"/>
                          <a:cs typeface="Arial" panose="020B0604020202020204" pitchFamily="34" charset="0"/>
                        </a:rPr>
                        <a:t>Intervention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E93D5"/>
                    </a:solidFill>
                  </a:tcPr>
                </a:tc>
                <a:tc>
                  <a:txBody>
                    <a:bodyPr/>
                    <a:lstStyle>
                      <a:lvl1pPr marL="0" algn="l" defTabSz="457200" rtl="0" eaLnBrk="1" latinLnBrk="0" hangingPunct="1">
                        <a:defRPr sz="1800" b="1" kern="1200">
                          <a:solidFill>
                            <a:schemeClr val="lt1"/>
                          </a:solidFill>
                          <a:latin typeface="Noto"/>
                        </a:defRPr>
                      </a:lvl1pPr>
                      <a:lvl2pPr marL="457200" algn="l" defTabSz="457200" rtl="0" eaLnBrk="1" latinLnBrk="0" hangingPunct="1">
                        <a:defRPr sz="1800" b="1" kern="1200">
                          <a:solidFill>
                            <a:schemeClr val="lt1"/>
                          </a:solidFill>
                          <a:latin typeface="Noto"/>
                        </a:defRPr>
                      </a:lvl2pPr>
                      <a:lvl3pPr marL="914400" algn="l" defTabSz="457200" rtl="0" eaLnBrk="1" latinLnBrk="0" hangingPunct="1">
                        <a:defRPr sz="1800" b="1" kern="1200">
                          <a:solidFill>
                            <a:schemeClr val="lt1"/>
                          </a:solidFill>
                          <a:latin typeface="Noto"/>
                        </a:defRPr>
                      </a:lvl3pPr>
                      <a:lvl4pPr marL="1371600" algn="l" defTabSz="457200" rtl="0" eaLnBrk="1" latinLnBrk="0" hangingPunct="1">
                        <a:defRPr sz="1800" b="1" kern="1200">
                          <a:solidFill>
                            <a:schemeClr val="lt1"/>
                          </a:solidFill>
                          <a:latin typeface="Noto"/>
                        </a:defRPr>
                      </a:lvl4pPr>
                      <a:lvl5pPr marL="1828800" algn="l" defTabSz="457200" rtl="0" eaLnBrk="1" latinLnBrk="0" hangingPunct="1">
                        <a:defRPr sz="1800" b="1" kern="1200">
                          <a:solidFill>
                            <a:schemeClr val="lt1"/>
                          </a:solidFill>
                          <a:latin typeface="Noto"/>
                        </a:defRPr>
                      </a:lvl5pPr>
                      <a:lvl6pPr marL="2286000" algn="l" defTabSz="457200" rtl="0" eaLnBrk="1" latinLnBrk="0" hangingPunct="1">
                        <a:defRPr sz="1800" b="1" kern="1200">
                          <a:solidFill>
                            <a:schemeClr val="lt1"/>
                          </a:solidFill>
                          <a:latin typeface="Noto"/>
                        </a:defRPr>
                      </a:lvl6pPr>
                      <a:lvl7pPr marL="2743200" algn="l" defTabSz="457200" rtl="0" eaLnBrk="1" latinLnBrk="0" hangingPunct="1">
                        <a:defRPr sz="1800" b="1" kern="1200">
                          <a:solidFill>
                            <a:schemeClr val="lt1"/>
                          </a:solidFill>
                          <a:latin typeface="Noto"/>
                        </a:defRPr>
                      </a:lvl7pPr>
                      <a:lvl8pPr marL="3200400" algn="l" defTabSz="457200" rtl="0" eaLnBrk="1" latinLnBrk="0" hangingPunct="1">
                        <a:defRPr sz="1800" b="1" kern="1200">
                          <a:solidFill>
                            <a:schemeClr val="lt1"/>
                          </a:solidFill>
                          <a:latin typeface="Noto"/>
                        </a:defRPr>
                      </a:lvl8pPr>
                      <a:lvl9pPr marL="3657600" algn="l" defTabSz="457200" rtl="0" eaLnBrk="1" latinLnBrk="0" hangingPunct="1">
                        <a:defRPr sz="1800" b="1" kern="1200">
                          <a:solidFill>
                            <a:schemeClr val="lt1"/>
                          </a:solidFill>
                          <a:latin typeface="Noto"/>
                        </a:defRPr>
                      </a:lvl9pPr>
                    </a:lstStyle>
                    <a:p>
                      <a:pPr algn="ctr"/>
                      <a:r>
                        <a:rPr lang="en-US" sz="1400" b="1" dirty="0">
                          <a:solidFill>
                            <a:schemeClr val="bg1">
                              <a:lumMod val="95000"/>
                            </a:schemeClr>
                          </a:solidFill>
                          <a:latin typeface="+mj-lt"/>
                          <a:cs typeface="Arial" panose="020B0604020202020204" pitchFamily="34" charset="0"/>
                        </a:rPr>
                        <a:t>Response Rate</a:t>
                      </a:r>
                    </a:p>
                    <a:p>
                      <a:pPr algn="ctr"/>
                      <a:r>
                        <a:rPr lang="en-US" sz="1400" b="1" dirty="0">
                          <a:solidFill>
                            <a:schemeClr val="bg1">
                              <a:lumMod val="95000"/>
                            </a:schemeClr>
                          </a:solidFill>
                          <a:latin typeface="+mj-lt"/>
                          <a:cs typeface="Arial" panose="020B0604020202020204" pitchFamily="34" charset="0"/>
                        </a:rPr>
                        <a:t>12 weeks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E93D5"/>
                    </a:solidFill>
                  </a:tcPr>
                </a:tc>
                <a:tc>
                  <a:txBody>
                    <a:bodyPr/>
                    <a:lstStyle/>
                    <a:p>
                      <a:pPr algn="ctr"/>
                      <a:r>
                        <a:rPr lang="en-US" sz="1400" b="1" dirty="0">
                          <a:solidFill>
                            <a:schemeClr val="bg1"/>
                          </a:solidFill>
                          <a:latin typeface="+mj-lt"/>
                        </a:rPr>
                        <a:t>Response Rate</a:t>
                      </a:r>
                    </a:p>
                    <a:p>
                      <a:pPr algn="ctr"/>
                      <a:r>
                        <a:rPr lang="en-US" sz="1400" b="1" dirty="0">
                          <a:solidFill>
                            <a:schemeClr val="bg1"/>
                          </a:solidFill>
                          <a:latin typeface="+mj-lt"/>
                        </a:rPr>
                        <a:t>24 weeks</a:t>
                      </a:r>
                    </a:p>
                    <a:p>
                      <a:pPr algn="ctr"/>
                      <a:endParaRPr lang="en-US" sz="1400" dirty="0">
                        <a:latin typeface="+mj-lt"/>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E93D5"/>
                    </a:solidFill>
                  </a:tcPr>
                </a:tc>
                <a:tc>
                  <a:txBody>
                    <a:bodyPr/>
                    <a:lstStyle/>
                    <a:p>
                      <a:pPr algn="ctr"/>
                      <a:r>
                        <a:rPr lang="en-US" sz="1400" b="1" dirty="0">
                          <a:solidFill>
                            <a:schemeClr val="bg1"/>
                          </a:solidFill>
                          <a:latin typeface="+mj-lt"/>
                        </a:rPr>
                        <a:t>Response Rate</a:t>
                      </a:r>
                    </a:p>
                    <a:p>
                      <a:pPr algn="ctr"/>
                      <a:r>
                        <a:rPr lang="en-US" sz="1400" b="1" dirty="0">
                          <a:solidFill>
                            <a:schemeClr val="bg1"/>
                          </a:solidFill>
                          <a:latin typeface="+mj-lt"/>
                        </a:rPr>
                        <a:t>36 weeks</a:t>
                      </a:r>
                    </a:p>
                    <a:p>
                      <a:pPr algn="ctr"/>
                      <a:endParaRPr lang="en-US" sz="1400" dirty="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E93D5"/>
                    </a:solidFill>
                  </a:tcPr>
                </a:tc>
                <a:extLst>
                  <a:ext uri="{0D108BD9-81ED-4DB2-BD59-A6C34878D82A}">
                    <a16:rowId xmlns:a16="http://schemas.microsoft.com/office/drawing/2014/main" val="3197997609"/>
                  </a:ext>
                </a:extLst>
              </a:tr>
              <a:tr h="655190">
                <a:tc>
                  <a:txBody>
                    <a:bodyPr/>
                    <a:lstStyle>
                      <a:lvl1pPr marL="0" algn="l" defTabSz="457200" rtl="0" eaLnBrk="1" latinLnBrk="0" hangingPunct="1">
                        <a:defRPr sz="1800" kern="1200">
                          <a:solidFill>
                            <a:schemeClr val="dk1"/>
                          </a:solidFill>
                          <a:latin typeface="Noto"/>
                        </a:defRPr>
                      </a:lvl1pPr>
                      <a:lvl2pPr marL="457200" algn="l" defTabSz="457200" rtl="0" eaLnBrk="1" latinLnBrk="0" hangingPunct="1">
                        <a:defRPr sz="1800" kern="1200">
                          <a:solidFill>
                            <a:schemeClr val="dk1"/>
                          </a:solidFill>
                          <a:latin typeface="Noto"/>
                        </a:defRPr>
                      </a:lvl2pPr>
                      <a:lvl3pPr marL="914400" algn="l" defTabSz="457200" rtl="0" eaLnBrk="1" latinLnBrk="0" hangingPunct="1">
                        <a:defRPr sz="1800" kern="1200">
                          <a:solidFill>
                            <a:schemeClr val="dk1"/>
                          </a:solidFill>
                          <a:latin typeface="Noto"/>
                        </a:defRPr>
                      </a:lvl3pPr>
                      <a:lvl4pPr marL="1371600" algn="l" defTabSz="457200" rtl="0" eaLnBrk="1" latinLnBrk="0" hangingPunct="1">
                        <a:defRPr sz="1800" kern="1200">
                          <a:solidFill>
                            <a:schemeClr val="dk1"/>
                          </a:solidFill>
                          <a:latin typeface="Noto"/>
                        </a:defRPr>
                      </a:lvl4pPr>
                      <a:lvl5pPr marL="1828800" algn="l" defTabSz="457200" rtl="0" eaLnBrk="1" latinLnBrk="0" hangingPunct="1">
                        <a:defRPr sz="1800" kern="1200">
                          <a:solidFill>
                            <a:schemeClr val="dk1"/>
                          </a:solidFill>
                          <a:latin typeface="Noto"/>
                        </a:defRPr>
                      </a:lvl5pPr>
                      <a:lvl6pPr marL="2286000" algn="l" defTabSz="457200" rtl="0" eaLnBrk="1" latinLnBrk="0" hangingPunct="1">
                        <a:defRPr sz="1800" kern="1200">
                          <a:solidFill>
                            <a:schemeClr val="dk1"/>
                          </a:solidFill>
                          <a:latin typeface="Noto"/>
                        </a:defRPr>
                      </a:lvl6pPr>
                      <a:lvl7pPr marL="2743200" algn="l" defTabSz="457200" rtl="0" eaLnBrk="1" latinLnBrk="0" hangingPunct="1">
                        <a:defRPr sz="1800" kern="1200">
                          <a:solidFill>
                            <a:schemeClr val="dk1"/>
                          </a:solidFill>
                          <a:latin typeface="Noto"/>
                        </a:defRPr>
                      </a:lvl7pPr>
                      <a:lvl8pPr marL="3200400" algn="l" defTabSz="457200" rtl="0" eaLnBrk="1" latinLnBrk="0" hangingPunct="1">
                        <a:defRPr sz="1800" kern="1200">
                          <a:solidFill>
                            <a:schemeClr val="dk1"/>
                          </a:solidFill>
                          <a:latin typeface="Noto"/>
                        </a:defRPr>
                      </a:lvl8pPr>
                      <a:lvl9pPr marL="3657600" algn="l" defTabSz="457200" rtl="0" eaLnBrk="1" latinLnBrk="0" hangingPunct="1">
                        <a:defRPr sz="1800" kern="1200">
                          <a:solidFill>
                            <a:schemeClr val="dk1"/>
                          </a:solidFill>
                          <a:latin typeface="Noto"/>
                        </a:defRPr>
                      </a:lvl9pPr>
                    </a:lstStyle>
                    <a:p>
                      <a:pPr algn="ctr"/>
                      <a:r>
                        <a:rPr lang="en-US" sz="1800" dirty="0">
                          <a:latin typeface="Noto"/>
                        </a:rPr>
                        <a:t>Sertraline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93D5">
                        <a:tint val="40000"/>
                      </a:srgbClr>
                    </a:solidFill>
                  </a:tcPr>
                </a:tc>
                <a:tc>
                  <a:txBody>
                    <a:bodyPr/>
                    <a:lstStyle>
                      <a:lvl1pPr marL="0" algn="l" defTabSz="457200" rtl="0" eaLnBrk="1" latinLnBrk="0" hangingPunct="1">
                        <a:defRPr sz="1800" kern="1200">
                          <a:solidFill>
                            <a:schemeClr val="dk1"/>
                          </a:solidFill>
                          <a:latin typeface="Noto"/>
                        </a:defRPr>
                      </a:lvl1pPr>
                      <a:lvl2pPr marL="457200" algn="l" defTabSz="457200" rtl="0" eaLnBrk="1" latinLnBrk="0" hangingPunct="1">
                        <a:defRPr sz="1800" kern="1200">
                          <a:solidFill>
                            <a:schemeClr val="dk1"/>
                          </a:solidFill>
                          <a:latin typeface="Noto"/>
                        </a:defRPr>
                      </a:lvl2pPr>
                      <a:lvl3pPr marL="914400" algn="l" defTabSz="457200" rtl="0" eaLnBrk="1" latinLnBrk="0" hangingPunct="1">
                        <a:defRPr sz="1800" kern="1200">
                          <a:solidFill>
                            <a:schemeClr val="dk1"/>
                          </a:solidFill>
                          <a:latin typeface="Noto"/>
                        </a:defRPr>
                      </a:lvl3pPr>
                      <a:lvl4pPr marL="1371600" algn="l" defTabSz="457200" rtl="0" eaLnBrk="1" latinLnBrk="0" hangingPunct="1">
                        <a:defRPr sz="1800" kern="1200">
                          <a:solidFill>
                            <a:schemeClr val="dk1"/>
                          </a:solidFill>
                          <a:latin typeface="Noto"/>
                        </a:defRPr>
                      </a:lvl4pPr>
                      <a:lvl5pPr marL="1828800" algn="l" defTabSz="457200" rtl="0" eaLnBrk="1" latinLnBrk="0" hangingPunct="1">
                        <a:defRPr sz="1800" kern="1200">
                          <a:solidFill>
                            <a:schemeClr val="dk1"/>
                          </a:solidFill>
                          <a:latin typeface="Noto"/>
                        </a:defRPr>
                      </a:lvl5pPr>
                      <a:lvl6pPr marL="2286000" algn="l" defTabSz="457200" rtl="0" eaLnBrk="1" latinLnBrk="0" hangingPunct="1">
                        <a:defRPr sz="1800" kern="1200">
                          <a:solidFill>
                            <a:schemeClr val="dk1"/>
                          </a:solidFill>
                          <a:latin typeface="Noto"/>
                        </a:defRPr>
                      </a:lvl6pPr>
                      <a:lvl7pPr marL="2743200" algn="l" defTabSz="457200" rtl="0" eaLnBrk="1" latinLnBrk="0" hangingPunct="1">
                        <a:defRPr sz="1800" kern="1200">
                          <a:solidFill>
                            <a:schemeClr val="dk1"/>
                          </a:solidFill>
                          <a:latin typeface="Noto"/>
                        </a:defRPr>
                      </a:lvl7pPr>
                      <a:lvl8pPr marL="3200400" algn="l" defTabSz="457200" rtl="0" eaLnBrk="1" latinLnBrk="0" hangingPunct="1">
                        <a:defRPr sz="1800" kern="1200">
                          <a:solidFill>
                            <a:schemeClr val="dk1"/>
                          </a:solidFill>
                          <a:latin typeface="Noto"/>
                        </a:defRPr>
                      </a:lvl8pPr>
                      <a:lvl9pPr marL="3657600" algn="l" defTabSz="457200" rtl="0" eaLnBrk="1" latinLnBrk="0" hangingPunct="1">
                        <a:defRPr sz="1800" kern="1200">
                          <a:solidFill>
                            <a:schemeClr val="dk1"/>
                          </a:solidFill>
                          <a:latin typeface="Noto"/>
                        </a:defRPr>
                      </a:lvl9pPr>
                    </a:lstStyle>
                    <a:p>
                      <a:pPr algn="ctr"/>
                      <a:r>
                        <a:rPr lang="en-US" sz="1800" dirty="0">
                          <a:latin typeface="Noto"/>
                        </a:rPr>
                        <a:t>55%</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93D5">
                        <a:tint val="40000"/>
                      </a:srgbClr>
                    </a:solidFill>
                  </a:tcPr>
                </a:tc>
                <a:tc>
                  <a:txBody>
                    <a:bodyPr/>
                    <a:lstStyle/>
                    <a:p>
                      <a:pPr algn="ctr"/>
                      <a:r>
                        <a:rPr lang="en-US" sz="1800" dirty="0">
                          <a:latin typeface="Noto"/>
                        </a:rPr>
                        <a:t>67%</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E93D5">
                        <a:tint val="40000"/>
                      </a:srgbClr>
                    </a:solidFill>
                  </a:tcPr>
                </a:tc>
                <a:tc>
                  <a:txBody>
                    <a:bodyPr/>
                    <a:lstStyle/>
                    <a:p>
                      <a:pPr algn="ctr"/>
                      <a:r>
                        <a:rPr lang="en-US" sz="1800" dirty="0">
                          <a:latin typeface="Noto"/>
                        </a:rPr>
                        <a:t>70%</a:t>
                      </a: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E93D5">
                        <a:tint val="40000"/>
                      </a:srgbClr>
                    </a:solidFill>
                  </a:tcPr>
                </a:tc>
                <a:extLst>
                  <a:ext uri="{0D108BD9-81ED-4DB2-BD59-A6C34878D82A}">
                    <a16:rowId xmlns:a16="http://schemas.microsoft.com/office/drawing/2014/main" val="3898823669"/>
                  </a:ext>
                </a:extLst>
              </a:tr>
              <a:tr h="655190">
                <a:tc>
                  <a:txBody>
                    <a:bodyPr/>
                    <a:lstStyle>
                      <a:lvl1pPr marL="0" algn="l" defTabSz="457200" rtl="0" eaLnBrk="1" latinLnBrk="0" hangingPunct="1">
                        <a:defRPr sz="1800" kern="1200">
                          <a:solidFill>
                            <a:schemeClr val="dk1"/>
                          </a:solidFill>
                          <a:latin typeface="Noto"/>
                        </a:defRPr>
                      </a:lvl1pPr>
                      <a:lvl2pPr marL="457200" algn="l" defTabSz="457200" rtl="0" eaLnBrk="1" latinLnBrk="0" hangingPunct="1">
                        <a:defRPr sz="1800" kern="1200">
                          <a:solidFill>
                            <a:schemeClr val="dk1"/>
                          </a:solidFill>
                          <a:latin typeface="Noto"/>
                        </a:defRPr>
                      </a:lvl2pPr>
                      <a:lvl3pPr marL="914400" algn="l" defTabSz="457200" rtl="0" eaLnBrk="1" latinLnBrk="0" hangingPunct="1">
                        <a:defRPr sz="1800" kern="1200">
                          <a:solidFill>
                            <a:schemeClr val="dk1"/>
                          </a:solidFill>
                          <a:latin typeface="Noto"/>
                        </a:defRPr>
                      </a:lvl3pPr>
                      <a:lvl4pPr marL="1371600" algn="l" defTabSz="457200" rtl="0" eaLnBrk="1" latinLnBrk="0" hangingPunct="1">
                        <a:defRPr sz="1800" kern="1200">
                          <a:solidFill>
                            <a:schemeClr val="dk1"/>
                          </a:solidFill>
                          <a:latin typeface="Noto"/>
                        </a:defRPr>
                      </a:lvl4pPr>
                      <a:lvl5pPr marL="1828800" algn="l" defTabSz="457200" rtl="0" eaLnBrk="1" latinLnBrk="0" hangingPunct="1">
                        <a:defRPr sz="1800" kern="1200">
                          <a:solidFill>
                            <a:schemeClr val="dk1"/>
                          </a:solidFill>
                          <a:latin typeface="Noto"/>
                        </a:defRPr>
                      </a:lvl5pPr>
                      <a:lvl6pPr marL="2286000" algn="l" defTabSz="457200" rtl="0" eaLnBrk="1" latinLnBrk="0" hangingPunct="1">
                        <a:defRPr sz="1800" kern="1200">
                          <a:solidFill>
                            <a:schemeClr val="dk1"/>
                          </a:solidFill>
                          <a:latin typeface="Noto"/>
                        </a:defRPr>
                      </a:lvl6pPr>
                      <a:lvl7pPr marL="2743200" algn="l" defTabSz="457200" rtl="0" eaLnBrk="1" latinLnBrk="0" hangingPunct="1">
                        <a:defRPr sz="1800" kern="1200">
                          <a:solidFill>
                            <a:schemeClr val="dk1"/>
                          </a:solidFill>
                          <a:latin typeface="Noto"/>
                        </a:defRPr>
                      </a:lvl7pPr>
                      <a:lvl8pPr marL="3200400" algn="l" defTabSz="457200" rtl="0" eaLnBrk="1" latinLnBrk="0" hangingPunct="1">
                        <a:defRPr sz="1800" kern="1200">
                          <a:solidFill>
                            <a:schemeClr val="dk1"/>
                          </a:solidFill>
                          <a:latin typeface="Noto"/>
                        </a:defRPr>
                      </a:lvl8pPr>
                      <a:lvl9pPr marL="3657600" algn="l" defTabSz="457200" rtl="0" eaLnBrk="1" latinLnBrk="0" hangingPunct="1">
                        <a:defRPr sz="1800" kern="1200">
                          <a:solidFill>
                            <a:schemeClr val="dk1"/>
                          </a:solidFill>
                          <a:latin typeface="Noto"/>
                        </a:defRPr>
                      </a:lvl9pPr>
                    </a:lstStyle>
                    <a:p>
                      <a:pPr algn="ctr"/>
                      <a:r>
                        <a:rPr lang="en-US" sz="1800" dirty="0">
                          <a:latin typeface="Noto"/>
                        </a:rPr>
                        <a:t>CBT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93D5">
                        <a:tint val="20000"/>
                      </a:srgbClr>
                    </a:solidFill>
                  </a:tcPr>
                </a:tc>
                <a:tc>
                  <a:txBody>
                    <a:bodyPr/>
                    <a:lstStyle>
                      <a:lvl1pPr marL="0" algn="l" defTabSz="457200" rtl="0" eaLnBrk="1" latinLnBrk="0" hangingPunct="1">
                        <a:defRPr sz="1800" kern="1200">
                          <a:solidFill>
                            <a:schemeClr val="dk1"/>
                          </a:solidFill>
                          <a:latin typeface="Noto"/>
                        </a:defRPr>
                      </a:lvl1pPr>
                      <a:lvl2pPr marL="457200" algn="l" defTabSz="457200" rtl="0" eaLnBrk="1" latinLnBrk="0" hangingPunct="1">
                        <a:defRPr sz="1800" kern="1200">
                          <a:solidFill>
                            <a:schemeClr val="dk1"/>
                          </a:solidFill>
                          <a:latin typeface="Noto"/>
                        </a:defRPr>
                      </a:lvl2pPr>
                      <a:lvl3pPr marL="914400" algn="l" defTabSz="457200" rtl="0" eaLnBrk="1" latinLnBrk="0" hangingPunct="1">
                        <a:defRPr sz="1800" kern="1200">
                          <a:solidFill>
                            <a:schemeClr val="dk1"/>
                          </a:solidFill>
                          <a:latin typeface="Noto"/>
                        </a:defRPr>
                      </a:lvl3pPr>
                      <a:lvl4pPr marL="1371600" algn="l" defTabSz="457200" rtl="0" eaLnBrk="1" latinLnBrk="0" hangingPunct="1">
                        <a:defRPr sz="1800" kern="1200">
                          <a:solidFill>
                            <a:schemeClr val="dk1"/>
                          </a:solidFill>
                          <a:latin typeface="Noto"/>
                        </a:defRPr>
                      </a:lvl4pPr>
                      <a:lvl5pPr marL="1828800" algn="l" defTabSz="457200" rtl="0" eaLnBrk="1" latinLnBrk="0" hangingPunct="1">
                        <a:defRPr sz="1800" kern="1200">
                          <a:solidFill>
                            <a:schemeClr val="dk1"/>
                          </a:solidFill>
                          <a:latin typeface="Noto"/>
                        </a:defRPr>
                      </a:lvl5pPr>
                      <a:lvl6pPr marL="2286000" algn="l" defTabSz="457200" rtl="0" eaLnBrk="1" latinLnBrk="0" hangingPunct="1">
                        <a:defRPr sz="1800" kern="1200">
                          <a:solidFill>
                            <a:schemeClr val="dk1"/>
                          </a:solidFill>
                          <a:latin typeface="Noto"/>
                        </a:defRPr>
                      </a:lvl6pPr>
                      <a:lvl7pPr marL="2743200" algn="l" defTabSz="457200" rtl="0" eaLnBrk="1" latinLnBrk="0" hangingPunct="1">
                        <a:defRPr sz="1800" kern="1200">
                          <a:solidFill>
                            <a:schemeClr val="dk1"/>
                          </a:solidFill>
                          <a:latin typeface="Noto"/>
                        </a:defRPr>
                      </a:lvl7pPr>
                      <a:lvl8pPr marL="3200400" algn="l" defTabSz="457200" rtl="0" eaLnBrk="1" latinLnBrk="0" hangingPunct="1">
                        <a:defRPr sz="1800" kern="1200">
                          <a:solidFill>
                            <a:schemeClr val="dk1"/>
                          </a:solidFill>
                          <a:latin typeface="Noto"/>
                        </a:defRPr>
                      </a:lvl8pPr>
                      <a:lvl9pPr marL="3657600" algn="l" defTabSz="457200" rtl="0" eaLnBrk="1" latinLnBrk="0" hangingPunct="1">
                        <a:defRPr sz="1800" kern="1200">
                          <a:solidFill>
                            <a:schemeClr val="dk1"/>
                          </a:solidFill>
                          <a:latin typeface="Noto"/>
                        </a:defRPr>
                      </a:lvl9pPr>
                    </a:lstStyle>
                    <a:p>
                      <a:pPr algn="ctr"/>
                      <a:r>
                        <a:rPr lang="en-US" sz="1800" dirty="0">
                          <a:latin typeface="Noto"/>
                        </a:rPr>
                        <a:t>59.7%</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93D5">
                        <a:tint val="20000"/>
                      </a:srgbClr>
                    </a:solidFill>
                  </a:tcPr>
                </a:tc>
                <a:tc>
                  <a:txBody>
                    <a:bodyPr/>
                    <a:lstStyle/>
                    <a:p>
                      <a:pPr algn="ctr"/>
                      <a:r>
                        <a:rPr lang="en-US" sz="1800" dirty="0">
                          <a:latin typeface="Noto"/>
                        </a:rPr>
                        <a:t>69%</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E93D5">
                        <a:tint val="20000"/>
                      </a:srgbClr>
                    </a:solidFill>
                  </a:tcPr>
                </a:tc>
                <a:tc>
                  <a:txBody>
                    <a:bodyPr/>
                    <a:lstStyle/>
                    <a:p>
                      <a:pPr algn="ctr"/>
                      <a:r>
                        <a:rPr lang="en-US" sz="1800" dirty="0">
                          <a:latin typeface="Noto"/>
                        </a:rPr>
                        <a:t>71%</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E93D5">
                        <a:tint val="20000"/>
                      </a:srgbClr>
                    </a:solidFill>
                  </a:tcPr>
                </a:tc>
                <a:extLst>
                  <a:ext uri="{0D108BD9-81ED-4DB2-BD59-A6C34878D82A}">
                    <a16:rowId xmlns:a16="http://schemas.microsoft.com/office/drawing/2014/main" val="2453954797"/>
                  </a:ext>
                </a:extLst>
              </a:tr>
              <a:tr h="655190">
                <a:tc>
                  <a:txBody>
                    <a:bodyPr/>
                    <a:lstStyle>
                      <a:lvl1pPr marL="0" algn="l" defTabSz="457200" rtl="0" eaLnBrk="1" latinLnBrk="0" hangingPunct="1">
                        <a:defRPr sz="1800" kern="1200">
                          <a:solidFill>
                            <a:schemeClr val="dk1"/>
                          </a:solidFill>
                          <a:latin typeface="Noto"/>
                        </a:defRPr>
                      </a:lvl1pPr>
                      <a:lvl2pPr marL="457200" algn="l" defTabSz="457200" rtl="0" eaLnBrk="1" latinLnBrk="0" hangingPunct="1">
                        <a:defRPr sz="1800" kern="1200">
                          <a:solidFill>
                            <a:schemeClr val="dk1"/>
                          </a:solidFill>
                          <a:latin typeface="Noto"/>
                        </a:defRPr>
                      </a:lvl2pPr>
                      <a:lvl3pPr marL="914400" algn="l" defTabSz="457200" rtl="0" eaLnBrk="1" latinLnBrk="0" hangingPunct="1">
                        <a:defRPr sz="1800" kern="1200">
                          <a:solidFill>
                            <a:schemeClr val="dk1"/>
                          </a:solidFill>
                          <a:latin typeface="Noto"/>
                        </a:defRPr>
                      </a:lvl3pPr>
                      <a:lvl4pPr marL="1371600" algn="l" defTabSz="457200" rtl="0" eaLnBrk="1" latinLnBrk="0" hangingPunct="1">
                        <a:defRPr sz="1800" kern="1200">
                          <a:solidFill>
                            <a:schemeClr val="dk1"/>
                          </a:solidFill>
                          <a:latin typeface="Noto"/>
                        </a:defRPr>
                      </a:lvl4pPr>
                      <a:lvl5pPr marL="1828800" algn="l" defTabSz="457200" rtl="0" eaLnBrk="1" latinLnBrk="0" hangingPunct="1">
                        <a:defRPr sz="1800" kern="1200">
                          <a:solidFill>
                            <a:schemeClr val="dk1"/>
                          </a:solidFill>
                          <a:latin typeface="Noto"/>
                        </a:defRPr>
                      </a:lvl5pPr>
                      <a:lvl6pPr marL="2286000" algn="l" defTabSz="457200" rtl="0" eaLnBrk="1" latinLnBrk="0" hangingPunct="1">
                        <a:defRPr sz="1800" kern="1200">
                          <a:solidFill>
                            <a:schemeClr val="dk1"/>
                          </a:solidFill>
                          <a:latin typeface="Noto"/>
                        </a:defRPr>
                      </a:lvl6pPr>
                      <a:lvl7pPr marL="2743200" algn="l" defTabSz="457200" rtl="0" eaLnBrk="1" latinLnBrk="0" hangingPunct="1">
                        <a:defRPr sz="1800" kern="1200">
                          <a:solidFill>
                            <a:schemeClr val="dk1"/>
                          </a:solidFill>
                          <a:latin typeface="Noto"/>
                        </a:defRPr>
                      </a:lvl7pPr>
                      <a:lvl8pPr marL="3200400" algn="l" defTabSz="457200" rtl="0" eaLnBrk="1" latinLnBrk="0" hangingPunct="1">
                        <a:defRPr sz="1800" kern="1200">
                          <a:solidFill>
                            <a:schemeClr val="dk1"/>
                          </a:solidFill>
                          <a:latin typeface="Noto"/>
                        </a:defRPr>
                      </a:lvl8pPr>
                      <a:lvl9pPr marL="3657600" algn="l" defTabSz="457200" rtl="0" eaLnBrk="1" latinLnBrk="0" hangingPunct="1">
                        <a:defRPr sz="1800" kern="1200">
                          <a:solidFill>
                            <a:schemeClr val="dk1"/>
                          </a:solidFill>
                          <a:latin typeface="Noto"/>
                        </a:defRPr>
                      </a:lvl9pPr>
                    </a:lstStyle>
                    <a:p>
                      <a:pPr algn="ctr"/>
                      <a:r>
                        <a:rPr lang="en-US" sz="1800" dirty="0">
                          <a:latin typeface="Noto"/>
                        </a:rPr>
                        <a:t>Sertraline + CBT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93D5">
                        <a:tint val="40000"/>
                      </a:srgbClr>
                    </a:solidFill>
                  </a:tcPr>
                </a:tc>
                <a:tc>
                  <a:txBody>
                    <a:bodyPr/>
                    <a:lstStyle>
                      <a:lvl1pPr marL="0" algn="l" defTabSz="457200" rtl="0" eaLnBrk="1" latinLnBrk="0" hangingPunct="1">
                        <a:defRPr sz="1800" kern="1200">
                          <a:solidFill>
                            <a:schemeClr val="dk1"/>
                          </a:solidFill>
                          <a:latin typeface="Noto"/>
                        </a:defRPr>
                      </a:lvl1pPr>
                      <a:lvl2pPr marL="457200" algn="l" defTabSz="457200" rtl="0" eaLnBrk="1" latinLnBrk="0" hangingPunct="1">
                        <a:defRPr sz="1800" kern="1200">
                          <a:solidFill>
                            <a:schemeClr val="dk1"/>
                          </a:solidFill>
                          <a:latin typeface="Noto"/>
                        </a:defRPr>
                      </a:lvl2pPr>
                      <a:lvl3pPr marL="914400" algn="l" defTabSz="457200" rtl="0" eaLnBrk="1" latinLnBrk="0" hangingPunct="1">
                        <a:defRPr sz="1800" kern="1200">
                          <a:solidFill>
                            <a:schemeClr val="dk1"/>
                          </a:solidFill>
                          <a:latin typeface="Noto"/>
                        </a:defRPr>
                      </a:lvl3pPr>
                      <a:lvl4pPr marL="1371600" algn="l" defTabSz="457200" rtl="0" eaLnBrk="1" latinLnBrk="0" hangingPunct="1">
                        <a:defRPr sz="1800" kern="1200">
                          <a:solidFill>
                            <a:schemeClr val="dk1"/>
                          </a:solidFill>
                          <a:latin typeface="Noto"/>
                        </a:defRPr>
                      </a:lvl4pPr>
                      <a:lvl5pPr marL="1828800" algn="l" defTabSz="457200" rtl="0" eaLnBrk="1" latinLnBrk="0" hangingPunct="1">
                        <a:defRPr sz="1800" kern="1200">
                          <a:solidFill>
                            <a:schemeClr val="dk1"/>
                          </a:solidFill>
                          <a:latin typeface="Noto"/>
                        </a:defRPr>
                      </a:lvl5pPr>
                      <a:lvl6pPr marL="2286000" algn="l" defTabSz="457200" rtl="0" eaLnBrk="1" latinLnBrk="0" hangingPunct="1">
                        <a:defRPr sz="1800" kern="1200">
                          <a:solidFill>
                            <a:schemeClr val="dk1"/>
                          </a:solidFill>
                          <a:latin typeface="Noto"/>
                        </a:defRPr>
                      </a:lvl6pPr>
                      <a:lvl7pPr marL="2743200" algn="l" defTabSz="457200" rtl="0" eaLnBrk="1" latinLnBrk="0" hangingPunct="1">
                        <a:defRPr sz="1800" kern="1200">
                          <a:solidFill>
                            <a:schemeClr val="dk1"/>
                          </a:solidFill>
                          <a:latin typeface="Noto"/>
                        </a:defRPr>
                      </a:lvl7pPr>
                      <a:lvl8pPr marL="3200400" algn="l" defTabSz="457200" rtl="0" eaLnBrk="1" latinLnBrk="0" hangingPunct="1">
                        <a:defRPr sz="1800" kern="1200">
                          <a:solidFill>
                            <a:schemeClr val="dk1"/>
                          </a:solidFill>
                          <a:latin typeface="Noto"/>
                        </a:defRPr>
                      </a:lvl8pPr>
                      <a:lvl9pPr marL="3657600" algn="l" defTabSz="457200" rtl="0" eaLnBrk="1" latinLnBrk="0" hangingPunct="1">
                        <a:defRPr sz="1800" kern="1200">
                          <a:solidFill>
                            <a:schemeClr val="dk1"/>
                          </a:solidFill>
                          <a:latin typeface="Noto"/>
                        </a:defRPr>
                      </a:lvl9pPr>
                    </a:lstStyle>
                    <a:p>
                      <a:pPr algn="ctr"/>
                      <a:r>
                        <a:rPr lang="en-US" sz="1800" dirty="0">
                          <a:latin typeface="Noto"/>
                        </a:rPr>
                        <a:t>80.7%</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93D5">
                        <a:tint val="40000"/>
                      </a:srgbClr>
                    </a:solidFill>
                  </a:tcPr>
                </a:tc>
                <a:tc>
                  <a:txBody>
                    <a:bodyPr/>
                    <a:lstStyle/>
                    <a:p>
                      <a:pPr algn="ctr"/>
                      <a:r>
                        <a:rPr lang="en-US" sz="1800" dirty="0">
                          <a:latin typeface="Noto"/>
                        </a:rPr>
                        <a:t>81.24%</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E93D5">
                        <a:tint val="40000"/>
                      </a:srgbClr>
                    </a:solidFill>
                  </a:tcPr>
                </a:tc>
                <a:tc>
                  <a:txBody>
                    <a:bodyPr/>
                    <a:lstStyle/>
                    <a:p>
                      <a:pPr algn="ctr"/>
                      <a:r>
                        <a:rPr lang="en-US" sz="1800" dirty="0">
                          <a:latin typeface="Noto"/>
                        </a:rPr>
                        <a:t>82.69%</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E93D5">
                        <a:tint val="40000"/>
                      </a:srgbClr>
                    </a:solidFill>
                  </a:tcPr>
                </a:tc>
                <a:extLst>
                  <a:ext uri="{0D108BD9-81ED-4DB2-BD59-A6C34878D82A}">
                    <a16:rowId xmlns:a16="http://schemas.microsoft.com/office/drawing/2014/main" val="3945279835"/>
                  </a:ext>
                </a:extLst>
              </a:tr>
              <a:tr h="655190">
                <a:tc>
                  <a:txBody>
                    <a:bodyPr/>
                    <a:lstStyle>
                      <a:lvl1pPr marL="0" algn="l" defTabSz="457200" rtl="0" eaLnBrk="1" latinLnBrk="0" hangingPunct="1">
                        <a:defRPr sz="1800" kern="1200">
                          <a:solidFill>
                            <a:schemeClr val="dk1"/>
                          </a:solidFill>
                          <a:latin typeface="Noto"/>
                        </a:defRPr>
                      </a:lvl1pPr>
                      <a:lvl2pPr marL="457200" algn="l" defTabSz="457200" rtl="0" eaLnBrk="1" latinLnBrk="0" hangingPunct="1">
                        <a:defRPr sz="1800" kern="1200">
                          <a:solidFill>
                            <a:schemeClr val="dk1"/>
                          </a:solidFill>
                          <a:latin typeface="Noto"/>
                        </a:defRPr>
                      </a:lvl2pPr>
                      <a:lvl3pPr marL="914400" algn="l" defTabSz="457200" rtl="0" eaLnBrk="1" latinLnBrk="0" hangingPunct="1">
                        <a:defRPr sz="1800" kern="1200">
                          <a:solidFill>
                            <a:schemeClr val="dk1"/>
                          </a:solidFill>
                          <a:latin typeface="Noto"/>
                        </a:defRPr>
                      </a:lvl3pPr>
                      <a:lvl4pPr marL="1371600" algn="l" defTabSz="457200" rtl="0" eaLnBrk="1" latinLnBrk="0" hangingPunct="1">
                        <a:defRPr sz="1800" kern="1200">
                          <a:solidFill>
                            <a:schemeClr val="dk1"/>
                          </a:solidFill>
                          <a:latin typeface="Noto"/>
                        </a:defRPr>
                      </a:lvl4pPr>
                      <a:lvl5pPr marL="1828800" algn="l" defTabSz="457200" rtl="0" eaLnBrk="1" latinLnBrk="0" hangingPunct="1">
                        <a:defRPr sz="1800" kern="1200">
                          <a:solidFill>
                            <a:schemeClr val="dk1"/>
                          </a:solidFill>
                          <a:latin typeface="Noto"/>
                        </a:defRPr>
                      </a:lvl5pPr>
                      <a:lvl6pPr marL="2286000" algn="l" defTabSz="457200" rtl="0" eaLnBrk="1" latinLnBrk="0" hangingPunct="1">
                        <a:defRPr sz="1800" kern="1200">
                          <a:solidFill>
                            <a:schemeClr val="dk1"/>
                          </a:solidFill>
                          <a:latin typeface="Noto"/>
                        </a:defRPr>
                      </a:lvl6pPr>
                      <a:lvl7pPr marL="2743200" algn="l" defTabSz="457200" rtl="0" eaLnBrk="1" latinLnBrk="0" hangingPunct="1">
                        <a:defRPr sz="1800" kern="1200">
                          <a:solidFill>
                            <a:schemeClr val="dk1"/>
                          </a:solidFill>
                          <a:latin typeface="Noto"/>
                        </a:defRPr>
                      </a:lvl7pPr>
                      <a:lvl8pPr marL="3200400" algn="l" defTabSz="457200" rtl="0" eaLnBrk="1" latinLnBrk="0" hangingPunct="1">
                        <a:defRPr sz="1800" kern="1200">
                          <a:solidFill>
                            <a:schemeClr val="dk1"/>
                          </a:solidFill>
                          <a:latin typeface="Noto"/>
                        </a:defRPr>
                      </a:lvl8pPr>
                      <a:lvl9pPr marL="3657600" algn="l" defTabSz="457200" rtl="0" eaLnBrk="1" latinLnBrk="0" hangingPunct="1">
                        <a:defRPr sz="1800" kern="1200">
                          <a:solidFill>
                            <a:schemeClr val="dk1"/>
                          </a:solidFill>
                          <a:latin typeface="Noto"/>
                        </a:defRPr>
                      </a:lvl9pPr>
                    </a:lstStyle>
                    <a:p>
                      <a:pPr algn="ctr"/>
                      <a:r>
                        <a:rPr lang="en-US" sz="1800" dirty="0"/>
                        <a:t>Placebo</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93D5">
                        <a:tint val="20000"/>
                      </a:srgbClr>
                    </a:solidFill>
                  </a:tcPr>
                </a:tc>
                <a:tc>
                  <a:txBody>
                    <a:bodyPr/>
                    <a:lstStyle>
                      <a:lvl1pPr marL="0" algn="l" defTabSz="457200" rtl="0" eaLnBrk="1" latinLnBrk="0" hangingPunct="1">
                        <a:defRPr sz="1800" kern="1200">
                          <a:solidFill>
                            <a:schemeClr val="dk1"/>
                          </a:solidFill>
                          <a:latin typeface="Noto"/>
                        </a:defRPr>
                      </a:lvl1pPr>
                      <a:lvl2pPr marL="457200" algn="l" defTabSz="457200" rtl="0" eaLnBrk="1" latinLnBrk="0" hangingPunct="1">
                        <a:defRPr sz="1800" kern="1200">
                          <a:solidFill>
                            <a:schemeClr val="dk1"/>
                          </a:solidFill>
                          <a:latin typeface="Noto"/>
                        </a:defRPr>
                      </a:lvl2pPr>
                      <a:lvl3pPr marL="914400" algn="l" defTabSz="457200" rtl="0" eaLnBrk="1" latinLnBrk="0" hangingPunct="1">
                        <a:defRPr sz="1800" kern="1200">
                          <a:solidFill>
                            <a:schemeClr val="dk1"/>
                          </a:solidFill>
                          <a:latin typeface="Noto"/>
                        </a:defRPr>
                      </a:lvl3pPr>
                      <a:lvl4pPr marL="1371600" algn="l" defTabSz="457200" rtl="0" eaLnBrk="1" latinLnBrk="0" hangingPunct="1">
                        <a:defRPr sz="1800" kern="1200">
                          <a:solidFill>
                            <a:schemeClr val="dk1"/>
                          </a:solidFill>
                          <a:latin typeface="Noto"/>
                        </a:defRPr>
                      </a:lvl4pPr>
                      <a:lvl5pPr marL="1828800" algn="l" defTabSz="457200" rtl="0" eaLnBrk="1" latinLnBrk="0" hangingPunct="1">
                        <a:defRPr sz="1800" kern="1200">
                          <a:solidFill>
                            <a:schemeClr val="dk1"/>
                          </a:solidFill>
                          <a:latin typeface="Noto"/>
                        </a:defRPr>
                      </a:lvl5pPr>
                      <a:lvl6pPr marL="2286000" algn="l" defTabSz="457200" rtl="0" eaLnBrk="1" latinLnBrk="0" hangingPunct="1">
                        <a:defRPr sz="1800" kern="1200">
                          <a:solidFill>
                            <a:schemeClr val="dk1"/>
                          </a:solidFill>
                          <a:latin typeface="Noto"/>
                        </a:defRPr>
                      </a:lvl6pPr>
                      <a:lvl7pPr marL="2743200" algn="l" defTabSz="457200" rtl="0" eaLnBrk="1" latinLnBrk="0" hangingPunct="1">
                        <a:defRPr sz="1800" kern="1200">
                          <a:solidFill>
                            <a:schemeClr val="dk1"/>
                          </a:solidFill>
                          <a:latin typeface="Noto"/>
                        </a:defRPr>
                      </a:lvl7pPr>
                      <a:lvl8pPr marL="3200400" algn="l" defTabSz="457200" rtl="0" eaLnBrk="1" latinLnBrk="0" hangingPunct="1">
                        <a:defRPr sz="1800" kern="1200">
                          <a:solidFill>
                            <a:schemeClr val="dk1"/>
                          </a:solidFill>
                          <a:latin typeface="Noto"/>
                        </a:defRPr>
                      </a:lvl8pPr>
                      <a:lvl9pPr marL="3657600" algn="l" defTabSz="457200" rtl="0" eaLnBrk="1" latinLnBrk="0" hangingPunct="1">
                        <a:defRPr sz="1800" kern="1200">
                          <a:solidFill>
                            <a:schemeClr val="dk1"/>
                          </a:solidFill>
                          <a:latin typeface="Noto"/>
                        </a:defRPr>
                      </a:lvl9pPr>
                    </a:lstStyle>
                    <a:p>
                      <a:pPr algn="ctr"/>
                      <a:r>
                        <a:rPr lang="en-US" sz="1800" dirty="0"/>
                        <a:t>28.3%</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93D5">
                        <a:tint val="20000"/>
                      </a:srgbClr>
                    </a:solidFill>
                  </a:tcPr>
                </a:tc>
                <a:tc>
                  <a:txBody>
                    <a:bodyPr/>
                    <a:lstStyle/>
                    <a:p>
                      <a:pPr algn="ctr"/>
                      <a:endParaRPr 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2E93D5">
                        <a:tint val="20000"/>
                      </a:srgbClr>
                    </a:solidFill>
                  </a:tcPr>
                </a:tc>
                <a:tc>
                  <a:txBody>
                    <a:bodyPr/>
                    <a:lstStyle/>
                    <a:p>
                      <a:pPr algn="ctr"/>
                      <a:endParaRPr lang="en-US" sz="1400" dirty="0"/>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2E93D5">
                        <a:tint val="20000"/>
                      </a:srgbClr>
                    </a:solidFill>
                  </a:tcPr>
                </a:tc>
                <a:extLst>
                  <a:ext uri="{0D108BD9-81ED-4DB2-BD59-A6C34878D82A}">
                    <a16:rowId xmlns:a16="http://schemas.microsoft.com/office/drawing/2014/main" val="2150485958"/>
                  </a:ext>
                </a:extLst>
              </a:tr>
            </a:tbl>
          </a:graphicData>
        </a:graphic>
      </p:graphicFrame>
      <p:sp>
        <p:nvSpPr>
          <p:cNvPr id="7" name="Rectangle 6">
            <a:extLst>
              <a:ext uri="{FF2B5EF4-FFF2-40B4-BE49-F238E27FC236}">
                <a16:creationId xmlns:a16="http://schemas.microsoft.com/office/drawing/2014/main" id="{FA110357-3C61-45B3-B60A-EFC736061C23}"/>
              </a:ext>
            </a:extLst>
          </p:cNvPr>
          <p:cNvSpPr/>
          <p:nvPr/>
        </p:nvSpPr>
        <p:spPr>
          <a:xfrm>
            <a:off x="2913552" y="5961298"/>
            <a:ext cx="6096000" cy="646331"/>
          </a:xfrm>
          <a:prstGeom prst="rect">
            <a:avLst/>
          </a:prstGeom>
          <a:ln>
            <a:solidFill>
              <a:schemeClr val="tx1"/>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141313">
                    <a:lumMod val="75000"/>
                    <a:lumOff val="25000"/>
                  </a:srgbClr>
                </a:solidFill>
                <a:effectLst/>
                <a:uLnTx/>
                <a:uFillTx/>
                <a:latin typeface="Arial"/>
                <a:ea typeface="ＭＳ Ｐゴシック"/>
              </a:rPr>
              <a:t>Compton SN, Walkup JT, Albano AM, et al. Child/Adolescent Anxiety Multimodal Study (CAMS): rationale, design, and methods. </a:t>
            </a:r>
            <a:r>
              <a:rPr kumimoji="0" lang="en-US" sz="1200" b="0" i="1" u="none" strike="noStrike" kern="0" cap="none" spc="0" normalizeH="0" baseline="0" noProof="0" dirty="0">
                <a:ln>
                  <a:noFill/>
                </a:ln>
                <a:solidFill>
                  <a:srgbClr val="141313">
                    <a:lumMod val="75000"/>
                    <a:lumOff val="25000"/>
                  </a:srgbClr>
                </a:solidFill>
                <a:effectLst/>
                <a:uLnTx/>
                <a:uFillTx/>
                <a:latin typeface="Arial"/>
                <a:ea typeface="ＭＳ Ｐゴシック"/>
              </a:rPr>
              <a:t>Child and Adolescent Psychiatry and Mental Health</a:t>
            </a:r>
            <a:r>
              <a:rPr kumimoji="0" lang="en-US" sz="1200" b="0" i="0" u="none" strike="noStrike" kern="0" cap="none" spc="0" normalizeH="0" baseline="0" noProof="0" dirty="0">
                <a:ln>
                  <a:noFill/>
                </a:ln>
                <a:solidFill>
                  <a:srgbClr val="141313">
                    <a:lumMod val="75000"/>
                    <a:lumOff val="25000"/>
                  </a:srgbClr>
                </a:solidFill>
                <a:effectLst/>
                <a:uLnTx/>
                <a:uFillTx/>
                <a:latin typeface="Arial"/>
                <a:ea typeface="ＭＳ Ｐゴシック"/>
              </a:rPr>
              <a:t>. 2010;4:1. doi:10.1186/1753-2000-4-1.</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4008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Truth or Tail: A camel's hump| Cleveland Zoological Society | April 06, 2021">
            <a:extLst>
              <a:ext uri="{FF2B5EF4-FFF2-40B4-BE49-F238E27FC236}">
                <a16:creationId xmlns:a16="http://schemas.microsoft.com/office/drawing/2014/main" id="{DE31A740-DFE2-402A-0E35-1E0694594ED8}"/>
              </a:ext>
            </a:extLst>
          </p:cNvPr>
          <p:cNvPicPr>
            <a:picLocks noChangeAspect="1" noChangeArrowheads="1"/>
          </p:cNvPicPr>
          <p:nvPr/>
        </p:nvPicPr>
        <p:blipFill>
          <a:blip r:embed="rId3">
            <a:alphaModFix amt="65000"/>
            <a:extLst>
              <a:ext uri="{28A0092B-C50C-407E-A947-70E740481C1C}">
                <a14:useLocalDpi xmlns:a14="http://schemas.microsoft.com/office/drawing/2010/main" val="0"/>
              </a:ext>
            </a:extLst>
          </a:blip>
          <a:srcRect/>
          <a:stretch>
            <a:fillRect/>
          </a:stretch>
        </p:blipFill>
        <p:spPr bwMode="auto">
          <a:xfrm>
            <a:off x="-261921" y="0"/>
            <a:ext cx="1271584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C8FD15A-71A9-891E-F7B1-14D513174DD2}"/>
              </a:ext>
            </a:extLst>
          </p:cNvPr>
          <p:cNvSpPr>
            <a:spLocks noGrp="1"/>
          </p:cNvSpPr>
          <p:nvPr>
            <p:ph type="title"/>
          </p:nvPr>
        </p:nvSpPr>
        <p:spPr>
          <a:xfrm>
            <a:off x="942848" y="403668"/>
            <a:ext cx="9702165" cy="1678491"/>
          </a:xfrm>
        </p:spPr>
        <p:txBody>
          <a:bodyPr/>
          <a:lstStyle/>
          <a:p>
            <a:endParaRPr lang="en-US" dirty="0"/>
          </a:p>
        </p:txBody>
      </p:sp>
      <p:sp>
        <p:nvSpPr>
          <p:cNvPr id="3" name="Content Placeholder 2">
            <a:extLst>
              <a:ext uri="{FF2B5EF4-FFF2-40B4-BE49-F238E27FC236}">
                <a16:creationId xmlns:a16="http://schemas.microsoft.com/office/drawing/2014/main" id="{F10B4E18-5586-3383-F6BC-FC160D9FCBD7}"/>
              </a:ext>
            </a:extLst>
          </p:cNvPr>
          <p:cNvSpPr>
            <a:spLocks noGrp="1"/>
          </p:cNvSpPr>
          <p:nvPr>
            <p:ph idx="1"/>
          </p:nvPr>
        </p:nvSpPr>
        <p:spPr>
          <a:xfrm>
            <a:off x="1466850" y="2242840"/>
            <a:ext cx="10058400" cy="4615160"/>
          </a:xfrm>
        </p:spPr>
        <p:txBody>
          <a:bodyPr>
            <a:normAutofit/>
          </a:bodyPr>
          <a:lstStyle/>
          <a:p>
            <a:pPr algn="ctr"/>
            <a:r>
              <a:rPr lang="en-US" sz="3200" dirty="0"/>
              <a:t>CAMS + 4-year follow-up beginning 4 to 12 years after CAMS </a:t>
            </a:r>
          </a:p>
          <a:p>
            <a:pPr lvl="1"/>
            <a:r>
              <a:rPr lang="en-US" sz="3000" dirty="0"/>
              <a:t>21.7% consistently “anxiety free”</a:t>
            </a:r>
          </a:p>
          <a:p>
            <a:pPr lvl="1"/>
            <a:r>
              <a:rPr lang="en-US" sz="3000" dirty="0"/>
              <a:t>30% chronically ill</a:t>
            </a:r>
          </a:p>
          <a:p>
            <a:pPr lvl="1"/>
            <a:r>
              <a:rPr lang="en-US" sz="3000" dirty="0"/>
              <a:t>48% were </a:t>
            </a:r>
            <a:r>
              <a:rPr lang="en-US" sz="3000" dirty="0" err="1"/>
              <a:t>relapsers</a:t>
            </a:r>
            <a:endParaRPr lang="en-US" sz="3000" dirty="0"/>
          </a:p>
          <a:p>
            <a:pPr lvl="1"/>
            <a:r>
              <a:rPr lang="en-US" sz="3000" dirty="0"/>
              <a:t>Youth who made significant clinical improvement after 12 weeks of treatment, regardless of treatment type, were more likely to be in stable remission</a:t>
            </a:r>
          </a:p>
          <a:p>
            <a:pPr lvl="1"/>
            <a:r>
              <a:rPr lang="en-US" sz="3000" dirty="0"/>
              <a:t>No association between type of treatment assigned and remission status</a:t>
            </a:r>
          </a:p>
        </p:txBody>
      </p:sp>
      <p:pic>
        <p:nvPicPr>
          <p:cNvPr id="5" name="Picture 4">
            <a:extLst>
              <a:ext uri="{FF2B5EF4-FFF2-40B4-BE49-F238E27FC236}">
                <a16:creationId xmlns:a16="http://schemas.microsoft.com/office/drawing/2014/main" id="{9EC59937-72C7-3FA1-85D1-DABEE880BB01}"/>
              </a:ext>
            </a:extLst>
          </p:cNvPr>
          <p:cNvPicPr>
            <a:picLocks noChangeAspect="1"/>
          </p:cNvPicPr>
          <p:nvPr/>
        </p:nvPicPr>
        <p:blipFill>
          <a:blip r:embed="rId4"/>
          <a:stretch>
            <a:fillRect/>
          </a:stretch>
        </p:blipFill>
        <p:spPr>
          <a:xfrm>
            <a:off x="190500" y="274981"/>
            <a:ext cx="6805905" cy="1807178"/>
          </a:xfrm>
          <a:prstGeom prst="rect">
            <a:avLst/>
          </a:prstGeom>
        </p:spPr>
      </p:pic>
    </p:spTree>
    <p:extLst>
      <p:ext uri="{BB962C8B-B14F-4D97-AF65-F5344CB8AC3E}">
        <p14:creationId xmlns:p14="http://schemas.microsoft.com/office/powerpoint/2010/main" val="237548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arn(inVertical)">
                                      <p:cBhvr>
                                        <p:cTn id="21" dur="500"/>
                                        <p:tgtEl>
                                          <p:spTgt spid="3">
                                            <p:txEl>
                                              <p:pRg st="1" end="1"/>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ack Box by Celebrate It™, Size: 6&quot; x 6&quot; x 5.9&quot; | Michaels">
            <a:extLst>
              <a:ext uri="{FF2B5EF4-FFF2-40B4-BE49-F238E27FC236}">
                <a16:creationId xmlns:a16="http://schemas.microsoft.com/office/drawing/2014/main" id="{3E09122C-7636-0838-126F-35F1E1DCB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6346" y="1328141"/>
            <a:ext cx="3882887" cy="3882887"/>
          </a:xfrm>
          <a:prstGeom prst="rect">
            <a:avLst/>
          </a:prstGeom>
          <a:noFill/>
          <a:extLst>
            <a:ext uri="{909E8E84-426E-40DD-AFC4-6F175D3DCCD1}">
              <a14:hiddenFill xmlns:a14="http://schemas.microsoft.com/office/drawing/2010/main">
                <a:solidFill>
                  <a:srgbClr val="FFFFFF"/>
                </a:solidFill>
              </a14:hiddenFill>
            </a:ext>
          </a:extLst>
        </p:spPr>
      </p:pic>
      <p:sp>
        <p:nvSpPr>
          <p:cNvPr id="9218" name="Title 1"/>
          <p:cNvSpPr>
            <a:spLocks noGrp="1"/>
          </p:cNvSpPr>
          <p:nvPr>
            <p:ph type="ctrTitle"/>
          </p:nvPr>
        </p:nvSpPr>
        <p:spPr>
          <a:xfrm>
            <a:off x="1765375" y="5681260"/>
            <a:ext cx="8686800" cy="661589"/>
          </a:xfrm>
        </p:spPr>
        <p:txBody>
          <a:bodyPr/>
          <a:lstStyle/>
          <a:p>
            <a:pPr defTabSz="457200">
              <a:spcBef>
                <a:spcPts val="0"/>
              </a:spcBef>
            </a:pPr>
            <a:r>
              <a:rPr lang="en-US" sz="1400" dirty="0">
                <a:solidFill>
                  <a:prstClr val="black"/>
                </a:solidFill>
                <a:latin typeface="Arial" panose="020B0604020202020204" pitchFamily="34" charset="0"/>
                <a:ea typeface="+mn-ea"/>
                <a:cs typeface="Arial" panose="020B0604020202020204" pitchFamily="34" charset="0"/>
              </a:rPr>
              <a:t>Gibbons RD, Brown CH, </a:t>
            </a:r>
            <a:r>
              <a:rPr lang="en-US" sz="1400" dirty="0" err="1">
                <a:solidFill>
                  <a:prstClr val="black"/>
                </a:solidFill>
                <a:latin typeface="Arial" panose="020B0604020202020204" pitchFamily="34" charset="0"/>
                <a:ea typeface="+mn-ea"/>
                <a:cs typeface="Arial" panose="020B0604020202020204" pitchFamily="34" charset="0"/>
              </a:rPr>
              <a:t>Hur</a:t>
            </a:r>
            <a:r>
              <a:rPr lang="en-US" sz="1400" dirty="0">
                <a:solidFill>
                  <a:prstClr val="black"/>
                </a:solidFill>
                <a:latin typeface="Arial" panose="020B0604020202020204" pitchFamily="34" charset="0"/>
                <a:ea typeface="+mn-ea"/>
                <a:cs typeface="Arial" panose="020B0604020202020204" pitchFamily="34" charset="0"/>
              </a:rPr>
              <a:t> K, et al. Early evidence on the effects of regulators’ suicidality warnings on SSRI prescriptions and suicide in children and adolescents. Am J Psychiatry. 2007;164(9):1356–1363. </a:t>
            </a:r>
          </a:p>
        </p:txBody>
      </p:sp>
      <p:sp>
        <p:nvSpPr>
          <p:cNvPr id="3" name="Rectangle 2"/>
          <p:cNvSpPr/>
          <p:nvPr/>
        </p:nvSpPr>
        <p:spPr>
          <a:xfrm>
            <a:off x="1441990" y="454032"/>
            <a:ext cx="9308019" cy="923330"/>
          </a:xfrm>
          <a:prstGeom prst="rect">
            <a:avLst/>
          </a:prstGeom>
        </p:spPr>
        <p:txBody>
          <a:bodyPr wrap="square">
            <a:spAutoFit/>
          </a:bodyPr>
          <a:lstStyle/>
          <a:p>
            <a:pPr defTabSz="914400"/>
            <a:r>
              <a:rPr lang="en-US" sz="5400" b="1" dirty="0">
                <a:solidFill>
                  <a:srgbClr val="002776"/>
                </a:solidFill>
                <a:latin typeface="Lato Regular"/>
                <a:ea typeface="+mj-ea"/>
              </a:rPr>
              <a:t>What about the black box?</a:t>
            </a:r>
            <a:endParaRPr lang="en-US" sz="5400" b="1" kern="0" dirty="0">
              <a:solidFill>
                <a:sysClr val="windowText" lastClr="000000"/>
              </a:solidFill>
            </a:endParaRPr>
          </a:p>
        </p:txBody>
      </p:sp>
      <p:sp>
        <p:nvSpPr>
          <p:cNvPr id="2" name="Rectangle 1"/>
          <p:cNvSpPr/>
          <p:nvPr/>
        </p:nvSpPr>
        <p:spPr>
          <a:xfrm>
            <a:off x="784857" y="1528763"/>
            <a:ext cx="8054343" cy="4001096"/>
          </a:xfrm>
          <a:prstGeom prst="rect">
            <a:avLst/>
          </a:prstGeom>
        </p:spPr>
        <p:txBody>
          <a:bodyPr wrap="square">
            <a:spAutoFit/>
          </a:bodyPr>
          <a:lstStyle/>
          <a:p>
            <a:pPr lvl="0"/>
            <a:r>
              <a:rPr lang="en-US" sz="2400" dirty="0">
                <a:solidFill>
                  <a:prstClr val="black"/>
                </a:solidFill>
                <a:latin typeface="Noto Serif"/>
              </a:rPr>
              <a:t>-2003 FDA issues anti-depressant warning</a:t>
            </a:r>
          </a:p>
          <a:p>
            <a:pPr lvl="0"/>
            <a:r>
              <a:rPr lang="en-US" sz="2400" dirty="0">
                <a:solidFill>
                  <a:prstClr val="black"/>
                </a:solidFill>
                <a:latin typeface="Noto Serif"/>
              </a:rPr>
              <a:t>-2004 FDA issues black-box warning</a:t>
            </a:r>
          </a:p>
          <a:p>
            <a:pPr lvl="0"/>
            <a:r>
              <a:rPr lang="en-US" sz="2400" dirty="0">
                <a:solidFill>
                  <a:prstClr val="black"/>
                </a:solidFill>
                <a:latin typeface="Noto Serif"/>
              </a:rPr>
              <a:t>-2005 FDA implements black-box warning</a:t>
            </a:r>
          </a:p>
          <a:p>
            <a:pPr lvl="0"/>
            <a:r>
              <a:rPr lang="en-US" sz="2400" dirty="0">
                <a:solidFill>
                  <a:prstClr val="black"/>
                </a:solidFill>
                <a:latin typeface="Noto Serif"/>
              </a:rPr>
              <a:t>-2003-2005: SSRI prescriptions </a:t>
            </a:r>
            <a:r>
              <a:rPr lang="en-US" sz="2400" dirty="0">
                <a:solidFill>
                  <a:prstClr val="black"/>
                </a:solidFill>
                <a:latin typeface="Noto Serif"/>
                <a:cs typeface="Times New Roman" panose="02020603050405020304" pitchFamily="18" charset="0"/>
              </a:rPr>
              <a:t>↓ </a:t>
            </a:r>
            <a:r>
              <a:rPr lang="en-US" sz="2400" dirty="0">
                <a:solidFill>
                  <a:prstClr val="black"/>
                </a:solidFill>
                <a:latin typeface="Noto Serif"/>
              </a:rPr>
              <a:t>22% in both the United States and the Netherlands after the warnings were issued.</a:t>
            </a:r>
          </a:p>
          <a:p>
            <a:pPr lvl="0"/>
            <a:r>
              <a:rPr lang="en-US" sz="2400" dirty="0">
                <a:solidFill>
                  <a:prstClr val="black"/>
                </a:solidFill>
                <a:latin typeface="Noto Serif"/>
              </a:rPr>
              <a:t>	-Netherlands:  suicide rate </a:t>
            </a:r>
            <a:r>
              <a:rPr lang="en-US" sz="2400" b="1" dirty="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Noto Serif"/>
              </a:rPr>
              <a:t>49%   (2003-2005)</a:t>
            </a:r>
          </a:p>
          <a:p>
            <a:pPr lvl="0"/>
            <a:r>
              <a:rPr lang="en-US" sz="2400" dirty="0">
                <a:solidFill>
                  <a:prstClr val="black"/>
                </a:solidFill>
                <a:latin typeface="Noto Serif"/>
              </a:rPr>
              <a:t>	-United States: suicide rates </a:t>
            </a:r>
            <a:r>
              <a:rPr lang="en-US" sz="2400" b="1" dirty="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Noto Serif"/>
              </a:rPr>
              <a:t>14%*  (2003-2004)</a:t>
            </a:r>
          </a:p>
          <a:p>
            <a:pPr lvl="0"/>
            <a:endParaRPr lang="en-US" sz="1600" dirty="0">
              <a:solidFill>
                <a:prstClr val="black"/>
              </a:solidFill>
              <a:latin typeface="Noto Serif"/>
            </a:endParaRPr>
          </a:p>
          <a:p>
            <a:pPr lvl="0" algn="ctr"/>
            <a:r>
              <a:rPr lang="en-US" sz="1600" dirty="0">
                <a:solidFill>
                  <a:prstClr val="black"/>
                </a:solidFill>
                <a:latin typeface="Noto Serif"/>
              </a:rPr>
              <a:t>*Largest year-to-year change in suicide rates in this population since the CDC began systematically collecting suicide data in 1979 </a:t>
            </a:r>
          </a:p>
          <a:p>
            <a:pPr lvl="0"/>
            <a:endParaRPr lang="en-US" sz="1400" dirty="0">
              <a:solidFill>
                <a:prstClr val="black"/>
              </a:solidFill>
              <a:latin typeface="Noto Serif"/>
            </a:endParaRPr>
          </a:p>
        </p:txBody>
      </p:sp>
    </p:spTree>
    <p:extLst>
      <p:ext uri="{BB962C8B-B14F-4D97-AF65-F5344CB8AC3E}">
        <p14:creationId xmlns:p14="http://schemas.microsoft.com/office/powerpoint/2010/main" val="3285152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59D9F-DF0D-0A19-B104-71627FCE75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6AB5AB-858E-3A3C-CB30-6FF40F7470DE}"/>
              </a:ext>
            </a:extLst>
          </p:cNvPr>
          <p:cNvSpPr>
            <a:spLocks noGrp="1"/>
          </p:cNvSpPr>
          <p:nvPr>
            <p:ph type="title"/>
          </p:nvPr>
        </p:nvSpPr>
        <p:spPr/>
        <p:txBody>
          <a:bodyPr>
            <a:normAutofit/>
          </a:bodyPr>
          <a:lstStyle/>
          <a:p>
            <a:pPr algn="ctr"/>
            <a:r>
              <a:rPr lang="en-US" sz="6000" b="1" dirty="0">
                <a:solidFill>
                  <a:schemeClr val="accent1">
                    <a:lumMod val="75000"/>
                  </a:schemeClr>
                </a:solidFill>
              </a:rPr>
              <a:t>Agenda</a:t>
            </a:r>
          </a:p>
        </p:txBody>
      </p:sp>
      <p:sp>
        <p:nvSpPr>
          <p:cNvPr id="3" name="Content Placeholder 2">
            <a:extLst>
              <a:ext uri="{FF2B5EF4-FFF2-40B4-BE49-F238E27FC236}">
                <a16:creationId xmlns:a16="http://schemas.microsoft.com/office/drawing/2014/main" id="{09E2AC03-5204-55AD-CF8B-6DEB91CF2905}"/>
              </a:ext>
            </a:extLst>
          </p:cNvPr>
          <p:cNvSpPr>
            <a:spLocks noGrp="1"/>
          </p:cNvSpPr>
          <p:nvPr>
            <p:ph idx="1"/>
          </p:nvPr>
        </p:nvSpPr>
        <p:spPr>
          <a:xfrm>
            <a:off x="1066800" y="1690688"/>
            <a:ext cx="10058400" cy="4420126"/>
          </a:xfrm>
        </p:spPr>
        <p:txBody>
          <a:bodyPr>
            <a:normAutofit/>
          </a:bodyPr>
          <a:lstStyle/>
          <a:p>
            <a:r>
              <a:rPr lang="en-US" dirty="0"/>
              <a:t>Case Examples</a:t>
            </a:r>
          </a:p>
          <a:p>
            <a:r>
              <a:rPr lang="en-US" dirty="0"/>
              <a:t> Screening and Diagnosis</a:t>
            </a:r>
          </a:p>
          <a:p>
            <a:r>
              <a:rPr lang="en-US" dirty="0"/>
              <a:t> Education</a:t>
            </a:r>
          </a:p>
          <a:p>
            <a:r>
              <a:rPr lang="en-US" dirty="0"/>
              <a:t> Selecting an Appropriate Initial Treatment</a:t>
            </a:r>
          </a:p>
          <a:p>
            <a:r>
              <a:rPr lang="en-US" dirty="0"/>
              <a:t> Adjusting Treatment</a:t>
            </a:r>
          </a:p>
          <a:p>
            <a:r>
              <a:rPr lang="en-US" dirty="0"/>
              <a:t> Case Conclusions</a:t>
            </a:r>
          </a:p>
          <a:p>
            <a:r>
              <a:rPr lang="en-US" dirty="0"/>
              <a:t> Best Practice</a:t>
            </a:r>
          </a:p>
        </p:txBody>
      </p:sp>
      <p:pic>
        <p:nvPicPr>
          <p:cNvPr id="6" name="Picture 5">
            <a:extLst>
              <a:ext uri="{FF2B5EF4-FFF2-40B4-BE49-F238E27FC236}">
                <a16:creationId xmlns:a16="http://schemas.microsoft.com/office/drawing/2014/main" id="{2BB64623-3F6B-6223-1799-08D8DC51E71C}"/>
              </a:ext>
            </a:extLst>
          </p:cNvPr>
          <p:cNvPicPr>
            <a:picLocks noChangeAspect="1"/>
          </p:cNvPicPr>
          <p:nvPr/>
        </p:nvPicPr>
        <p:blipFill>
          <a:blip r:embed="rId2"/>
          <a:stretch>
            <a:fillRect/>
          </a:stretch>
        </p:blipFill>
        <p:spPr>
          <a:xfrm>
            <a:off x="0" y="5666508"/>
            <a:ext cx="3024557" cy="1191492"/>
          </a:xfrm>
          <a:prstGeom prst="rect">
            <a:avLst/>
          </a:prstGeom>
        </p:spPr>
      </p:pic>
    </p:spTree>
    <p:extLst>
      <p:ext uri="{BB962C8B-B14F-4D97-AF65-F5344CB8AC3E}">
        <p14:creationId xmlns:p14="http://schemas.microsoft.com/office/powerpoint/2010/main" val="20066840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1752600" y="5553372"/>
            <a:ext cx="8686800" cy="661589"/>
          </a:xfrm>
        </p:spPr>
        <p:txBody>
          <a:bodyPr>
            <a:normAutofit/>
          </a:bodyPr>
          <a:lstStyle/>
          <a:p>
            <a:r>
              <a:rPr lang="en-US" sz="1800" b="1" dirty="0"/>
              <a:t>Source: Early evidence on the effects of regulators' suicidality warnings on SSRI prescriptions and suicide in children and adolescents.  Am J Psychiatry.  2007 Sep; 164(9): 1356-63</a:t>
            </a:r>
            <a:endParaRPr lang="en-US" sz="1800" dirty="0">
              <a:solidFill>
                <a:schemeClr val="tx1">
                  <a:lumMod val="75000"/>
                  <a:lumOff val="25000"/>
                </a:schemeClr>
              </a:solidFill>
            </a:endParaRPr>
          </a:p>
        </p:txBody>
      </p:sp>
      <p:sp>
        <p:nvSpPr>
          <p:cNvPr id="3" name="Rectangle 2"/>
          <p:cNvSpPr/>
          <p:nvPr/>
        </p:nvSpPr>
        <p:spPr>
          <a:xfrm>
            <a:off x="2552533" y="283215"/>
            <a:ext cx="6789588" cy="1015663"/>
          </a:xfrm>
          <a:prstGeom prst="rect">
            <a:avLst/>
          </a:prstGeom>
        </p:spPr>
        <p:txBody>
          <a:bodyPr wrap="square">
            <a:spAutoFit/>
          </a:bodyPr>
          <a:lstStyle/>
          <a:p>
            <a:pPr algn="ctr" defTabSz="914400"/>
            <a:r>
              <a:rPr lang="en-US" altLang="en-US" sz="2000" b="1" kern="0" dirty="0">
                <a:solidFill>
                  <a:srgbClr val="3887B1"/>
                </a:solidFill>
              </a:rPr>
              <a:t>SSRI Prescription Rates in the United States, 2002–2005, Stratified by Age Group and Expressed as a Percentage of the 2003 Rate</a:t>
            </a:r>
            <a:endParaRPr lang="en-US" sz="2000" kern="0" dirty="0">
              <a:solidFill>
                <a:sysClr val="windowText" lastClr="000000"/>
              </a:solidFill>
            </a:endParaRPr>
          </a:p>
        </p:txBody>
      </p:sp>
      <p:pic>
        <p:nvPicPr>
          <p:cNvPr id="6" name="Picture 4">
            <a:extLst>
              <a:ext uri="{FF2B5EF4-FFF2-40B4-BE49-F238E27FC236}">
                <a16:creationId xmlns:a16="http://schemas.microsoft.com/office/drawing/2014/main" id="{AEFAEC46-1029-463F-BD86-4A20AC9084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7589" y="1298877"/>
            <a:ext cx="5857611" cy="4254494"/>
          </a:xfrm>
          <a:prstGeom prst="rect">
            <a:avLst/>
          </a:prstGeom>
          <a:solidFill>
            <a:srgbClr val="993333"/>
          </a:solidFill>
          <a:ln>
            <a:noFill/>
          </a:ln>
          <a:effectLst/>
          <a:extLst>
            <a:ext uri="{91240B29-F687-4f45-9708-019B960494DF}">
              <a14:hiddenLine xmlns="" xmlns:a14="http://schemas.microsoft.com/office/drawing/2010/main" w="25560" cap="flat">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73464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1752600" y="5553372"/>
            <a:ext cx="8686800" cy="661589"/>
          </a:xfrm>
        </p:spPr>
        <p:txBody>
          <a:bodyPr/>
          <a:lstStyle/>
          <a:p>
            <a:r>
              <a:rPr lang="en-US" sz="1400" b="1" dirty="0"/>
              <a:t>Source: Early evidence on the effects of regulators' suicidality warnings on SSRI prescriptions and suicide in children and adolescents.  Am J Psychiatry.  2007 Sep; 164(9): 1356-63</a:t>
            </a:r>
            <a:endParaRPr lang="en-US" sz="1400" dirty="0">
              <a:solidFill>
                <a:schemeClr val="tx1">
                  <a:lumMod val="75000"/>
                  <a:lumOff val="25000"/>
                </a:schemeClr>
              </a:solidFill>
            </a:endParaRPr>
          </a:p>
        </p:txBody>
      </p:sp>
      <p:sp>
        <p:nvSpPr>
          <p:cNvPr id="3" name="Rectangle 2"/>
          <p:cNvSpPr/>
          <p:nvPr/>
        </p:nvSpPr>
        <p:spPr>
          <a:xfrm>
            <a:off x="2552533" y="283215"/>
            <a:ext cx="6789588" cy="1200329"/>
          </a:xfrm>
          <a:prstGeom prst="rect">
            <a:avLst/>
          </a:prstGeom>
        </p:spPr>
        <p:txBody>
          <a:bodyPr wrap="square">
            <a:spAutoFit/>
          </a:bodyPr>
          <a:lstStyle/>
          <a:p>
            <a:pPr algn="ctr" defTabSz="914400"/>
            <a:r>
              <a:rPr lang="en-US" altLang="en-US" sz="2400" b="1" kern="0" dirty="0">
                <a:solidFill>
                  <a:srgbClr val="3887B1"/>
                </a:solidFill>
              </a:rPr>
              <a:t>Suicide Rate in Children and Adolescents (Ages 5–19 Years) in the United States, 1988–2004</a:t>
            </a:r>
            <a:endParaRPr lang="en-US" sz="2400" kern="0" dirty="0">
              <a:solidFill>
                <a:sysClr val="windowText" lastClr="000000"/>
              </a:solidFill>
            </a:endParaRPr>
          </a:p>
        </p:txBody>
      </p:sp>
      <p:pic>
        <p:nvPicPr>
          <p:cNvPr id="5" name="Picture 4">
            <a:extLst>
              <a:ext uri="{FF2B5EF4-FFF2-40B4-BE49-F238E27FC236}">
                <a16:creationId xmlns:a16="http://schemas.microsoft.com/office/drawing/2014/main" id="{3BA72E59-CAA3-4B77-BB89-4BE5B3BC32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6657" y="1476375"/>
            <a:ext cx="5132848" cy="4076996"/>
          </a:xfrm>
          <a:prstGeom prst="rect">
            <a:avLst/>
          </a:prstGeom>
          <a:solidFill>
            <a:srgbClr val="993333"/>
          </a:solidFill>
          <a:ln>
            <a:noFill/>
          </a:ln>
          <a:effectLst/>
          <a:extLst>
            <a:ext uri="{91240B29-F687-4f45-9708-019B960494DF}">
              <a14:hiddenLine xmlns="" xmlns:a14="http://schemas.microsoft.com/office/drawing/2010/main" w="25560" cap="flat">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480755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1752600" y="5883343"/>
            <a:ext cx="8686800" cy="661589"/>
          </a:xfrm>
        </p:spPr>
        <p:txBody>
          <a:bodyPr>
            <a:normAutofit/>
          </a:bodyPr>
          <a:lstStyle/>
          <a:p>
            <a:r>
              <a:rPr lang="en-US" sz="1600" b="1" dirty="0"/>
              <a:t>Source: Early evidence on the effects of regulators' suicidality warnings on SSRI prescriptions and suicide in children and adolescents.  Am J Psychiatry.  2007 Sep; 164(9): 1356-63</a:t>
            </a:r>
            <a:endParaRPr lang="en-US" sz="1600" dirty="0">
              <a:solidFill>
                <a:schemeClr val="tx1">
                  <a:lumMod val="75000"/>
                  <a:lumOff val="25000"/>
                </a:schemeClr>
              </a:solidFill>
            </a:endParaRPr>
          </a:p>
        </p:txBody>
      </p:sp>
      <p:sp>
        <p:nvSpPr>
          <p:cNvPr id="3" name="Rectangle 2"/>
          <p:cNvSpPr/>
          <p:nvPr/>
        </p:nvSpPr>
        <p:spPr>
          <a:xfrm>
            <a:off x="2552533" y="283215"/>
            <a:ext cx="6789588" cy="1200329"/>
          </a:xfrm>
          <a:prstGeom prst="rect">
            <a:avLst/>
          </a:prstGeom>
        </p:spPr>
        <p:txBody>
          <a:bodyPr wrap="square">
            <a:spAutoFit/>
          </a:bodyPr>
          <a:lstStyle/>
          <a:p>
            <a:pPr algn="ctr" defTabSz="914400"/>
            <a:r>
              <a:rPr lang="en-US" altLang="en-US" sz="2400" b="1" kern="0" dirty="0">
                <a:solidFill>
                  <a:srgbClr val="3887B1"/>
                </a:solidFill>
              </a:rPr>
              <a:t>SSRI Prescription Rates in the Netherlands, 1998–2005, Stratified by Age and Expressed as a Percentage of the 2003 Rate</a:t>
            </a:r>
            <a:endParaRPr lang="en-US" sz="2400" kern="0" dirty="0">
              <a:solidFill>
                <a:sysClr val="windowText" lastClr="000000"/>
              </a:solidFill>
            </a:endParaRPr>
          </a:p>
        </p:txBody>
      </p:sp>
      <p:pic>
        <p:nvPicPr>
          <p:cNvPr id="6" name="Picture 4">
            <a:extLst>
              <a:ext uri="{FF2B5EF4-FFF2-40B4-BE49-F238E27FC236}">
                <a16:creationId xmlns:a16="http://schemas.microsoft.com/office/drawing/2014/main" id="{D0A1E964-5D86-4D08-8E5D-49978D0139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879" y="1476375"/>
            <a:ext cx="5472486" cy="4406968"/>
          </a:xfrm>
          <a:prstGeom prst="rect">
            <a:avLst/>
          </a:prstGeom>
          <a:solidFill>
            <a:srgbClr val="993333"/>
          </a:solidFill>
          <a:ln>
            <a:noFill/>
          </a:ln>
          <a:effectLst/>
          <a:extLst>
            <a:ext uri="{91240B29-F687-4f45-9708-019B960494DF}">
              <a14:hiddenLine xmlns="" xmlns:a14="http://schemas.microsoft.com/office/drawing/2010/main" w="25560" cap="flat">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794656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1752600" y="5553372"/>
            <a:ext cx="8686800" cy="661589"/>
          </a:xfrm>
        </p:spPr>
        <p:txBody>
          <a:bodyPr>
            <a:normAutofit/>
          </a:bodyPr>
          <a:lstStyle/>
          <a:p>
            <a:r>
              <a:rPr lang="en-US" sz="1800" b="1" dirty="0"/>
              <a:t>Source: Early evidence on the effects of regulators' suicidality warnings on SSRI prescriptions and suicide in children and adolescents.  Am J Psychiatry.  2007 Sep; 164(9): 1356-63</a:t>
            </a:r>
            <a:endParaRPr lang="en-US" sz="1800" dirty="0">
              <a:solidFill>
                <a:schemeClr val="tx1">
                  <a:lumMod val="75000"/>
                  <a:lumOff val="25000"/>
                </a:schemeClr>
              </a:solidFill>
            </a:endParaRPr>
          </a:p>
        </p:txBody>
      </p:sp>
      <p:sp>
        <p:nvSpPr>
          <p:cNvPr id="3" name="Rectangle 2"/>
          <p:cNvSpPr/>
          <p:nvPr/>
        </p:nvSpPr>
        <p:spPr>
          <a:xfrm>
            <a:off x="2552533" y="554182"/>
            <a:ext cx="6789588" cy="830997"/>
          </a:xfrm>
          <a:prstGeom prst="rect">
            <a:avLst/>
          </a:prstGeom>
        </p:spPr>
        <p:txBody>
          <a:bodyPr wrap="square">
            <a:spAutoFit/>
          </a:bodyPr>
          <a:lstStyle/>
          <a:p>
            <a:pPr algn="ctr" defTabSz="914400"/>
            <a:r>
              <a:rPr lang="en-US" altLang="en-US" sz="2400" b="1" kern="0" dirty="0">
                <a:solidFill>
                  <a:srgbClr val="3887B1"/>
                </a:solidFill>
              </a:rPr>
              <a:t>Suicide Rate in Children and Adolescents (Up to Age 19) in the Netherlands, 1998–2005</a:t>
            </a:r>
            <a:endParaRPr lang="en-US" sz="2400" kern="0" dirty="0">
              <a:solidFill>
                <a:sysClr val="windowText" lastClr="000000"/>
              </a:solidFill>
            </a:endParaRPr>
          </a:p>
        </p:txBody>
      </p:sp>
      <p:pic>
        <p:nvPicPr>
          <p:cNvPr id="5" name="Picture 4">
            <a:extLst>
              <a:ext uri="{FF2B5EF4-FFF2-40B4-BE49-F238E27FC236}">
                <a16:creationId xmlns:a16="http://schemas.microsoft.com/office/drawing/2014/main" id="{26346910-4609-414D-9309-3AC5D563EB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684" y="1631269"/>
            <a:ext cx="5358419" cy="3922102"/>
          </a:xfrm>
          <a:prstGeom prst="rect">
            <a:avLst/>
          </a:prstGeom>
          <a:solidFill>
            <a:srgbClr val="993333"/>
          </a:solidFill>
          <a:ln>
            <a:noFill/>
          </a:ln>
          <a:effectLst/>
          <a:extLst>
            <a:ext uri="{91240B29-F687-4f45-9708-019B960494DF}">
              <a14:hiddenLine xmlns="" xmlns:a14="http://schemas.microsoft.com/office/drawing/2010/main" w="25560" cap="flat">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252959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1774158" y="4931230"/>
            <a:ext cx="8686800" cy="1011073"/>
          </a:xfrm>
        </p:spPr>
        <p:txBody>
          <a:bodyPr/>
          <a:lstStyle/>
          <a:p>
            <a:pPr defTabSz="457200">
              <a:spcBef>
                <a:spcPts val="0"/>
              </a:spcBef>
            </a:pPr>
            <a:r>
              <a:rPr lang="en-US" sz="1400" i="1" dirty="0">
                <a:solidFill>
                  <a:schemeClr val="tx1">
                    <a:lumMod val="75000"/>
                    <a:lumOff val="25000"/>
                  </a:schemeClr>
                </a:solidFill>
              </a:rPr>
              <a:t>Quoted with permission by lead author of STAT article, “</a:t>
            </a:r>
            <a:r>
              <a:rPr lang="en-US" sz="1400" b="1" i="1" dirty="0">
                <a:solidFill>
                  <a:schemeClr val="tx1">
                    <a:lumMod val="75000"/>
                    <a:lumOff val="25000"/>
                  </a:schemeClr>
                </a:solidFill>
              </a:rPr>
              <a:t>FDA’s continuing use of ‘black box’ for antidepressants ignores the harms of this warning”, August 29, 2018.  </a:t>
            </a:r>
            <a:r>
              <a:rPr lang="en-US" sz="1400" i="1" dirty="0">
                <a:solidFill>
                  <a:schemeClr val="tx1">
                    <a:lumMod val="75000"/>
                    <a:lumOff val="25000"/>
                  </a:schemeClr>
                </a:solidFill>
              </a:rPr>
              <a:t>Stephen </a:t>
            </a:r>
            <a:r>
              <a:rPr lang="en-US" sz="1400" i="1" dirty="0" err="1">
                <a:solidFill>
                  <a:schemeClr val="tx1">
                    <a:lumMod val="75000"/>
                    <a:lumOff val="25000"/>
                  </a:schemeClr>
                </a:solidFill>
              </a:rPr>
              <a:t>Soumerai</a:t>
            </a:r>
            <a:r>
              <a:rPr lang="en-US" sz="1400" i="1" dirty="0">
                <a:solidFill>
                  <a:schemeClr val="tx1">
                    <a:lumMod val="75000"/>
                    <a:lumOff val="25000"/>
                  </a:schemeClr>
                </a:solidFill>
              </a:rPr>
              <a:t> is professor of population medicine, founding and former director of the Division of Health Policy and Insurance Research, and teaches research methods at Harvard Medical School. </a:t>
            </a:r>
            <a:endParaRPr lang="en-US" sz="1400" dirty="0">
              <a:solidFill>
                <a:prstClr val="black"/>
              </a:solidFill>
              <a:latin typeface="Arial" panose="020B0604020202020204" pitchFamily="34" charset="0"/>
              <a:ea typeface="+mn-ea"/>
              <a:cs typeface="Arial" panose="020B0604020202020204" pitchFamily="34" charset="0"/>
            </a:endParaRPr>
          </a:p>
        </p:txBody>
      </p:sp>
      <p:sp>
        <p:nvSpPr>
          <p:cNvPr id="2" name="Rectangle 1"/>
          <p:cNvSpPr/>
          <p:nvPr/>
        </p:nvSpPr>
        <p:spPr>
          <a:xfrm>
            <a:off x="1464365" y="92767"/>
            <a:ext cx="9263269" cy="5047536"/>
          </a:xfrm>
          <a:prstGeom prst="rect">
            <a:avLst/>
          </a:prstGeom>
        </p:spPr>
        <p:txBody>
          <a:bodyPr wrap="square">
            <a:spAutoFit/>
          </a:bodyPr>
          <a:lstStyle/>
          <a:p>
            <a:pPr algn="ctr"/>
            <a:endParaRPr lang="en-US" sz="4400" dirty="0"/>
          </a:p>
          <a:p>
            <a:pPr algn="ctr"/>
            <a:r>
              <a:rPr lang="en-US" sz="4400" b="1" dirty="0"/>
              <a:t>“The risk of suicidal thoughts and behaviors and suicide attempts among youths, adolescents, and young adults due to taking antidepressants was never as high as the risk due to untreated depression…”</a:t>
            </a:r>
          </a:p>
          <a:p>
            <a:pPr lvl="0"/>
            <a:endParaRPr lang="en-US" sz="1400" dirty="0">
              <a:solidFill>
                <a:prstClr val="black"/>
              </a:solidFill>
              <a:latin typeface="Noto Serif"/>
            </a:endParaRPr>
          </a:p>
        </p:txBody>
      </p:sp>
    </p:spTree>
    <p:extLst>
      <p:ext uri="{BB962C8B-B14F-4D97-AF65-F5344CB8AC3E}">
        <p14:creationId xmlns:p14="http://schemas.microsoft.com/office/powerpoint/2010/main" val="21650896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8B65E-A137-496E-BF42-0A3078A1E3BB}"/>
              </a:ext>
            </a:extLst>
          </p:cNvPr>
          <p:cNvSpPr>
            <a:spLocks noGrp="1"/>
          </p:cNvSpPr>
          <p:nvPr>
            <p:ph type="title"/>
          </p:nvPr>
        </p:nvSpPr>
        <p:spPr>
          <a:xfrm>
            <a:off x="1069848" y="484632"/>
            <a:ext cx="10058400" cy="1112443"/>
          </a:xfrm>
        </p:spPr>
        <p:txBody>
          <a:bodyPr>
            <a:normAutofit/>
          </a:bodyPr>
          <a:lstStyle/>
          <a:p>
            <a:pPr algn="ctr"/>
            <a:r>
              <a:rPr lang="en-US" sz="6000" b="1" dirty="0">
                <a:solidFill>
                  <a:schemeClr val="accent1">
                    <a:lumMod val="75000"/>
                  </a:schemeClr>
                </a:solidFill>
              </a:rPr>
              <a:t>What about dose and class?</a:t>
            </a:r>
          </a:p>
        </p:txBody>
      </p:sp>
      <p:sp>
        <p:nvSpPr>
          <p:cNvPr id="3" name="Content Placeholder 2">
            <a:extLst>
              <a:ext uri="{FF2B5EF4-FFF2-40B4-BE49-F238E27FC236}">
                <a16:creationId xmlns:a16="http://schemas.microsoft.com/office/drawing/2014/main" id="{DDC74AD7-2276-0106-78B5-DB03F6402B27}"/>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86ABE8CA-30E0-6F17-A924-EA0C276C3356}"/>
              </a:ext>
            </a:extLst>
          </p:cNvPr>
          <p:cNvPicPr>
            <a:picLocks noChangeAspect="1"/>
          </p:cNvPicPr>
          <p:nvPr/>
        </p:nvPicPr>
        <p:blipFill>
          <a:blip r:embed="rId3"/>
          <a:stretch>
            <a:fillRect/>
          </a:stretch>
        </p:blipFill>
        <p:spPr>
          <a:xfrm>
            <a:off x="162046" y="1847439"/>
            <a:ext cx="5340301" cy="3930362"/>
          </a:xfrm>
          <a:prstGeom prst="rect">
            <a:avLst/>
          </a:prstGeom>
        </p:spPr>
      </p:pic>
      <p:pic>
        <p:nvPicPr>
          <p:cNvPr id="8" name="Picture 7">
            <a:extLst>
              <a:ext uri="{FF2B5EF4-FFF2-40B4-BE49-F238E27FC236}">
                <a16:creationId xmlns:a16="http://schemas.microsoft.com/office/drawing/2014/main" id="{94F7DD5F-8EA0-2B86-4CFD-62172FB48D5A}"/>
              </a:ext>
            </a:extLst>
          </p:cNvPr>
          <p:cNvPicPr>
            <a:picLocks noChangeAspect="1"/>
          </p:cNvPicPr>
          <p:nvPr/>
        </p:nvPicPr>
        <p:blipFill>
          <a:blip r:embed="rId4"/>
          <a:stretch>
            <a:fillRect/>
          </a:stretch>
        </p:blipFill>
        <p:spPr>
          <a:xfrm>
            <a:off x="5867222" y="1749778"/>
            <a:ext cx="5088647" cy="4163439"/>
          </a:xfrm>
          <a:prstGeom prst="rect">
            <a:avLst/>
          </a:prstGeom>
        </p:spPr>
      </p:pic>
      <p:sp>
        <p:nvSpPr>
          <p:cNvPr id="9" name="TextBox 8">
            <a:extLst>
              <a:ext uri="{FF2B5EF4-FFF2-40B4-BE49-F238E27FC236}">
                <a16:creationId xmlns:a16="http://schemas.microsoft.com/office/drawing/2014/main" id="{19EF4798-FD90-8C80-D7AA-1AEF9E7229EA}"/>
              </a:ext>
            </a:extLst>
          </p:cNvPr>
          <p:cNvSpPr txBox="1"/>
          <p:nvPr/>
        </p:nvSpPr>
        <p:spPr>
          <a:xfrm>
            <a:off x="1499849" y="2792820"/>
            <a:ext cx="833377" cy="369332"/>
          </a:xfrm>
          <a:prstGeom prst="rect">
            <a:avLst/>
          </a:prstGeom>
          <a:noFill/>
        </p:spPr>
        <p:txBody>
          <a:bodyPr wrap="square" rtlCol="0">
            <a:spAutoFit/>
          </a:bodyPr>
          <a:lstStyle/>
          <a:p>
            <a:r>
              <a:rPr lang="en-US" dirty="0">
                <a:solidFill>
                  <a:srgbClr val="92D050"/>
                </a:solidFill>
              </a:rPr>
              <a:t>SNRI</a:t>
            </a:r>
          </a:p>
        </p:txBody>
      </p:sp>
      <p:sp>
        <p:nvSpPr>
          <p:cNvPr id="12" name="TextBox 11">
            <a:extLst>
              <a:ext uri="{FF2B5EF4-FFF2-40B4-BE49-F238E27FC236}">
                <a16:creationId xmlns:a16="http://schemas.microsoft.com/office/drawing/2014/main" id="{BC606B79-8808-F794-5AD8-5D17C40C3C0A}"/>
              </a:ext>
            </a:extLst>
          </p:cNvPr>
          <p:cNvSpPr txBox="1"/>
          <p:nvPr/>
        </p:nvSpPr>
        <p:spPr>
          <a:xfrm>
            <a:off x="1239633" y="3272117"/>
            <a:ext cx="833377" cy="369332"/>
          </a:xfrm>
          <a:prstGeom prst="rect">
            <a:avLst/>
          </a:prstGeom>
          <a:noFill/>
        </p:spPr>
        <p:txBody>
          <a:bodyPr wrap="square" rtlCol="0">
            <a:spAutoFit/>
          </a:bodyPr>
          <a:lstStyle/>
          <a:p>
            <a:pPr algn="ctr"/>
            <a:r>
              <a:rPr lang="en-US" dirty="0">
                <a:solidFill>
                  <a:srgbClr val="0070C0"/>
                </a:solidFill>
              </a:rPr>
              <a:t>SSRI</a:t>
            </a:r>
          </a:p>
        </p:txBody>
      </p:sp>
      <p:sp>
        <p:nvSpPr>
          <p:cNvPr id="13" name="TextBox 12">
            <a:extLst>
              <a:ext uri="{FF2B5EF4-FFF2-40B4-BE49-F238E27FC236}">
                <a16:creationId xmlns:a16="http://schemas.microsoft.com/office/drawing/2014/main" id="{5F6E7840-52FF-7503-4687-19809D9F8874}"/>
              </a:ext>
            </a:extLst>
          </p:cNvPr>
          <p:cNvSpPr txBox="1"/>
          <p:nvPr/>
        </p:nvSpPr>
        <p:spPr>
          <a:xfrm>
            <a:off x="1239633" y="6050202"/>
            <a:ext cx="8875211" cy="646331"/>
          </a:xfrm>
          <a:prstGeom prst="rect">
            <a:avLst/>
          </a:prstGeom>
          <a:noFill/>
          <a:ln>
            <a:solidFill>
              <a:schemeClr val="tx1"/>
            </a:solidFill>
          </a:ln>
        </p:spPr>
        <p:txBody>
          <a:bodyPr wrap="square" rtlCol="0">
            <a:spAutoFit/>
          </a:bodyPr>
          <a:lstStyle/>
          <a:p>
            <a:pPr algn="ctr"/>
            <a:r>
              <a:rPr lang="en-US" dirty="0"/>
              <a:t>Strawn et al.  The impact of antidepressant dose and class on treatment response in pediatric anxiety disorders: a meta-analysis.  JAACAP 2018; 57(4): 235-44</a:t>
            </a:r>
          </a:p>
        </p:txBody>
      </p:sp>
      <p:sp>
        <p:nvSpPr>
          <p:cNvPr id="15" name="TextBox 14">
            <a:extLst>
              <a:ext uri="{FF2B5EF4-FFF2-40B4-BE49-F238E27FC236}">
                <a16:creationId xmlns:a16="http://schemas.microsoft.com/office/drawing/2014/main" id="{ADB8F5DC-9467-1876-6E46-B9C86AD6E776}"/>
              </a:ext>
            </a:extLst>
          </p:cNvPr>
          <p:cNvSpPr txBox="1"/>
          <p:nvPr/>
        </p:nvSpPr>
        <p:spPr>
          <a:xfrm>
            <a:off x="6907300" y="3577974"/>
            <a:ext cx="1502495" cy="338554"/>
          </a:xfrm>
          <a:prstGeom prst="rect">
            <a:avLst/>
          </a:prstGeom>
          <a:noFill/>
        </p:spPr>
        <p:txBody>
          <a:bodyPr wrap="square">
            <a:spAutoFit/>
          </a:bodyPr>
          <a:lstStyle/>
          <a:p>
            <a:r>
              <a:rPr lang="en-US" sz="1600" dirty="0">
                <a:solidFill>
                  <a:srgbClr val="7030A0"/>
                </a:solidFill>
              </a:rPr>
              <a:t>HIGH DOSE</a:t>
            </a:r>
          </a:p>
        </p:txBody>
      </p:sp>
      <p:sp>
        <p:nvSpPr>
          <p:cNvPr id="16" name="TextBox 15">
            <a:extLst>
              <a:ext uri="{FF2B5EF4-FFF2-40B4-BE49-F238E27FC236}">
                <a16:creationId xmlns:a16="http://schemas.microsoft.com/office/drawing/2014/main" id="{753043AF-918D-AC9C-7B28-381EFACA8C23}"/>
              </a:ext>
            </a:extLst>
          </p:cNvPr>
          <p:cNvSpPr txBox="1"/>
          <p:nvPr/>
        </p:nvSpPr>
        <p:spPr>
          <a:xfrm>
            <a:off x="7534260" y="2792820"/>
            <a:ext cx="1502495" cy="338554"/>
          </a:xfrm>
          <a:prstGeom prst="rect">
            <a:avLst/>
          </a:prstGeom>
          <a:noFill/>
        </p:spPr>
        <p:txBody>
          <a:bodyPr wrap="square">
            <a:spAutoFit/>
          </a:bodyPr>
          <a:lstStyle/>
          <a:p>
            <a:r>
              <a:rPr lang="en-US" sz="1600" dirty="0">
                <a:solidFill>
                  <a:srgbClr val="FFC000"/>
                </a:solidFill>
              </a:rPr>
              <a:t>LOW DOSE</a:t>
            </a:r>
          </a:p>
        </p:txBody>
      </p:sp>
      <p:cxnSp>
        <p:nvCxnSpPr>
          <p:cNvPr id="5" name="Straight Arrow Connector 4">
            <a:extLst>
              <a:ext uri="{FF2B5EF4-FFF2-40B4-BE49-F238E27FC236}">
                <a16:creationId xmlns:a16="http://schemas.microsoft.com/office/drawing/2014/main" id="{876E8857-A18E-352C-2229-35BE87506BD9}"/>
              </a:ext>
            </a:extLst>
          </p:cNvPr>
          <p:cNvCxnSpPr/>
          <p:nvPr/>
        </p:nvCxnSpPr>
        <p:spPr>
          <a:xfrm>
            <a:off x="3409950" y="3429000"/>
            <a:ext cx="0" cy="415822"/>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Star: 5 Points 10">
            <a:extLst>
              <a:ext uri="{FF2B5EF4-FFF2-40B4-BE49-F238E27FC236}">
                <a16:creationId xmlns:a16="http://schemas.microsoft.com/office/drawing/2014/main" id="{745E25F1-170C-CB88-2EB3-6CF7142201E6}"/>
              </a:ext>
            </a:extLst>
          </p:cNvPr>
          <p:cNvSpPr/>
          <p:nvPr/>
        </p:nvSpPr>
        <p:spPr>
          <a:xfrm>
            <a:off x="1733550" y="3117585"/>
            <a:ext cx="182987" cy="181552"/>
          </a:xfrm>
          <a:prstGeom prst="star5">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42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6E058-11C9-93D8-5620-CF225A7D07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48006C-E5C8-68B7-C774-8F2ACC2C4C81}"/>
              </a:ext>
            </a:extLst>
          </p:cNvPr>
          <p:cNvSpPr>
            <a:spLocks noGrp="1"/>
          </p:cNvSpPr>
          <p:nvPr>
            <p:ph type="title"/>
          </p:nvPr>
        </p:nvSpPr>
        <p:spPr>
          <a:xfrm>
            <a:off x="1110837" y="278803"/>
            <a:ext cx="10058400" cy="1609344"/>
          </a:xfrm>
        </p:spPr>
        <p:txBody>
          <a:bodyPr>
            <a:normAutofit/>
          </a:bodyPr>
          <a:lstStyle/>
          <a:p>
            <a:pPr algn="ctr"/>
            <a:r>
              <a:rPr lang="en-US" sz="4000" b="1" dirty="0">
                <a:solidFill>
                  <a:schemeClr val="accent1">
                    <a:lumMod val="75000"/>
                  </a:schemeClr>
                </a:solidFill>
              </a:rPr>
              <a:t>Efficacy and tolerability of pharmacotherapy for pediatric anxiety disorders: a meta-analysis</a:t>
            </a:r>
          </a:p>
        </p:txBody>
      </p:sp>
      <p:sp>
        <p:nvSpPr>
          <p:cNvPr id="3" name="Content Placeholder 2">
            <a:extLst>
              <a:ext uri="{FF2B5EF4-FFF2-40B4-BE49-F238E27FC236}">
                <a16:creationId xmlns:a16="http://schemas.microsoft.com/office/drawing/2014/main" id="{D80EC1F4-3ED2-B7A5-6E60-E89B57A58563}"/>
              </a:ext>
            </a:extLst>
          </p:cNvPr>
          <p:cNvSpPr>
            <a:spLocks noGrp="1"/>
          </p:cNvSpPr>
          <p:nvPr>
            <p:ph idx="1"/>
          </p:nvPr>
        </p:nvSpPr>
        <p:spPr/>
        <p:txBody>
          <a:bodyPr/>
          <a:lstStyle/>
          <a:p>
            <a:endParaRPr lang="en-US"/>
          </a:p>
        </p:txBody>
      </p:sp>
      <p:sp>
        <p:nvSpPr>
          <p:cNvPr id="9" name="Rectangle 8">
            <a:extLst>
              <a:ext uri="{FF2B5EF4-FFF2-40B4-BE49-F238E27FC236}">
                <a16:creationId xmlns:a16="http://schemas.microsoft.com/office/drawing/2014/main" id="{F5D45E9C-8E6C-F067-2F81-85E9784ADBED}"/>
              </a:ext>
            </a:extLst>
          </p:cNvPr>
          <p:cNvSpPr/>
          <p:nvPr/>
        </p:nvSpPr>
        <p:spPr>
          <a:xfrm>
            <a:off x="3408405" y="6169976"/>
            <a:ext cx="5375189" cy="307777"/>
          </a:xfrm>
          <a:prstGeom prst="rect">
            <a:avLst/>
          </a:prstGeom>
          <a:ln>
            <a:solidFill>
              <a:schemeClr val="tx1"/>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rgbClr val="141313">
                    <a:lumMod val="75000"/>
                    <a:lumOff val="25000"/>
                  </a:srgbClr>
                </a:solidFill>
                <a:latin typeface="Arial"/>
                <a:ea typeface="ＭＳ Ｐゴシック"/>
              </a:rPr>
              <a:t>Dobson et al.  Journal Clinical Psychiatry 2019; 80(1)</a:t>
            </a:r>
            <a:endParaRPr kumimoji="0" lang="en-US" sz="1800" b="0" i="0" u="none" strike="noStrike" kern="0" cap="none" spc="0" normalizeH="0" baseline="0" noProof="0" dirty="0">
              <a:ln>
                <a:noFill/>
              </a:ln>
              <a:solidFill>
                <a:sysClr val="windowText" lastClr="000000"/>
              </a:solidFill>
              <a:effectLst/>
              <a:uLnTx/>
              <a:uFillTx/>
            </a:endParaRPr>
          </a:p>
        </p:txBody>
      </p:sp>
      <p:pic>
        <p:nvPicPr>
          <p:cNvPr id="7" name="Picture 6">
            <a:extLst>
              <a:ext uri="{FF2B5EF4-FFF2-40B4-BE49-F238E27FC236}">
                <a16:creationId xmlns:a16="http://schemas.microsoft.com/office/drawing/2014/main" id="{3453E98C-6A59-59B6-FE28-862E814C0906}"/>
              </a:ext>
            </a:extLst>
          </p:cNvPr>
          <p:cNvPicPr>
            <a:picLocks noChangeAspect="1"/>
          </p:cNvPicPr>
          <p:nvPr/>
        </p:nvPicPr>
        <p:blipFill>
          <a:blip r:embed="rId3"/>
          <a:stretch>
            <a:fillRect/>
          </a:stretch>
        </p:blipFill>
        <p:spPr>
          <a:xfrm>
            <a:off x="1270000" y="1609792"/>
            <a:ext cx="9215372" cy="4560184"/>
          </a:xfrm>
          <a:prstGeom prst="rect">
            <a:avLst/>
          </a:prstGeom>
        </p:spPr>
      </p:pic>
    </p:spTree>
    <p:extLst>
      <p:ext uri="{BB962C8B-B14F-4D97-AF65-F5344CB8AC3E}">
        <p14:creationId xmlns:p14="http://schemas.microsoft.com/office/powerpoint/2010/main" val="6606005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13862-E59D-DECA-431B-C52F42E653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D524C6-7A4D-4EA9-E53B-BBCEA715FCCB}"/>
              </a:ext>
            </a:extLst>
          </p:cNvPr>
          <p:cNvSpPr>
            <a:spLocks noGrp="1"/>
          </p:cNvSpPr>
          <p:nvPr>
            <p:ph type="title"/>
          </p:nvPr>
        </p:nvSpPr>
        <p:spPr>
          <a:xfrm>
            <a:off x="1110837" y="278803"/>
            <a:ext cx="10058400" cy="1609344"/>
          </a:xfrm>
        </p:spPr>
        <p:txBody>
          <a:bodyPr>
            <a:noAutofit/>
          </a:bodyPr>
          <a:lstStyle/>
          <a:p>
            <a:pPr algn="ctr"/>
            <a:r>
              <a:rPr lang="en-US" sz="4800" b="1" dirty="0">
                <a:solidFill>
                  <a:schemeClr val="accent1">
                    <a:lumMod val="75000"/>
                  </a:schemeClr>
                </a:solidFill>
              </a:rPr>
              <a:t>Efficacy and tolerability of pharmacotherapy for pediatric anxiety disorders: a meta-analysis</a:t>
            </a:r>
          </a:p>
        </p:txBody>
      </p:sp>
      <p:sp>
        <p:nvSpPr>
          <p:cNvPr id="3" name="Content Placeholder 2">
            <a:extLst>
              <a:ext uri="{FF2B5EF4-FFF2-40B4-BE49-F238E27FC236}">
                <a16:creationId xmlns:a16="http://schemas.microsoft.com/office/drawing/2014/main" id="{B5FBB452-3B14-ED7E-DBBC-40B44C31E31E}"/>
              </a:ext>
            </a:extLst>
          </p:cNvPr>
          <p:cNvSpPr>
            <a:spLocks noGrp="1"/>
          </p:cNvSpPr>
          <p:nvPr>
            <p:ph idx="1"/>
          </p:nvPr>
        </p:nvSpPr>
        <p:spPr>
          <a:xfrm>
            <a:off x="1069848" y="2121408"/>
            <a:ext cx="10058400" cy="4199879"/>
          </a:xfrm>
        </p:spPr>
        <p:txBody>
          <a:bodyPr>
            <a:normAutofit/>
          </a:bodyPr>
          <a:lstStyle/>
          <a:p>
            <a:pPr marL="0" indent="0">
              <a:buNone/>
            </a:pPr>
            <a:r>
              <a:rPr lang="en-US" b="1" dirty="0"/>
              <a:t>CONCLUSIONS:</a:t>
            </a:r>
          </a:p>
          <a:p>
            <a:pPr marL="171450" indent="-171450">
              <a:buFontTx/>
              <a:buChar char="-"/>
            </a:pPr>
            <a:r>
              <a:rPr lang="en-US" sz="2400" dirty="0"/>
              <a:t>SSRIs are superior to other classes of medications in reducing anxiety in pediatric patients with anxiety disorders.</a:t>
            </a:r>
          </a:p>
          <a:p>
            <a:pPr marL="171450" indent="-171450">
              <a:buFontTx/>
              <a:buChar char="-"/>
            </a:pPr>
            <a:r>
              <a:rPr lang="en-US" sz="2400" dirty="0"/>
              <a:t>SSRIs are associated with a greater likelihood of discontinuation as a result of adverse events.</a:t>
            </a:r>
          </a:p>
          <a:p>
            <a:pPr marL="171450" indent="-171450">
              <a:buFontTx/>
              <a:buChar char="-"/>
            </a:pPr>
            <a:r>
              <a:rPr lang="en-US" sz="2400" dirty="0"/>
              <a:t>Among SSRIs, sertraline might be considered prior to other SSRIs based on tolerability and efficacy, some SSRIs should be “second line” (e.g. paroxetine).</a:t>
            </a:r>
          </a:p>
          <a:p>
            <a:pPr marL="171450" indent="-171450">
              <a:buFontTx/>
              <a:buChar char="-"/>
            </a:pPr>
            <a:r>
              <a:rPr lang="en-US" sz="2400" dirty="0"/>
              <a:t>Our findings call for a reassessment of the specificity of the antidepressant black box warning, in particular with regard to youth with primary anxiety disorder.</a:t>
            </a:r>
          </a:p>
          <a:p>
            <a:endParaRPr lang="en-US" dirty="0"/>
          </a:p>
        </p:txBody>
      </p:sp>
      <p:sp>
        <p:nvSpPr>
          <p:cNvPr id="9" name="Rectangle 8">
            <a:extLst>
              <a:ext uri="{FF2B5EF4-FFF2-40B4-BE49-F238E27FC236}">
                <a16:creationId xmlns:a16="http://schemas.microsoft.com/office/drawing/2014/main" id="{E7D581F0-B701-BAEB-2856-D9950D45FC1C}"/>
              </a:ext>
            </a:extLst>
          </p:cNvPr>
          <p:cNvSpPr/>
          <p:nvPr/>
        </p:nvSpPr>
        <p:spPr>
          <a:xfrm>
            <a:off x="3408405" y="6169976"/>
            <a:ext cx="5375189" cy="307777"/>
          </a:xfrm>
          <a:prstGeom prst="rect">
            <a:avLst/>
          </a:prstGeom>
          <a:ln>
            <a:solidFill>
              <a:schemeClr val="tx1"/>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rgbClr val="141313">
                    <a:lumMod val="75000"/>
                    <a:lumOff val="25000"/>
                  </a:srgbClr>
                </a:solidFill>
                <a:latin typeface="Arial"/>
                <a:ea typeface="ＭＳ Ｐゴシック"/>
              </a:rPr>
              <a:t>Dobson et al.  Journal Clinical Psychiatry 2019; 80(1)</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2981809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42E5D34C-0065-CFF2-5D63-31EA08826419}"/>
              </a:ext>
            </a:extLst>
          </p:cNvPr>
          <p:cNvPicPr>
            <a:picLocks noChangeAspect="1"/>
          </p:cNvPicPr>
          <p:nvPr/>
        </p:nvPicPr>
        <p:blipFill>
          <a:blip r:embed="rId2"/>
          <a:stretch>
            <a:fillRect/>
          </a:stretch>
        </p:blipFill>
        <p:spPr>
          <a:xfrm>
            <a:off x="8564684" y="1889861"/>
            <a:ext cx="2552700" cy="1990725"/>
          </a:xfrm>
          <a:prstGeom prst="rect">
            <a:avLst/>
          </a:prstGeom>
        </p:spPr>
      </p:pic>
      <p:pic>
        <p:nvPicPr>
          <p:cNvPr id="19" name="Picture 18">
            <a:extLst>
              <a:ext uri="{FF2B5EF4-FFF2-40B4-BE49-F238E27FC236}">
                <a16:creationId xmlns:a16="http://schemas.microsoft.com/office/drawing/2014/main" id="{6F5D5C47-5927-9A5C-2474-75E714248895}"/>
              </a:ext>
            </a:extLst>
          </p:cNvPr>
          <p:cNvPicPr>
            <a:picLocks noChangeAspect="1"/>
          </p:cNvPicPr>
          <p:nvPr/>
        </p:nvPicPr>
        <p:blipFill>
          <a:blip r:embed="rId3"/>
          <a:stretch>
            <a:fillRect/>
          </a:stretch>
        </p:blipFill>
        <p:spPr>
          <a:xfrm>
            <a:off x="3092601" y="1875574"/>
            <a:ext cx="2552700" cy="1990725"/>
          </a:xfrm>
          <a:prstGeom prst="rect">
            <a:avLst/>
          </a:prstGeom>
        </p:spPr>
      </p:pic>
      <p:pic>
        <p:nvPicPr>
          <p:cNvPr id="15" name="Picture 14">
            <a:extLst>
              <a:ext uri="{FF2B5EF4-FFF2-40B4-BE49-F238E27FC236}">
                <a16:creationId xmlns:a16="http://schemas.microsoft.com/office/drawing/2014/main" id="{86579C2B-9EE4-9E45-8339-1658BDCA5092}"/>
              </a:ext>
            </a:extLst>
          </p:cNvPr>
          <p:cNvPicPr>
            <a:picLocks noChangeAspect="1"/>
          </p:cNvPicPr>
          <p:nvPr/>
        </p:nvPicPr>
        <p:blipFill>
          <a:blip r:embed="rId4"/>
          <a:stretch>
            <a:fillRect/>
          </a:stretch>
        </p:blipFill>
        <p:spPr>
          <a:xfrm>
            <a:off x="466221" y="1889862"/>
            <a:ext cx="2590800" cy="1962150"/>
          </a:xfrm>
          <a:prstGeom prst="rect">
            <a:avLst/>
          </a:prstGeom>
        </p:spPr>
      </p:pic>
      <p:sp>
        <p:nvSpPr>
          <p:cNvPr id="2" name="Title 1">
            <a:extLst>
              <a:ext uri="{FF2B5EF4-FFF2-40B4-BE49-F238E27FC236}">
                <a16:creationId xmlns:a16="http://schemas.microsoft.com/office/drawing/2014/main" id="{0DCD241B-248B-FE0E-0361-6D85B732C0DB}"/>
              </a:ext>
            </a:extLst>
          </p:cNvPr>
          <p:cNvSpPr>
            <a:spLocks noGrp="1"/>
          </p:cNvSpPr>
          <p:nvPr>
            <p:ph type="title"/>
          </p:nvPr>
        </p:nvSpPr>
        <p:spPr>
          <a:xfrm>
            <a:off x="483608" y="666907"/>
            <a:ext cx="11029093" cy="466726"/>
          </a:xfrm>
        </p:spPr>
        <p:txBody>
          <a:bodyPr>
            <a:noAutofit/>
          </a:bodyPr>
          <a:lstStyle/>
          <a:p>
            <a:pPr algn="ctr"/>
            <a:r>
              <a:rPr lang="en-US" sz="3600" b="1" dirty="0">
                <a:solidFill>
                  <a:schemeClr val="accent1">
                    <a:lumMod val="75000"/>
                  </a:schemeClr>
                </a:solidFill>
              </a:rPr>
              <a:t>Time course of antidepressant-related tolerability in sertraline-treated youth</a:t>
            </a:r>
          </a:p>
        </p:txBody>
      </p:sp>
      <p:sp>
        <p:nvSpPr>
          <p:cNvPr id="46" name="Content Placeholder 45">
            <a:extLst>
              <a:ext uri="{FF2B5EF4-FFF2-40B4-BE49-F238E27FC236}">
                <a16:creationId xmlns:a16="http://schemas.microsoft.com/office/drawing/2014/main" id="{4468FDE2-5BA4-76A7-DA1B-2674FBDAC978}"/>
              </a:ext>
            </a:extLst>
          </p:cNvPr>
          <p:cNvSpPr>
            <a:spLocks noGrp="1"/>
          </p:cNvSpPr>
          <p:nvPr>
            <p:ph idx="1"/>
          </p:nvPr>
        </p:nvSpPr>
        <p:spPr/>
        <p:txBody>
          <a:bodyPr/>
          <a:lstStyle/>
          <a:p>
            <a:endParaRPr lang="en-US"/>
          </a:p>
        </p:txBody>
      </p:sp>
      <p:pic>
        <p:nvPicPr>
          <p:cNvPr id="11" name="Picture 10">
            <a:extLst>
              <a:ext uri="{FF2B5EF4-FFF2-40B4-BE49-F238E27FC236}">
                <a16:creationId xmlns:a16="http://schemas.microsoft.com/office/drawing/2014/main" id="{05AB1444-17F1-9B7B-CCE2-D35F1048E04C}"/>
              </a:ext>
            </a:extLst>
          </p:cNvPr>
          <p:cNvPicPr>
            <a:picLocks noChangeAspect="1"/>
          </p:cNvPicPr>
          <p:nvPr/>
        </p:nvPicPr>
        <p:blipFill>
          <a:blip r:embed="rId5"/>
          <a:stretch>
            <a:fillRect/>
          </a:stretch>
        </p:blipFill>
        <p:spPr>
          <a:xfrm rot="5400000">
            <a:off x="1693068" y="946254"/>
            <a:ext cx="409575" cy="1571625"/>
          </a:xfrm>
          <a:prstGeom prst="rect">
            <a:avLst/>
          </a:prstGeom>
        </p:spPr>
      </p:pic>
      <p:pic>
        <p:nvPicPr>
          <p:cNvPr id="13" name="Picture 12">
            <a:extLst>
              <a:ext uri="{FF2B5EF4-FFF2-40B4-BE49-F238E27FC236}">
                <a16:creationId xmlns:a16="http://schemas.microsoft.com/office/drawing/2014/main" id="{D20B37F4-3CD5-26BB-09BB-074D9F4EF64A}"/>
              </a:ext>
            </a:extLst>
          </p:cNvPr>
          <p:cNvPicPr>
            <a:picLocks noChangeAspect="1"/>
          </p:cNvPicPr>
          <p:nvPr/>
        </p:nvPicPr>
        <p:blipFill>
          <a:blip r:embed="rId6"/>
          <a:stretch>
            <a:fillRect/>
          </a:stretch>
        </p:blipFill>
        <p:spPr>
          <a:xfrm rot="5400000">
            <a:off x="4251721" y="779567"/>
            <a:ext cx="466725" cy="1962150"/>
          </a:xfrm>
          <a:prstGeom prst="rect">
            <a:avLst/>
          </a:prstGeom>
        </p:spPr>
      </p:pic>
      <p:pic>
        <p:nvPicPr>
          <p:cNvPr id="21" name="Picture 20">
            <a:extLst>
              <a:ext uri="{FF2B5EF4-FFF2-40B4-BE49-F238E27FC236}">
                <a16:creationId xmlns:a16="http://schemas.microsoft.com/office/drawing/2014/main" id="{69D01344-6C1F-5ED2-C644-CEFA7FBDF9B9}"/>
              </a:ext>
            </a:extLst>
          </p:cNvPr>
          <p:cNvPicPr>
            <a:picLocks noChangeAspect="1"/>
          </p:cNvPicPr>
          <p:nvPr/>
        </p:nvPicPr>
        <p:blipFill>
          <a:blip r:embed="rId7"/>
          <a:stretch>
            <a:fillRect/>
          </a:stretch>
        </p:blipFill>
        <p:spPr>
          <a:xfrm>
            <a:off x="5785758" y="1861286"/>
            <a:ext cx="2581275" cy="2019300"/>
          </a:xfrm>
          <a:prstGeom prst="rect">
            <a:avLst/>
          </a:prstGeom>
        </p:spPr>
      </p:pic>
      <p:pic>
        <p:nvPicPr>
          <p:cNvPr id="23" name="Picture 22">
            <a:extLst>
              <a:ext uri="{FF2B5EF4-FFF2-40B4-BE49-F238E27FC236}">
                <a16:creationId xmlns:a16="http://schemas.microsoft.com/office/drawing/2014/main" id="{69F90E01-4099-2351-59A3-C78875F28C2C}"/>
              </a:ext>
            </a:extLst>
          </p:cNvPr>
          <p:cNvPicPr>
            <a:picLocks noChangeAspect="1"/>
          </p:cNvPicPr>
          <p:nvPr/>
        </p:nvPicPr>
        <p:blipFill>
          <a:blip r:embed="rId8"/>
          <a:stretch>
            <a:fillRect/>
          </a:stretch>
        </p:blipFill>
        <p:spPr>
          <a:xfrm rot="5400000">
            <a:off x="6877050" y="828018"/>
            <a:ext cx="485775" cy="2047875"/>
          </a:xfrm>
          <a:prstGeom prst="rect">
            <a:avLst/>
          </a:prstGeom>
        </p:spPr>
      </p:pic>
      <p:pic>
        <p:nvPicPr>
          <p:cNvPr id="25" name="Picture 24">
            <a:extLst>
              <a:ext uri="{FF2B5EF4-FFF2-40B4-BE49-F238E27FC236}">
                <a16:creationId xmlns:a16="http://schemas.microsoft.com/office/drawing/2014/main" id="{0252AEA4-F749-DE71-689C-43F7C0C3581A}"/>
              </a:ext>
            </a:extLst>
          </p:cNvPr>
          <p:cNvPicPr>
            <a:picLocks noChangeAspect="1"/>
          </p:cNvPicPr>
          <p:nvPr/>
        </p:nvPicPr>
        <p:blipFill>
          <a:blip r:embed="rId9"/>
          <a:stretch>
            <a:fillRect/>
          </a:stretch>
        </p:blipFill>
        <p:spPr>
          <a:xfrm>
            <a:off x="466221" y="4414838"/>
            <a:ext cx="2581275" cy="2038350"/>
          </a:xfrm>
          <a:prstGeom prst="rect">
            <a:avLst/>
          </a:prstGeom>
        </p:spPr>
      </p:pic>
      <p:pic>
        <p:nvPicPr>
          <p:cNvPr id="27" name="Picture 26">
            <a:extLst>
              <a:ext uri="{FF2B5EF4-FFF2-40B4-BE49-F238E27FC236}">
                <a16:creationId xmlns:a16="http://schemas.microsoft.com/office/drawing/2014/main" id="{06C086E2-C0B8-8487-0F00-5CD5625081CB}"/>
              </a:ext>
            </a:extLst>
          </p:cNvPr>
          <p:cNvPicPr>
            <a:picLocks noChangeAspect="1"/>
          </p:cNvPicPr>
          <p:nvPr/>
        </p:nvPicPr>
        <p:blipFill>
          <a:blip r:embed="rId10"/>
          <a:stretch>
            <a:fillRect/>
          </a:stretch>
        </p:blipFill>
        <p:spPr>
          <a:xfrm rot="5400000">
            <a:off x="1697830" y="3572983"/>
            <a:ext cx="438150" cy="1609725"/>
          </a:xfrm>
          <a:prstGeom prst="rect">
            <a:avLst/>
          </a:prstGeom>
        </p:spPr>
      </p:pic>
      <p:pic>
        <p:nvPicPr>
          <p:cNvPr id="29" name="Picture 28">
            <a:extLst>
              <a:ext uri="{FF2B5EF4-FFF2-40B4-BE49-F238E27FC236}">
                <a16:creationId xmlns:a16="http://schemas.microsoft.com/office/drawing/2014/main" id="{73ABD6B7-24EB-80BA-B69D-C1F96A6BB891}"/>
              </a:ext>
            </a:extLst>
          </p:cNvPr>
          <p:cNvPicPr>
            <a:picLocks noChangeAspect="1"/>
          </p:cNvPicPr>
          <p:nvPr/>
        </p:nvPicPr>
        <p:blipFill>
          <a:blip r:embed="rId11"/>
          <a:stretch>
            <a:fillRect/>
          </a:stretch>
        </p:blipFill>
        <p:spPr>
          <a:xfrm>
            <a:off x="3068788" y="4424363"/>
            <a:ext cx="2600325" cy="2028825"/>
          </a:xfrm>
          <a:prstGeom prst="rect">
            <a:avLst/>
          </a:prstGeom>
        </p:spPr>
      </p:pic>
      <p:pic>
        <p:nvPicPr>
          <p:cNvPr id="31" name="Picture 30">
            <a:extLst>
              <a:ext uri="{FF2B5EF4-FFF2-40B4-BE49-F238E27FC236}">
                <a16:creationId xmlns:a16="http://schemas.microsoft.com/office/drawing/2014/main" id="{8FC087C4-A77C-037D-3ADA-311DB79ECA81}"/>
              </a:ext>
            </a:extLst>
          </p:cNvPr>
          <p:cNvPicPr>
            <a:picLocks noChangeAspect="1"/>
          </p:cNvPicPr>
          <p:nvPr/>
        </p:nvPicPr>
        <p:blipFill>
          <a:blip r:embed="rId12"/>
          <a:stretch>
            <a:fillRect/>
          </a:stretch>
        </p:blipFill>
        <p:spPr>
          <a:xfrm rot="5400000">
            <a:off x="4199333" y="3480454"/>
            <a:ext cx="504825" cy="1895475"/>
          </a:xfrm>
          <a:prstGeom prst="rect">
            <a:avLst/>
          </a:prstGeom>
        </p:spPr>
      </p:pic>
      <p:pic>
        <p:nvPicPr>
          <p:cNvPr id="33" name="Picture 32">
            <a:extLst>
              <a:ext uri="{FF2B5EF4-FFF2-40B4-BE49-F238E27FC236}">
                <a16:creationId xmlns:a16="http://schemas.microsoft.com/office/drawing/2014/main" id="{1CC3FBCD-1265-87D8-CD8C-721AC4739F28}"/>
              </a:ext>
            </a:extLst>
          </p:cNvPr>
          <p:cNvPicPr>
            <a:picLocks noChangeAspect="1"/>
          </p:cNvPicPr>
          <p:nvPr/>
        </p:nvPicPr>
        <p:blipFill>
          <a:blip r:embed="rId13"/>
          <a:stretch>
            <a:fillRect/>
          </a:stretch>
        </p:blipFill>
        <p:spPr>
          <a:xfrm>
            <a:off x="5700402" y="4424363"/>
            <a:ext cx="2571750" cy="2038350"/>
          </a:xfrm>
          <a:prstGeom prst="rect">
            <a:avLst/>
          </a:prstGeom>
        </p:spPr>
      </p:pic>
      <p:pic>
        <p:nvPicPr>
          <p:cNvPr id="35" name="Picture 34">
            <a:extLst>
              <a:ext uri="{FF2B5EF4-FFF2-40B4-BE49-F238E27FC236}">
                <a16:creationId xmlns:a16="http://schemas.microsoft.com/office/drawing/2014/main" id="{E6F634CB-4A49-A834-A1F7-C1E6271430B8}"/>
              </a:ext>
            </a:extLst>
          </p:cNvPr>
          <p:cNvPicPr>
            <a:picLocks noChangeAspect="1"/>
          </p:cNvPicPr>
          <p:nvPr/>
        </p:nvPicPr>
        <p:blipFill>
          <a:blip r:embed="rId14"/>
          <a:stretch>
            <a:fillRect/>
          </a:stretch>
        </p:blipFill>
        <p:spPr>
          <a:xfrm rot="5400000">
            <a:off x="6848474" y="3728034"/>
            <a:ext cx="542925" cy="1514475"/>
          </a:xfrm>
          <a:prstGeom prst="rect">
            <a:avLst/>
          </a:prstGeom>
        </p:spPr>
      </p:pic>
      <p:pic>
        <p:nvPicPr>
          <p:cNvPr id="41" name="Picture 40">
            <a:extLst>
              <a:ext uri="{FF2B5EF4-FFF2-40B4-BE49-F238E27FC236}">
                <a16:creationId xmlns:a16="http://schemas.microsoft.com/office/drawing/2014/main" id="{4FA0AB37-0B37-4507-3369-3A41D5C51BAA}"/>
              </a:ext>
            </a:extLst>
          </p:cNvPr>
          <p:cNvPicPr>
            <a:picLocks noChangeAspect="1"/>
          </p:cNvPicPr>
          <p:nvPr/>
        </p:nvPicPr>
        <p:blipFill>
          <a:blip r:embed="rId15"/>
          <a:stretch>
            <a:fillRect/>
          </a:stretch>
        </p:blipFill>
        <p:spPr>
          <a:xfrm>
            <a:off x="8539000" y="4413477"/>
            <a:ext cx="2505075" cy="2038350"/>
          </a:xfrm>
          <a:prstGeom prst="rect">
            <a:avLst/>
          </a:prstGeom>
        </p:spPr>
      </p:pic>
      <p:pic>
        <p:nvPicPr>
          <p:cNvPr id="43" name="Picture 42">
            <a:extLst>
              <a:ext uri="{FF2B5EF4-FFF2-40B4-BE49-F238E27FC236}">
                <a16:creationId xmlns:a16="http://schemas.microsoft.com/office/drawing/2014/main" id="{E10DB5F9-B743-038D-0935-BE27C29F9C60}"/>
              </a:ext>
            </a:extLst>
          </p:cNvPr>
          <p:cNvPicPr>
            <a:picLocks noChangeAspect="1"/>
          </p:cNvPicPr>
          <p:nvPr/>
        </p:nvPicPr>
        <p:blipFill>
          <a:blip r:embed="rId16"/>
          <a:stretch>
            <a:fillRect/>
          </a:stretch>
        </p:blipFill>
        <p:spPr>
          <a:xfrm rot="5400000">
            <a:off x="9734734" y="3399308"/>
            <a:ext cx="504895" cy="2133898"/>
          </a:xfrm>
          <a:prstGeom prst="rect">
            <a:avLst/>
          </a:prstGeom>
        </p:spPr>
      </p:pic>
      <p:pic>
        <p:nvPicPr>
          <p:cNvPr id="39" name="Picture 38">
            <a:extLst>
              <a:ext uri="{FF2B5EF4-FFF2-40B4-BE49-F238E27FC236}">
                <a16:creationId xmlns:a16="http://schemas.microsoft.com/office/drawing/2014/main" id="{BE6212C5-D747-F419-3B25-631C7C96F30C}"/>
              </a:ext>
            </a:extLst>
          </p:cNvPr>
          <p:cNvPicPr>
            <a:picLocks noChangeAspect="1"/>
          </p:cNvPicPr>
          <p:nvPr/>
        </p:nvPicPr>
        <p:blipFill>
          <a:blip r:embed="rId17"/>
          <a:stretch>
            <a:fillRect/>
          </a:stretch>
        </p:blipFill>
        <p:spPr>
          <a:xfrm rot="5400000">
            <a:off x="9749055" y="1028585"/>
            <a:ext cx="476250" cy="1590675"/>
          </a:xfrm>
          <a:prstGeom prst="rect">
            <a:avLst/>
          </a:prstGeom>
        </p:spPr>
      </p:pic>
      <p:sp>
        <p:nvSpPr>
          <p:cNvPr id="44" name="TextBox 43">
            <a:extLst>
              <a:ext uri="{FF2B5EF4-FFF2-40B4-BE49-F238E27FC236}">
                <a16:creationId xmlns:a16="http://schemas.microsoft.com/office/drawing/2014/main" id="{E5BB9493-D8F6-581F-2822-9D14FFDABE28}"/>
              </a:ext>
            </a:extLst>
          </p:cNvPr>
          <p:cNvSpPr txBox="1"/>
          <p:nvPr/>
        </p:nvSpPr>
        <p:spPr>
          <a:xfrm>
            <a:off x="8220978" y="6488668"/>
            <a:ext cx="3141118" cy="369332"/>
          </a:xfrm>
          <a:prstGeom prst="rect">
            <a:avLst/>
          </a:prstGeom>
          <a:noFill/>
          <a:ln>
            <a:solidFill>
              <a:schemeClr val="tx1">
                <a:lumMod val="50000"/>
                <a:lumOff val="50000"/>
              </a:schemeClr>
            </a:solidFill>
          </a:ln>
        </p:spPr>
        <p:txBody>
          <a:bodyPr wrap="square" rtlCol="0">
            <a:spAutoFit/>
          </a:bodyPr>
          <a:lstStyle/>
          <a:p>
            <a:pPr algn="ctr"/>
            <a:r>
              <a:rPr lang="en-US" dirty="0"/>
              <a:t>Strawn et al, 2022</a:t>
            </a:r>
          </a:p>
        </p:txBody>
      </p:sp>
    </p:spTree>
    <p:extLst>
      <p:ext uri="{BB962C8B-B14F-4D97-AF65-F5344CB8AC3E}">
        <p14:creationId xmlns:p14="http://schemas.microsoft.com/office/powerpoint/2010/main" val="2530953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75817-9305-8F0A-108F-85E28D874679}"/>
              </a:ext>
            </a:extLst>
          </p:cNvPr>
          <p:cNvSpPr>
            <a:spLocks noGrp="1"/>
          </p:cNvSpPr>
          <p:nvPr>
            <p:ph type="title"/>
          </p:nvPr>
        </p:nvSpPr>
        <p:spPr>
          <a:xfrm>
            <a:off x="838200" y="493969"/>
            <a:ext cx="10515600" cy="1325563"/>
          </a:xfrm>
        </p:spPr>
        <p:txBody>
          <a:bodyPr>
            <a:normAutofit/>
          </a:bodyPr>
          <a:lstStyle/>
          <a:p>
            <a:r>
              <a:rPr lang="en-US" sz="5400" b="1" dirty="0">
                <a:solidFill>
                  <a:schemeClr val="accent1">
                    <a:lumMod val="75000"/>
                  </a:schemeClr>
                </a:solidFill>
              </a:rPr>
              <a:t>Pro tips</a:t>
            </a:r>
          </a:p>
        </p:txBody>
      </p:sp>
      <p:sp>
        <p:nvSpPr>
          <p:cNvPr id="3" name="Content Placeholder 2">
            <a:extLst>
              <a:ext uri="{FF2B5EF4-FFF2-40B4-BE49-F238E27FC236}">
                <a16:creationId xmlns:a16="http://schemas.microsoft.com/office/drawing/2014/main" id="{CEAD2499-95DF-EB83-D4B6-39D49F7A74C2}"/>
              </a:ext>
            </a:extLst>
          </p:cNvPr>
          <p:cNvSpPr>
            <a:spLocks noGrp="1"/>
          </p:cNvSpPr>
          <p:nvPr>
            <p:ph idx="1"/>
          </p:nvPr>
        </p:nvSpPr>
        <p:spPr>
          <a:xfrm>
            <a:off x="1063752" y="1819532"/>
            <a:ext cx="10028497" cy="4009768"/>
          </a:xfrm>
        </p:spPr>
        <p:txBody>
          <a:bodyPr>
            <a:normAutofit lnSpcReduction="10000"/>
          </a:bodyPr>
          <a:lstStyle/>
          <a:p>
            <a:r>
              <a:rPr lang="en-US" sz="2800" dirty="0"/>
              <a:t>SSRIs/SNRIs are effective for anxiety disorders</a:t>
            </a:r>
          </a:p>
          <a:p>
            <a:pPr lvl="1"/>
            <a:r>
              <a:rPr lang="en-US" sz="2600" dirty="0"/>
              <a:t>SSRIs: greater and faster improvement</a:t>
            </a:r>
          </a:p>
          <a:p>
            <a:r>
              <a:rPr lang="en-US" sz="2800" dirty="0"/>
              <a:t>Psychotherapy</a:t>
            </a:r>
          </a:p>
          <a:p>
            <a:pPr lvl="1"/>
            <a:r>
              <a:rPr lang="en-US" sz="2600" dirty="0"/>
              <a:t>In SSRI treated youth, additive effects of CBT emerge ~ 10 </a:t>
            </a:r>
            <a:r>
              <a:rPr lang="en-US" sz="2600" dirty="0" err="1"/>
              <a:t>wks</a:t>
            </a:r>
            <a:endParaRPr lang="en-US" sz="2600" dirty="0"/>
          </a:p>
          <a:p>
            <a:pPr lvl="1"/>
            <a:r>
              <a:rPr lang="en-US" sz="2600" dirty="0"/>
              <a:t>Consider SSRI early in treatment</a:t>
            </a:r>
          </a:p>
          <a:p>
            <a:r>
              <a:rPr lang="en-US" sz="2800" dirty="0"/>
              <a:t>ADHD + anxiety</a:t>
            </a:r>
          </a:p>
          <a:p>
            <a:pPr lvl="1"/>
            <a:r>
              <a:rPr lang="en-US" sz="2600" dirty="0"/>
              <a:t>Be mindful of the differential</a:t>
            </a:r>
          </a:p>
          <a:p>
            <a:pPr lvl="1"/>
            <a:r>
              <a:rPr lang="en-US" sz="2600" dirty="0"/>
              <a:t>Consider ADHD </a:t>
            </a:r>
            <a:r>
              <a:rPr lang="en-US" sz="2600" dirty="0" err="1"/>
              <a:t>tx</a:t>
            </a:r>
            <a:r>
              <a:rPr lang="en-US" sz="2600" dirty="0"/>
              <a:t> first, unless anxiety is severe</a:t>
            </a:r>
          </a:p>
          <a:p>
            <a:r>
              <a:rPr lang="en-US" sz="2800" dirty="0"/>
              <a:t>Antidepressant side effects in anxious youth decrease over time</a:t>
            </a:r>
          </a:p>
          <a:p>
            <a:endParaRPr lang="en-US" sz="2800" dirty="0"/>
          </a:p>
          <a:p>
            <a:endParaRPr lang="en-US" dirty="0"/>
          </a:p>
        </p:txBody>
      </p:sp>
    </p:spTree>
    <p:extLst>
      <p:ext uri="{BB962C8B-B14F-4D97-AF65-F5344CB8AC3E}">
        <p14:creationId xmlns:p14="http://schemas.microsoft.com/office/powerpoint/2010/main" val="203416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B3EBF-B2F9-D12D-ED03-DF2DD24E84B1}"/>
              </a:ext>
            </a:extLst>
          </p:cNvPr>
          <p:cNvSpPr>
            <a:spLocks noGrp="1"/>
          </p:cNvSpPr>
          <p:nvPr>
            <p:ph type="title"/>
          </p:nvPr>
        </p:nvSpPr>
        <p:spPr>
          <a:xfrm>
            <a:off x="6645785" y="2670008"/>
            <a:ext cx="4869179" cy="1517984"/>
          </a:xfrm>
        </p:spPr>
        <p:txBody>
          <a:bodyPr>
            <a:noAutofit/>
          </a:bodyPr>
          <a:lstStyle/>
          <a:p>
            <a:pPr algn="ctr"/>
            <a:r>
              <a:rPr lang="en-US" sz="4800" b="1" dirty="0">
                <a:solidFill>
                  <a:srgbClr val="000000"/>
                </a:solidFill>
              </a:rPr>
              <a:t>“We suffer more often in imagination than in reality.”</a:t>
            </a:r>
          </a:p>
        </p:txBody>
      </p:sp>
      <p:pic>
        <p:nvPicPr>
          <p:cNvPr id="2050" name="Picture 2" descr="Seneca the Younger - Wikipedia">
            <a:extLst>
              <a:ext uri="{FF2B5EF4-FFF2-40B4-BE49-F238E27FC236}">
                <a16:creationId xmlns:a16="http://schemas.microsoft.com/office/drawing/2014/main" id="{00CCDAAF-DB18-0B51-7102-FB1DB623FE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679" b="22946"/>
          <a:stretch>
            <a:fillRect/>
          </a:stretch>
        </p:blipFill>
        <p:spPr bwMode="auto">
          <a:xfrm>
            <a:off x="-9866" y="401980"/>
            <a:ext cx="6115733" cy="6456021"/>
          </a:xfrm>
          <a:custGeom>
            <a:avLst/>
            <a:gdLst/>
            <a:ahLst/>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05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339C1-4300-FDC7-7028-9688176AA440}"/>
              </a:ext>
            </a:extLst>
          </p:cNvPr>
          <p:cNvSpPr>
            <a:spLocks noGrp="1"/>
          </p:cNvSpPr>
          <p:nvPr>
            <p:ph type="title"/>
          </p:nvPr>
        </p:nvSpPr>
        <p:spPr/>
        <p:txBody>
          <a:bodyPr>
            <a:normAutofit/>
          </a:bodyPr>
          <a:lstStyle/>
          <a:p>
            <a:pPr algn="ctr"/>
            <a:r>
              <a:rPr lang="en-US" sz="6000" b="1" dirty="0">
                <a:solidFill>
                  <a:schemeClr val="accent1">
                    <a:lumMod val="75000"/>
                  </a:schemeClr>
                </a:solidFill>
              </a:rPr>
              <a:t>ADHD + Anxiety</a:t>
            </a:r>
          </a:p>
        </p:txBody>
      </p:sp>
      <p:sp>
        <p:nvSpPr>
          <p:cNvPr id="3" name="Content Placeholder 2">
            <a:extLst>
              <a:ext uri="{FF2B5EF4-FFF2-40B4-BE49-F238E27FC236}">
                <a16:creationId xmlns:a16="http://schemas.microsoft.com/office/drawing/2014/main" id="{09D6FB0D-F1FE-9E27-4A07-742376152AD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0194223-16CA-7206-4586-7B50A2E6AC52}"/>
              </a:ext>
            </a:extLst>
          </p:cNvPr>
          <p:cNvPicPr>
            <a:picLocks noChangeAspect="1"/>
          </p:cNvPicPr>
          <p:nvPr/>
        </p:nvPicPr>
        <p:blipFill>
          <a:blip r:embed="rId2"/>
          <a:stretch>
            <a:fillRect/>
          </a:stretch>
        </p:blipFill>
        <p:spPr>
          <a:xfrm>
            <a:off x="1806893" y="1690688"/>
            <a:ext cx="8578213" cy="4621212"/>
          </a:xfrm>
          <a:prstGeom prst="rect">
            <a:avLst/>
          </a:prstGeom>
        </p:spPr>
      </p:pic>
    </p:spTree>
    <p:extLst>
      <p:ext uri="{BB962C8B-B14F-4D97-AF65-F5344CB8AC3E}">
        <p14:creationId xmlns:p14="http://schemas.microsoft.com/office/powerpoint/2010/main" val="29479989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DA0C2-6188-18E2-A80F-9C668AF7F787}"/>
              </a:ext>
            </a:extLst>
          </p:cNvPr>
          <p:cNvSpPr>
            <a:spLocks noGrp="1"/>
          </p:cNvSpPr>
          <p:nvPr>
            <p:ph type="title"/>
          </p:nvPr>
        </p:nvSpPr>
        <p:spPr>
          <a:xfrm>
            <a:off x="6400800" y="484632"/>
            <a:ext cx="5299586" cy="1609344"/>
          </a:xfrm>
          <a:ln>
            <a:noFill/>
          </a:ln>
        </p:spPr>
        <p:txBody>
          <a:bodyPr>
            <a:normAutofit/>
          </a:bodyPr>
          <a:lstStyle/>
          <a:p>
            <a:pPr algn="ctr"/>
            <a:r>
              <a:rPr lang="en-US" sz="3400" b="1" dirty="0">
                <a:solidFill>
                  <a:schemeClr val="accent1">
                    <a:lumMod val="75000"/>
                  </a:schemeClr>
                </a:solidFill>
              </a:rPr>
              <a:t>Which disorder should I treat first?  </a:t>
            </a:r>
            <a:br>
              <a:rPr lang="en-US" sz="3400" b="1" dirty="0">
                <a:solidFill>
                  <a:schemeClr val="accent1">
                    <a:lumMod val="75000"/>
                  </a:schemeClr>
                </a:solidFill>
              </a:rPr>
            </a:br>
            <a:r>
              <a:rPr lang="en-US" sz="3400" b="1" dirty="0">
                <a:solidFill>
                  <a:schemeClr val="accent1">
                    <a:lumMod val="75000"/>
                  </a:schemeClr>
                </a:solidFill>
              </a:rPr>
              <a:t>ADHD or anxiety?</a:t>
            </a:r>
          </a:p>
        </p:txBody>
      </p:sp>
      <p:sp>
        <p:nvSpPr>
          <p:cNvPr id="3" name="Content Placeholder 2">
            <a:extLst>
              <a:ext uri="{FF2B5EF4-FFF2-40B4-BE49-F238E27FC236}">
                <a16:creationId xmlns:a16="http://schemas.microsoft.com/office/drawing/2014/main" id="{B6C07141-71B9-0A88-55E3-7D074E9227E3}"/>
              </a:ext>
            </a:extLst>
          </p:cNvPr>
          <p:cNvSpPr>
            <a:spLocks noGrp="1"/>
          </p:cNvSpPr>
          <p:nvPr>
            <p:ph idx="1"/>
          </p:nvPr>
        </p:nvSpPr>
        <p:spPr>
          <a:xfrm>
            <a:off x="6400799" y="2121408"/>
            <a:ext cx="5655362" cy="4251960"/>
          </a:xfrm>
        </p:spPr>
        <p:txBody>
          <a:bodyPr>
            <a:normAutofit fontScale="92500" lnSpcReduction="20000"/>
          </a:bodyPr>
          <a:lstStyle/>
          <a:p>
            <a:pPr marL="0" indent="0">
              <a:buNone/>
            </a:pPr>
            <a:endParaRPr lang="en-US" sz="1800" dirty="0"/>
          </a:p>
          <a:p>
            <a:r>
              <a:rPr lang="en-US" sz="2800" dirty="0"/>
              <a:t>6 to 17 years with ADHD/ANX</a:t>
            </a:r>
          </a:p>
          <a:p>
            <a:r>
              <a:rPr lang="en-US" sz="2800" dirty="0"/>
              <a:t>Optimized MPH first </a:t>
            </a:r>
            <a:r>
              <a:rPr lang="en-US" sz="2800" dirty="0">
                <a:sym typeface="Wingdings" panose="05000000000000000000" pitchFamily="2" charset="2"/>
              </a:rPr>
              <a:t> FLV/PLB</a:t>
            </a:r>
            <a:endParaRPr lang="en-US" sz="2800" dirty="0"/>
          </a:p>
          <a:p>
            <a:r>
              <a:rPr lang="en-US" sz="2800" dirty="0"/>
              <a:t>26/31 (81%) improved ADHD </a:t>
            </a:r>
            <a:r>
              <a:rPr lang="en-US" sz="2800" dirty="0" err="1"/>
              <a:t>sx</a:t>
            </a:r>
            <a:endParaRPr lang="en-US" sz="2800" dirty="0"/>
          </a:p>
          <a:p>
            <a:r>
              <a:rPr lang="en-US" sz="2800" dirty="0"/>
              <a:t>“</a:t>
            </a:r>
            <a:r>
              <a:rPr lang="en-US" sz="2800" i="1" dirty="0"/>
              <a:t>The results indicate that stimulant treatment in children with ADHD/ANX leads to ADHD symptom reductions similar to those seen in non-comorbid ADHD and that stimulants are tolerated without significant exacerbation of anxiety or development of untoward side effects</a:t>
            </a:r>
            <a:r>
              <a:rPr lang="en-US" sz="2800" dirty="0"/>
              <a:t>.” </a:t>
            </a:r>
          </a:p>
          <a:p>
            <a:endParaRPr lang="en-US" sz="1800" dirty="0"/>
          </a:p>
        </p:txBody>
      </p:sp>
      <p:pic>
        <p:nvPicPr>
          <p:cNvPr id="6" name="Picture 5" descr="A diagram of a flowchart&#10;&#10;AI-generated content may be incorrect.">
            <a:extLst>
              <a:ext uri="{FF2B5EF4-FFF2-40B4-BE49-F238E27FC236}">
                <a16:creationId xmlns:a16="http://schemas.microsoft.com/office/drawing/2014/main" id="{8EBB9A4F-60D9-F29B-1A1A-F6674BF601B6}"/>
              </a:ext>
            </a:extLst>
          </p:cNvPr>
          <p:cNvPicPr>
            <a:picLocks noChangeAspect="1"/>
          </p:cNvPicPr>
          <p:nvPr/>
        </p:nvPicPr>
        <p:blipFill>
          <a:blip r:embed="rId3"/>
          <a:stretch>
            <a:fillRect/>
          </a:stretch>
        </p:blipFill>
        <p:spPr>
          <a:xfrm>
            <a:off x="745436" y="640080"/>
            <a:ext cx="4889587" cy="5588101"/>
          </a:xfrm>
          <a:prstGeom prst="rect">
            <a:avLst/>
          </a:prstGeom>
        </p:spPr>
      </p:pic>
      <p:sp>
        <p:nvSpPr>
          <p:cNvPr id="7" name="TextBox 6">
            <a:extLst>
              <a:ext uri="{FF2B5EF4-FFF2-40B4-BE49-F238E27FC236}">
                <a16:creationId xmlns:a16="http://schemas.microsoft.com/office/drawing/2014/main" id="{97EFE864-3BF3-3DD0-5A7D-AFE1D1249210}"/>
              </a:ext>
            </a:extLst>
          </p:cNvPr>
          <p:cNvSpPr txBox="1"/>
          <p:nvPr/>
        </p:nvSpPr>
        <p:spPr>
          <a:xfrm>
            <a:off x="745436" y="6245802"/>
            <a:ext cx="5655362" cy="369332"/>
          </a:xfrm>
          <a:prstGeom prst="rect">
            <a:avLst/>
          </a:prstGeom>
          <a:noFill/>
        </p:spPr>
        <p:txBody>
          <a:bodyPr wrap="square" rtlCol="0">
            <a:spAutoFit/>
          </a:bodyPr>
          <a:lstStyle/>
          <a:p>
            <a:r>
              <a:rPr lang="en-US" dirty="0" err="1"/>
              <a:t>Abikoff</a:t>
            </a:r>
            <a:r>
              <a:rPr lang="en-US" dirty="0"/>
              <a:t> et al, JAACAP,  2005, May; 44 (5): 418-27</a:t>
            </a:r>
          </a:p>
        </p:txBody>
      </p:sp>
    </p:spTree>
    <p:extLst>
      <p:ext uri="{BB962C8B-B14F-4D97-AF65-F5344CB8AC3E}">
        <p14:creationId xmlns:p14="http://schemas.microsoft.com/office/powerpoint/2010/main" val="141118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9EF87-2E8E-EBAA-1F7C-0E6832A06F04}"/>
              </a:ext>
            </a:extLst>
          </p:cNvPr>
          <p:cNvSpPr>
            <a:spLocks noGrp="1"/>
          </p:cNvSpPr>
          <p:nvPr>
            <p:ph type="title"/>
          </p:nvPr>
        </p:nvSpPr>
        <p:spPr>
          <a:xfrm>
            <a:off x="1066800" y="303657"/>
            <a:ext cx="7867650" cy="1609344"/>
          </a:xfrm>
        </p:spPr>
        <p:txBody>
          <a:bodyPr>
            <a:normAutofit/>
          </a:bodyPr>
          <a:lstStyle/>
          <a:p>
            <a:r>
              <a:rPr lang="en-US" sz="5400" b="1" dirty="0">
                <a:solidFill>
                  <a:schemeClr val="accent1">
                    <a:lumMod val="75000"/>
                  </a:schemeClr>
                </a:solidFill>
              </a:rPr>
              <a:t>Pro tip: don’t be too clever</a:t>
            </a:r>
          </a:p>
        </p:txBody>
      </p:sp>
      <p:sp>
        <p:nvSpPr>
          <p:cNvPr id="3" name="Content Placeholder 2">
            <a:extLst>
              <a:ext uri="{FF2B5EF4-FFF2-40B4-BE49-F238E27FC236}">
                <a16:creationId xmlns:a16="http://schemas.microsoft.com/office/drawing/2014/main" id="{44522D61-278F-245D-A265-E6D68FF237E2}"/>
              </a:ext>
            </a:extLst>
          </p:cNvPr>
          <p:cNvSpPr>
            <a:spLocks noGrp="1"/>
          </p:cNvSpPr>
          <p:nvPr>
            <p:ph idx="1"/>
          </p:nvPr>
        </p:nvSpPr>
        <p:spPr>
          <a:xfrm>
            <a:off x="1066800" y="1646277"/>
            <a:ext cx="10058400" cy="4480560"/>
          </a:xfrm>
        </p:spPr>
        <p:txBody>
          <a:bodyPr>
            <a:normAutofit fontScale="85000" lnSpcReduction="20000"/>
          </a:bodyPr>
          <a:lstStyle/>
          <a:p>
            <a:r>
              <a:rPr lang="en-US" dirty="0"/>
              <a:t>Some experts have advocated that non-stimulants be considered first-line interventions in patients with other comorbidities (such as tics and anxiety disorders), although </a:t>
            </a:r>
            <a:r>
              <a:rPr lang="en-US" u="sng" dirty="0">
                <a:solidFill>
                  <a:srgbClr val="FF0000"/>
                </a:solidFill>
              </a:rPr>
              <a:t>the data fail to consistently support these approaches</a:t>
            </a:r>
            <a:r>
              <a:rPr lang="en-US" dirty="0"/>
              <a:t>. For example, some have advocated the use of atomoxetine in patients with anxiety disorders and co-occurring ADHD given that atomoxetine results in improvements in both symptom domains and given concerns that stimulants may worsen anxiety. However, data from randomized controlled trials and meta-analyses have </a:t>
            </a:r>
            <a:r>
              <a:rPr lang="en-US" u="sng" dirty="0">
                <a:solidFill>
                  <a:srgbClr val="FF0000"/>
                </a:solidFill>
              </a:rPr>
              <a:t>consistently failed to demonstrate stimulant-related worsening of anxiety symptoms in patients with anxiety disorders</a:t>
            </a:r>
            <a:r>
              <a:rPr lang="en-US" dirty="0"/>
              <a:t>. In fact, sequenced treatment trials of adolescents with anxiety disorders and co-occurring attention-deficit/hyperactivity disorder (ADHD) suggest that stimulants may actually reduce anxiety symptoms and a recent meta-analysis that included almost 3000 pediatric patients with ADHD found that stimulant treatment was associated with a decreased relative risk of anxiety and also observed a dose-response relationship between stimulant dose and decreases in anxiety symptoms.</a:t>
            </a:r>
          </a:p>
        </p:txBody>
      </p:sp>
      <p:sp>
        <p:nvSpPr>
          <p:cNvPr id="4" name="TextBox 3">
            <a:extLst>
              <a:ext uri="{FF2B5EF4-FFF2-40B4-BE49-F238E27FC236}">
                <a16:creationId xmlns:a16="http://schemas.microsoft.com/office/drawing/2014/main" id="{09A0DAB6-599D-EE83-8D51-F800611682B8}"/>
              </a:ext>
            </a:extLst>
          </p:cNvPr>
          <p:cNvSpPr txBox="1"/>
          <p:nvPr/>
        </p:nvSpPr>
        <p:spPr>
          <a:xfrm>
            <a:off x="1562100" y="6118336"/>
            <a:ext cx="8305800" cy="646331"/>
          </a:xfrm>
          <a:prstGeom prst="rect">
            <a:avLst/>
          </a:prstGeom>
          <a:noFill/>
          <a:ln w="28575">
            <a:solidFill>
              <a:schemeClr val="tx1"/>
            </a:solidFill>
          </a:ln>
        </p:spPr>
        <p:txBody>
          <a:bodyPr wrap="square" rtlCol="0">
            <a:spAutoFit/>
          </a:bodyPr>
          <a:lstStyle/>
          <a:p>
            <a:pPr algn="ctr"/>
            <a:r>
              <a:rPr lang="en-US" dirty="0"/>
              <a:t>Strawn et al, 2017.  Primary Pediatric Care Psychopharmacology: Focus on medications for ADHD, depression and anxiety</a:t>
            </a:r>
          </a:p>
        </p:txBody>
      </p:sp>
    </p:spTree>
    <p:extLst>
      <p:ext uri="{BB962C8B-B14F-4D97-AF65-F5344CB8AC3E}">
        <p14:creationId xmlns:p14="http://schemas.microsoft.com/office/powerpoint/2010/main" val="14074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8A6EA-08D8-2971-D80A-EDD671623D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6F6B95A-8182-ECE9-E5FA-2366FA4466AC}"/>
              </a:ext>
            </a:extLst>
          </p:cNvPr>
          <p:cNvSpPr>
            <a:spLocks noGrp="1"/>
          </p:cNvSpPr>
          <p:nvPr>
            <p:ph idx="1"/>
          </p:nvPr>
        </p:nvSpPr>
        <p:spPr>
          <a:xfrm>
            <a:off x="1066800" y="2781808"/>
            <a:ext cx="10058400" cy="3276092"/>
          </a:xfrm>
        </p:spPr>
        <p:txBody>
          <a:bodyPr/>
          <a:lstStyle/>
          <a:p>
            <a:endParaRPr lang="en-US" dirty="0"/>
          </a:p>
        </p:txBody>
      </p:sp>
      <p:pic>
        <p:nvPicPr>
          <p:cNvPr id="5" name="Picture 4">
            <a:extLst>
              <a:ext uri="{FF2B5EF4-FFF2-40B4-BE49-F238E27FC236}">
                <a16:creationId xmlns:a16="http://schemas.microsoft.com/office/drawing/2014/main" id="{D553BA3E-F8B6-7D1E-0361-F65BF76EDBF4}"/>
              </a:ext>
            </a:extLst>
          </p:cNvPr>
          <p:cNvPicPr>
            <a:picLocks noChangeAspect="1"/>
          </p:cNvPicPr>
          <p:nvPr/>
        </p:nvPicPr>
        <p:blipFill>
          <a:blip r:embed="rId3"/>
          <a:stretch>
            <a:fillRect/>
          </a:stretch>
        </p:blipFill>
        <p:spPr>
          <a:xfrm>
            <a:off x="1988007" y="484631"/>
            <a:ext cx="7737017" cy="2246231"/>
          </a:xfrm>
          <a:prstGeom prst="rect">
            <a:avLst/>
          </a:prstGeom>
        </p:spPr>
      </p:pic>
      <p:pic>
        <p:nvPicPr>
          <p:cNvPr id="7" name="Picture 6">
            <a:extLst>
              <a:ext uri="{FF2B5EF4-FFF2-40B4-BE49-F238E27FC236}">
                <a16:creationId xmlns:a16="http://schemas.microsoft.com/office/drawing/2014/main" id="{9B13D82F-CD1F-B7A3-FE0A-CF5454AF3713}"/>
              </a:ext>
            </a:extLst>
          </p:cNvPr>
          <p:cNvPicPr>
            <a:picLocks noChangeAspect="1"/>
          </p:cNvPicPr>
          <p:nvPr/>
        </p:nvPicPr>
        <p:blipFill>
          <a:blip r:embed="rId4"/>
          <a:stretch>
            <a:fillRect/>
          </a:stretch>
        </p:blipFill>
        <p:spPr>
          <a:xfrm>
            <a:off x="482582" y="3274156"/>
            <a:ext cx="11226835" cy="2564892"/>
          </a:xfrm>
          <a:prstGeom prst="rect">
            <a:avLst/>
          </a:prstGeom>
        </p:spPr>
      </p:pic>
    </p:spTree>
    <p:extLst>
      <p:ext uri="{BB962C8B-B14F-4D97-AF65-F5344CB8AC3E}">
        <p14:creationId xmlns:p14="http://schemas.microsoft.com/office/powerpoint/2010/main" val="255981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147835-CD17-1DC1-8E13-3D9DCF1FA7E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287B16C-CE15-AA71-CEFA-8F97A78C39AB}"/>
              </a:ext>
            </a:extLst>
          </p:cNvPr>
          <p:cNvPicPr>
            <a:picLocks noChangeAspect="1"/>
          </p:cNvPicPr>
          <p:nvPr/>
        </p:nvPicPr>
        <p:blipFill>
          <a:blip r:embed="rId3"/>
          <a:stretch>
            <a:fillRect/>
          </a:stretch>
        </p:blipFill>
        <p:spPr>
          <a:xfrm>
            <a:off x="0" y="645912"/>
            <a:ext cx="7807116" cy="6109066"/>
          </a:xfrm>
          <a:prstGeom prst="rect">
            <a:avLst/>
          </a:prstGeom>
        </p:spPr>
      </p:pic>
      <p:sp>
        <p:nvSpPr>
          <p:cNvPr id="2" name="Title 1">
            <a:extLst>
              <a:ext uri="{FF2B5EF4-FFF2-40B4-BE49-F238E27FC236}">
                <a16:creationId xmlns:a16="http://schemas.microsoft.com/office/drawing/2014/main" id="{9FBA6BFF-4225-9185-1633-48A96F2B0E81}"/>
              </a:ext>
            </a:extLst>
          </p:cNvPr>
          <p:cNvSpPr>
            <a:spLocks noGrp="1"/>
          </p:cNvSpPr>
          <p:nvPr>
            <p:ph type="title"/>
          </p:nvPr>
        </p:nvSpPr>
        <p:spPr>
          <a:xfrm>
            <a:off x="7001814" y="193183"/>
            <a:ext cx="5190186" cy="2021983"/>
          </a:xfrm>
          <a:ln>
            <a:noFill/>
          </a:ln>
        </p:spPr>
        <p:txBody>
          <a:bodyPr vert="horz" lIns="91440" tIns="45720" rIns="91440" bIns="45720" rtlCol="0" anchor="ctr">
            <a:noAutofit/>
          </a:bodyPr>
          <a:lstStyle/>
          <a:p>
            <a:pPr algn="ctr"/>
            <a:r>
              <a:rPr lang="en-US" sz="3200" b="1" dirty="0">
                <a:solidFill>
                  <a:schemeClr val="accent1">
                    <a:lumMod val="75000"/>
                  </a:schemeClr>
                </a:solidFill>
              </a:rPr>
              <a:t>ADHD Co-morbidity anxiety treatment outcome: is there a role for alpha agonists?  (Strawn et al, 2017)</a:t>
            </a:r>
          </a:p>
        </p:txBody>
      </p:sp>
      <p:sp>
        <p:nvSpPr>
          <p:cNvPr id="8" name="Content Placeholder 7">
            <a:extLst>
              <a:ext uri="{FF2B5EF4-FFF2-40B4-BE49-F238E27FC236}">
                <a16:creationId xmlns:a16="http://schemas.microsoft.com/office/drawing/2014/main" id="{8F586AF2-6D65-DF98-CFED-B7EAE64B8CBF}"/>
              </a:ext>
            </a:extLst>
          </p:cNvPr>
          <p:cNvSpPr>
            <a:spLocks noGrp="1"/>
          </p:cNvSpPr>
          <p:nvPr>
            <p:ph idx="1"/>
          </p:nvPr>
        </p:nvSpPr>
        <p:spPr>
          <a:xfrm>
            <a:off x="8145975" y="3429000"/>
            <a:ext cx="3544034" cy="2642617"/>
          </a:xfrm>
        </p:spPr>
        <p:txBody>
          <a:bodyPr vert="horz" lIns="91440" tIns="45720" rIns="91440" bIns="45720" rtlCol="0">
            <a:normAutofit/>
          </a:bodyPr>
          <a:lstStyle/>
          <a:p>
            <a:r>
              <a:rPr lang="en-US" sz="2400" b="1" dirty="0"/>
              <a:t>-Ages 6-17: GAD, Separation Anxiety Disorder, Social Phobia</a:t>
            </a:r>
          </a:p>
          <a:p>
            <a:r>
              <a:rPr lang="en-US" sz="2400" b="1" dirty="0"/>
              <a:t>-3:1 randomization (Guanfacine ER (GX): Placebo)</a:t>
            </a:r>
          </a:p>
          <a:p>
            <a:endParaRPr lang="en-US" sz="1600" dirty="0"/>
          </a:p>
        </p:txBody>
      </p:sp>
    </p:spTree>
    <p:extLst>
      <p:ext uri="{BB962C8B-B14F-4D97-AF65-F5344CB8AC3E}">
        <p14:creationId xmlns:p14="http://schemas.microsoft.com/office/powerpoint/2010/main" val="5486649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1524000" y="5450865"/>
            <a:ext cx="8686800" cy="661589"/>
          </a:xfrm>
        </p:spPr>
        <p:txBody>
          <a:bodyPr/>
          <a:lstStyle/>
          <a:p>
            <a:pPr defTabSz="457200">
              <a:spcBef>
                <a:spcPts val="0"/>
              </a:spcBef>
            </a:pPr>
            <a:endParaRPr lang="en-US" sz="1400" dirty="0">
              <a:solidFill>
                <a:prstClr val="black"/>
              </a:solidFill>
              <a:latin typeface="Arial" panose="020B0604020202020204" pitchFamily="34" charset="0"/>
              <a:ea typeface="+mn-ea"/>
              <a:cs typeface="Arial" panose="020B0604020202020204" pitchFamily="34" charset="0"/>
            </a:endParaRPr>
          </a:p>
        </p:txBody>
      </p:sp>
      <p:sp>
        <p:nvSpPr>
          <p:cNvPr id="3" name="Rectangle 2"/>
          <p:cNvSpPr/>
          <p:nvPr/>
        </p:nvSpPr>
        <p:spPr>
          <a:xfrm>
            <a:off x="2181225" y="422380"/>
            <a:ext cx="7567613" cy="646331"/>
          </a:xfrm>
          <a:prstGeom prst="rect">
            <a:avLst/>
          </a:prstGeom>
        </p:spPr>
        <p:txBody>
          <a:bodyPr wrap="square">
            <a:spAutoFit/>
          </a:bodyPr>
          <a:lstStyle/>
          <a:p>
            <a:pPr defTabSz="914400"/>
            <a:r>
              <a:rPr lang="en-US" sz="3600" b="1" dirty="0">
                <a:solidFill>
                  <a:srgbClr val="002776"/>
                </a:solidFill>
                <a:latin typeface="Lato Regular"/>
                <a:ea typeface="+mj-ea"/>
              </a:rPr>
              <a:t>Recommendations: Best practice</a:t>
            </a:r>
            <a:endParaRPr lang="en-US" sz="4000" b="1" kern="0" dirty="0">
              <a:solidFill>
                <a:sysClr val="windowText" lastClr="000000"/>
              </a:solidFill>
            </a:endParaRPr>
          </a:p>
        </p:txBody>
      </p:sp>
      <p:sp>
        <p:nvSpPr>
          <p:cNvPr id="2" name="Rectangle 1"/>
          <p:cNvSpPr/>
          <p:nvPr/>
        </p:nvSpPr>
        <p:spPr>
          <a:xfrm>
            <a:off x="978794" y="1172578"/>
            <a:ext cx="9556124" cy="4889993"/>
          </a:xfrm>
          <a:prstGeom prst="rect">
            <a:avLst/>
          </a:prstGeom>
        </p:spPr>
        <p:txBody>
          <a:bodyPr wrap="square">
            <a:spAutoFit/>
          </a:bodyPr>
          <a:lstStyle/>
          <a:p>
            <a:pPr marL="914400" lvl="1" indent="-457200">
              <a:lnSpc>
                <a:spcPct val="130000"/>
              </a:lnSpc>
              <a:spcBef>
                <a:spcPct val="20000"/>
              </a:spcBef>
              <a:buFont typeface="Arial"/>
              <a:buAutoNum type="arabicPeriod"/>
            </a:pPr>
            <a:r>
              <a:rPr lang="en-US" sz="2400" dirty="0">
                <a:solidFill>
                  <a:srgbClr val="585E60"/>
                </a:solidFill>
                <a:latin typeface="Noto Serif"/>
              </a:rPr>
              <a:t>Think through the differential, make a diagnosis</a:t>
            </a:r>
          </a:p>
          <a:p>
            <a:pPr marL="914400" lvl="1" indent="-457200">
              <a:lnSpc>
                <a:spcPct val="130000"/>
              </a:lnSpc>
              <a:spcBef>
                <a:spcPct val="20000"/>
              </a:spcBef>
              <a:buFont typeface="Arial"/>
              <a:buAutoNum type="arabicPeriod"/>
            </a:pPr>
            <a:r>
              <a:rPr lang="en-US" sz="2400" dirty="0">
                <a:solidFill>
                  <a:srgbClr val="585E60"/>
                </a:solidFill>
                <a:latin typeface="Noto Serif"/>
              </a:rPr>
              <a:t>Educate and recruit patient as a partner</a:t>
            </a:r>
          </a:p>
          <a:p>
            <a:pPr marL="914400" lvl="1" indent="-457200">
              <a:lnSpc>
                <a:spcPct val="130000"/>
              </a:lnSpc>
              <a:spcBef>
                <a:spcPct val="20000"/>
              </a:spcBef>
              <a:buFont typeface="Arial"/>
              <a:buAutoNum type="arabicPeriod"/>
            </a:pPr>
            <a:r>
              <a:rPr lang="en-US" sz="2400" dirty="0">
                <a:solidFill>
                  <a:srgbClr val="585E60"/>
                </a:solidFill>
                <a:latin typeface="Noto Serif"/>
              </a:rPr>
              <a:t>Start with best possible treatment</a:t>
            </a:r>
          </a:p>
          <a:p>
            <a:pPr marL="1314450" lvl="2" indent="-457200">
              <a:lnSpc>
                <a:spcPct val="130000"/>
              </a:lnSpc>
              <a:spcBef>
                <a:spcPct val="20000"/>
              </a:spcBef>
              <a:buFont typeface="Arial"/>
              <a:buAutoNum type="arabicPeriod"/>
            </a:pPr>
            <a:r>
              <a:rPr lang="en-US" sz="2400" u="sng" dirty="0">
                <a:solidFill>
                  <a:srgbClr val="585E60"/>
                </a:solidFill>
                <a:latin typeface="Noto Serif"/>
              </a:rPr>
              <a:t>Mild</a:t>
            </a:r>
            <a:r>
              <a:rPr lang="en-US" sz="2400" dirty="0">
                <a:solidFill>
                  <a:srgbClr val="585E60"/>
                </a:solidFill>
                <a:latin typeface="Noto Serif"/>
              </a:rPr>
              <a:t>: family education, supportive counseling, problem solving</a:t>
            </a:r>
          </a:p>
          <a:p>
            <a:pPr marL="1314450" lvl="2" indent="-457200">
              <a:lnSpc>
                <a:spcPct val="130000"/>
              </a:lnSpc>
              <a:spcBef>
                <a:spcPct val="20000"/>
              </a:spcBef>
              <a:buFont typeface="Arial"/>
              <a:buAutoNum type="arabicPeriod"/>
            </a:pPr>
            <a:r>
              <a:rPr lang="en-US" sz="2400" u="sng" dirty="0">
                <a:solidFill>
                  <a:srgbClr val="585E60"/>
                </a:solidFill>
                <a:latin typeface="Noto Serif"/>
              </a:rPr>
              <a:t>Mod-Severe</a:t>
            </a:r>
            <a:r>
              <a:rPr lang="en-US" sz="2400" dirty="0">
                <a:solidFill>
                  <a:srgbClr val="585E60"/>
                </a:solidFill>
                <a:latin typeface="Noto Serif"/>
              </a:rPr>
              <a:t>: specialized therapy + medication</a:t>
            </a:r>
          </a:p>
          <a:p>
            <a:pPr marL="914400" lvl="1" indent="-457200">
              <a:lnSpc>
                <a:spcPct val="130000"/>
              </a:lnSpc>
              <a:spcBef>
                <a:spcPct val="20000"/>
              </a:spcBef>
              <a:buFont typeface="Arial"/>
              <a:buAutoNum type="arabicPeriod"/>
            </a:pPr>
            <a:r>
              <a:rPr lang="en-US" sz="2400" dirty="0">
                <a:solidFill>
                  <a:srgbClr val="585E60"/>
                </a:solidFill>
                <a:latin typeface="Noto Serif"/>
              </a:rPr>
              <a:t>Use an adequate </a:t>
            </a:r>
            <a:r>
              <a:rPr lang="en-US" sz="2400" i="1" dirty="0">
                <a:solidFill>
                  <a:srgbClr val="585E60"/>
                </a:solidFill>
                <a:latin typeface="Noto Serif"/>
              </a:rPr>
              <a:t>dose</a:t>
            </a:r>
            <a:r>
              <a:rPr lang="en-US" sz="2400" dirty="0">
                <a:solidFill>
                  <a:srgbClr val="585E60"/>
                </a:solidFill>
                <a:latin typeface="Noto Serif"/>
              </a:rPr>
              <a:t> of treatment +for </a:t>
            </a:r>
            <a:r>
              <a:rPr lang="en-US" sz="2400" i="1" dirty="0">
                <a:solidFill>
                  <a:srgbClr val="585E60"/>
                </a:solidFill>
                <a:latin typeface="Noto Serif"/>
              </a:rPr>
              <a:t>long enough</a:t>
            </a:r>
          </a:p>
          <a:p>
            <a:pPr marL="914400" lvl="1" indent="-457200">
              <a:lnSpc>
                <a:spcPct val="130000"/>
              </a:lnSpc>
              <a:spcBef>
                <a:spcPct val="20000"/>
              </a:spcBef>
              <a:buFont typeface="Arial"/>
              <a:buAutoNum type="arabicPeriod"/>
            </a:pPr>
            <a:r>
              <a:rPr lang="en-US" sz="2400" dirty="0">
                <a:solidFill>
                  <a:srgbClr val="585E60"/>
                </a:solidFill>
                <a:latin typeface="Noto Serif"/>
              </a:rPr>
              <a:t>Follow outcomes, adjust as needed</a:t>
            </a:r>
          </a:p>
          <a:p>
            <a:pPr marL="914400" lvl="1" indent="-457200">
              <a:lnSpc>
                <a:spcPct val="130000"/>
              </a:lnSpc>
              <a:spcBef>
                <a:spcPct val="20000"/>
              </a:spcBef>
              <a:buFont typeface="Arial"/>
              <a:buAutoNum type="arabicPeriod"/>
            </a:pPr>
            <a:r>
              <a:rPr lang="en-US" sz="2400" dirty="0">
                <a:solidFill>
                  <a:srgbClr val="585E60"/>
                </a:solidFill>
                <a:latin typeface="Noto Serif"/>
              </a:rPr>
              <a:t>Phone a friend: Opal-K</a:t>
            </a:r>
          </a:p>
        </p:txBody>
      </p:sp>
    </p:spTree>
    <p:extLst>
      <p:ext uri="{BB962C8B-B14F-4D97-AF65-F5344CB8AC3E}">
        <p14:creationId xmlns:p14="http://schemas.microsoft.com/office/powerpoint/2010/main" val="3917081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E6F39-030A-7904-A314-8F58A013CB1F}"/>
            </a:ext>
          </a:extLst>
        </p:cNvPr>
        <p:cNvGrpSpPr/>
        <p:nvPr/>
      </p:nvGrpSpPr>
      <p:grpSpPr>
        <a:xfrm>
          <a:off x="0" y="0"/>
          <a:ext cx="0" cy="0"/>
          <a:chOff x="0" y="0"/>
          <a:chExt cx="0" cy="0"/>
        </a:xfrm>
      </p:grpSpPr>
      <p:pic>
        <p:nvPicPr>
          <p:cNvPr id="1026" name="Picture 2" descr="She's so back: Chris Lilley's Ja'mie King returns to screens | Australia  news | The Guardian">
            <a:extLst>
              <a:ext uri="{FF2B5EF4-FFF2-40B4-BE49-F238E27FC236}">
                <a16:creationId xmlns:a16="http://schemas.microsoft.com/office/drawing/2014/main" id="{72B60791-4361-0BCF-16E4-391C3D2A21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8" y="3657599"/>
            <a:ext cx="5334001" cy="32004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8E61E8A-E6A6-626C-662C-3EAE45BEA175}"/>
              </a:ext>
            </a:extLst>
          </p:cNvPr>
          <p:cNvSpPr>
            <a:spLocks noGrp="1"/>
          </p:cNvSpPr>
          <p:nvPr>
            <p:ph type="title"/>
          </p:nvPr>
        </p:nvSpPr>
        <p:spPr/>
        <p:txBody>
          <a:bodyPr>
            <a:normAutofit/>
          </a:bodyPr>
          <a:lstStyle/>
          <a:p>
            <a:r>
              <a:rPr lang="en-US" b="1" dirty="0">
                <a:solidFill>
                  <a:schemeClr val="accent1">
                    <a:lumMod val="75000"/>
                  </a:schemeClr>
                </a:solidFill>
              </a:rPr>
              <a:t>Follow-up: JK</a:t>
            </a:r>
          </a:p>
        </p:txBody>
      </p:sp>
      <p:sp>
        <p:nvSpPr>
          <p:cNvPr id="3" name="Content Placeholder 2">
            <a:extLst>
              <a:ext uri="{FF2B5EF4-FFF2-40B4-BE49-F238E27FC236}">
                <a16:creationId xmlns:a16="http://schemas.microsoft.com/office/drawing/2014/main" id="{2F82BA5E-BB9C-B135-A1AC-8353A55F546E}"/>
              </a:ext>
            </a:extLst>
          </p:cNvPr>
          <p:cNvSpPr>
            <a:spLocks noGrp="1"/>
          </p:cNvSpPr>
          <p:nvPr>
            <p:ph idx="1"/>
          </p:nvPr>
        </p:nvSpPr>
        <p:spPr>
          <a:xfrm>
            <a:off x="1063752" y="1747920"/>
            <a:ext cx="8244575" cy="4923336"/>
          </a:xfrm>
        </p:spPr>
        <p:txBody>
          <a:bodyPr>
            <a:normAutofit lnSpcReduction="10000"/>
          </a:bodyPr>
          <a:lstStyle/>
          <a:p>
            <a:pPr marL="342900" lvl="0" indent="-342900">
              <a:lnSpc>
                <a:spcPct val="130000"/>
              </a:lnSpc>
              <a:spcBef>
                <a:spcPct val="20000"/>
              </a:spcBef>
              <a:buFont typeface="Arial"/>
              <a:buChar char="•"/>
            </a:pPr>
            <a:r>
              <a:rPr lang="en-US" sz="2400" dirty="0">
                <a:solidFill>
                  <a:srgbClr val="585E60"/>
                </a:solidFill>
                <a:latin typeface="Noto Serif"/>
              </a:rPr>
              <a:t>15-year-old elite high school freshman with seizure</a:t>
            </a:r>
          </a:p>
          <a:p>
            <a:pPr marL="342900" lvl="0" indent="-342900">
              <a:lnSpc>
                <a:spcPct val="130000"/>
              </a:lnSpc>
              <a:spcBef>
                <a:spcPct val="20000"/>
              </a:spcBef>
              <a:buFont typeface="Arial"/>
              <a:buChar char="•"/>
            </a:pPr>
            <a:r>
              <a:rPr lang="en-US" sz="2400" dirty="0">
                <a:solidFill>
                  <a:srgbClr val="585E60"/>
                </a:solidFill>
                <a:latin typeface="Noto Serif"/>
              </a:rPr>
              <a:t>Treatment plan: </a:t>
            </a:r>
            <a:r>
              <a:rPr lang="en-US" dirty="0">
                <a:solidFill>
                  <a:srgbClr val="585E60"/>
                </a:solidFill>
                <a:latin typeface="Noto Serif"/>
              </a:rPr>
              <a:t> </a:t>
            </a:r>
          </a:p>
          <a:p>
            <a:pPr marL="742950" lvl="1" indent="-285750">
              <a:lnSpc>
                <a:spcPct val="130000"/>
              </a:lnSpc>
              <a:spcBef>
                <a:spcPct val="20000"/>
              </a:spcBef>
              <a:buFont typeface="Arial"/>
              <a:buChar char="–"/>
            </a:pPr>
            <a:r>
              <a:rPr lang="en-US" sz="2400" dirty="0">
                <a:solidFill>
                  <a:srgbClr val="585E60"/>
                </a:solidFill>
                <a:latin typeface="Noto Serif"/>
              </a:rPr>
              <a:t>Referred for CBT</a:t>
            </a:r>
          </a:p>
          <a:p>
            <a:pPr marL="742950" lvl="1" indent="-285750">
              <a:lnSpc>
                <a:spcPct val="130000"/>
              </a:lnSpc>
              <a:spcBef>
                <a:spcPct val="20000"/>
              </a:spcBef>
              <a:buFont typeface="Arial"/>
              <a:buChar char="–"/>
            </a:pPr>
            <a:r>
              <a:rPr lang="en-US" sz="2400" dirty="0">
                <a:solidFill>
                  <a:srgbClr val="585E60"/>
                </a:solidFill>
                <a:latin typeface="Noto Serif"/>
              </a:rPr>
              <a:t>discontinued lorazepam</a:t>
            </a:r>
          </a:p>
          <a:p>
            <a:pPr marL="742950" lvl="1" indent="-285750">
              <a:lnSpc>
                <a:spcPct val="130000"/>
              </a:lnSpc>
              <a:spcBef>
                <a:spcPct val="20000"/>
              </a:spcBef>
              <a:buFont typeface="Arial"/>
              <a:buChar char="–"/>
            </a:pPr>
            <a:r>
              <a:rPr lang="en-US" sz="2400" dirty="0">
                <a:solidFill>
                  <a:srgbClr val="585E60"/>
                </a:solidFill>
                <a:latin typeface="Noto Serif"/>
              </a:rPr>
              <a:t>started sertraline 25mg daily</a:t>
            </a:r>
          </a:p>
          <a:p>
            <a:pPr marL="742950" lvl="1" indent="-285750">
              <a:lnSpc>
                <a:spcPct val="130000"/>
              </a:lnSpc>
              <a:spcBef>
                <a:spcPct val="20000"/>
              </a:spcBef>
              <a:buFont typeface="Arial"/>
              <a:buChar char="–"/>
            </a:pPr>
            <a:r>
              <a:rPr lang="en-US" sz="2400" dirty="0">
                <a:solidFill>
                  <a:srgbClr val="585E60"/>
                </a:solidFill>
                <a:latin typeface="Noto Serif"/>
              </a:rPr>
              <a:t>1 year later 25mg </a:t>
            </a:r>
            <a:r>
              <a:rPr lang="en-US" sz="2400" dirty="0">
                <a:solidFill>
                  <a:srgbClr val="585E60"/>
                </a:solidFill>
                <a:latin typeface="Noto Serif"/>
                <a:sym typeface="Wingdings" panose="05000000000000000000" pitchFamily="2" charset="2"/>
              </a:rPr>
              <a:t> 50mg</a:t>
            </a:r>
          </a:p>
          <a:p>
            <a:pPr marL="742950" lvl="1" indent="-285750">
              <a:lnSpc>
                <a:spcPct val="130000"/>
              </a:lnSpc>
              <a:spcBef>
                <a:spcPct val="20000"/>
              </a:spcBef>
              <a:buFont typeface="Arial"/>
              <a:buChar char="–"/>
            </a:pPr>
            <a:r>
              <a:rPr lang="en-US" sz="2400" dirty="0">
                <a:solidFill>
                  <a:srgbClr val="585E60"/>
                </a:solidFill>
                <a:latin typeface="Noto Serif"/>
                <a:sym typeface="Wingdings" panose="05000000000000000000" pitchFamily="2" charset="2"/>
              </a:rPr>
              <a:t>100mg daily at HS graduation</a:t>
            </a:r>
          </a:p>
          <a:p>
            <a:pPr marL="742950" lvl="1" indent="-285750">
              <a:lnSpc>
                <a:spcPct val="130000"/>
              </a:lnSpc>
              <a:spcBef>
                <a:spcPct val="20000"/>
              </a:spcBef>
              <a:buFont typeface="Arial"/>
              <a:buChar char="–"/>
            </a:pPr>
            <a:r>
              <a:rPr lang="en-US" sz="2400" u="sng" dirty="0">
                <a:solidFill>
                  <a:srgbClr val="585E60"/>
                </a:solidFill>
                <a:latin typeface="Noto Serif"/>
                <a:sym typeface="Wingdings" panose="05000000000000000000" pitchFamily="2" charset="2"/>
              </a:rPr>
              <a:t>BDI-II</a:t>
            </a:r>
            <a:r>
              <a:rPr lang="en-US" sz="2400" dirty="0">
                <a:solidFill>
                  <a:srgbClr val="585E60"/>
                </a:solidFill>
                <a:latin typeface="Noto Serif"/>
                <a:sym typeface="Wingdings" panose="05000000000000000000" pitchFamily="2" charset="2"/>
              </a:rPr>
              <a:t>: 19  6</a:t>
            </a:r>
          </a:p>
          <a:p>
            <a:pPr marL="742950" lvl="1" indent="-285750">
              <a:lnSpc>
                <a:spcPct val="130000"/>
              </a:lnSpc>
              <a:spcBef>
                <a:spcPct val="20000"/>
              </a:spcBef>
              <a:buFont typeface="Arial"/>
              <a:buChar char="–"/>
            </a:pPr>
            <a:r>
              <a:rPr lang="en-US" sz="2400" u="sng" dirty="0">
                <a:solidFill>
                  <a:srgbClr val="585E60"/>
                </a:solidFill>
                <a:latin typeface="Noto Serif"/>
                <a:sym typeface="Wingdings" panose="05000000000000000000" pitchFamily="2" charset="2"/>
              </a:rPr>
              <a:t>GAD-7</a:t>
            </a:r>
            <a:r>
              <a:rPr lang="en-US" sz="2400" dirty="0">
                <a:solidFill>
                  <a:srgbClr val="585E60"/>
                </a:solidFill>
                <a:latin typeface="Noto Serif"/>
                <a:sym typeface="Wingdings" panose="05000000000000000000" pitchFamily="2" charset="2"/>
              </a:rPr>
              <a:t>:  17  5</a:t>
            </a:r>
          </a:p>
          <a:p>
            <a:endParaRPr lang="en-US" sz="3200" dirty="0"/>
          </a:p>
        </p:txBody>
      </p:sp>
    </p:spTree>
    <p:extLst>
      <p:ext uri="{BB962C8B-B14F-4D97-AF65-F5344CB8AC3E}">
        <p14:creationId xmlns:p14="http://schemas.microsoft.com/office/powerpoint/2010/main" val="52265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barn(inVertical)">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barn(inVertical)">
                                      <p:cBhvr>
                                        <p:cTn id="39" dur="500"/>
                                        <p:tgtEl>
                                          <p:spTgt spid="3">
                                            <p:txEl>
                                              <p:pRg st="7" end="7"/>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43602" y="277128"/>
            <a:ext cx="4752348" cy="1143000"/>
          </a:xfrm>
        </p:spPr>
        <p:txBody>
          <a:bodyPr>
            <a:normAutofit/>
          </a:bodyPr>
          <a:lstStyle/>
          <a:p>
            <a:r>
              <a:rPr lang="en-US" b="1" dirty="0">
                <a:solidFill>
                  <a:schemeClr val="accent1">
                    <a:lumMod val="75000"/>
                  </a:schemeClr>
                </a:solidFill>
              </a:rPr>
              <a:t>Follow-up: JT</a:t>
            </a:r>
            <a:endParaRPr lang="en-US" sz="3100" b="1" dirty="0">
              <a:solidFill>
                <a:schemeClr val="accent1">
                  <a:lumMod val="75000"/>
                </a:schemeClr>
              </a:solidFill>
            </a:endParaRPr>
          </a:p>
        </p:txBody>
      </p:sp>
      <p:sp>
        <p:nvSpPr>
          <p:cNvPr id="5" name="Text Placeholder 4"/>
          <p:cNvSpPr>
            <a:spLocks noGrp="1"/>
          </p:cNvSpPr>
          <p:nvPr>
            <p:ph type="body" sz="quarter" idx="10"/>
          </p:nvPr>
        </p:nvSpPr>
        <p:spPr>
          <a:xfrm>
            <a:off x="943602" y="1420128"/>
            <a:ext cx="7853192" cy="5265519"/>
          </a:xfrm>
        </p:spPr>
        <p:txBody>
          <a:bodyPr>
            <a:normAutofit fontScale="62500" lnSpcReduction="20000"/>
          </a:bodyPr>
          <a:lstStyle/>
          <a:p>
            <a:r>
              <a:rPr lang="en-US" sz="3200" dirty="0"/>
              <a:t>12-year-old NA from Medford, OR</a:t>
            </a:r>
          </a:p>
          <a:p>
            <a:r>
              <a:rPr lang="en-US" sz="3200" dirty="0"/>
              <a:t>2 S/R prior to transfer, delayed x 3 days</a:t>
            </a:r>
          </a:p>
          <a:p>
            <a:r>
              <a:rPr lang="en-US" sz="3200" dirty="0"/>
              <a:t>CPS: “Plan B” discussion around discharge/skill building</a:t>
            </a:r>
          </a:p>
          <a:p>
            <a:endParaRPr lang="en-US" dirty="0"/>
          </a:p>
          <a:p>
            <a:r>
              <a:rPr lang="en-US" sz="4200" dirty="0"/>
              <a:t>Practice saying goodbye</a:t>
            </a:r>
          </a:p>
          <a:p>
            <a:r>
              <a:rPr lang="en-US" sz="4200" dirty="0"/>
              <a:t>What should they know?</a:t>
            </a:r>
          </a:p>
          <a:p>
            <a:r>
              <a:rPr lang="en-US" sz="4200" dirty="0"/>
              <a:t>What do you wish to know?</a:t>
            </a:r>
          </a:p>
          <a:p>
            <a:r>
              <a:rPr lang="en-US" sz="4200" dirty="0"/>
              <a:t>What to take/leave?</a:t>
            </a:r>
          </a:p>
          <a:p>
            <a:r>
              <a:rPr lang="en-US" sz="4200" dirty="0"/>
              <a:t>Accepting you are leaving</a:t>
            </a:r>
          </a:p>
          <a:p>
            <a:pPr marL="0" indent="0">
              <a:buNone/>
            </a:pPr>
            <a:endParaRPr lang="en-US" sz="4200" dirty="0"/>
          </a:p>
          <a:p>
            <a:pPr lvl="1" indent="0">
              <a:buNone/>
            </a:pPr>
            <a:endParaRPr lang="en-US" dirty="0"/>
          </a:p>
        </p:txBody>
      </p:sp>
      <p:pic>
        <p:nvPicPr>
          <p:cNvPr id="6" name="Picture 5"/>
          <p:cNvPicPr>
            <a:picLocks noChangeAspect="1"/>
          </p:cNvPicPr>
          <p:nvPr/>
        </p:nvPicPr>
        <p:blipFill>
          <a:blip r:embed="rId3">
            <a:alphaModFix amt="50000"/>
          </a:blip>
          <a:stretch>
            <a:fillRect/>
          </a:stretch>
        </p:blipFill>
        <p:spPr>
          <a:xfrm>
            <a:off x="6208276" y="2951457"/>
            <a:ext cx="5602794" cy="3734190"/>
          </a:xfrm>
          <a:prstGeom prst="rect">
            <a:avLst/>
          </a:prstGeom>
        </p:spPr>
      </p:pic>
      <p:pic>
        <p:nvPicPr>
          <p:cNvPr id="4098" name="Picture 2" descr="Tom Steinfort &amp; Platforming a Jonah Takalua: A Type of 'Anything Goes'  Propaganda">
            <a:extLst>
              <a:ext uri="{FF2B5EF4-FFF2-40B4-BE49-F238E27FC236}">
                <a16:creationId xmlns:a16="http://schemas.microsoft.com/office/drawing/2014/main" id="{9DFD2C74-2D36-A122-D7DD-89E0EEC080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6322" y="0"/>
            <a:ext cx="4416777" cy="2484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37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circle(in)">
                                      <p:cBhvr>
                                        <p:cTn id="21" dur="20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circle(in)">
                                      <p:cBhvr>
                                        <p:cTn id="26" dur="20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circle(in)">
                                      <p:cBhvr>
                                        <p:cTn id="31" dur="2000"/>
                                        <p:tgtEl>
                                          <p:spTgt spid="5">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circle(in)">
                                      <p:cBhvr>
                                        <p:cTn id="36" dur="2000"/>
                                        <p:tgtEl>
                                          <p:spTgt spid="5">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circle(in)">
                                      <p:cBhvr>
                                        <p:cTn id="41"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73536-67C2-14F5-08AF-4C4735F64046}"/>
              </a:ext>
            </a:extLst>
          </p:cNvPr>
          <p:cNvSpPr>
            <a:spLocks noGrp="1"/>
          </p:cNvSpPr>
          <p:nvPr>
            <p:ph type="title"/>
          </p:nvPr>
        </p:nvSpPr>
        <p:spPr/>
        <p:txBody>
          <a:bodyPr>
            <a:normAutofit/>
          </a:bodyPr>
          <a:lstStyle/>
          <a:p>
            <a:pPr algn="ctr"/>
            <a:r>
              <a:rPr lang="en-US" sz="6000" b="1" dirty="0">
                <a:solidFill>
                  <a:schemeClr val="accent1">
                    <a:lumMod val="75000"/>
                  </a:schemeClr>
                </a:solidFill>
              </a:rPr>
              <a:t>For all patients</a:t>
            </a:r>
          </a:p>
        </p:txBody>
      </p:sp>
      <p:sp>
        <p:nvSpPr>
          <p:cNvPr id="3" name="Content Placeholder 2">
            <a:extLst>
              <a:ext uri="{FF2B5EF4-FFF2-40B4-BE49-F238E27FC236}">
                <a16:creationId xmlns:a16="http://schemas.microsoft.com/office/drawing/2014/main" id="{61F9F95E-9D84-B539-E149-CC263BF0CE90}"/>
              </a:ext>
            </a:extLst>
          </p:cNvPr>
          <p:cNvSpPr>
            <a:spLocks noGrp="1"/>
          </p:cNvSpPr>
          <p:nvPr>
            <p:ph idx="1"/>
          </p:nvPr>
        </p:nvSpPr>
        <p:spPr>
          <a:xfrm>
            <a:off x="1943636" y="1245950"/>
            <a:ext cx="7543801" cy="4695771"/>
          </a:xfrm>
        </p:spPr>
        <p:txBody>
          <a:bodyPr>
            <a:noAutofit/>
          </a:bodyPr>
          <a:lstStyle/>
          <a:p>
            <a:r>
              <a:rPr lang="en-US" sz="3200" dirty="0"/>
              <a:t>Support</a:t>
            </a:r>
          </a:p>
          <a:p>
            <a:r>
              <a:rPr lang="en-US" sz="3200" dirty="0"/>
              <a:t>Educate</a:t>
            </a:r>
          </a:p>
          <a:p>
            <a:r>
              <a:rPr lang="en-US" sz="3200" dirty="0"/>
              <a:t>Management of suicidal ideation</a:t>
            </a:r>
          </a:p>
          <a:p>
            <a:r>
              <a:rPr lang="en-US" sz="3200" dirty="0"/>
              <a:t>Sleep hygiene</a:t>
            </a:r>
          </a:p>
          <a:p>
            <a:r>
              <a:rPr lang="en-US" sz="3200" dirty="0"/>
              <a:t>Exercise</a:t>
            </a:r>
          </a:p>
          <a:p>
            <a:r>
              <a:rPr lang="en-US" sz="3200" dirty="0"/>
              <a:t>Engagement</a:t>
            </a:r>
          </a:p>
          <a:p>
            <a:r>
              <a:rPr lang="en-US" sz="3200" dirty="0"/>
              <a:t>Management of low adherence and factors associated with no or partial response</a:t>
            </a:r>
          </a:p>
          <a:p>
            <a:r>
              <a:rPr lang="en-US" sz="3200" dirty="0"/>
              <a:t>Give </a:t>
            </a:r>
            <a:r>
              <a:rPr lang="en-US" sz="3200" i="1" dirty="0"/>
              <a:t>HOPE</a:t>
            </a:r>
          </a:p>
        </p:txBody>
      </p:sp>
    </p:spTree>
    <p:extLst>
      <p:ext uri="{BB962C8B-B14F-4D97-AF65-F5344CB8AC3E}">
        <p14:creationId xmlns:p14="http://schemas.microsoft.com/office/powerpoint/2010/main" val="20243974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1752600" y="3344210"/>
            <a:ext cx="8686800" cy="661589"/>
          </a:xfrm>
        </p:spPr>
        <p:txBody>
          <a:bodyPr>
            <a:normAutofit fontScale="90000"/>
          </a:bodyPr>
          <a:lstStyle/>
          <a:p>
            <a:r>
              <a:rPr lang="en-US" sz="2000" b="1" dirty="0"/>
              <a:t>Contact Oregon Psychiatric Access Line about Kids (OPAL-K)</a:t>
            </a:r>
            <a:br>
              <a:rPr lang="en-US" sz="2000" b="1" dirty="0"/>
            </a:br>
            <a:r>
              <a:rPr lang="en-US" sz="2000" b="1" dirty="0"/>
              <a:t>Consultation line for medical practitioners</a:t>
            </a:r>
            <a:br>
              <a:rPr lang="en-US" sz="2000" b="1" dirty="0"/>
            </a:br>
            <a:r>
              <a:rPr lang="en-US" sz="2000" dirty="0"/>
              <a:t>Toll-free: </a:t>
            </a:r>
            <a:r>
              <a:rPr lang="en-US" sz="2000" b="1" dirty="0"/>
              <a:t>1-855-966-7255</a:t>
            </a:r>
            <a:r>
              <a:rPr lang="en-US" sz="2000" dirty="0"/>
              <a:t> (96-OPALK)</a:t>
            </a:r>
            <a:br>
              <a:rPr lang="en-US" sz="2000" dirty="0"/>
            </a:br>
            <a:r>
              <a:rPr lang="en-US" sz="2000" dirty="0"/>
              <a:t>Portland Metro area: </a:t>
            </a:r>
            <a:r>
              <a:rPr lang="en-US" sz="2000" b="1" dirty="0"/>
              <a:t>503 346-1000</a:t>
            </a:r>
            <a:br>
              <a:rPr lang="en-US" sz="2000" b="1" dirty="0"/>
            </a:br>
            <a:br>
              <a:rPr lang="en-US" sz="2000" dirty="0"/>
            </a:br>
            <a:endParaRPr lang="en-US" sz="2000" dirty="0">
              <a:solidFill>
                <a:prstClr val="black"/>
              </a:solidFill>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603449A4-DD3A-41EE-95E8-F39DF7A10D0F}"/>
              </a:ext>
            </a:extLst>
          </p:cNvPr>
          <p:cNvPicPr>
            <a:picLocks noChangeAspect="1"/>
          </p:cNvPicPr>
          <p:nvPr/>
        </p:nvPicPr>
        <p:blipFill>
          <a:blip r:embed="rId3"/>
          <a:stretch>
            <a:fillRect/>
          </a:stretch>
        </p:blipFill>
        <p:spPr>
          <a:xfrm>
            <a:off x="622853" y="722580"/>
            <a:ext cx="10754354" cy="5412840"/>
          </a:xfrm>
          <a:prstGeom prst="rect">
            <a:avLst/>
          </a:prstGeom>
        </p:spPr>
      </p:pic>
    </p:spTree>
    <p:extLst>
      <p:ext uri="{BB962C8B-B14F-4D97-AF65-F5344CB8AC3E}">
        <p14:creationId xmlns:p14="http://schemas.microsoft.com/office/powerpoint/2010/main" val="2756654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395C-A4D1-A250-03AA-242C68EB1BF1}"/>
              </a:ext>
            </a:extLst>
          </p:cNvPr>
          <p:cNvSpPr>
            <a:spLocks noGrp="1"/>
          </p:cNvSpPr>
          <p:nvPr>
            <p:ph type="title"/>
          </p:nvPr>
        </p:nvSpPr>
        <p:spPr/>
        <p:txBody>
          <a:bodyPr>
            <a:normAutofit/>
          </a:bodyPr>
          <a:lstStyle/>
          <a:p>
            <a:r>
              <a:rPr lang="en-US" dirty="0"/>
              <a:t>Case JK</a:t>
            </a:r>
          </a:p>
        </p:txBody>
      </p:sp>
      <p:sp>
        <p:nvSpPr>
          <p:cNvPr id="3" name="Content Placeholder 2">
            <a:extLst>
              <a:ext uri="{FF2B5EF4-FFF2-40B4-BE49-F238E27FC236}">
                <a16:creationId xmlns:a16="http://schemas.microsoft.com/office/drawing/2014/main" id="{8E9A4F8C-11F4-0E27-557D-8C0A7B268CF4}"/>
              </a:ext>
            </a:extLst>
          </p:cNvPr>
          <p:cNvSpPr>
            <a:spLocks noGrp="1"/>
          </p:cNvSpPr>
          <p:nvPr>
            <p:ph idx="1"/>
          </p:nvPr>
        </p:nvSpPr>
        <p:spPr>
          <a:xfrm>
            <a:off x="6496216" y="2320412"/>
            <a:ext cx="4876315" cy="4073469"/>
          </a:xfrm>
        </p:spPr>
        <p:txBody>
          <a:bodyPr anchor="ctr">
            <a:normAutofit fontScale="85000" lnSpcReduction="20000"/>
          </a:bodyPr>
          <a:lstStyle/>
          <a:p>
            <a:r>
              <a:rPr lang="en-US" dirty="0">
                <a:latin typeface="Noto Serif"/>
              </a:rPr>
              <a:t>15-year-old freshman at local elite high school, referred by her therapist for psychiatric evaluation</a:t>
            </a:r>
            <a:br>
              <a:rPr lang="en-US" dirty="0">
                <a:latin typeface="Noto Serif"/>
              </a:rPr>
            </a:br>
            <a:r>
              <a:rPr lang="en-US" dirty="0">
                <a:latin typeface="Noto Serif"/>
              </a:rPr>
              <a:t>	</a:t>
            </a:r>
          </a:p>
          <a:p>
            <a:r>
              <a:rPr lang="en-US" dirty="0">
                <a:latin typeface="Noto Serif"/>
              </a:rPr>
              <a:t>Two seizures at school</a:t>
            </a:r>
            <a:br>
              <a:rPr lang="en-US" dirty="0">
                <a:latin typeface="Noto Serif"/>
              </a:rPr>
            </a:br>
            <a:r>
              <a:rPr lang="en-US" dirty="0">
                <a:latin typeface="Noto Serif"/>
              </a:rPr>
              <a:t>	</a:t>
            </a:r>
          </a:p>
          <a:p>
            <a:r>
              <a:rPr lang="en-US" dirty="0">
                <a:latin typeface="Noto Serif"/>
              </a:rPr>
              <a:t>“… </a:t>
            </a:r>
            <a:r>
              <a:rPr lang="en-US" i="1" dirty="0">
                <a:latin typeface="Noto Serif"/>
              </a:rPr>
              <a:t>they opted to switch providers (peds neurologist) after he was unable to find a neurologic or medical cause for her symptoms</a:t>
            </a:r>
            <a:r>
              <a:rPr lang="en-US" dirty="0">
                <a:latin typeface="Noto Serif"/>
              </a:rPr>
              <a:t>.” </a:t>
            </a:r>
          </a:p>
          <a:p>
            <a:r>
              <a:rPr lang="en-US" dirty="0">
                <a:latin typeface="Noto Serif"/>
              </a:rPr>
              <a:t>No prior psychiatric history.</a:t>
            </a:r>
            <a:endParaRPr lang="en-US" dirty="0"/>
          </a:p>
        </p:txBody>
      </p:sp>
      <p:pic>
        <p:nvPicPr>
          <p:cNvPr id="5126" name="Picture 6" descr="Chris Lilley revives Ja'mie King for new podcast Ja'miezing">
            <a:extLst>
              <a:ext uri="{FF2B5EF4-FFF2-40B4-BE49-F238E27FC236}">
                <a16:creationId xmlns:a16="http://schemas.microsoft.com/office/drawing/2014/main" id="{ADF2BF89-F588-7FD0-B9EE-C9C3E9EF9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656" r="6410" b="3"/>
          <a:stretch>
            <a:fillRect/>
          </a:stretch>
        </p:blipFill>
        <p:spPr bwMode="auto">
          <a:xfrm>
            <a:off x="984504" y="2266251"/>
            <a:ext cx="5459826" cy="419203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Ja'mie King | ATV Big Brother Wiki | Fandom">
            <a:extLst>
              <a:ext uri="{FF2B5EF4-FFF2-40B4-BE49-F238E27FC236}">
                <a16:creationId xmlns:a16="http://schemas.microsoft.com/office/drawing/2014/main" id="{F38888FA-6377-94B1-7AE8-FB1CF61FE77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0323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AE746-E1B9-49B5-9761-F2787737286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5858D2E-FB4D-4EB4-8AC3-3A9DAF5E21D5}"/>
              </a:ext>
            </a:extLst>
          </p:cNvPr>
          <p:cNvPicPr>
            <a:picLocks noGrp="1" noChangeAspect="1"/>
          </p:cNvPicPr>
          <p:nvPr>
            <p:ph idx="1"/>
          </p:nvPr>
        </p:nvPicPr>
        <p:blipFill rotWithShape="1">
          <a:blip r:embed="rId3"/>
          <a:srcRect l="-35461" r="-35461"/>
          <a:stretch/>
        </p:blipFill>
        <p:spPr>
          <a:xfrm>
            <a:off x="-125765" y="185888"/>
            <a:ext cx="11794024" cy="6486224"/>
          </a:xfrm>
          <a:prstGeom prst="rect">
            <a:avLst/>
          </a:prstGeom>
        </p:spPr>
      </p:pic>
    </p:spTree>
    <p:extLst>
      <p:ext uri="{BB962C8B-B14F-4D97-AF65-F5344CB8AC3E}">
        <p14:creationId xmlns:p14="http://schemas.microsoft.com/office/powerpoint/2010/main" val="3256773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7C2BF-8C4E-8139-AC52-0B2B2CA12D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24FFBB-47AA-5716-1533-2CA58BD59E14}"/>
              </a:ext>
            </a:extLst>
          </p:cNvPr>
          <p:cNvSpPr>
            <a:spLocks noGrp="1"/>
          </p:cNvSpPr>
          <p:nvPr>
            <p:ph type="title"/>
          </p:nvPr>
        </p:nvSpPr>
        <p:spPr/>
        <p:txBody>
          <a:bodyPr>
            <a:normAutofit/>
          </a:bodyPr>
          <a:lstStyle/>
          <a:p>
            <a:r>
              <a:rPr lang="en-US" sz="6000" b="1" dirty="0">
                <a:solidFill>
                  <a:schemeClr val="accent1">
                    <a:lumMod val="75000"/>
                  </a:schemeClr>
                </a:solidFill>
              </a:rPr>
              <a:t>Case JK</a:t>
            </a:r>
          </a:p>
        </p:txBody>
      </p:sp>
      <p:sp>
        <p:nvSpPr>
          <p:cNvPr id="3" name="Content Placeholder 2">
            <a:extLst>
              <a:ext uri="{FF2B5EF4-FFF2-40B4-BE49-F238E27FC236}">
                <a16:creationId xmlns:a16="http://schemas.microsoft.com/office/drawing/2014/main" id="{4CDD8D76-8DDF-05B0-BB4F-B7AE5D0C8BDF}"/>
              </a:ext>
            </a:extLst>
          </p:cNvPr>
          <p:cNvSpPr>
            <a:spLocks noGrp="1"/>
          </p:cNvSpPr>
          <p:nvPr>
            <p:ph idx="1"/>
          </p:nvPr>
        </p:nvSpPr>
        <p:spPr>
          <a:xfrm>
            <a:off x="1063752" y="1747920"/>
            <a:ext cx="10058400" cy="4923336"/>
          </a:xfrm>
        </p:spPr>
        <p:txBody>
          <a:bodyPr>
            <a:normAutofit fontScale="77500" lnSpcReduction="20000"/>
          </a:bodyPr>
          <a:lstStyle/>
          <a:p>
            <a:r>
              <a:rPr lang="en-US" sz="3200" dirty="0">
                <a:solidFill>
                  <a:schemeClr val="tx1">
                    <a:lumMod val="75000"/>
                    <a:lumOff val="25000"/>
                  </a:schemeClr>
                </a:solidFill>
              </a:rPr>
              <a:t>“</a:t>
            </a:r>
            <a:r>
              <a:rPr lang="en-US" sz="3200" i="1" dirty="0">
                <a:solidFill>
                  <a:schemeClr val="tx1">
                    <a:lumMod val="75000"/>
                    <a:lumOff val="25000"/>
                  </a:schemeClr>
                </a:solidFill>
              </a:rPr>
              <a:t>Since those two events, however, things have reportedly gotten substantially worse at home.  JK has always had perfectionistic and anxious qualities, she and parents say, but since the seizures she has emphasized school to a much greater degree, has seemingly raised her own high standards and as a result has been unbearable to deal with.  Parents say she is aggressive with them, verbally abusive, very rigid and demanding, all to a degree they have never previously seen before.  JK says that she has “always been hard on myself” and that she has always been “very anxious about school,” citing the fact that both of her parents attended Ivy league schools.  She says, and they agree, that recently she has been even more wound up about school, has had a harder time actually doing her work because she is so stressed out about doing things right.  When it comes to most things, “I don’t do it until I’m perfect at it,” she says.  “I’m scared to start things if I can’t do it perfectly.”  She admits to having “always thought I had anxiety,” and says that for a long time “it has been masked.””</a:t>
            </a:r>
            <a:endParaRPr lang="en-US" sz="3200" dirty="0"/>
          </a:p>
        </p:txBody>
      </p:sp>
    </p:spTree>
    <p:extLst>
      <p:ext uri="{BB962C8B-B14F-4D97-AF65-F5344CB8AC3E}">
        <p14:creationId xmlns:p14="http://schemas.microsoft.com/office/powerpoint/2010/main" val="672900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6CFEF0-9C98-CC05-8B8E-61BA6107D4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A342A9-200B-039B-1D18-BC574E44E05A}"/>
              </a:ext>
            </a:extLst>
          </p:cNvPr>
          <p:cNvSpPr>
            <a:spLocks noGrp="1"/>
          </p:cNvSpPr>
          <p:nvPr>
            <p:ph type="title"/>
          </p:nvPr>
        </p:nvSpPr>
        <p:spPr/>
        <p:txBody>
          <a:bodyPr>
            <a:normAutofit/>
          </a:bodyPr>
          <a:lstStyle/>
          <a:p>
            <a:r>
              <a:rPr lang="en-US" sz="6000" b="1" dirty="0">
                <a:solidFill>
                  <a:schemeClr val="accent1">
                    <a:lumMod val="75000"/>
                  </a:schemeClr>
                </a:solidFill>
              </a:rPr>
              <a:t>Case JK</a:t>
            </a:r>
          </a:p>
        </p:txBody>
      </p:sp>
      <p:sp>
        <p:nvSpPr>
          <p:cNvPr id="3" name="Content Placeholder 2">
            <a:extLst>
              <a:ext uri="{FF2B5EF4-FFF2-40B4-BE49-F238E27FC236}">
                <a16:creationId xmlns:a16="http://schemas.microsoft.com/office/drawing/2014/main" id="{E09AB102-31CA-5EB3-79A5-6E54CE7EC9D1}"/>
              </a:ext>
            </a:extLst>
          </p:cNvPr>
          <p:cNvSpPr>
            <a:spLocks noGrp="1"/>
          </p:cNvSpPr>
          <p:nvPr>
            <p:ph idx="1"/>
          </p:nvPr>
        </p:nvSpPr>
        <p:spPr>
          <a:xfrm>
            <a:off x="6370752" y="2265038"/>
            <a:ext cx="5458980" cy="3907162"/>
          </a:xfrm>
        </p:spPr>
        <p:txBody>
          <a:bodyPr anchor="ctr">
            <a:normAutofit/>
          </a:bodyPr>
          <a:lstStyle/>
          <a:p>
            <a:r>
              <a:rPr lang="en-US" sz="2800" u="sng" dirty="0"/>
              <a:t>Medications</a:t>
            </a:r>
            <a:r>
              <a:rPr lang="en-US" sz="2800" dirty="0"/>
              <a:t>:</a:t>
            </a:r>
            <a:br>
              <a:rPr lang="en-US" sz="2800" dirty="0"/>
            </a:br>
            <a:r>
              <a:rPr lang="en-US" sz="2800" dirty="0"/>
              <a:t>	-Trileptal 600mg BID</a:t>
            </a:r>
            <a:br>
              <a:rPr lang="en-US" sz="2800" dirty="0"/>
            </a:br>
            <a:r>
              <a:rPr lang="en-US" sz="2800" dirty="0"/>
              <a:t>	-Lorazepam 0.5mg prn</a:t>
            </a:r>
          </a:p>
          <a:p>
            <a:r>
              <a:rPr lang="en-US" sz="2800" u="sng" dirty="0"/>
              <a:t>Rating Scales</a:t>
            </a:r>
            <a:r>
              <a:rPr lang="en-US" sz="2800" dirty="0"/>
              <a:t>:</a:t>
            </a:r>
            <a:br>
              <a:rPr lang="en-US" sz="2800" dirty="0"/>
            </a:br>
            <a:r>
              <a:rPr lang="en-US" sz="2800" dirty="0"/>
              <a:t>	-BDI-II: 19</a:t>
            </a:r>
            <a:br>
              <a:rPr lang="en-US" sz="2800" dirty="0"/>
            </a:br>
            <a:r>
              <a:rPr lang="en-US" sz="2800" dirty="0"/>
              <a:t>	-GAD-7: 17</a:t>
            </a:r>
          </a:p>
        </p:txBody>
      </p:sp>
      <p:pic>
        <p:nvPicPr>
          <p:cNvPr id="6146" name="Picture 2" descr="Chris Lilley's Ja'mie: Private School Girl – TV review | Television | The  Guardian">
            <a:extLst>
              <a:ext uri="{FF2B5EF4-FFF2-40B4-BE49-F238E27FC236}">
                <a16:creationId xmlns:a16="http://schemas.microsoft.com/office/drawing/2014/main" id="{8BDF56BA-5CC2-DC70-41C8-56AD2B6408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927" r="15928" b="1"/>
          <a:stretch>
            <a:fillRect/>
          </a:stretch>
        </p:blipFill>
        <p:spPr bwMode="auto">
          <a:xfrm>
            <a:off x="838200" y="1801397"/>
            <a:ext cx="4814055" cy="4192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493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b="1" dirty="0">
                <a:solidFill>
                  <a:schemeClr val="accent1">
                    <a:lumMod val="75000"/>
                  </a:schemeClr>
                </a:solidFill>
              </a:rPr>
              <a:t>Case: JT</a:t>
            </a:r>
          </a:p>
        </p:txBody>
      </p:sp>
      <p:sp>
        <p:nvSpPr>
          <p:cNvPr id="5" name="Text Placeholder 4"/>
          <p:cNvSpPr>
            <a:spLocks noGrp="1"/>
          </p:cNvSpPr>
          <p:nvPr>
            <p:ph type="body" sz="quarter" idx="10"/>
          </p:nvPr>
        </p:nvSpPr>
        <p:spPr>
          <a:xfrm>
            <a:off x="1395414" y="1836735"/>
            <a:ext cx="8185314" cy="4618656"/>
          </a:xfrm>
        </p:spPr>
        <p:txBody>
          <a:bodyPr>
            <a:normAutofit/>
          </a:bodyPr>
          <a:lstStyle/>
          <a:p>
            <a:r>
              <a:rPr lang="en-US" sz="2200" dirty="0"/>
              <a:t>12-year-old NA from Medford, OR</a:t>
            </a:r>
          </a:p>
          <a:p>
            <a:r>
              <a:rPr lang="en-US" sz="2200" dirty="0"/>
              <a:t>Prior diagnoses: RAD, FAS, ADHD, ODD</a:t>
            </a:r>
          </a:p>
          <a:p>
            <a:r>
              <a:rPr lang="en-US" sz="2200" dirty="0"/>
              <a:t>Admitted to Unity after he “blew out” of sub-acute </a:t>
            </a:r>
          </a:p>
          <a:p>
            <a:r>
              <a:rPr lang="en-US" sz="2200" dirty="0"/>
              <a:t>“</a:t>
            </a:r>
            <a:r>
              <a:rPr lang="en-US" sz="2200" i="1" dirty="0"/>
              <a:t>Mom says that JT’s struggles have always centered around the fact that he is abysmal at asking for help when he needs it.  The frustration and irritability mounts, he cannot manage, does not ask for help and then </a:t>
            </a:r>
            <a:r>
              <a:rPr lang="en-US" sz="2200" i="1" u="sng" dirty="0"/>
              <a:t>he gets aggressive</a:t>
            </a:r>
            <a:r>
              <a:rPr lang="en-US" sz="2200" dirty="0"/>
              <a:t>.”  -- H&amp;P</a:t>
            </a:r>
          </a:p>
          <a:p>
            <a:r>
              <a:rPr lang="en-US" sz="2200" dirty="0"/>
              <a:t>“</a:t>
            </a:r>
            <a:r>
              <a:rPr lang="en-US" sz="2200" i="1" dirty="0"/>
              <a:t>I kept flipping out, I can’t control my body</a:t>
            </a:r>
            <a:r>
              <a:rPr lang="en-US" sz="2200" dirty="0"/>
              <a:t>.”  -- patient</a:t>
            </a:r>
          </a:p>
          <a:p>
            <a:endParaRPr lang="en-US" dirty="0"/>
          </a:p>
        </p:txBody>
      </p:sp>
      <p:pic>
        <p:nvPicPr>
          <p:cNvPr id="2050" name="Picture 2" descr="Jonah from Tonga is gone - who gets to tell Pacific stories and jokes? -  ABC Pacific">
            <a:extLst>
              <a:ext uri="{FF2B5EF4-FFF2-40B4-BE49-F238E27FC236}">
                <a16:creationId xmlns:a16="http://schemas.microsoft.com/office/drawing/2014/main" id="{681188EB-CFE8-DDDD-4A07-A839A4E006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3287" y="227013"/>
            <a:ext cx="2617787" cy="2617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02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5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75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75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75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75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65985E872C4F42B232D6205948D775" ma:contentTypeVersion="16" ma:contentTypeDescription="Create a new document." ma:contentTypeScope="" ma:versionID="33b852040fff8588b62534b5863287db">
  <xsd:schema xmlns:xsd="http://www.w3.org/2001/XMLSchema" xmlns:xs="http://www.w3.org/2001/XMLSchema" xmlns:p="http://schemas.microsoft.com/office/2006/metadata/properties" xmlns:ns2="1047a0de-e45b-4fd0-9017-1e6044c1fc03" xmlns:ns3="a448b94a-0e58-46db-8a05-d939707934dc" targetNamespace="http://schemas.microsoft.com/office/2006/metadata/properties" ma:root="true" ma:fieldsID="45612f9dfc9c6bb3a29da006f27e5ac8" ns2:_="" ns3:_="">
    <xsd:import namespace="1047a0de-e45b-4fd0-9017-1e6044c1fc03"/>
    <xsd:import namespace="a448b94a-0e58-46db-8a05-d939707934d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47a0de-e45b-4fd0-9017-1e6044c1fc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b15c13e-58db-4d67-9e87-df2024ad83a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48b94a-0e58-46db-8a05-d939707934d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b70a1bb-14a2-441e-ae9a-d7f2085ecbc3}" ma:internalName="TaxCatchAll" ma:showField="CatchAllData" ma:web="a448b94a-0e58-46db-8a05-d939707934d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448b94a-0e58-46db-8a05-d939707934dc" xsi:nil="true"/>
    <lcf76f155ced4ddcb4097134ff3c332f xmlns="1047a0de-e45b-4fd0-9017-1e6044c1fc0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7B75A18-6F3B-445C-8BF3-A8C814CE95B0}"/>
</file>

<file path=customXml/itemProps2.xml><?xml version="1.0" encoding="utf-8"?>
<ds:datastoreItem xmlns:ds="http://schemas.openxmlformats.org/officeDocument/2006/customXml" ds:itemID="{95577FC8-B53B-4D16-8C54-C262E9E75413}"/>
</file>

<file path=customXml/itemProps3.xml><?xml version="1.0" encoding="utf-8"?>
<ds:datastoreItem xmlns:ds="http://schemas.openxmlformats.org/officeDocument/2006/customXml" ds:itemID="{65A9EAE5-A293-408A-BA0B-546BBCA4DDBC}"/>
</file>

<file path=docProps/app.xml><?xml version="1.0" encoding="utf-8"?>
<Properties xmlns="http://schemas.openxmlformats.org/officeDocument/2006/extended-properties" xmlns:vt="http://schemas.openxmlformats.org/officeDocument/2006/docPropsVTypes">
  <Template>Office 2013 - 2022 Theme</Template>
  <TotalTime>38638</TotalTime>
  <Words>9306</Words>
  <Application>Microsoft Office PowerPoint</Application>
  <PresentationFormat>Widescreen</PresentationFormat>
  <Paragraphs>659</Paragraphs>
  <Slides>60</Slides>
  <Notes>40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60</vt:i4>
      </vt:variant>
    </vt:vector>
  </HeadingPairs>
  <TitlesOfParts>
    <vt:vector size="71" baseType="lpstr">
      <vt:lpstr>Aptos</vt:lpstr>
      <vt:lpstr>Arial</vt:lpstr>
      <vt:lpstr>Calibri</vt:lpstr>
      <vt:lpstr>Calibri Light</vt:lpstr>
      <vt:lpstr>Constantia</vt:lpstr>
      <vt:lpstr>Lato Regular</vt:lpstr>
      <vt:lpstr>Noto</vt:lpstr>
      <vt:lpstr>Noto Serif</vt:lpstr>
      <vt:lpstr>Times New Roman</vt:lpstr>
      <vt:lpstr>Wingdings</vt:lpstr>
      <vt:lpstr>Office 2013 - 2022 Theme</vt:lpstr>
      <vt:lpstr>Fear No More:  Management of Pediatric Anxiety and Depression.</vt:lpstr>
      <vt:lpstr>Disclosure </vt:lpstr>
      <vt:lpstr>PowerPoint Presentation</vt:lpstr>
      <vt:lpstr>Agenda</vt:lpstr>
      <vt:lpstr>“We suffer more often in imagination than in reality.”</vt:lpstr>
      <vt:lpstr>Case JK</vt:lpstr>
      <vt:lpstr>Case JK</vt:lpstr>
      <vt:lpstr>Case JK</vt:lpstr>
      <vt:lpstr>Case: JT</vt:lpstr>
      <vt:lpstr>Case: JT</vt:lpstr>
      <vt:lpstr>Assessment..</vt:lpstr>
      <vt:lpstr>PowerPoint Presentation</vt:lpstr>
      <vt:lpstr>Anxiety is typical. Sometimes.</vt:lpstr>
      <vt:lpstr>DSM V: Anxiety Disorders</vt:lpstr>
      <vt:lpstr>Comorbidity is common.</vt:lpstr>
      <vt:lpstr>PowerPoint Presentation</vt:lpstr>
      <vt:lpstr>Differential Dx Anxiety Disorders</vt:lpstr>
      <vt:lpstr>Anxiety disorders run in families</vt:lpstr>
      <vt:lpstr>Anxiety  depression</vt:lpstr>
      <vt:lpstr>Depression</vt:lpstr>
      <vt:lpstr>MDD Comorbidity is common:</vt:lpstr>
      <vt:lpstr>Diagnosis:</vt:lpstr>
      <vt:lpstr>Treatment planning:</vt:lpstr>
      <vt:lpstr>         </vt:lpstr>
      <vt:lpstr>         </vt:lpstr>
      <vt:lpstr>         </vt:lpstr>
      <vt:lpstr>Practice Parameter for the Assessment and Treatment of Children and Adolescents with Depressive Disorders.  JAACAP, 46:11, November 2007</vt:lpstr>
      <vt:lpstr>* Dialectical Behavior Therapy Compared With Enhanced Usual Care for Adolescents With Repeated Suicidal and Self-Harming Behavior: Outcomes Over a One-Year Follow-Up.  JAACAP 2016;55(4):295–300. **Practice Parameter for the Assessment and Treatment of Children and Adolescents with Depressive Disorders.  JAACAP, 46:11, November 2007</vt:lpstr>
      <vt:lpstr>PowerPoint Presentation</vt:lpstr>
      <vt:lpstr>Practice Parameter for the Assessment and Treatment of Children and Adolescents with Depressive Disorders.  JAACAP, 46:11, November 2007</vt:lpstr>
      <vt:lpstr>When does additive CBT benefit in SSRI-treated patients emerge?</vt:lpstr>
      <vt:lpstr>Practice Parameter for the Assessment and Treatment of Children and Adolescents with Depressive Disorders.  JAACAP, 46:11, November 2007</vt:lpstr>
      <vt:lpstr>PowerPoint Presentation</vt:lpstr>
      <vt:lpstr>Practice Parameter for the Assessment and Treatment of Children and Adolescents with Depressive Disorders.  JAACAP, 46:11, November 2007</vt:lpstr>
      <vt:lpstr>PowerPoint Presentation</vt:lpstr>
      <vt:lpstr>Volitional avoidance of perceived threatening stimuli contributes to the disability associated with anxiety disorders.</vt:lpstr>
      <vt:lpstr>Remission After Acute Treatment in Children and Adolescents With Anxiety Disorders: Findings From the CAMS </vt:lpstr>
      <vt:lpstr>PowerPoint Presentation</vt:lpstr>
      <vt:lpstr>Gibbons RD, Brown CH, Hur K, et al. Early evidence on the effects of regulators’ suicidality warnings on SSRI prescriptions and suicide in children and adolescents. Am J Psychiatry. 2007;164(9):1356–1363. </vt:lpstr>
      <vt:lpstr>Source: Early evidence on the effects of regulators' suicidality warnings on SSRI prescriptions and suicide in children and adolescents.  Am J Psychiatry.  2007 Sep; 164(9): 1356-63</vt:lpstr>
      <vt:lpstr>Source: Early evidence on the effects of regulators' suicidality warnings on SSRI prescriptions and suicide in children and adolescents.  Am J Psychiatry.  2007 Sep; 164(9): 1356-63</vt:lpstr>
      <vt:lpstr>Source: Early evidence on the effects of regulators' suicidality warnings on SSRI prescriptions and suicide in children and adolescents.  Am J Psychiatry.  2007 Sep; 164(9): 1356-63</vt:lpstr>
      <vt:lpstr>Source: Early evidence on the effects of regulators' suicidality warnings on SSRI prescriptions and suicide in children and adolescents.  Am J Psychiatry.  2007 Sep; 164(9): 1356-63</vt:lpstr>
      <vt:lpstr>Quoted with permission by lead author of STAT article, “FDA’s continuing use of ‘black box’ for antidepressants ignores the harms of this warning”, August 29, 2018.  Stephen Soumerai is professor of population medicine, founding and former director of the Division of Health Policy and Insurance Research, and teaches research methods at Harvard Medical School. </vt:lpstr>
      <vt:lpstr>What about dose and class?</vt:lpstr>
      <vt:lpstr>Efficacy and tolerability of pharmacotherapy for pediatric anxiety disorders: a meta-analysis</vt:lpstr>
      <vt:lpstr>Efficacy and tolerability of pharmacotherapy for pediatric anxiety disorders: a meta-analysis</vt:lpstr>
      <vt:lpstr>Time course of antidepressant-related tolerability in sertraline-treated youth</vt:lpstr>
      <vt:lpstr>Pro tips</vt:lpstr>
      <vt:lpstr>ADHD + Anxiety</vt:lpstr>
      <vt:lpstr>Which disorder should I treat first?   ADHD or anxiety?</vt:lpstr>
      <vt:lpstr>Pro tip: don’t be too clever</vt:lpstr>
      <vt:lpstr>PowerPoint Presentation</vt:lpstr>
      <vt:lpstr>ADHD Co-morbidity anxiety treatment outcome: is there a role for alpha agonists?  (Strawn et al, 2017)</vt:lpstr>
      <vt:lpstr>PowerPoint Presentation</vt:lpstr>
      <vt:lpstr>Follow-up: JK</vt:lpstr>
      <vt:lpstr>Follow-up: JT</vt:lpstr>
      <vt:lpstr>For all patients</vt:lpstr>
      <vt:lpstr>Contact Oregon Psychiatric Access Line about Kids (OPAL-K) Consultation line for medical practitioners Toll-free: 1-855-966-7255 (96-OPALK) Portland Metro area: 503 346-1000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Anxiety and Depression A Primer on Practical Pharmacotherapy</dc:title>
  <dc:creator>Thoits, Joseph :LH Unity Behavioral Health</dc:creator>
  <cp:lastModifiedBy>Thoits, Joseph :LH MD</cp:lastModifiedBy>
  <cp:revision>38</cp:revision>
  <dcterms:created xsi:type="dcterms:W3CDTF">2021-01-20T02:08:21Z</dcterms:created>
  <dcterms:modified xsi:type="dcterms:W3CDTF">2026-04-21T01:46:03Z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0x0101004C65985E872C4F42B232D6205948D775</vt:lpwstr>
  </property>
</Properties>
</file>