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ppt/tags/tag1.xml" ContentType="application/vnd.openxmlformats-officedocument.presentationml.tags+xml"/>
  <Override PartName="/ppt/revisionInfo.xml" ContentType="application/vnd.ms-powerpoint.revisioninfo+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8"/>
  </p:notesMasterIdLst>
  <p:sldIdLst>
    <p:sldId id="256" r:id="rId2"/>
    <p:sldId id="385" r:id="rId3"/>
    <p:sldId id="308" r:id="rId4"/>
    <p:sldId id="339" r:id="rId5"/>
    <p:sldId id="340" r:id="rId6"/>
    <p:sldId id="399" r:id="rId7"/>
    <p:sldId id="342" r:id="rId8"/>
    <p:sldId id="343" r:id="rId9"/>
    <p:sldId id="344" r:id="rId10"/>
    <p:sldId id="345" r:id="rId11"/>
    <p:sldId id="346" r:id="rId12"/>
    <p:sldId id="347" r:id="rId13"/>
    <p:sldId id="327" r:id="rId14"/>
    <p:sldId id="401" r:id="rId15"/>
    <p:sldId id="334" r:id="rId16"/>
    <p:sldId id="348" r:id="rId17"/>
    <p:sldId id="331" r:id="rId18"/>
    <p:sldId id="350" r:id="rId19"/>
    <p:sldId id="351" r:id="rId20"/>
    <p:sldId id="352" r:id="rId21"/>
    <p:sldId id="354" r:id="rId22"/>
    <p:sldId id="355" r:id="rId23"/>
    <p:sldId id="365" r:id="rId24"/>
    <p:sldId id="356" r:id="rId25"/>
    <p:sldId id="366" r:id="rId26"/>
    <p:sldId id="336" r:id="rId27"/>
    <p:sldId id="358" r:id="rId28"/>
    <p:sldId id="335" r:id="rId29"/>
    <p:sldId id="359" r:id="rId30"/>
    <p:sldId id="325" r:id="rId31"/>
    <p:sldId id="360" r:id="rId32"/>
    <p:sldId id="361" r:id="rId33"/>
    <p:sldId id="362" r:id="rId34"/>
    <p:sldId id="363" r:id="rId35"/>
    <p:sldId id="364" r:id="rId36"/>
    <p:sldId id="368" r:id="rId37"/>
    <p:sldId id="403" r:id="rId38"/>
    <p:sldId id="369" r:id="rId39"/>
    <p:sldId id="337" r:id="rId40"/>
    <p:sldId id="370" r:id="rId41"/>
    <p:sldId id="371" r:id="rId42"/>
    <p:sldId id="404" r:id="rId43"/>
    <p:sldId id="373" r:id="rId44"/>
    <p:sldId id="374" r:id="rId45"/>
    <p:sldId id="375" r:id="rId46"/>
    <p:sldId id="376" r:id="rId47"/>
    <p:sldId id="379" r:id="rId48"/>
    <p:sldId id="380" r:id="rId49"/>
    <p:sldId id="398" r:id="rId50"/>
    <p:sldId id="257" r:id="rId51"/>
    <p:sldId id="274" r:id="rId52"/>
    <p:sldId id="382" r:id="rId53"/>
    <p:sldId id="383" r:id="rId54"/>
    <p:sldId id="384" r:id="rId55"/>
    <p:sldId id="324" r:id="rId56"/>
    <p:sldId id="386" r:id="rId57"/>
  </p:sldIdLst>
  <p:sldSz cx="12192000" cy="6858000"/>
  <p:notesSz cx="6858000" cy="91440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2D89B0-C7C0-EA8E-E300-6C73B990CAA1}" v="7" dt="2025-06-17T21:37:51.873"/>
    <p1510:client id="{6D175DB7-786E-44D7-BFA3-2676660BEE74}" v="5" dt="2025-06-17T21:38:50.521"/>
    <p1510:client id="{EE4F65C7-F135-9CE3-4C59-5E17187793BC}" v="8" dt="2025-06-17T15:13:00.8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31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 Id="rId67"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image" Target="../media/image4.svg"/></Relationships>
</file>

<file path=ppt/diagrams/_rels/data2.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svg"/></Relationships>
</file>

<file path=ppt/diagrams/_rels/data4.xml.rels><?xml version="1.0" encoding="UTF-8" standalone="yes"?>
<Relationships xmlns="http://schemas.openxmlformats.org/package/2006/relationships"><Relationship Id="rId1" Type="http://schemas.openxmlformats.org/officeDocument/2006/relationships/image" Target="../media/image4.svg"/></Relationships>
</file>

<file path=ppt/diagrams/_rels/drawing1.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image" Target="../media/image4.svg"/></Relationships>
</file>

<file path=ppt/diagrams/_rels/drawing2.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svg"/></Relationships>
</file>

<file path=ppt/diagrams/_rels/drawing4.xml.rels><?xml version="1.0" encoding="UTF-8" standalone="yes"?>
<Relationships xmlns="http://schemas.openxmlformats.org/package/2006/relationships"><Relationship Id="rId1" Type="http://schemas.openxmlformats.org/officeDocument/2006/relationships/image" Target="../media/image4.sv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CCFF9B-DED7-4906-B120-CC3E2AD0744E}" type="doc">
      <dgm:prSet loTypeId="urn:microsoft.com/office/officeart/2005/8/layout/vList3" loCatId="picture" qsTypeId="urn:microsoft.com/office/officeart/2005/8/quickstyle/simple1" qsCatId="simple" csTypeId="urn:microsoft.com/office/officeart/2005/8/colors/accent1_1" csCatId="accent1" phldr="1"/>
      <dgm:spPr/>
    </dgm:pt>
    <dgm:pt modelId="{F8B67495-B000-46C5-9F0C-BE1431F83B8B}">
      <dgm:prSet phldrT="[Text]"/>
      <dgm:spPr/>
      <dgm:t>
        <a:bodyPr/>
        <a:lstStyle/>
        <a:p>
          <a:r>
            <a:rPr lang="en-US"/>
            <a:t>Immaturity of Hypothalamic-Pituitary-Ovarian axis</a:t>
          </a:r>
        </a:p>
      </dgm:t>
    </dgm:pt>
    <dgm:pt modelId="{B5464A3B-8959-435F-A898-992D920F86F5}" type="parTrans" cxnId="{0786BA31-9A75-4EB4-837C-9814AB722DA5}">
      <dgm:prSet/>
      <dgm:spPr/>
      <dgm:t>
        <a:bodyPr/>
        <a:lstStyle/>
        <a:p>
          <a:endParaRPr lang="en-US"/>
        </a:p>
      </dgm:t>
    </dgm:pt>
    <dgm:pt modelId="{52EE1A2F-D224-42BC-A2EC-393B13B43331}" type="sibTrans" cxnId="{0786BA31-9A75-4EB4-837C-9814AB722DA5}">
      <dgm:prSet/>
      <dgm:spPr/>
      <dgm:t>
        <a:bodyPr/>
        <a:lstStyle/>
        <a:p>
          <a:endParaRPr lang="en-US"/>
        </a:p>
      </dgm:t>
    </dgm:pt>
    <dgm:pt modelId="{39374D46-122B-405E-AC09-ADCD6028BE76}">
      <dgm:prSet phldrT="[Text]"/>
      <dgm:spPr/>
      <dgm:t>
        <a:bodyPr/>
        <a:lstStyle/>
        <a:p>
          <a:r>
            <a:rPr lang="en-US"/>
            <a:t>Polycystic Ovary Syndrome (PCOS)</a:t>
          </a:r>
        </a:p>
      </dgm:t>
    </dgm:pt>
    <dgm:pt modelId="{3680ADF2-CC94-4072-B166-BAF85A5A79A4}" type="parTrans" cxnId="{D3851E36-84FB-4C83-AE81-6FFAA5241D5C}">
      <dgm:prSet/>
      <dgm:spPr/>
      <dgm:t>
        <a:bodyPr/>
        <a:lstStyle/>
        <a:p>
          <a:endParaRPr lang="en-US"/>
        </a:p>
      </dgm:t>
    </dgm:pt>
    <dgm:pt modelId="{BCBF4D6E-3081-4ACE-B412-4FA6B35A44F9}" type="sibTrans" cxnId="{D3851E36-84FB-4C83-AE81-6FFAA5241D5C}">
      <dgm:prSet/>
      <dgm:spPr/>
      <dgm:t>
        <a:bodyPr/>
        <a:lstStyle/>
        <a:p>
          <a:endParaRPr lang="en-US"/>
        </a:p>
      </dgm:t>
    </dgm:pt>
    <dgm:pt modelId="{55001D4A-405D-4242-AE7E-5887EAD58C65}" type="pres">
      <dgm:prSet presAssocID="{04CCFF9B-DED7-4906-B120-CC3E2AD0744E}" presName="linearFlow" presStyleCnt="0">
        <dgm:presLayoutVars>
          <dgm:dir/>
          <dgm:resizeHandles val="exact"/>
        </dgm:presLayoutVars>
      </dgm:prSet>
      <dgm:spPr/>
    </dgm:pt>
    <dgm:pt modelId="{F81C5AC8-F92D-4878-8858-AA42800094AA}" type="pres">
      <dgm:prSet presAssocID="{F8B67495-B000-46C5-9F0C-BE1431F83B8B}" presName="composite" presStyleCnt="0"/>
      <dgm:spPr/>
    </dgm:pt>
    <dgm:pt modelId="{4432279B-1C20-4E25-B2AE-0E3BA312FF81}" type="pres">
      <dgm:prSet presAssocID="{F8B67495-B000-46C5-9F0C-BE1431F83B8B}" presName="imgShp" presStyleLbl="fgImgPlace1" presStyleIdx="0" presStyleCnt="2"/>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Brain"/>
        </a:ext>
      </dgm:extLst>
    </dgm:pt>
    <dgm:pt modelId="{B759B1EE-8068-4FD4-8499-21DE43C1413E}" type="pres">
      <dgm:prSet presAssocID="{F8B67495-B000-46C5-9F0C-BE1431F83B8B}" presName="txShp" presStyleLbl="node1" presStyleIdx="0" presStyleCnt="2">
        <dgm:presLayoutVars>
          <dgm:bulletEnabled val="1"/>
        </dgm:presLayoutVars>
      </dgm:prSet>
      <dgm:spPr/>
    </dgm:pt>
    <dgm:pt modelId="{5CA5DA09-A33C-44E1-9644-7BB760F430B0}" type="pres">
      <dgm:prSet presAssocID="{52EE1A2F-D224-42BC-A2EC-393B13B43331}" presName="spacing" presStyleCnt="0"/>
      <dgm:spPr/>
    </dgm:pt>
    <dgm:pt modelId="{BB310307-0991-403F-9DBB-F8A3E9220965}" type="pres">
      <dgm:prSet presAssocID="{39374D46-122B-405E-AC09-ADCD6028BE76}" presName="composite" presStyleCnt="0"/>
      <dgm:spPr/>
    </dgm:pt>
    <dgm:pt modelId="{196D3A73-B8BB-45D4-A0F5-30DD1BF64A03}" type="pres">
      <dgm:prSet presAssocID="{39374D46-122B-405E-AC09-ADCD6028BE76}" presName="imgShp" presStyleLbl="fgImgPlace1" presStyleIdx="1" presStyleCnt="2"/>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ircles with lines"/>
        </a:ext>
      </dgm:extLst>
    </dgm:pt>
    <dgm:pt modelId="{F2FE3B9A-DA1A-4441-8195-721BC24B8262}" type="pres">
      <dgm:prSet presAssocID="{39374D46-122B-405E-AC09-ADCD6028BE76}" presName="txShp" presStyleLbl="node1" presStyleIdx="1" presStyleCnt="2">
        <dgm:presLayoutVars>
          <dgm:bulletEnabled val="1"/>
        </dgm:presLayoutVars>
      </dgm:prSet>
      <dgm:spPr/>
    </dgm:pt>
  </dgm:ptLst>
  <dgm:cxnLst>
    <dgm:cxn modelId="{0786BA31-9A75-4EB4-837C-9814AB722DA5}" srcId="{04CCFF9B-DED7-4906-B120-CC3E2AD0744E}" destId="{F8B67495-B000-46C5-9F0C-BE1431F83B8B}" srcOrd="0" destOrd="0" parTransId="{B5464A3B-8959-435F-A898-992D920F86F5}" sibTransId="{52EE1A2F-D224-42BC-A2EC-393B13B43331}"/>
    <dgm:cxn modelId="{D3851E36-84FB-4C83-AE81-6FFAA5241D5C}" srcId="{04CCFF9B-DED7-4906-B120-CC3E2AD0744E}" destId="{39374D46-122B-405E-AC09-ADCD6028BE76}" srcOrd="1" destOrd="0" parTransId="{3680ADF2-CC94-4072-B166-BAF85A5A79A4}" sibTransId="{BCBF4D6E-3081-4ACE-B412-4FA6B35A44F9}"/>
    <dgm:cxn modelId="{727808A9-AA6C-4F4C-9EF4-676AFBC9E42A}" type="presOf" srcId="{F8B67495-B000-46C5-9F0C-BE1431F83B8B}" destId="{B759B1EE-8068-4FD4-8499-21DE43C1413E}" srcOrd="0" destOrd="0" presId="urn:microsoft.com/office/officeart/2005/8/layout/vList3"/>
    <dgm:cxn modelId="{8A4445CC-BE37-4FB3-A888-C2F53D97EF1F}" type="presOf" srcId="{39374D46-122B-405E-AC09-ADCD6028BE76}" destId="{F2FE3B9A-DA1A-4441-8195-721BC24B8262}" srcOrd="0" destOrd="0" presId="urn:microsoft.com/office/officeart/2005/8/layout/vList3"/>
    <dgm:cxn modelId="{C48D95E3-E487-4C28-B905-F44ADF1617FD}" type="presOf" srcId="{04CCFF9B-DED7-4906-B120-CC3E2AD0744E}" destId="{55001D4A-405D-4242-AE7E-5887EAD58C65}" srcOrd="0" destOrd="0" presId="urn:microsoft.com/office/officeart/2005/8/layout/vList3"/>
    <dgm:cxn modelId="{C248ECA0-3071-413B-A21C-C4E6F3C562E0}" type="presParOf" srcId="{55001D4A-405D-4242-AE7E-5887EAD58C65}" destId="{F81C5AC8-F92D-4878-8858-AA42800094AA}" srcOrd="0" destOrd="0" presId="urn:microsoft.com/office/officeart/2005/8/layout/vList3"/>
    <dgm:cxn modelId="{7445C25E-FE9E-4767-B7DF-FE534E530BFD}" type="presParOf" srcId="{F81C5AC8-F92D-4878-8858-AA42800094AA}" destId="{4432279B-1C20-4E25-B2AE-0E3BA312FF81}" srcOrd="0" destOrd="0" presId="urn:microsoft.com/office/officeart/2005/8/layout/vList3"/>
    <dgm:cxn modelId="{777774E0-F4E2-4AC5-97D5-E2D025CBDF04}" type="presParOf" srcId="{F81C5AC8-F92D-4878-8858-AA42800094AA}" destId="{B759B1EE-8068-4FD4-8499-21DE43C1413E}" srcOrd="1" destOrd="0" presId="urn:microsoft.com/office/officeart/2005/8/layout/vList3"/>
    <dgm:cxn modelId="{948DC9EC-BC85-45F4-B787-6AEA7129CB54}" type="presParOf" srcId="{55001D4A-405D-4242-AE7E-5887EAD58C65}" destId="{5CA5DA09-A33C-44E1-9644-7BB760F430B0}" srcOrd="1" destOrd="0" presId="urn:microsoft.com/office/officeart/2005/8/layout/vList3"/>
    <dgm:cxn modelId="{06CE525B-FCD1-4FB7-B12C-33052A8888BC}" type="presParOf" srcId="{55001D4A-405D-4242-AE7E-5887EAD58C65}" destId="{BB310307-0991-403F-9DBB-F8A3E9220965}" srcOrd="2" destOrd="0" presId="urn:microsoft.com/office/officeart/2005/8/layout/vList3"/>
    <dgm:cxn modelId="{6B342EB4-266F-40B3-96CB-7BB914C97BDC}" type="presParOf" srcId="{BB310307-0991-403F-9DBB-F8A3E9220965}" destId="{196D3A73-B8BB-45D4-A0F5-30DD1BF64A03}" srcOrd="0" destOrd="0" presId="urn:microsoft.com/office/officeart/2005/8/layout/vList3"/>
    <dgm:cxn modelId="{DB51F7C3-6DA6-4C60-81BC-E62AA34A4A93}" type="presParOf" srcId="{BB310307-0991-403F-9DBB-F8A3E9220965}" destId="{F2FE3B9A-DA1A-4441-8195-721BC24B8262}"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CCFF9B-DED7-4906-B120-CC3E2AD0744E}" type="doc">
      <dgm:prSet loTypeId="urn:microsoft.com/office/officeart/2005/8/layout/vList3" loCatId="picture" qsTypeId="urn:microsoft.com/office/officeart/2005/8/quickstyle/simple1" qsCatId="simple" csTypeId="urn:microsoft.com/office/officeart/2005/8/colors/accent1_1" csCatId="accent1" phldr="1"/>
      <dgm:spPr/>
    </dgm:pt>
    <dgm:pt modelId="{8BB42AA6-2285-41C6-865E-48AF0D980EDE}">
      <dgm:prSet/>
      <dgm:spPr/>
      <dgm:t>
        <a:bodyPr/>
        <a:lstStyle/>
        <a:p>
          <a:r>
            <a:rPr lang="en-US"/>
            <a:t>Hormonal or Metabolic Imbalances</a:t>
          </a:r>
        </a:p>
      </dgm:t>
    </dgm:pt>
    <dgm:pt modelId="{9C28090D-2D95-4269-AD03-2AC25D16C861}" type="parTrans" cxnId="{B89172B2-262F-4471-AE14-400AE9E73D8F}">
      <dgm:prSet/>
      <dgm:spPr/>
      <dgm:t>
        <a:bodyPr/>
        <a:lstStyle/>
        <a:p>
          <a:endParaRPr lang="en-US"/>
        </a:p>
      </dgm:t>
    </dgm:pt>
    <dgm:pt modelId="{5D8B7F79-4758-4F0B-80B2-E0A1AD934505}" type="sibTrans" cxnId="{B89172B2-262F-4471-AE14-400AE9E73D8F}">
      <dgm:prSet/>
      <dgm:spPr/>
      <dgm:t>
        <a:bodyPr/>
        <a:lstStyle/>
        <a:p>
          <a:endParaRPr lang="en-US"/>
        </a:p>
      </dgm:t>
    </dgm:pt>
    <dgm:pt modelId="{7073AB8D-48B6-4630-B9BF-3BAF47518DEB}">
      <dgm:prSet/>
      <dgm:spPr/>
      <dgm:t>
        <a:bodyPr/>
        <a:lstStyle/>
        <a:p>
          <a:r>
            <a:rPr lang="en-US"/>
            <a:t>Infections</a:t>
          </a:r>
        </a:p>
      </dgm:t>
    </dgm:pt>
    <dgm:pt modelId="{312F3964-FABC-40A6-BE8E-C2352067FAA3}" type="parTrans" cxnId="{27E6BCAA-F355-4470-BB3C-D472E4022DBD}">
      <dgm:prSet/>
      <dgm:spPr/>
      <dgm:t>
        <a:bodyPr/>
        <a:lstStyle/>
        <a:p>
          <a:endParaRPr lang="en-US"/>
        </a:p>
      </dgm:t>
    </dgm:pt>
    <dgm:pt modelId="{CE669814-3FCE-447D-96BB-29D9A606371B}" type="sibTrans" cxnId="{27E6BCAA-F355-4470-BB3C-D472E4022DBD}">
      <dgm:prSet/>
      <dgm:spPr/>
      <dgm:t>
        <a:bodyPr/>
        <a:lstStyle/>
        <a:p>
          <a:endParaRPr lang="en-US"/>
        </a:p>
      </dgm:t>
    </dgm:pt>
    <dgm:pt modelId="{55001D4A-405D-4242-AE7E-5887EAD58C65}" type="pres">
      <dgm:prSet presAssocID="{04CCFF9B-DED7-4906-B120-CC3E2AD0744E}" presName="linearFlow" presStyleCnt="0">
        <dgm:presLayoutVars>
          <dgm:dir/>
          <dgm:resizeHandles val="exact"/>
        </dgm:presLayoutVars>
      </dgm:prSet>
      <dgm:spPr/>
    </dgm:pt>
    <dgm:pt modelId="{0641307E-9F79-452C-8D19-A6D04356F160}" type="pres">
      <dgm:prSet presAssocID="{8BB42AA6-2285-41C6-865E-48AF0D980EDE}" presName="composite" presStyleCnt="0"/>
      <dgm:spPr/>
    </dgm:pt>
    <dgm:pt modelId="{E3ABF667-D874-4648-9F9D-0DEF728D116E}" type="pres">
      <dgm:prSet presAssocID="{8BB42AA6-2285-41C6-865E-48AF0D980EDE}" presName="imgShp" presStyleLbl="fgImgPlace1" presStyleIdx="0" presStyleCnt="2"/>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Skeleton"/>
        </a:ext>
      </dgm:extLst>
    </dgm:pt>
    <dgm:pt modelId="{86DB3DBC-1AA6-4BA0-A039-7788ADE73369}" type="pres">
      <dgm:prSet presAssocID="{8BB42AA6-2285-41C6-865E-48AF0D980EDE}" presName="txShp" presStyleLbl="node1" presStyleIdx="0" presStyleCnt="2">
        <dgm:presLayoutVars>
          <dgm:bulletEnabled val="1"/>
        </dgm:presLayoutVars>
      </dgm:prSet>
      <dgm:spPr/>
    </dgm:pt>
    <dgm:pt modelId="{C40CC77E-9665-4401-920C-E770B7AC0207}" type="pres">
      <dgm:prSet presAssocID="{5D8B7F79-4758-4F0B-80B2-E0A1AD934505}" presName="spacing" presStyleCnt="0"/>
      <dgm:spPr/>
    </dgm:pt>
    <dgm:pt modelId="{75455B5B-23B4-48A2-BD03-59BD9311AF0A}" type="pres">
      <dgm:prSet presAssocID="{7073AB8D-48B6-4630-B9BF-3BAF47518DEB}" presName="composite" presStyleCnt="0"/>
      <dgm:spPr/>
    </dgm:pt>
    <dgm:pt modelId="{F54304FB-EC26-412F-8BCC-FCE95BE5CA09}" type="pres">
      <dgm:prSet presAssocID="{7073AB8D-48B6-4630-B9BF-3BAF47518DEB}" presName="imgShp" presStyleLbl="fgImgPlace1" presStyleIdx="1" presStyleCnt="2"/>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edicine"/>
        </a:ext>
      </dgm:extLst>
    </dgm:pt>
    <dgm:pt modelId="{24DAEF15-3546-41BC-AB4F-D6BB668F2AAC}" type="pres">
      <dgm:prSet presAssocID="{7073AB8D-48B6-4630-B9BF-3BAF47518DEB}" presName="txShp" presStyleLbl="node1" presStyleIdx="1" presStyleCnt="2">
        <dgm:presLayoutVars>
          <dgm:bulletEnabled val="1"/>
        </dgm:presLayoutVars>
      </dgm:prSet>
      <dgm:spPr/>
    </dgm:pt>
  </dgm:ptLst>
  <dgm:cxnLst>
    <dgm:cxn modelId="{6759A10B-84CB-4EF5-81BF-EEE73B7B6C30}" type="presOf" srcId="{8BB42AA6-2285-41C6-865E-48AF0D980EDE}" destId="{86DB3DBC-1AA6-4BA0-A039-7788ADE73369}" srcOrd="0" destOrd="0" presId="urn:microsoft.com/office/officeart/2005/8/layout/vList3"/>
    <dgm:cxn modelId="{27E6BCAA-F355-4470-BB3C-D472E4022DBD}" srcId="{04CCFF9B-DED7-4906-B120-CC3E2AD0744E}" destId="{7073AB8D-48B6-4630-B9BF-3BAF47518DEB}" srcOrd="1" destOrd="0" parTransId="{312F3964-FABC-40A6-BE8E-C2352067FAA3}" sibTransId="{CE669814-3FCE-447D-96BB-29D9A606371B}"/>
    <dgm:cxn modelId="{B89172B2-262F-4471-AE14-400AE9E73D8F}" srcId="{04CCFF9B-DED7-4906-B120-CC3E2AD0744E}" destId="{8BB42AA6-2285-41C6-865E-48AF0D980EDE}" srcOrd="0" destOrd="0" parTransId="{9C28090D-2D95-4269-AD03-2AC25D16C861}" sibTransId="{5D8B7F79-4758-4F0B-80B2-E0A1AD934505}"/>
    <dgm:cxn modelId="{5D2E11BC-9891-41FE-895F-95C52777CA4A}" type="presOf" srcId="{7073AB8D-48B6-4630-B9BF-3BAF47518DEB}" destId="{24DAEF15-3546-41BC-AB4F-D6BB668F2AAC}" srcOrd="0" destOrd="0" presId="urn:microsoft.com/office/officeart/2005/8/layout/vList3"/>
    <dgm:cxn modelId="{C48D95E3-E487-4C28-B905-F44ADF1617FD}" type="presOf" srcId="{04CCFF9B-DED7-4906-B120-CC3E2AD0744E}" destId="{55001D4A-405D-4242-AE7E-5887EAD58C65}" srcOrd="0" destOrd="0" presId="urn:microsoft.com/office/officeart/2005/8/layout/vList3"/>
    <dgm:cxn modelId="{5C2B8969-5DED-4F99-83F7-BC584AC04004}" type="presParOf" srcId="{55001D4A-405D-4242-AE7E-5887EAD58C65}" destId="{0641307E-9F79-452C-8D19-A6D04356F160}" srcOrd="0" destOrd="0" presId="urn:microsoft.com/office/officeart/2005/8/layout/vList3"/>
    <dgm:cxn modelId="{B70347D1-FF6A-42F9-AC58-9EA87F923A3E}" type="presParOf" srcId="{0641307E-9F79-452C-8D19-A6D04356F160}" destId="{E3ABF667-D874-4648-9F9D-0DEF728D116E}" srcOrd="0" destOrd="0" presId="urn:microsoft.com/office/officeart/2005/8/layout/vList3"/>
    <dgm:cxn modelId="{20BCD733-7948-4192-9C21-5296501EC47C}" type="presParOf" srcId="{0641307E-9F79-452C-8D19-A6D04356F160}" destId="{86DB3DBC-1AA6-4BA0-A039-7788ADE73369}" srcOrd="1" destOrd="0" presId="urn:microsoft.com/office/officeart/2005/8/layout/vList3"/>
    <dgm:cxn modelId="{56882645-2523-497C-A23B-9A75FE4C7E40}" type="presParOf" srcId="{55001D4A-405D-4242-AE7E-5887EAD58C65}" destId="{C40CC77E-9665-4401-920C-E770B7AC0207}" srcOrd="1" destOrd="0" presId="urn:microsoft.com/office/officeart/2005/8/layout/vList3"/>
    <dgm:cxn modelId="{DC11706E-C13B-461E-9135-732B307FB835}" type="presParOf" srcId="{55001D4A-405D-4242-AE7E-5887EAD58C65}" destId="{75455B5B-23B4-48A2-BD03-59BD9311AF0A}" srcOrd="2" destOrd="0" presId="urn:microsoft.com/office/officeart/2005/8/layout/vList3"/>
    <dgm:cxn modelId="{FCEDB5F0-523D-4FCA-A321-6E2418CF729F}" type="presParOf" srcId="{75455B5B-23B4-48A2-BD03-59BD9311AF0A}" destId="{F54304FB-EC26-412F-8BCC-FCE95BE5CA09}" srcOrd="0" destOrd="0" presId="urn:microsoft.com/office/officeart/2005/8/layout/vList3"/>
    <dgm:cxn modelId="{71BA7653-6406-4B5E-A2AD-15290D4B2FF3}" type="presParOf" srcId="{75455B5B-23B4-48A2-BD03-59BD9311AF0A}" destId="{24DAEF15-3546-41BC-AB4F-D6BB668F2AAC}"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CEA321-13E7-493D-9036-7042129AA5C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7A860EA-5EC5-4CA8-BBCA-3F2FA3DDE1EF}">
      <dgm:prSet phldrT="[Text]"/>
      <dgm:spPr/>
      <dgm:t>
        <a:bodyPr/>
        <a:lstStyle/>
        <a:p>
          <a:r>
            <a:rPr lang="en-US"/>
            <a:t> Menstrual</a:t>
          </a:r>
        </a:p>
      </dgm:t>
    </dgm:pt>
    <dgm:pt modelId="{D126954B-0895-4D9E-9906-ADF8E01517AE}" type="parTrans" cxnId="{5ACAEEDC-BE94-4E26-8D4F-1B8D586164E8}">
      <dgm:prSet/>
      <dgm:spPr/>
      <dgm:t>
        <a:bodyPr/>
        <a:lstStyle/>
        <a:p>
          <a:endParaRPr lang="en-US"/>
        </a:p>
      </dgm:t>
    </dgm:pt>
    <dgm:pt modelId="{F7044F57-350E-40A8-A6A3-349590BDB9B7}" type="sibTrans" cxnId="{5ACAEEDC-BE94-4E26-8D4F-1B8D586164E8}">
      <dgm:prSet/>
      <dgm:spPr/>
      <dgm:t>
        <a:bodyPr/>
        <a:lstStyle/>
        <a:p>
          <a:endParaRPr lang="en-US"/>
        </a:p>
      </dgm:t>
    </dgm:pt>
    <dgm:pt modelId="{024CBCBA-AB54-4E4D-A640-BC0BBE3E3AB6}">
      <dgm:prSet phldrT="[Text]"/>
      <dgm:spPr/>
      <dgm:t>
        <a:bodyPr/>
        <a:lstStyle/>
        <a:p>
          <a:r>
            <a:rPr lang="en-US"/>
            <a:t>Age at menarche</a:t>
          </a:r>
        </a:p>
      </dgm:t>
    </dgm:pt>
    <dgm:pt modelId="{3ABE6073-73AA-4C55-85E5-4355DC04BBFE}" type="parTrans" cxnId="{481362F5-3A7F-4B3D-B381-1D03C79D7C85}">
      <dgm:prSet/>
      <dgm:spPr/>
      <dgm:t>
        <a:bodyPr/>
        <a:lstStyle/>
        <a:p>
          <a:endParaRPr lang="en-US"/>
        </a:p>
      </dgm:t>
    </dgm:pt>
    <dgm:pt modelId="{6B3E4DB1-180B-4060-A146-236738004960}" type="sibTrans" cxnId="{481362F5-3A7F-4B3D-B381-1D03C79D7C85}">
      <dgm:prSet/>
      <dgm:spPr/>
      <dgm:t>
        <a:bodyPr/>
        <a:lstStyle/>
        <a:p>
          <a:endParaRPr lang="en-US"/>
        </a:p>
      </dgm:t>
    </dgm:pt>
    <dgm:pt modelId="{460359BC-73E3-4B3D-B97B-E303C9875EFC}">
      <dgm:prSet phldrT="[Text]"/>
      <dgm:spPr/>
      <dgm:t>
        <a:bodyPr/>
        <a:lstStyle/>
        <a:p>
          <a:r>
            <a:rPr lang="en-US"/>
            <a:t>Bleeding</a:t>
          </a:r>
        </a:p>
      </dgm:t>
    </dgm:pt>
    <dgm:pt modelId="{7FADB0D7-6461-42D7-8A8A-7F6EA592E8D0}" type="parTrans" cxnId="{763C3700-DC6C-4AC6-A44A-3B425B35A9A5}">
      <dgm:prSet/>
      <dgm:spPr/>
      <dgm:t>
        <a:bodyPr/>
        <a:lstStyle/>
        <a:p>
          <a:endParaRPr lang="en-US"/>
        </a:p>
      </dgm:t>
    </dgm:pt>
    <dgm:pt modelId="{4BA07AC7-F350-414B-A072-1EFCAC559066}" type="sibTrans" cxnId="{763C3700-DC6C-4AC6-A44A-3B425B35A9A5}">
      <dgm:prSet/>
      <dgm:spPr/>
      <dgm:t>
        <a:bodyPr/>
        <a:lstStyle/>
        <a:p>
          <a:endParaRPr lang="en-US"/>
        </a:p>
      </dgm:t>
    </dgm:pt>
    <dgm:pt modelId="{EECB25F6-1DC7-4B16-BEF8-E270A587584B}">
      <dgm:prSet/>
      <dgm:spPr/>
      <dgm:t>
        <a:bodyPr/>
        <a:lstStyle/>
        <a:p>
          <a:r>
            <a:rPr lang="en-US"/>
            <a:t>Medical</a:t>
          </a:r>
        </a:p>
      </dgm:t>
    </dgm:pt>
    <dgm:pt modelId="{8DD75ABF-77C7-4BC0-B2DA-AD485382BAD3}" type="parTrans" cxnId="{A67BF413-094B-4F5A-9DD9-AB406C210974}">
      <dgm:prSet/>
      <dgm:spPr/>
      <dgm:t>
        <a:bodyPr/>
        <a:lstStyle/>
        <a:p>
          <a:endParaRPr lang="en-US"/>
        </a:p>
      </dgm:t>
    </dgm:pt>
    <dgm:pt modelId="{A24B5726-995A-4D96-8E56-2E7771BC8309}" type="sibTrans" cxnId="{A67BF413-094B-4F5A-9DD9-AB406C210974}">
      <dgm:prSet/>
      <dgm:spPr/>
      <dgm:t>
        <a:bodyPr/>
        <a:lstStyle/>
        <a:p>
          <a:endParaRPr lang="en-US"/>
        </a:p>
      </dgm:t>
    </dgm:pt>
    <dgm:pt modelId="{F4061324-6A18-48F0-AF40-8A3DB31CB71A}">
      <dgm:prSet/>
      <dgm:spPr/>
      <dgm:t>
        <a:bodyPr/>
        <a:lstStyle/>
        <a:p>
          <a:r>
            <a:rPr lang="en-US"/>
            <a:t>Family</a:t>
          </a:r>
        </a:p>
      </dgm:t>
    </dgm:pt>
    <dgm:pt modelId="{5BD0C219-A503-4E78-B106-BFA39E12B2AF}" type="parTrans" cxnId="{F38EFEC8-F56A-46F9-873C-26BB9CF35202}">
      <dgm:prSet/>
      <dgm:spPr/>
      <dgm:t>
        <a:bodyPr/>
        <a:lstStyle/>
        <a:p>
          <a:endParaRPr lang="en-US"/>
        </a:p>
      </dgm:t>
    </dgm:pt>
    <dgm:pt modelId="{839704AF-9809-4213-A6DD-DC5D9FBDBC20}" type="sibTrans" cxnId="{F38EFEC8-F56A-46F9-873C-26BB9CF35202}">
      <dgm:prSet/>
      <dgm:spPr/>
      <dgm:t>
        <a:bodyPr/>
        <a:lstStyle/>
        <a:p>
          <a:endParaRPr lang="en-US"/>
        </a:p>
      </dgm:t>
    </dgm:pt>
    <dgm:pt modelId="{96660FA5-E94E-48CC-A622-72B387E20FB3}">
      <dgm:prSet/>
      <dgm:spPr/>
      <dgm:t>
        <a:bodyPr/>
        <a:lstStyle/>
        <a:p>
          <a:r>
            <a:rPr lang="en-US"/>
            <a:t>Pregnancy possible?</a:t>
          </a:r>
        </a:p>
      </dgm:t>
    </dgm:pt>
    <dgm:pt modelId="{D7C24FF4-B68B-46B6-A9F6-0ECCFCD1524A}" type="parTrans" cxnId="{7844D8B9-5BFD-4767-A954-D0EBDFEF7688}">
      <dgm:prSet/>
      <dgm:spPr/>
      <dgm:t>
        <a:bodyPr/>
        <a:lstStyle/>
        <a:p>
          <a:endParaRPr lang="en-US"/>
        </a:p>
      </dgm:t>
    </dgm:pt>
    <dgm:pt modelId="{F7B87FDC-698A-42BD-A6EA-88924415B954}" type="sibTrans" cxnId="{7844D8B9-5BFD-4767-A954-D0EBDFEF7688}">
      <dgm:prSet/>
      <dgm:spPr/>
      <dgm:t>
        <a:bodyPr/>
        <a:lstStyle/>
        <a:p>
          <a:endParaRPr lang="en-US"/>
        </a:p>
      </dgm:t>
    </dgm:pt>
    <dgm:pt modelId="{4E1C206C-13E7-4DAF-9ACD-004FDAE5D9D0}">
      <dgm:prSet/>
      <dgm:spPr/>
      <dgm:t>
        <a:bodyPr/>
        <a:lstStyle/>
        <a:p>
          <a:r>
            <a:rPr lang="en-US"/>
            <a:t>Reproductive</a:t>
          </a:r>
        </a:p>
      </dgm:t>
    </dgm:pt>
    <dgm:pt modelId="{1D26E8AB-925E-46FE-B2D7-65A9FDBBBC16}" type="parTrans" cxnId="{63D52DB1-E77B-41CC-A0F8-2195BA2E0223}">
      <dgm:prSet/>
      <dgm:spPr/>
      <dgm:t>
        <a:bodyPr/>
        <a:lstStyle/>
        <a:p>
          <a:endParaRPr lang="en-US"/>
        </a:p>
      </dgm:t>
    </dgm:pt>
    <dgm:pt modelId="{C09DAAA3-AEFF-4964-89B6-381FDBC407AA}" type="sibTrans" cxnId="{63D52DB1-E77B-41CC-A0F8-2195BA2E0223}">
      <dgm:prSet/>
      <dgm:spPr/>
      <dgm:t>
        <a:bodyPr/>
        <a:lstStyle/>
        <a:p>
          <a:endParaRPr lang="en-US"/>
        </a:p>
      </dgm:t>
    </dgm:pt>
    <dgm:pt modelId="{6A4BBC99-CD4F-4853-B3F4-3A0D577E8F53}">
      <dgm:prSet phldrT="[Text]"/>
      <dgm:spPr/>
      <dgm:t>
        <a:bodyPr/>
        <a:lstStyle/>
        <a:p>
          <a:r>
            <a:rPr lang="en-US"/>
            <a:t>Cycle length</a:t>
          </a:r>
        </a:p>
      </dgm:t>
    </dgm:pt>
    <dgm:pt modelId="{498339D8-FEEA-47E3-B461-2612E2043FBD}" type="parTrans" cxnId="{5DE3B442-0CDA-4954-800C-58F4FE4A17A4}">
      <dgm:prSet/>
      <dgm:spPr/>
      <dgm:t>
        <a:bodyPr/>
        <a:lstStyle/>
        <a:p>
          <a:endParaRPr lang="en-US"/>
        </a:p>
      </dgm:t>
    </dgm:pt>
    <dgm:pt modelId="{0F703ACC-419B-49B0-9F3C-CF70FD01B384}" type="sibTrans" cxnId="{5DE3B442-0CDA-4954-800C-58F4FE4A17A4}">
      <dgm:prSet/>
      <dgm:spPr/>
      <dgm:t>
        <a:bodyPr/>
        <a:lstStyle/>
        <a:p>
          <a:endParaRPr lang="en-US"/>
        </a:p>
      </dgm:t>
    </dgm:pt>
    <dgm:pt modelId="{71842A55-B972-4CAC-BB5C-84841BE58414}">
      <dgm:prSet phldrT="[Text]"/>
      <dgm:spPr/>
      <dgm:t>
        <a:bodyPr/>
        <a:lstStyle/>
        <a:p>
          <a:r>
            <a:rPr lang="en-US"/>
            <a:t>Duration</a:t>
          </a:r>
        </a:p>
      </dgm:t>
    </dgm:pt>
    <dgm:pt modelId="{CEA54B5E-1B89-44A0-BF74-7E26309A974B}" type="parTrans" cxnId="{AD13C79C-ABC3-4E4B-869F-B1FABE5E2F2D}">
      <dgm:prSet/>
      <dgm:spPr/>
      <dgm:t>
        <a:bodyPr/>
        <a:lstStyle/>
        <a:p>
          <a:endParaRPr lang="en-US"/>
        </a:p>
      </dgm:t>
    </dgm:pt>
    <dgm:pt modelId="{121985C9-B003-49EA-9212-3CB3CD63E5B4}" type="sibTrans" cxnId="{AD13C79C-ABC3-4E4B-869F-B1FABE5E2F2D}">
      <dgm:prSet/>
      <dgm:spPr/>
      <dgm:t>
        <a:bodyPr/>
        <a:lstStyle/>
        <a:p>
          <a:endParaRPr lang="en-US"/>
        </a:p>
      </dgm:t>
    </dgm:pt>
    <dgm:pt modelId="{F1C4CC71-3B93-447B-B090-1B4ACA74EEF4}">
      <dgm:prSet phldrT="[Text]"/>
      <dgm:spPr/>
      <dgm:t>
        <a:bodyPr/>
        <a:lstStyle/>
        <a:p>
          <a:r>
            <a:rPr lang="en-US"/>
            <a:t>Regularity</a:t>
          </a:r>
        </a:p>
      </dgm:t>
    </dgm:pt>
    <dgm:pt modelId="{02699609-AAD9-42AC-BEDD-21929B882FF8}" type="parTrans" cxnId="{E9DCF67E-9D69-4169-93FF-C297C737556A}">
      <dgm:prSet/>
      <dgm:spPr/>
      <dgm:t>
        <a:bodyPr/>
        <a:lstStyle/>
        <a:p>
          <a:endParaRPr lang="en-US"/>
        </a:p>
      </dgm:t>
    </dgm:pt>
    <dgm:pt modelId="{5A6A18EB-16DF-4418-9E4F-3C7ADAD8440C}" type="sibTrans" cxnId="{E9DCF67E-9D69-4169-93FF-C297C737556A}">
      <dgm:prSet/>
      <dgm:spPr/>
      <dgm:t>
        <a:bodyPr/>
        <a:lstStyle/>
        <a:p>
          <a:endParaRPr lang="en-US"/>
        </a:p>
      </dgm:t>
    </dgm:pt>
    <dgm:pt modelId="{1E63CE5C-F91B-43BB-83FE-ED84630EB5F6}">
      <dgm:prSet phldrT="[Text]"/>
      <dgm:spPr/>
      <dgm:t>
        <a:bodyPr/>
        <a:lstStyle/>
        <a:p>
          <a:r>
            <a:rPr lang="en-US"/>
            <a:t>Approximate volume during menses</a:t>
          </a:r>
        </a:p>
      </dgm:t>
    </dgm:pt>
    <dgm:pt modelId="{F3FACA5C-D508-448B-AB63-F0E542DC0F74}" type="parTrans" cxnId="{CC9D1BA5-6BC7-4F3C-837D-3FB66F5AA468}">
      <dgm:prSet/>
      <dgm:spPr/>
      <dgm:t>
        <a:bodyPr/>
        <a:lstStyle/>
        <a:p>
          <a:endParaRPr lang="en-US"/>
        </a:p>
      </dgm:t>
    </dgm:pt>
    <dgm:pt modelId="{7823DDB5-7527-4BE8-8E79-52C46FD15C09}" type="sibTrans" cxnId="{CC9D1BA5-6BC7-4F3C-837D-3FB66F5AA468}">
      <dgm:prSet/>
      <dgm:spPr/>
      <dgm:t>
        <a:bodyPr/>
        <a:lstStyle/>
        <a:p>
          <a:endParaRPr lang="en-US"/>
        </a:p>
      </dgm:t>
    </dgm:pt>
    <dgm:pt modelId="{326F41AE-B845-40EF-BE68-3F02757EECFE}">
      <dgm:prSet/>
      <dgm:spPr/>
      <dgm:t>
        <a:bodyPr/>
        <a:lstStyle/>
        <a:p>
          <a:r>
            <a:rPr lang="en-US"/>
            <a:t>Endocrine disorders (thyroid, PCOS)</a:t>
          </a:r>
        </a:p>
      </dgm:t>
    </dgm:pt>
    <dgm:pt modelId="{C2DD0CB8-1FFA-4328-8FE1-8126C10EB3AA}" type="parTrans" cxnId="{78ADAEFD-0045-47E0-A3DD-9246723ADF3F}">
      <dgm:prSet/>
      <dgm:spPr/>
      <dgm:t>
        <a:bodyPr/>
        <a:lstStyle/>
        <a:p>
          <a:endParaRPr lang="en-US"/>
        </a:p>
      </dgm:t>
    </dgm:pt>
    <dgm:pt modelId="{65BE6CFD-D148-4374-8C43-4E9AD8193C20}" type="sibTrans" cxnId="{78ADAEFD-0045-47E0-A3DD-9246723ADF3F}">
      <dgm:prSet/>
      <dgm:spPr/>
      <dgm:t>
        <a:bodyPr/>
        <a:lstStyle/>
        <a:p>
          <a:endParaRPr lang="en-US"/>
        </a:p>
      </dgm:t>
    </dgm:pt>
    <dgm:pt modelId="{302D81F5-7142-496B-9A79-8FF18FACB6B4}">
      <dgm:prSet/>
      <dgm:spPr/>
      <dgm:t>
        <a:bodyPr/>
        <a:lstStyle/>
        <a:p>
          <a:r>
            <a:rPr lang="en-US"/>
            <a:t>Recent weight change</a:t>
          </a:r>
        </a:p>
      </dgm:t>
    </dgm:pt>
    <dgm:pt modelId="{A12980EC-DEB0-4B64-B0E1-26DEE71C2A9C}" type="parTrans" cxnId="{0D1E6955-8FA6-4D4E-AC97-83B06CD14AE2}">
      <dgm:prSet/>
      <dgm:spPr/>
      <dgm:t>
        <a:bodyPr/>
        <a:lstStyle/>
        <a:p>
          <a:endParaRPr lang="en-US"/>
        </a:p>
      </dgm:t>
    </dgm:pt>
    <dgm:pt modelId="{7C970F63-21F1-4CBE-B7B3-A030E82A16C9}" type="sibTrans" cxnId="{0D1E6955-8FA6-4D4E-AC97-83B06CD14AE2}">
      <dgm:prSet/>
      <dgm:spPr/>
      <dgm:t>
        <a:bodyPr/>
        <a:lstStyle/>
        <a:p>
          <a:endParaRPr lang="en-US"/>
        </a:p>
      </dgm:t>
    </dgm:pt>
    <dgm:pt modelId="{D3AD80CA-8D55-4EB8-87F1-7983DAD3BBD9}">
      <dgm:prSet/>
      <dgm:spPr/>
      <dgm:t>
        <a:bodyPr/>
        <a:lstStyle/>
        <a:p>
          <a:r>
            <a:rPr lang="en-US"/>
            <a:t>Stress</a:t>
          </a:r>
        </a:p>
      </dgm:t>
    </dgm:pt>
    <dgm:pt modelId="{1C5A7E92-45E3-4B5A-AB0D-09C6CA795BF1}" type="parTrans" cxnId="{B7B7404F-635A-466B-8A80-D6E5587BFA69}">
      <dgm:prSet/>
      <dgm:spPr/>
      <dgm:t>
        <a:bodyPr/>
        <a:lstStyle/>
        <a:p>
          <a:endParaRPr lang="en-US"/>
        </a:p>
      </dgm:t>
    </dgm:pt>
    <dgm:pt modelId="{11A16CE7-1733-429B-839C-1B94C3A67BB7}" type="sibTrans" cxnId="{B7B7404F-635A-466B-8A80-D6E5587BFA69}">
      <dgm:prSet/>
      <dgm:spPr/>
      <dgm:t>
        <a:bodyPr/>
        <a:lstStyle/>
        <a:p>
          <a:endParaRPr lang="en-US"/>
        </a:p>
      </dgm:t>
    </dgm:pt>
    <dgm:pt modelId="{D1555BBA-4F92-42C3-BF08-D050A833F45F}">
      <dgm:prSet/>
      <dgm:spPr/>
      <dgm:t>
        <a:bodyPr/>
        <a:lstStyle/>
        <a:p>
          <a:r>
            <a:rPr lang="en-US"/>
            <a:t>New medications or supplements</a:t>
          </a:r>
        </a:p>
      </dgm:t>
    </dgm:pt>
    <dgm:pt modelId="{88C42BBE-775A-4D55-B9CE-2C2BA99EC7D4}" type="parTrans" cxnId="{25DB8778-F936-4F11-B0C6-A8A1257724B3}">
      <dgm:prSet/>
      <dgm:spPr/>
      <dgm:t>
        <a:bodyPr/>
        <a:lstStyle/>
        <a:p>
          <a:endParaRPr lang="en-US"/>
        </a:p>
      </dgm:t>
    </dgm:pt>
    <dgm:pt modelId="{A31659C4-4D07-474D-8448-BC6910606FC3}" type="sibTrans" cxnId="{25DB8778-F936-4F11-B0C6-A8A1257724B3}">
      <dgm:prSet/>
      <dgm:spPr/>
      <dgm:t>
        <a:bodyPr/>
        <a:lstStyle/>
        <a:p>
          <a:endParaRPr lang="en-US"/>
        </a:p>
      </dgm:t>
    </dgm:pt>
    <dgm:pt modelId="{5A9FFB53-94EC-416C-9873-4E02A290FE06}">
      <dgm:prSet phldrT="[Text]"/>
      <dgm:spPr/>
      <dgm:t>
        <a:bodyPr/>
        <a:lstStyle/>
        <a:p>
          <a:r>
            <a:rPr lang="en-US"/>
            <a:t>Nosebleeds, bleeding after procedure, or prolonged bleeding after wound</a:t>
          </a:r>
        </a:p>
      </dgm:t>
    </dgm:pt>
    <dgm:pt modelId="{A07F0D7A-890A-45C4-96B8-4BDE66832961}" type="parTrans" cxnId="{65A5DB8B-183E-4A79-93F2-8000EADACA4A}">
      <dgm:prSet/>
      <dgm:spPr/>
      <dgm:t>
        <a:bodyPr/>
        <a:lstStyle/>
        <a:p>
          <a:endParaRPr lang="en-US"/>
        </a:p>
      </dgm:t>
    </dgm:pt>
    <dgm:pt modelId="{D8039B3D-4B2B-416F-AA9D-4C2AE17C0B78}" type="sibTrans" cxnId="{65A5DB8B-183E-4A79-93F2-8000EADACA4A}">
      <dgm:prSet/>
      <dgm:spPr/>
      <dgm:t>
        <a:bodyPr/>
        <a:lstStyle/>
        <a:p>
          <a:endParaRPr lang="en-US"/>
        </a:p>
      </dgm:t>
    </dgm:pt>
    <dgm:pt modelId="{161DD7AD-A5EB-4EC5-88BC-0EB36F12501A}">
      <dgm:prSet phldrT="[Text]"/>
      <dgm:spPr/>
      <dgm:t>
        <a:bodyPr/>
        <a:lstStyle/>
        <a:p>
          <a:r>
            <a:rPr lang="en-US"/>
            <a:t>Assess for heavy bleeding:</a:t>
          </a:r>
        </a:p>
      </dgm:t>
    </dgm:pt>
    <dgm:pt modelId="{2DFF7A3D-E609-4F23-9276-1444463E2670}" type="parTrans" cxnId="{F50A9B8B-0E29-468C-8FB6-68283D429B9C}">
      <dgm:prSet/>
      <dgm:spPr/>
      <dgm:t>
        <a:bodyPr/>
        <a:lstStyle/>
        <a:p>
          <a:endParaRPr lang="en-US"/>
        </a:p>
      </dgm:t>
    </dgm:pt>
    <dgm:pt modelId="{8E933994-948F-42F0-9BAB-07EDB2A5C320}" type="sibTrans" cxnId="{F50A9B8B-0E29-468C-8FB6-68283D429B9C}">
      <dgm:prSet/>
      <dgm:spPr/>
      <dgm:t>
        <a:bodyPr/>
        <a:lstStyle/>
        <a:p>
          <a:endParaRPr lang="en-US"/>
        </a:p>
      </dgm:t>
    </dgm:pt>
    <dgm:pt modelId="{EA1EE694-A784-4112-BED1-D1DDA00DE565}">
      <dgm:prSet/>
      <dgm:spPr/>
      <dgm:t>
        <a:bodyPr/>
        <a:lstStyle/>
        <a:p>
          <a:r>
            <a:rPr lang="en-US"/>
            <a:t>Bleeding disorders such as von Willebrand disease</a:t>
          </a:r>
        </a:p>
      </dgm:t>
    </dgm:pt>
    <dgm:pt modelId="{2909245F-F426-4A89-81FD-45D1C714E7E4}" type="parTrans" cxnId="{BB1561A2-9E65-4471-BCF9-3C8D4C9612B0}">
      <dgm:prSet/>
      <dgm:spPr/>
      <dgm:t>
        <a:bodyPr/>
        <a:lstStyle/>
        <a:p>
          <a:endParaRPr lang="en-US"/>
        </a:p>
      </dgm:t>
    </dgm:pt>
    <dgm:pt modelId="{E13C335C-66F3-40C7-BF41-235BE15C9F8A}" type="sibTrans" cxnId="{BB1561A2-9E65-4471-BCF9-3C8D4C9612B0}">
      <dgm:prSet/>
      <dgm:spPr/>
      <dgm:t>
        <a:bodyPr/>
        <a:lstStyle/>
        <a:p>
          <a:endParaRPr lang="en-US"/>
        </a:p>
      </dgm:t>
    </dgm:pt>
    <dgm:pt modelId="{357F527E-B93C-4D13-BEC3-D4073F5E7FD0}">
      <dgm:prSet/>
      <dgm:spPr/>
      <dgm:t>
        <a:bodyPr/>
        <a:lstStyle/>
        <a:p>
          <a:r>
            <a:rPr lang="en-US"/>
            <a:t>STI risk</a:t>
          </a:r>
        </a:p>
      </dgm:t>
    </dgm:pt>
    <dgm:pt modelId="{0428C681-8494-43D0-8B2C-3EA74F68715E}" type="parTrans" cxnId="{16C5CFEF-3249-4795-B12B-562EDC1AD37F}">
      <dgm:prSet/>
      <dgm:spPr/>
      <dgm:t>
        <a:bodyPr/>
        <a:lstStyle/>
        <a:p>
          <a:endParaRPr lang="en-US"/>
        </a:p>
      </dgm:t>
    </dgm:pt>
    <dgm:pt modelId="{B2B21B97-77C2-4A76-8B6C-46E5BC7DE08B}" type="sibTrans" cxnId="{16C5CFEF-3249-4795-B12B-562EDC1AD37F}">
      <dgm:prSet/>
      <dgm:spPr/>
      <dgm:t>
        <a:bodyPr/>
        <a:lstStyle/>
        <a:p>
          <a:endParaRPr lang="en-US"/>
        </a:p>
      </dgm:t>
    </dgm:pt>
    <dgm:pt modelId="{A698D541-3ECE-4861-BF58-783BE484ECD3}">
      <dgm:prSet/>
      <dgm:spPr/>
      <dgm:t>
        <a:bodyPr/>
        <a:lstStyle/>
        <a:p>
          <a:r>
            <a:rPr lang="en-US"/>
            <a:t>Contraceptive use</a:t>
          </a:r>
        </a:p>
      </dgm:t>
    </dgm:pt>
    <dgm:pt modelId="{057B0A89-66D7-4F04-B65C-9C5D48E0B11E}" type="parTrans" cxnId="{761A5BD9-1A81-42A5-A0DC-F7063ED1BFC3}">
      <dgm:prSet/>
      <dgm:spPr/>
      <dgm:t>
        <a:bodyPr/>
        <a:lstStyle/>
        <a:p>
          <a:endParaRPr lang="en-US"/>
        </a:p>
      </dgm:t>
    </dgm:pt>
    <dgm:pt modelId="{CCB47890-48D4-4D90-BC6F-AE6369E947D0}" type="sibTrans" cxnId="{761A5BD9-1A81-42A5-A0DC-F7063ED1BFC3}">
      <dgm:prSet/>
      <dgm:spPr/>
      <dgm:t>
        <a:bodyPr/>
        <a:lstStyle/>
        <a:p>
          <a:endParaRPr lang="en-US"/>
        </a:p>
      </dgm:t>
    </dgm:pt>
    <dgm:pt modelId="{B2998AAE-CEF7-4352-BC83-2DF5B024EDE2}">
      <dgm:prSet phldrT="[Text]"/>
      <dgm:spPr/>
      <dgm:t>
        <a:bodyPr/>
        <a:lstStyle/>
        <a:p>
          <a:r>
            <a:rPr lang="en-US"/>
            <a:t>Soaking through pads/tampons every 1-2 hours; Passage of clots; Changing menstrual products at night; Bleeding though clothes and sheets</a:t>
          </a:r>
        </a:p>
      </dgm:t>
    </dgm:pt>
    <dgm:pt modelId="{5775A846-3E42-45A3-93A9-CEC8E45F41F0}" type="parTrans" cxnId="{9FA83469-C4A3-4DAD-97A7-9756F72745B5}">
      <dgm:prSet/>
      <dgm:spPr/>
      <dgm:t>
        <a:bodyPr/>
        <a:lstStyle/>
        <a:p>
          <a:endParaRPr lang="en-US"/>
        </a:p>
      </dgm:t>
    </dgm:pt>
    <dgm:pt modelId="{DE45CF88-9D8D-4A03-8C6F-758EA9EE8D7C}" type="sibTrans" cxnId="{9FA83469-C4A3-4DAD-97A7-9756F72745B5}">
      <dgm:prSet/>
      <dgm:spPr/>
      <dgm:t>
        <a:bodyPr/>
        <a:lstStyle/>
        <a:p>
          <a:endParaRPr lang="en-US"/>
        </a:p>
      </dgm:t>
    </dgm:pt>
    <dgm:pt modelId="{C6FAC6F9-82DB-476D-B15C-AEAB565DC974}" type="pres">
      <dgm:prSet presAssocID="{44CEA321-13E7-493D-9036-7042129AA5CE}" presName="linear" presStyleCnt="0">
        <dgm:presLayoutVars>
          <dgm:animLvl val="lvl"/>
          <dgm:resizeHandles val="exact"/>
        </dgm:presLayoutVars>
      </dgm:prSet>
      <dgm:spPr/>
    </dgm:pt>
    <dgm:pt modelId="{A2246540-87AA-44F4-B8CB-2FE5E72813DF}" type="pres">
      <dgm:prSet presAssocID="{17A860EA-5EC5-4CA8-BBCA-3F2FA3DDE1EF}" presName="parentText" presStyleLbl="node1" presStyleIdx="0" presStyleCnt="5">
        <dgm:presLayoutVars>
          <dgm:chMax val="0"/>
          <dgm:bulletEnabled val="1"/>
        </dgm:presLayoutVars>
      </dgm:prSet>
      <dgm:spPr/>
    </dgm:pt>
    <dgm:pt modelId="{82FF808F-9CEB-487B-9133-0F12E11BED29}" type="pres">
      <dgm:prSet presAssocID="{17A860EA-5EC5-4CA8-BBCA-3F2FA3DDE1EF}" presName="childText" presStyleLbl="revTx" presStyleIdx="0" presStyleCnt="5">
        <dgm:presLayoutVars>
          <dgm:bulletEnabled val="1"/>
        </dgm:presLayoutVars>
      </dgm:prSet>
      <dgm:spPr/>
    </dgm:pt>
    <dgm:pt modelId="{870959D2-C98D-4874-B304-17A70091317A}" type="pres">
      <dgm:prSet presAssocID="{460359BC-73E3-4B3D-B97B-E303C9875EFC}" presName="parentText" presStyleLbl="node1" presStyleIdx="1" presStyleCnt="5">
        <dgm:presLayoutVars>
          <dgm:chMax val="0"/>
          <dgm:bulletEnabled val="1"/>
        </dgm:presLayoutVars>
      </dgm:prSet>
      <dgm:spPr/>
    </dgm:pt>
    <dgm:pt modelId="{E7FF6158-C724-4834-BB2E-EA52F26EABC9}" type="pres">
      <dgm:prSet presAssocID="{460359BC-73E3-4B3D-B97B-E303C9875EFC}" presName="childText" presStyleLbl="revTx" presStyleIdx="1" presStyleCnt="5">
        <dgm:presLayoutVars>
          <dgm:bulletEnabled val="1"/>
        </dgm:presLayoutVars>
      </dgm:prSet>
      <dgm:spPr/>
    </dgm:pt>
    <dgm:pt modelId="{803B8AA6-8065-4C2D-B1E4-9B00029D8386}" type="pres">
      <dgm:prSet presAssocID="{EECB25F6-1DC7-4B16-BEF8-E270A587584B}" presName="parentText" presStyleLbl="node1" presStyleIdx="2" presStyleCnt="5">
        <dgm:presLayoutVars>
          <dgm:chMax val="0"/>
          <dgm:bulletEnabled val="1"/>
        </dgm:presLayoutVars>
      </dgm:prSet>
      <dgm:spPr/>
    </dgm:pt>
    <dgm:pt modelId="{36094A0F-3C69-41B6-89CA-03FC5246A035}" type="pres">
      <dgm:prSet presAssocID="{EECB25F6-1DC7-4B16-BEF8-E270A587584B}" presName="childText" presStyleLbl="revTx" presStyleIdx="2" presStyleCnt="5">
        <dgm:presLayoutVars>
          <dgm:bulletEnabled val="1"/>
        </dgm:presLayoutVars>
      </dgm:prSet>
      <dgm:spPr/>
    </dgm:pt>
    <dgm:pt modelId="{0FF277F0-F695-4347-B5BA-E9C132BB3F0B}" type="pres">
      <dgm:prSet presAssocID="{F4061324-6A18-48F0-AF40-8A3DB31CB71A}" presName="parentText" presStyleLbl="node1" presStyleIdx="3" presStyleCnt="5">
        <dgm:presLayoutVars>
          <dgm:chMax val="0"/>
          <dgm:bulletEnabled val="1"/>
        </dgm:presLayoutVars>
      </dgm:prSet>
      <dgm:spPr/>
    </dgm:pt>
    <dgm:pt modelId="{20BD7E4E-9257-485E-BCE8-808D8343164E}" type="pres">
      <dgm:prSet presAssocID="{F4061324-6A18-48F0-AF40-8A3DB31CB71A}" presName="childText" presStyleLbl="revTx" presStyleIdx="3" presStyleCnt="5">
        <dgm:presLayoutVars>
          <dgm:bulletEnabled val="1"/>
        </dgm:presLayoutVars>
      </dgm:prSet>
      <dgm:spPr/>
    </dgm:pt>
    <dgm:pt modelId="{9C3C2490-C77F-4609-9FB4-C579E8D8E22F}" type="pres">
      <dgm:prSet presAssocID="{4E1C206C-13E7-4DAF-9ACD-004FDAE5D9D0}" presName="parentText" presStyleLbl="node1" presStyleIdx="4" presStyleCnt="5">
        <dgm:presLayoutVars>
          <dgm:chMax val="0"/>
          <dgm:bulletEnabled val="1"/>
        </dgm:presLayoutVars>
      </dgm:prSet>
      <dgm:spPr/>
    </dgm:pt>
    <dgm:pt modelId="{96CB28B4-B10F-4A6C-9151-22AC0A68AAF1}" type="pres">
      <dgm:prSet presAssocID="{4E1C206C-13E7-4DAF-9ACD-004FDAE5D9D0}" presName="childText" presStyleLbl="revTx" presStyleIdx="4" presStyleCnt="5">
        <dgm:presLayoutVars>
          <dgm:bulletEnabled val="1"/>
        </dgm:presLayoutVars>
      </dgm:prSet>
      <dgm:spPr/>
    </dgm:pt>
  </dgm:ptLst>
  <dgm:cxnLst>
    <dgm:cxn modelId="{763C3700-DC6C-4AC6-A44A-3B425B35A9A5}" srcId="{44CEA321-13E7-493D-9036-7042129AA5CE}" destId="{460359BC-73E3-4B3D-B97B-E303C9875EFC}" srcOrd="1" destOrd="0" parTransId="{7FADB0D7-6461-42D7-8A8A-7F6EA592E8D0}" sibTransId="{4BA07AC7-F350-414B-A072-1EFCAC559066}"/>
    <dgm:cxn modelId="{A67BF413-094B-4F5A-9DD9-AB406C210974}" srcId="{44CEA321-13E7-493D-9036-7042129AA5CE}" destId="{EECB25F6-1DC7-4B16-BEF8-E270A587584B}" srcOrd="2" destOrd="0" parTransId="{8DD75ABF-77C7-4BC0-B2DA-AD485382BAD3}" sibTransId="{A24B5726-995A-4D96-8E56-2E7771BC8309}"/>
    <dgm:cxn modelId="{0EC9FD14-4220-4719-BB90-6C51D2668032}" type="presOf" srcId="{EA1EE694-A784-4112-BED1-D1DDA00DE565}" destId="{20BD7E4E-9257-485E-BCE8-808D8343164E}" srcOrd="0" destOrd="0" presId="urn:microsoft.com/office/officeart/2005/8/layout/vList2"/>
    <dgm:cxn modelId="{D8A0DF2F-84A7-4553-BEA1-F05A07D159C1}" type="presOf" srcId="{024CBCBA-AB54-4E4D-A640-BC0BBE3E3AB6}" destId="{82FF808F-9CEB-487B-9133-0F12E11BED29}" srcOrd="0" destOrd="0" presId="urn:microsoft.com/office/officeart/2005/8/layout/vList2"/>
    <dgm:cxn modelId="{03F98438-3635-4223-B07B-4F91062C9ADD}" type="presOf" srcId="{161DD7AD-A5EB-4EC5-88BC-0EB36F12501A}" destId="{E7FF6158-C724-4834-BB2E-EA52F26EABC9}" srcOrd="0" destOrd="1" presId="urn:microsoft.com/office/officeart/2005/8/layout/vList2"/>
    <dgm:cxn modelId="{35F84B3F-7941-463E-87D1-74DFBBA6A15A}" type="presOf" srcId="{96660FA5-E94E-48CC-A622-72B387E20FB3}" destId="{96CB28B4-B10F-4A6C-9151-22AC0A68AAF1}" srcOrd="0" destOrd="0" presId="urn:microsoft.com/office/officeart/2005/8/layout/vList2"/>
    <dgm:cxn modelId="{5DE3B442-0CDA-4954-800C-58F4FE4A17A4}" srcId="{17A860EA-5EC5-4CA8-BBCA-3F2FA3DDE1EF}" destId="{6A4BBC99-CD4F-4853-B3F4-3A0D577E8F53}" srcOrd="1" destOrd="0" parTransId="{498339D8-FEEA-47E3-B461-2612E2043FBD}" sibTransId="{0F703ACC-419B-49B0-9F3C-CF70FD01B384}"/>
    <dgm:cxn modelId="{9FA83469-C4A3-4DAD-97A7-9756F72745B5}" srcId="{161DD7AD-A5EB-4EC5-88BC-0EB36F12501A}" destId="{B2998AAE-CEF7-4352-BC83-2DF5B024EDE2}" srcOrd="0" destOrd="0" parTransId="{5775A846-3E42-45A3-93A9-CEC8E45F41F0}" sibTransId="{DE45CF88-9D8D-4A03-8C6F-758EA9EE8D7C}"/>
    <dgm:cxn modelId="{B7B7404F-635A-466B-8A80-D6E5587BFA69}" srcId="{EECB25F6-1DC7-4B16-BEF8-E270A587584B}" destId="{D3AD80CA-8D55-4EB8-87F1-7983DAD3BBD9}" srcOrd="2" destOrd="0" parTransId="{1C5A7E92-45E3-4B5A-AB0D-09C6CA795BF1}" sibTransId="{11A16CE7-1733-429B-839C-1B94C3A67BB7}"/>
    <dgm:cxn modelId="{89D5F852-784D-4500-A895-C1AC7E5DF8DD}" type="presOf" srcId="{71842A55-B972-4CAC-BB5C-84841BE58414}" destId="{82FF808F-9CEB-487B-9133-0F12E11BED29}" srcOrd="0" destOrd="2" presId="urn:microsoft.com/office/officeart/2005/8/layout/vList2"/>
    <dgm:cxn modelId="{0D1E6955-8FA6-4D4E-AC97-83B06CD14AE2}" srcId="{EECB25F6-1DC7-4B16-BEF8-E270A587584B}" destId="{302D81F5-7142-496B-9A79-8FF18FACB6B4}" srcOrd="1" destOrd="0" parTransId="{A12980EC-DEB0-4B64-B0E1-26DEE71C2A9C}" sibTransId="{7C970F63-21F1-4CBE-B7B3-A030E82A16C9}"/>
    <dgm:cxn modelId="{0C3CCE75-F87C-43B1-B586-E71D1F67B117}" type="presOf" srcId="{5A9FFB53-94EC-416C-9873-4E02A290FE06}" destId="{E7FF6158-C724-4834-BB2E-EA52F26EABC9}" srcOrd="0" destOrd="3" presId="urn:microsoft.com/office/officeart/2005/8/layout/vList2"/>
    <dgm:cxn modelId="{D7543C76-B291-4B7E-BE09-C3399C4B765B}" type="presOf" srcId="{357F527E-B93C-4D13-BEC3-D4073F5E7FD0}" destId="{96CB28B4-B10F-4A6C-9151-22AC0A68AAF1}" srcOrd="0" destOrd="1" presId="urn:microsoft.com/office/officeart/2005/8/layout/vList2"/>
    <dgm:cxn modelId="{25DB8778-F936-4F11-B0C6-A8A1257724B3}" srcId="{EECB25F6-1DC7-4B16-BEF8-E270A587584B}" destId="{D1555BBA-4F92-42C3-BF08-D050A833F45F}" srcOrd="3" destOrd="0" parTransId="{88C42BBE-775A-4D55-B9CE-2C2BA99EC7D4}" sibTransId="{A31659C4-4D07-474D-8448-BC6910606FC3}"/>
    <dgm:cxn modelId="{E33BF87B-B718-406B-AFBE-A84E856CEAA0}" type="presOf" srcId="{460359BC-73E3-4B3D-B97B-E303C9875EFC}" destId="{870959D2-C98D-4874-B304-17A70091317A}" srcOrd="0" destOrd="0" presId="urn:microsoft.com/office/officeart/2005/8/layout/vList2"/>
    <dgm:cxn modelId="{7910B57E-F25A-47BD-91BB-CAEABDA3DE04}" type="presOf" srcId="{A698D541-3ECE-4861-BF58-783BE484ECD3}" destId="{96CB28B4-B10F-4A6C-9151-22AC0A68AAF1}" srcOrd="0" destOrd="2" presId="urn:microsoft.com/office/officeart/2005/8/layout/vList2"/>
    <dgm:cxn modelId="{E9DCF67E-9D69-4169-93FF-C297C737556A}" srcId="{17A860EA-5EC5-4CA8-BBCA-3F2FA3DDE1EF}" destId="{F1C4CC71-3B93-447B-B090-1B4ACA74EEF4}" srcOrd="3" destOrd="0" parTransId="{02699609-AAD9-42AC-BEDD-21929B882FF8}" sibTransId="{5A6A18EB-16DF-4418-9E4F-3C7ADAD8440C}"/>
    <dgm:cxn modelId="{C71B1D84-9909-4E9C-A811-23C92BC08A3A}" type="presOf" srcId="{4E1C206C-13E7-4DAF-9ACD-004FDAE5D9D0}" destId="{9C3C2490-C77F-4609-9FB4-C579E8D8E22F}" srcOrd="0" destOrd="0" presId="urn:microsoft.com/office/officeart/2005/8/layout/vList2"/>
    <dgm:cxn modelId="{311F9B86-A9F9-425C-A914-49B60B77058A}" type="presOf" srcId="{6A4BBC99-CD4F-4853-B3F4-3A0D577E8F53}" destId="{82FF808F-9CEB-487B-9133-0F12E11BED29}" srcOrd="0" destOrd="1" presId="urn:microsoft.com/office/officeart/2005/8/layout/vList2"/>
    <dgm:cxn modelId="{97E8AF88-F463-4CE6-8972-22F8F2909AA9}" type="presOf" srcId="{1E63CE5C-F91B-43BB-83FE-ED84630EB5F6}" destId="{E7FF6158-C724-4834-BB2E-EA52F26EABC9}" srcOrd="0" destOrd="0" presId="urn:microsoft.com/office/officeart/2005/8/layout/vList2"/>
    <dgm:cxn modelId="{F50A9B8B-0E29-468C-8FB6-68283D429B9C}" srcId="{460359BC-73E3-4B3D-B97B-E303C9875EFC}" destId="{161DD7AD-A5EB-4EC5-88BC-0EB36F12501A}" srcOrd="1" destOrd="0" parTransId="{2DFF7A3D-E609-4F23-9276-1444463E2670}" sibTransId="{8E933994-948F-42F0-9BAB-07EDB2A5C320}"/>
    <dgm:cxn modelId="{65A5DB8B-183E-4A79-93F2-8000EADACA4A}" srcId="{460359BC-73E3-4B3D-B97B-E303C9875EFC}" destId="{5A9FFB53-94EC-416C-9873-4E02A290FE06}" srcOrd="2" destOrd="0" parTransId="{A07F0D7A-890A-45C4-96B8-4BDE66832961}" sibTransId="{D8039B3D-4B2B-416F-AA9D-4C2AE17C0B78}"/>
    <dgm:cxn modelId="{6B91508C-F83F-445E-B01D-6476A96AE7E3}" type="presOf" srcId="{302D81F5-7142-496B-9A79-8FF18FACB6B4}" destId="{36094A0F-3C69-41B6-89CA-03FC5246A035}" srcOrd="0" destOrd="1" presId="urn:microsoft.com/office/officeart/2005/8/layout/vList2"/>
    <dgm:cxn modelId="{182FC88C-D627-4673-8B0E-D9DC37B694AB}" type="presOf" srcId="{F4061324-6A18-48F0-AF40-8A3DB31CB71A}" destId="{0FF277F0-F695-4347-B5BA-E9C132BB3F0B}" srcOrd="0" destOrd="0" presId="urn:microsoft.com/office/officeart/2005/8/layout/vList2"/>
    <dgm:cxn modelId="{AD13C79C-ABC3-4E4B-869F-B1FABE5E2F2D}" srcId="{17A860EA-5EC5-4CA8-BBCA-3F2FA3DDE1EF}" destId="{71842A55-B972-4CAC-BB5C-84841BE58414}" srcOrd="2" destOrd="0" parTransId="{CEA54B5E-1B89-44A0-BF74-7E26309A974B}" sibTransId="{121985C9-B003-49EA-9212-3CB3CD63E5B4}"/>
    <dgm:cxn modelId="{BB1561A2-9E65-4471-BCF9-3C8D4C9612B0}" srcId="{F4061324-6A18-48F0-AF40-8A3DB31CB71A}" destId="{EA1EE694-A784-4112-BED1-D1DDA00DE565}" srcOrd="0" destOrd="0" parTransId="{2909245F-F426-4A89-81FD-45D1C714E7E4}" sibTransId="{E13C335C-66F3-40C7-BF41-235BE15C9F8A}"/>
    <dgm:cxn modelId="{4842FAA4-6E45-437B-812D-69C294F85CF4}" type="presOf" srcId="{D1555BBA-4F92-42C3-BF08-D050A833F45F}" destId="{36094A0F-3C69-41B6-89CA-03FC5246A035}" srcOrd="0" destOrd="3" presId="urn:microsoft.com/office/officeart/2005/8/layout/vList2"/>
    <dgm:cxn modelId="{CC9D1BA5-6BC7-4F3C-837D-3FB66F5AA468}" srcId="{460359BC-73E3-4B3D-B97B-E303C9875EFC}" destId="{1E63CE5C-F91B-43BB-83FE-ED84630EB5F6}" srcOrd="0" destOrd="0" parTransId="{F3FACA5C-D508-448B-AB63-F0E542DC0F74}" sibTransId="{7823DDB5-7527-4BE8-8E79-52C46FD15C09}"/>
    <dgm:cxn modelId="{63D52DB1-E77B-41CC-A0F8-2195BA2E0223}" srcId="{44CEA321-13E7-493D-9036-7042129AA5CE}" destId="{4E1C206C-13E7-4DAF-9ACD-004FDAE5D9D0}" srcOrd="4" destOrd="0" parTransId="{1D26E8AB-925E-46FE-B2D7-65A9FDBBBC16}" sibTransId="{C09DAAA3-AEFF-4964-89B6-381FDBC407AA}"/>
    <dgm:cxn modelId="{BEB456B5-00DB-4913-8FC8-8691063CBBD2}" type="presOf" srcId="{44CEA321-13E7-493D-9036-7042129AA5CE}" destId="{C6FAC6F9-82DB-476D-B15C-AEAB565DC974}" srcOrd="0" destOrd="0" presId="urn:microsoft.com/office/officeart/2005/8/layout/vList2"/>
    <dgm:cxn modelId="{7844D8B9-5BFD-4767-A954-D0EBDFEF7688}" srcId="{4E1C206C-13E7-4DAF-9ACD-004FDAE5D9D0}" destId="{96660FA5-E94E-48CC-A622-72B387E20FB3}" srcOrd="0" destOrd="0" parTransId="{D7C24FF4-B68B-46B6-A9F6-0ECCFCD1524A}" sibTransId="{F7B87FDC-698A-42BD-A6EA-88924415B954}"/>
    <dgm:cxn modelId="{EE48EEBC-AEF8-408E-83F5-AAB9F36D7133}" type="presOf" srcId="{D3AD80CA-8D55-4EB8-87F1-7983DAD3BBD9}" destId="{36094A0F-3C69-41B6-89CA-03FC5246A035}" srcOrd="0" destOrd="2" presId="urn:microsoft.com/office/officeart/2005/8/layout/vList2"/>
    <dgm:cxn modelId="{F38EFEC8-F56A-46F9-873C-26BB9CF35202}" srcId="{44CEA321-13E7-493D-9036-7042129AA5CE}" destId="{F4061324-6A18-48F0-AF40-8A3DB31CB71A}" srcOrd="3" destOrd="0" parTransId="{5BD0C219-A503-4E78-B106-BFA39E12B2AF}" sibTransId="{839704AF-9809-4213-A6DD-DC5D9FBDBC20}"/>
    <dgm:cxn modelId="{7F5BFFCA-48B0-4FE4-B368-3131BF5863C4}" type="presOf" srcId="{EECB25F6-1DC7-4B16-BEF8-E270A587584B}" destId="{803B8AA6-8065-4C2D-B1E4-9B00029D8386}" srcOrd="0" destOrd="0" presId="urn:microsoft.com/office/officeart/2005/8/layout/vList2"/>
    <dgm:cxn modelId="{2D1097CD-9E47-4B82-8A07-12BA221DB96F}" type="presOf" srcId="{B2998AAE-CEF7-4352-BC83-2DF5B024EDE2}" destId="{E7FF6158-C724-4834-BB2E-EA52F26EABC9}" srcOrd="0" destOrd="2" presId="urn:microsoft.com/office/officeart/2005/8/layout/vList2"/>
    <dgm:cxn modelId="{761A5BD9-1A81-42A5-A0DC-F7063ED1BFC3}" srcId="{4E1C206C-13E7-4DAF-9ACD-004FDAE5D9D0}" destId="{A698D541-3ECE-4861-BF58-783BE484ECD3}" srcOrd="2" destOrd="0" parTransId="{057B0A89-66D7-4F04-B65C-9C5D48E0B11E}" sibTransId="{CCB47890-48D4-4D90-BC6F-AE6369E947D0}"/>
    <dgm:cxn modelId="{5ACAEEDC-BE94-4E26-8D4F-1B8D586164E8}" srcId="{44CEA321-13E7-493D-9036-7042129AA5CE}" destId="{17A860EA-5EC5-4CA8-BBCA-3F2FA3DDE1EF}" srcOrd="0" destOrd="0" parTransId="{D126954B-0895-4D9E-9906-ADF8E01517AE}" sibTransId="{F7044F57-350E-40A8-A6A3-349590BDB9B7}"/>
    <dgm:cxn modelId="{6E2E8DE1-E6D8-4B5C-BF27-D9705F14F442}" type="presOf" srcId="{F1C4CC71-3B93-447B-B090-1B4ACA74EEF4}" destId="{82FF808F-9CEB-487B-9133-0F12E11BED29}" srcOrd="0" destOrd="3" presId="urn:microsoft.com/office/officeart/2005/8/layout/vList2"/>
    <dgm:cxn modelId="{16C5CFEF-3249-4795-B12B-562EDC1AD37F}" srcId="{4E1C206C-13E7-4DAF-9ACD-004FDAE5D9D0}" destId="{357F527E-B93C-4D13-BEC3-D4073F5E7FD0}" srcOrd="1" destOrd="0" parTransId="{0428C681-8494-43D0-8B2C-3EA74F68715E}" sibTransId="{B2B21B97-77C2-4A76-8B6C-46E5BC7DE08B}"/>
    <dgm:cxn modelId="{7B04CBF2-E91A-4D34-A658-EDA33E6A5C5B}" type="presOf" srcId="{17A860EA-5EC5-4CA8-BBCA-3F2FA3DDE1EF}" destId="{A2246540-87AA-44F4-B8CB-2FE5E72813DF}" srcOrd="0" destOrd="0" presId="urn:microsoft.com/office/officeart/2005/8/layout/vList2"/>
    <dgm:cxn modelId="{481362F5-3A7F-4B3D-B381-1D03C79D7C85}" srcId="{17A860EA-5EC5-4CA8-BBCA-3F2FA3DDE1EF}" destId="{024CBCBA-AB54-4E4D-A640-BC0BBE3E3AB6}" srcOrd="0" destOrd="0" parTransId="{3ABE6073-73AA-4C55-85E5-4355DC04BBFE}" sibTransId="{6B3E4DB1-180B-4060-A146-236738004960}"/>
    <dgm:cxn modelId="{78ADAEFD-0045-47E0-A3DD-9246723ADF3F}" srcId="{EECB25F6-1DC7-4B16-BEF8-E270A587584B}" destId="{326F41AE-B845-40EF-BE68-3F02757EECFE}" srcOrd="0" destOrd="0" parTransId="{C2DD0CB8-1FFA-4328-8FE1-8126C10EB3AA}" sibTransId="{65BE6CFD-D148-4374-8C43-4E9AD8193C20}"/>
    <dgm:cxn modelId="{0A5A8EFF-A764-4D18-8BFF-E00535B5BA55}" type="presOf" srcId="{326F41AE-B845-40EF-BE68-3F02757EECFE}" destId="{36094A0F-3C69-41B6-89CA-03FC5246A035}" srcOrd="0" destOrd="0" presId="urn:microsoft.com/office/officeart/2005/8/layout/vList2"/>
    <dgm:cxn modelId="{91A304C8-ECD8-42CD-8A57-44864E2E3F42}" type="presParOf" srcId="{C6FAC6F9-82DB-476D-B15C-AEAB565DC974}" destId="{A2246540-87AA-44F4-B8CB-2FE5E72813DF}" srcOrd="0" destOrd="0" presId="urn:microsoft.com/office/officeart/2005/8/layout/vList2"/>
    <dgm:cxn modelId="{63546560-336F-43D0-86F4-C0F8B5CC8807}" type="presParOf" srcId="{C6FAC6F9-82DB-476D-B15C-AEAB565DC974}" destId="{82FF808F-9CEB-487B-9133-0F12E11BED29}" srcOrd="1" destOrd="0" presId="urn:microsoft.com/office/officeart/2005/8/layout/vList2"/>
    <dgm:cxn modelId="{AB6E2EFF-FCC9-4887-89CE-A96F53792504}" type="presParOf" srcId="{C6FAC6F9-82DB-476D-B15C-AEAB565DC974}" destId="{870959D2-C98D-4874-B304-17A70091317A}" srcOrd="2" destOrd="0" presId="urn:microsoft.com/office/officeart/2005/8/layout/vList2"/>
    <dgm:cxn modelId="{97BBE53E-CA57-4676-B9E7-DABE52C6A4A4}" type="presParOf" srcId="{C6FAC6F9-82DB-476D-B15C-AEAB565DC974}" destId="{E7FF6158-C724-4834-BB2E-EA52F26EABC9}" srcOrd="3" destOrd="0" presId="urn:microsoft.com/office/officeart/2005/8/layout/vList2"/>
    <dgm:cxn modelId="{606D1B27-09FB-45A5-9B75-73C73E93F118}" type="presParOf" srcId="{C6FAC6F9-82DB-476D-B15C-AEAB565DC974}" destId="{803B8AA6-8065-4C2D-B1E4-9B00029D8386}" srcOrd="4" destOrd="0" presId="urn:microsoft.com/office/officeart/2005/8/layout/vList2"/>
    <dgm:cxn modelId="{A6E2C8C7-AAF4-4F3A-ABD5-4DC7D2DB664F}" type="presParOf" srcId="{C6FAC6F9-82DB-476D-B15C-AEAB565DC974}" destId="{36094A0F-3C69-41B6-89CA-03FC5246A035}" srcOrd="5" destOrd="0" presId="urn:microsoft.com/office/officeart/2005/8/layout/vList2"/>
    <dgm:cxn modelId="{4C3D3BBE-A7D8-4065-BF94-73BC634D4F74}" type="presParOf" srcId="{C6FAC6F9-82DB-476D-B15C-AEAB565DC974}" destId="{0FF277F0-F695-4347-B5BA-E9C132BB3F0B}" srcOrd="6" destOrd="0" presId="urn:microsoft.com/office/officeart/2005/8/layout/vList2"/>
    <dgm:cxn modelId="{80D3110E-F385-4862-8B93-FBE53A531535}" type="presParOf" srcId="{C6FAC6F9-82DB-476D-B15C-AEAB565DC974}" destId="{20BD7E4E-9257-485E-BCE8-808D8343164E}" srcOrd="7" destOrd="0" presId="urn:microsoft.com/office/officeart/2005/8/layout/vList2"/>
    <dgm:cxn modelId="{852F8A9B-573A-4609-984C-59B645FCF0BA}" type="presParOf" srcId="{C6FAC6F9-82DB-476D-B15C-AEAB565DC974}" destId="{9C3C2490-C77F-4609-9FB4-C579E8D8E22F}" srcOrd="8" destOrd="0" presId="urn:microsoft.com/office/officeart/2005/8/layout/vList2"/>
    <dgm:cxn modelId="{C2477B11-67D0-46AA-BDD2-A3ACC9F3B3DF}" type="presParOf" srcId="{C6FAC6F9-82DB-476D-B15C-AEAB565DC974}" destId="{96CB28B4-B10F-4A6C-9151-22AC0A68AAF1}"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CCFF9B-DED7-4906-B120-CC3E2AD0744E}" type="doc">
      <dgm:prSet loTypeId="urn:microsoft.com/office/officeart/2005/8/layout/vList3" loCatId="picture" qsTypeId="urn:microsoft.com/office/officeart/2005/8/quickstyle/simple1" qsCatId="simple" csTypeId="urn:microsoft.com/office/officeart/2005/8/colors/accent1_1" csCatId="accent1" phldr="1"/>
      <dgm:spPr/>
    </dgm:pt>
    <dgm:pt modelId="{F8B67495-B000-46C5-9F0C-BE1431F83B8B}">
      <dgm:prSet phldrT="[Text]"/>
      <dgm:spPr/>
      <dgm:t>
        <a:bodyPr/>
        <a:lstStyle/>
        <a:p>
          <a:r>
            <a:rPr lang="en-US"/>
            <a:t>Immaturity of Hypothalamic-Pituitary-Ovarian axis</a:t>
          </a:r>
        </a:p>
      </dgm:t>
    </dgm:pt>
    <dgm:pt modelId="{B5464A3B-8959-435F-A898-992D920F86F5}" type="parTrans" cxnId="{0786BA31-9A75-4EB4-837C-9814AB722DA5}">
      <dgm:prSet/>
      <dgm:spPr/>
      <dgm:t>
        <a:bodyPr/>
        <a:lstStyle/>
        <a:p>
          <a:endParaRPr lang="en-US"/>
        </a:p>
      </dgm:t>
    </dgm:pt>
    <dgm:pt modelId="{52EE1A2F-D224-42BC-A2EC-393B13B43331}" type="sibTrans" cxnId="{0786BA31-9A75-4EB4-837C-9814AB722DA5}">
      <dgm:prSet/>
      <dgm:spPr/>
      <dgm:t>
        <a:bodyPr/>
        <a:lstStyle/>
        <a:p>
          <a:endParaRPr lang="en-US"/>
        </a:p>
      </dgm:t>
    </dgm:pt>
    <dgm:pt modelId="{55001D4A-405D-4242-AE7E-5887EAD58C65}" type="pres">
      <dgm:prSet presAssocID="{04CCFF9B-DED7-4906-B120-CC3E2AD0744E}" presName="linearFlow" presStyleCnt="0">
        <dgm:presLayoutVars>
          <dgm:dir/>
          <dgm:resizeHandles val="exact"/>
        </dgm:presLayoutVars>
      </dgm:prSet>
      <dgm:spPr/>
    </dgm:pt>
    <dgm:pt modelId="{F81C5AC8-F92D-4878-8858-AA42800094AA}" type="pres">
      <dgm:prSet presAssocID="{F8B67495-B000-46C5-9F0C-BE1431F83B8B}" presName="composite" presStyleCnt="0"/>
      <dgm:spPr/>
    </dgm:pt>
    <dgm:pt modelId="{4432279B-1C20-4E25-B2AE-0E3BA312FF81}" type="pres">
      <dgm:prSet presAssocID="{F8B67495-B000-46C5-9F0C-BE1431F83B8B}" presName="imgShp" presStyleLbl="fgImgPlace1" presStyleIdx="0" presStyleCnt="1"/>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Brain"/>
        </a:ext>
      </dgm:extLst>
    </dgm:pt>
    <dgm:pt modelId="{B759B1EE-8068-4FD4-8499-21DE43C1413E}" type="pres">
      <dgm:prSet presAssocID="{F8B67495-B000-46C5-9F0C-BE1431F83B8B}" presName="txShp" presStyleLbl="node1" presStyleIdx="0" presStyleCnt="1">
        <dgm:presLayoutVars>
          <dgm:bulletEnabled val="1"/>
        </dgm:presLayoutVars>
      </dgm:prSet>
      <dgm:spPr/>
    </dgm:pt>
  </dgm:ptLst>
  <dgm:cxnLst>
    <dgm:cxn modelId="{0786BA31-9A75-4EB4-837C-9814AB722DA5}" srcId="{04CCFF9B-DED7-4906-B120-CC3E2AD0744E}" destId="{F8B67495-B000-46C5-9F0C-BE1431F83B8B}" srcOrd="0" destOrd="0" parTransId="{B5464A3B-8959-435F-A898-992D920F86F5}" sibTransId="{52EE1A2F-D224-42BC-A2EC-393B13B43331}"/>
    <dgm:cxn modelId="{727808A9-AA6C-4F4C-9EF4-676AFBC9E42A}" type="presOf" srcId="{F8B67495-B000-46C5-9F0C-BE1431F83B8B}" destId="{B759B1EE-8068-4FD4-8499-21DE43C1413E}" srcOrd="0" destOrd="0" presId="urn:microsoft.com/office/officeart/2005/8/layout/vList3"/>
    <dgm:cxn modelId="{C48D95E3-E487-4C28-B905-F44ADF1617FD}" type="presOf" srcId="{04CCFF9B-DED7-4906-B120-CC3E2AD0744E}" destId="{55001D4A-405D-4242-AE7E-5887EAD58C65}" srcOrd="0" destOrd="0" presId="urn:microsoft.com/office/officeart/2005/8/layout/vList3"/>
    <dgm:cxn modelId="{C248ECA0-3071-413B-A21C-C4E6F3C562E0}" type="presParOf" srcId="{55001D4A-405D-4242-AE7E-5887EAD58C65}" destId="{F81C5AC8-F92D-4878-8858-AA42800094AA}" srcOrd="0" destOrd="0" presId="urn:microsoft.com/office/officeart/2005/8/layout/vList3"/>
    <dgm:cxn modelId="{7445C25E-FE9E-4767-B7DF-FE534E530BFD}" type="presParOf" srcId="{F81C5AC8-F92D-4878-8858-AA42800094AA}" destId="{4432279B-1C20-4E25-B2AE-0E3BA312FF81}" srcOrd="0" destOrd="0" presId="urn:microsoft.com/office/officeart/2005/8/layout/vList3"/>
    <dgm:cxn modelId="{777774E0-F4E2-4AC5-97D5-E2D025CBDF04}" type="presParOf" srcId="{F81C5AC8-F92D-4878-8858-AA42800094AA}" destId="{B759B1EE-8068-4FD4-8499-21DE43C1413E}"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CCFF9B-DED7-4906-B120-CC3E2AD0744E}" type="doc">
      <dgm:prSet loTypeId="urn:microsoft.com/office/officeart/2005/8/layout/vList3" loCatId="picture" qsTypeId="urn:microsoft.com/office/officeart/2005/8/quickstyle/simple1" qsCatId="simple" csTypeId="urn:microsoft.com/office/officeart/2005/8/colors/accent1_1" csCatId="accent1" phldr="1"/>
      <dgm:spPr/>
    </dgm:pt>
    <dgm:pt modelId="{55001D4A-405D-4242-AE7E-5887EAD58C65}" type="pres">
      <dgm:prSet presAssocID="{04CCFF9B-DED7-4906-B120-CC3E2AD0744E}" presName="linearFlow" presStyleCnt="0">
        <dgm:presLayoutVars>
          <dgm:dir/>
          <dgm:resizeHandles val="exact"/>
        </dgm:presLayoutVars>
      </dgm:prSet>
      <dgm:spPr/>
    </dgm:pt>
  </dgm:ptLst>
  <dgm:cxnLst>
    <dgm:cxn modelId="{C48D95E3-E487-4C28-B905-F44ADF1617FD}" type="presOf" srcId="{04CCFF9B-DED7-4906-B120-CC3E2AD0744E}" destId="{55001D4A-405D-4242-AE7E-5887EAD58C65}" srcOrd="0"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9B1EE-8068-4FD4-8499-21DE43C1413E}">
      <dsp:nvSpPr>
        <dsp:cNvPr id="0" name=""/>
        <dsp:cNvSpPr/>
      </dsp:nvSpPr>
      <dsp:spPr>
        <a:xfrm rot="10800000">
          <a:off x="715736" y="115"/>
          <a:ext cx="2423029" cy="42169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958"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a:t>Immaturity of Hypothalamic-Pituitary-Ovarian axis</a:t>
          </a:r>
        </a:p>
      </dsp:txBody>
      <dsp:txXfrm rot="10800000">
        <a:off x="821161" y="115"/>
        <a:ext cx="2317604" cy="421699"/>
      </dsp:txXfrm>
    </dsp:sp>
    <dsp:sp modelId="{4432279B-1C20-4E25-B2AE-0E3BA312FF81}">
      <dsp:nvSpPr>
        <dsp:cNvPr id="0" name=""/>
        <dsp:cNvSpPr/>
      </dsp:nvSpPr>
      <dsp:spPr>
        <a:xfrm>
          <a:off x="504887" y="115"/>
          <a:ext cx="421699" cy="421699"/>
        </a:xfrm>
        <a:prstGeom prst="ellipse">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FE3B9A-DA1A-4441-8195-721BC24B8262}">
      <dsp:nvSpPr>
        <dsp:cNvPr id="0" name=""/>
        <dsp:cNvSpPr/>
      </dsp:nvSpPr>
      <dsp:spPr>
        <a:xfrm rot="10800000">
          <a:off x="715736" y="527240"/>
          <a:ext cx="2423029" cy="42169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958"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a:t>Polycystic Ovary Syndrome (PCOS)</a:t>
          </a:r>
        </a:p>
      </dsp:txBody>
      <dsp:txXfrm rot="10800000">
        <a:off x="821161" y="527240"/>
        <a:ext cx="2317604" cy="421699"/>
      </dsp:txXfrm>
    </dsp:sp>
    <dsp:sp modelId="{196D3A73-B8BB-45D4-A0F5-30DD1BF64A03}">
      <dsp:nvSpPr>
        <dsp:cNvPr id="0" name=""/>
        <dsp:cNvSpPr/>
      </dsp:nvSpPr>
      <dsp:spPr>
        <a:xfrm>
          <a:off x="504887" y="527240"/>
          <a:ext cx="421699" cy="421699"/>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DB3DBC-1AA6-4BA0-A039-7788ADE73369}">
      <dsp:nvSpPr>
        <dsp:cNvPr id="0" name=""/>
        <dsp:cNvSpPr/>
      </dsp:nvSpPr>
      <dsp:spPr>
        <a:xfrm rot="10800000">
          <a:off x="725575" y="115"/>
          <a:ext cx="2462090" cy="42169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958"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a:t>Hormonal or Metabolic Imbalances</a:t>
          </a:r>
        </a:p>
      </dsp:txBody>
      <dsp:txXfrm rot="10800000">
        <a:off x="831000" y="115"/>
        <a:ext cx="2356665" cy="421699"/>
      </dsp:txXfrm>
    </dsp:sp>
    <dsp:sp modelId="{E3ABF667-D874-4648-9F9D-0DEF728D116E}">
      <dsp:nvSpPr>
        <dsp:cNvPr id="0" name=""/>
        <dsp:cNvSpPr/>
      </dsp:nvSpPr>
      <dsp:spPr>
        <a:xfrm>
          <a:off x="514725" y="115"/>
          <a:ext cx="421699" cy="421699"/>
        </a:xfrm>
        <a:prstGeom prst="ellipse">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DAEF15-3546-41BC-AB4F-D6BB668F2AAC}">
      <dsp:nvSpPr>
        <dsp:cNvPr id="0" name=""/>
        <dsp:cNvSpPr/>
      </dsp:nvSpPr>
      <dsp:spPr>
        <a:xfrm rot="10800000">
          <a:off x="725575" y="527240"/>
          <a:ext cx="2462090" cy="42169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958"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a:t>Infections</a:t>
          </a:r>
        </a:p>
      </dsp:txBody>
      <dsp:txXfrm rot="10800000">
        <a:off x="831000" y="527240"/>
        <a:ext cx="2356665" cy="421699"/>
      </dsp:txXfrm>
    </dsp:sp>
    <dsp:sp modelId="{F54304FB-EC26-412F-8BCC-FCE95BE5CA09}">
      <dsp:nvSpPr>
        <dsp:cNvPr id="0" name=""/>
        <dsp:cNvSpPr/>
      </dsp:nvSpPr>
      <dsp:spPr>
        <a:xfrm>
          <a:off x="514725" y="527240"/>
          <a:ext cx="421699" cy="421699"/>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46540-87AA-44F4-B8CB-2FE5E72813DF}">
      <dsp:nvSpPr>
        <dsp:cNvPr id="0" name=""/>
        <dsp:cNvSpPr/>
      </dsp:nvSpPr>
      <dsp:spPr>
        <a:xfrm>
          <a:off x="0" y="79105"/>
          <a:ext cx="10240963"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 Menstrual</a:t>
          </a:r>
        </a:p>
      </dsp:txBody>
      <dsp:txXfrm>
        <a:off x="18734" y="97839"/>
        <a:ext cx="10203495" cy="346292"/>
      </dsp:txXfrm>
    </dsp:sp>
    <dsp:sp modelId="{82FF808F-9CEB-487B-9133-0F12E11BED29}">
      <dsp:nvSpPr>
        <dsp:cNvPr id="0" name=""/>
        <dsp:cNvSpPr/>
      </dsp:nvSpPr>
      <dsp:spPr>
        <a:xfrm>
          <a:off x="0" y="462865"/>
          <a:ext cx="10240963"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5151"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Age at menarche</a:t>
          </a:r>
        </a:p>
        <a:p>
          <a:pPr marL="114300" lvl="1" indent="-114300" algn="l" defTabSz="533400">
            <a:lnSpc>
              <a:spcPct val="90000"/>
            </a:lnSpc>
            <a:spcBef>
              <a:spcPct val="0"/>
            </a:spcBef>
            <a:spcAft>
              <a:spcPct val="20000"/>
            </a:spcAft>
            <a:buChar char="•"/>
          </a:pPr>
          <a:r>
            <a:rPr lang="en-US" sz="1200" kern="1200"/>
            <a:t>Cycle length</a:t>
          </a:r>
        </a:p>
        <a:p>
          <a:pPr marL="114300" lvl="1" indent="-114300" algn="l" defTabSz="533400">
            <a:lnSpc>
              <a:spcPct val="90000"/>
            </a:lnSpc>
            <a:spcBef>
              <a:spcPct val="0"/>
            </a:spcBef>
            <a:spcAft>
              <a:spcPct val="20000"/>
            </a:spcAft>
            <a:buChar char="•"/>
          </a:pPr>
          <a:r>
            <a:rPr lang="en-US" sz="1200" kern="1200"/>
            <a:t>Duration</a:t>
          </a:r>
        </a:p>
        <a:p>
          <a:pPr marL="114300" lvl="1" indent="-114300" algn="l" defTabSz="533400">
            <a:lnSpc>
              <a:spcPct val="90000"/>
            </a:lnSpc>
            <a:spcBef>
              <a:spcPct val="0"/>
            </a:spcBef>
            <a:spcAft>
              <a:spcPct val="20000"/>
            </a:spcAft>
            <a:buChar char="•"/>
          </a:pPr>
          <a:r>
            <a:rPr lang="en-US" sz="1200" kern="1200"/>
            <a:t>Regularity</a:t>
          </a:r>
        </a:p>
      </dsp:txBody>
      <dsp:txXfrm>
        <a:off x="0" y="462865"/>
        <a:ext cx="10240963" cy="828000"/>
      </dsp:txXfrm>
    </dsp:sp>
    <dsp:sp modelId="{870959D2-C98D-4874-B304-17A70091317A}">
      <dsp:nvSpPr>
        <dsp:cNvPr id="0" name=""/>
        <dsp:cNvSpPr/>
      </dsp:nvSpPr>
      <dsp:spPr>
        <a:xfrm>
          <a:off x="0" y="1290865"/>
          <a:ext cx="10240963"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Bleeding</a:t>
          </a:r>
        </a:p>
      </dsp:txBody>
      <dsp:txXfrm>
        <a:off x="18734" y="1309599"/>
        <a:ext cx="10203495" cy="346292"/>
      </dsp:txXfrm>
    </dsp:sp>
    <dsp:sp modelId="{E7FF6158-C724-4834-BB2E-EA52F26EABC9}">
      <dsp:nvSpPr>
        <dsp:cNvPr id="0" name=""/>
        <dsp:cNvSpPr/>
      </dsp:nvSpPr>
      <dsp:spPr>
        <a:xfrm>
          <a:off x="0" y="1674626"/>
          <a:ext cx="10240963" cy="99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5151"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Approximate volume during menses</a:t>
          </a:r>
        </a:p>
        <a:p>
          <a:pPr marL="114300" lvl="1" indent="-114300" algn="l" defTabSz="533400">
            <a:lnSpc>
              <a:spcPct val="90000"/>
            </a:lnSpc>
            <a:spcBef>
              <a:spcPct val="0"/>
            </a:spcBef>
            <a:spcAft>
              <a:spcPct val="20000"/>
            </a:spcAft>
            <a:buChar char="•"/>
          </a:pPr>
          <a:r>
            <a:rPr lang="en-US" sz="1200" kern="1200"/>
            <a:t>Assess for heavy bleeding:</a:t>
          </a:r>
        </a:p>
        <a:p>
          <a:pPr marL="228600" lvl="2" indent="-114300" algn="l" defTabSz="533400">
            <a:lnSpc>
              <a:spcPct val="90000"/>
            </a:lnSpc>
            <a:spcBef>
              <a:spcPct val="0"/>
            </a:spcBef>
            <a:spcAft>
              <a:spcPct val="20000"/>
            </a:spcAft>
            <a:buChar char="•"/>
          </a:pPr>
          <a:r>
            <a:rPr lang="en-US" sz="1200" kern="1200"/>
            <a:t>Soaking through pads/tampons every 1-2 hours; Passage of clots; Changing menstrual products at night; Bleeding though clothes and sheets</a:t>
          </a:r>
        </a:p>
        <a:p>
          <a:pPr marL="114300" lvl="1" indent="-114300" algn="l" defTabSz="533400">
            <a:lnSpc>
              <a:spcPct val="90000"/>
            </a:lnSpc>
            <a:spcBef>
              <a:spcPct val="0"/>
            </a:spcBef>
            <a:spcAft>
              <a:spcPct val="20000"/>
            </a:spcAft>
            <a:buChar char="•"/>
          </a:pPr>
          <a:r>
            <a:rPr lang="en-US" sz="1200" kern="1200"/>
            <a:t>Nosebleeds, bleeding after procedure, or prolonged bleeding after wound</a:t>
          </a:r>
        </a:p>
      </dsp:txBody>
      <dsp:txXfrm>
        <a:off x="0" y="1674626"/>
        <a:ext cx="10240963" cy="993600"/>
      </dsp:txXfrm>
    </dsp:sp>
    <dsp:sp modelId="{803B8AA6-8065-4C2D-B1E4-9B00029D8386}">
      <dsp:nvSpPr>
        <dsp:cNvPr id="0" name=""/>
        <dsp:cNvSpPr/>
      </dsp:nvSpPr>
      <dsp:spPr>
        <a:xfrm>
          <a:off x="0" y="2668226"/>
          <a:ext cx="10240963"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Medical</a:t>
          </a:r>
        </a:p>
      </dsp:txBody>
      <dsp:txXfrm>
        <a:off x="18734" y="2686960"/>
        <a:ext cx="10203495" cy="346292"/>
      </dsp:txXfrm>
    </dsp:sp>
    <dsp:sp modelId="{36094A0F-3C69-41B6-89CA-03FC5246A035}">
      <dsp:nvSpPr>
        <dsp:cNvPr id="0" name=""/>
        <dsp:cNvSpPr/>
      </dsp:nvSpPr>
      <dsp:spPr>
        <a:xfrm>
          <a:off x="0" y="3051986"/>
          <a:ext cx="10240963"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5151"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Endocrine disorders (thyroid, PCOS)</a:t>
          </a:r>
        </a:p>
        <a:p>
          <a:pPr marL="114300" lvl="1" indent="-114300" algn="l" defTabSz="533400">
            <a:lnSpc>
              <a:spcPct val="90000"/>
            </a:lnSpc>
            <a:spcBef>
              <a:spcPct val="0"/>
            </a:spcBef>
            <a:spcAft>
              <a:spcPct val="20000"/>
            </a:spcAft>
            <a:buChar char="•"/>
          </a:pPr>
          <a:r>
            <a:rPr lang="en-US" sz="1200" kern="1200"/>
            <a:t>Recent weight change</a:t>
          </a:r>
        </a:p>
        <a:p>
          <a:pPr marL="114300" lvl="1" indent="-114300" algn="l" defTabSz="533400">
            <a:lnSpc>
              <a:spcPct val="90000"/>
            </a:lnSpc>
            <a:spcBef>
              <a:spcPct val="0"/>
            </a:spcBef>
            <a:spcAft>
              <a:spcPct val="20000"/>
            </a:spcAft>
            <a:buChar char="•"/>
          </a:pPr>
          <a:r>
            <a:rPr lang="en-US" sz="1200" kern="1200"/>
            <a:t>Stress</a:t>
          </a:r>
        </a:p>
        <a:p>
          <a:pPr marL="114300" lvl="1" indent="-114300" algn="l" defTabSz="533400">
            <a:lnSpc>
              <a:spcPct val="90000"/>
            </a:lnSpc>
            <a:spcBef>
              <a:spcPct val="0"/>
            </a:spcBef>
            <a:spcAft>
              <a:spcPct val="20000"/>
            </a:spcAft>
            <a:buChar char="•"/>
          </a:pPr>
          <a:r>
            <a:rPr lang="en-US" sz="1200" kern="1200"/>
            <a:t>New medications or supplements</a:t>
          </a:r>
        </a:p>
      </dsp:txBody>
      <dsp:txXfrm>
        <a:off x="0" y="3051986"/>
        <a:ext cx="10240963" cy="828000"/>
      </dsp:txXfrm>
    </dsp:sp>
    <dsp:sp modelId="{0FF277F0-F695-4347-B5BA-E9C132BB3F0B}">
      <dsp:nvSpPr>
        <dsp:cNvPr id="0" name=""/>
        <dsp:cNvSpPr/>
      </dsp:nvSpPr>
      <dsp:spPr>
        <a:xfrm>
          <a:off x="0" y="3879986"/>
          <a:ext cx="10240963"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Family</a:t>
          </a:r>
        </a:p>
      </dsp:txBody>
      <dsp:txXfrm>
        <a:off x="18734" y="3898720"/>
        <a:ext cx="10203495" cy="346292"/>
      </dsp:txXfrm>
    </dsp:sp>
    <dsp:sp modelId="{20BD7E4E-9257-485E-BCE8-808D8343164E}">
      <dsp:nvSpPr>
        <dsp:cNvPr id="0" name=""/>
        <dsp:cNvSpPr/>
      </dsp:nvSpPr>
      <dsp:spPr>
        <a:xfrm>
          <a:off x="0" y="4263746"/>
          <a:ext cx="10240963"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5151"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Bleeding disorders such as von Willebrand disease</a:t>
          </a:r>
        </a:p>
      </dsp:txBody>
      <dsp:txXfrm>
        <a:off x="0" y="4263746"/>
        <a:ext cx="10240963" cy="264960"/>
      </dsp:txXfrm>
    </dsp:sp>
    <dsp:sp modelId="{9C3C2490-C77F-4609-9FB4-C579E8D8E22F}">
      <dsp:nvSpPr>
        <dsp:cNvPr id="0" name=""/>
        <dsp:cNvSpPr/>
      </dsp:nvSpPr>
      <dsp:spPr>
        <a:xfrm>
          <a:off x="0" y="4528706"/>
          <a:ext cx="10240963"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Reproductive</a:t>
          </a:r>
        </a:p>
      </dsp:txBody>
      <dsp:txXfrm>
        <a:off x="18734" y="4547440"/>
        <a:ext cx="10203495" cy="346292"/>
      </dsp:txXfrm>
    </dsp:sp>
    <dsp:sp modelId="{96CB28B4-B10F-4A6C-9151-22AC0A68AAF1}">
      <dsp:nvSpPr>
        <dsp:cNvPr id="0" name=""/>
        <dsp:cNvSpPr/>
      </dsp:nvSpPr>
      <dsp:spPr>
        <a:xfrm>
          <a:off x="0" y="4912466"/>
          <a:ext cx="10240963"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5151"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Pregnancy possible?</a:t>
          </a:r>
        </a:p>
        <a:p>
          <a:pPr marL="114300" lvl="1" indent="-114300" algn="l" defTabSz="533400">
            <a:lnSpc>
              <a:spcPct val="90000"/>
            </a:lnSpc>
            <a:spcBef>
              <a:spcPct val="0"/>
            </a:spcBef>
            <a:spcAft>
              <a:spcPct val="20000"/>
            </a:spcAft>
            <a:buChar char="•"/>
          </a:pPr>
          <a:r>
            <a:rPr lang="en-US" sz="1200" kern="1200"/>
            <a:t>STI risk</a:t>
          </a:r>
        </a:p>
        <a:p>
          <a:pPr marL="114300" lvl="1" indent="-114300" algn="l" defTabSz="533400">
            <a:lnSpc>
              <a:spcPct val="90000"/>
            </a:lnSpc>
            <a:spcBef>
              <a:spcPct val="0"/>
            </a:spcBef>
            <a:spcAft>
              <a:spcPct val="20000"/>
            </a:spcAft>
            <a:buChar char="•"/>
          </a:pPr>
          <a:r>
            <a:rPr lang="en-US" sz="1200" kern="1200"/>
            <a:t>Contraceptive use</a:t>
          </a:r>
        </a:p>
      </dsp:txBody>
      <dsp:txXfrm>
        <a:off x="0" y="4912466"/>
        <a:ext cx="10240963" cy="6292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9B1EE-8068-4FD4-8499-21DE43C1413E}">
      <dsp:nvSpPr>
        <dsp:cNvPr id="0" name=""/>
        <dsp:cNvSpPr/>
      </dsp:nvSpPr>
      <dsp:spPr>
        <a:xfrm rot="10800000">
          <a:off x="706100" y="0"/>
          <a:ext cx="2321744" cy="48519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959"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a:t>Immaturity of Hypothalamic-Pituitary-Ovarian axis</a:t>
          </a:r>
        </a:p>
      </dsp:txBody>
      <dsp:txXfrm rot="10800000">
        <a:off x="827400" y="0"/>
        <a:ext cx="2200444" cy="485199"/>
      </dsp:txXfrm>
    </dsp:sp>
    <dsp:sp modelId="{4432279B-1C20-4E25-B2AE-0E3BA312FF81}">
      <dsp:nvSpPr>
        <dsp:cNvPr id="0" name=""/>
        <dsp:cNvSpPr/>
      </dsp:nvSpPr>
      <dsp:spPr>
        <a:xfrm>
          <a:off x="463500" y="0"/>
          <a:ext cx="485199" cy="485199"/>
        </a:xfrm>
        <a:prstGeom prst="ellipse">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B0C8AE-65A6-4781-A226-B508B1322E45}" type="datetimeFigureOut">
              <a:rPr lang="en-US" smtClean="0"/>
              <a:t>3/30/2026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157892-E19D-430F-918B-6AB58447AFAC}" type="slidenum">
              <a:rPr lang="en-US" smtClean="0"/>
              <a:t>‹#›</a:t>
            </a:fld>
            <a:endParaRPr lang="en-US"/>
          </a:p>
        </p:txBody>
      </p:sp>
    </p:spTree>
    <p:extLst>
      <p:ext uri="{BB962C8B-B14F-4D97-AF65-F5344CB8AC3E}">
        <p14:creationId xmlns:p14="http://schemas.microsoft.com/office/powerpoint/2010/main" val="3542914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0FF81-6C23-03DA-F754-5A0AE41CC9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DCAD8-492A-57B1-C01E-106A69DE15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EBA0EE-A7B6-BABD-3FEA-131A10D12423}"/>
              </a:ext>
            </a:extLst>
          </p:cNvPr>
          <p:cNvSpPr>
            <a:spLocks noGrp="1"/>
          </p:cNvSpPr>
          <p:nvPr>
            <p:ph type="body" idx="1"/>
          </p:nvPr>
        </p:nvSpPr>
        <p:spPr/>
        <p:txBody>
          <a:bodyPr/>
          <a:lstStyle/>
          <a:p>
            <a:r>
              <a:rPr lang="en-US"/>
              <a:t>PALM COEIN system of nomenclature for causes of abnormal uterine bleeding</a:t>
            </a:r>
          </a:p>
        </p:txBody>
      </p:sp>
      <p:sp>
        <p:nvSpPr>
          <p:cNvPr id="4" name="Slide Number Placeholder 3">
            <a:extLst>
              <a:ext uri="{FF2B5EF4-FFF2-40B4-BE49-F238E27FC236}">
                <a16:creationId xmlns:a16="http://schemas.microsoft.com/office/drawing/2014/main" id="{AC7A95EF-3374-D3B4-8769-B02E05FED65B}"/>
              </a:ext>
            </a:extLst>
          </p:cNvPr>
          <p:cNvSpPr>
            <a:spLocks noGrp="1"/>
          </p:cNvSpPr>
          <p:nvPr>
            <p:ph type="sldNum" sz="quarter" idx="5"/>
          </p:nvPr>
        </p:nvSpPr>
        <p:spPr/>
        <p:txBody>
          <a:bodyPr/>
          <a:lstStyle/>
          <a:p>
            <a:fld id="{D9157892-E19D-430F-918B-6AB58447AFAC}" type="slidenum">
              <a:rPr lang="en-US" smtClean="0"/>
              <a:t>7</a:t>
            </a:fld>
            <a:endParaRPr lang="en-US"/>
          </a:p>
        </p:txBody>
      </p:sp>
    </p:spTree>
    <p:extLst>
      <p:ext uri="{BB962C8B-B14F-4D97-AF65-F5344CB8AC3E}">
        <p14:creationId xmlns:p14="http://schemas.microsoft.com/office/powerpoint/2010/main" val="2274166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solidFill>
                  <a:srgbClr val="09142A"/>
                </a:solidFill>
                <a:latin typeface="Roboto"/>
                <a:ea typeface="Roboto"/>
                <a:cs typeface="Roboto"/>
              </a:rPr>
              <a:t>Structural:</a:t>
            </a:r>
            <a:endParaRPr lang="en-US" sz="1100">
              <a:latin typeface="Roboto"/>
              <a:ea typeface="Roboto"/>
              <a:cs typeface="Roboto"/>
            </a:endParaRPr>
          </a:p>
          <a:p>
            <a:pPr lvl="1">
              <a:buFont typeface="Courier New,monospace" panose="020B0604020202020204" pitchFamily="34" charset="0"/>
              <a:buChar char="o"/>
            </a:pPr>
            <a:r>
              <a:rPr lang="en-US" sz="1100" b="1">
                <a:solidFill>
                  <a:srgbClr val="09142A"/>
                </a:solidFill>
                <a:latin typeface="Roboto"/>
                <a:ea typeface="Roboto"/>
                <a:cs typeface="Roboto"/>
              </a:rPr>
              <a:t>Polyp – incidence increases with age; 95% benign; usually intermenstrual spotting</a:t>
            </a:r>
            <a:endParaRPr lang="en-US" sz="1100">
              <a:latin typeface="Roboto"/>
              <a:ea typeface="Roboto"/>
              <a:cs typeface="Roboto"/>
            </a:endParaRPr>
          </a:p>
          <a:p>
            <a:pPr lvl="1">
              <a:buFont typeface="Courier New,monospace" panose="020B0604020202020204" pitchFamily="34" charset="0"/>
              <a:buChar char="o"/>
            </a:pPr>
            <a:r>
              <a:rPr lang="en-US" sz="1100" b="1">
                <a:solidFill>
                  <a:srgbClr val="09142A"/>
                </a:solidFill>
                <a:latin typeface="Roboto"/>
                <a:ea typeface="Roboto"/>
                <a:cs typeface="Roboto"/>
              </a:rPr>
              <a:t>Adenomyosis – heavy, painful, prolonged UB</a:t>
            </a:r>
            <a:endParaRPr lang="en-US" sz="1100">
              <a:latin typeface="Roboto"/>
              <a:ea typeface="Roboto"/>
              <a:cs typeface="Roboto"/>
            </a:endParaRPr>
          </a:p>
          <a:p>
            <a:pPr lvl="1">
              <a:buFont typeface="Courier New,monospace" panose="020B0604020202020204" pitchFamily="34" charset="0"/>
              <a:buChar char="o"/>
            </a:pPr>
            <a:r>
              <a:rPr lang="en-US" sz="1100" b="1">
                <a:solidFill>
                  <a:srgbClr val="09142A"/>
                </a:solidFill>
                <a:latin typeface="Roboto"/>
                <a:ea typeface="Roboto"/>
                <a:cs typeface="Roboto"/>
              </a:rPr>
              <a:t>Leiomyoma – increased prevalence with age, up to 80% all ppl with uteruses; most </a:t>
            </a:r>
            <a:r>
              <a:rPr lang="en-US" sz="1100" b="1" err="1">
                <a:solidFill>
                  <a:srgbClr val="09142A"/>
                </a:solidFill>
                <a:latin typeface="Roboto"/>
                <a:ea typeface="Roboto"/>
                <a:cs typeface="Roboto"/>
              </a:rPr>
              <a:t>asx</a:t>
            </a:r>
            <a:r>
              <a:rPr lang="en-US" sz="1100" b="1">
                <a:solidFill>
                  <a:srgbClr val="09142A"/>
                </a:solidFill>
                <a:latin typeface="Roboto"/>
                <a:ea typeface="Roboto"/>
                <a:cs typeface="Roboto"/>
              </a:rPr>
              <a:t>; heavy, prolonged bleeding; pain, enlarged irregular uterus on bimanual</a:t>
            </a:r>
            <a:endParaRPr lang="en-US" sz="1100">
              <a:latin typeface="Roboto"/>
              <a:ea typeface="Roboto"/>
              <a:cs typeface="Roboto"/>
            </a:endParaRPr>
          </a:p>
          <a:p>
            <a:pPr lvl="1">
              <a:buFont typeface="Courier New,monospace" panose="020B0604020202020204" pitchFamily="34" charset="0"/>
              <a:buChar char="o"/>
            </a:pPr>
            <a:r>
              <a:rPr lang="en-US" sz="1100" b="1">
                <a:solidFill>
                  <a:srgbClr val="09142A"/>
                </a:solidFill>
                <a:latin typeface="Roboto"/>
                <a:ea typeface="Roboto"/>
                <a:cs typeface="Roboto"/>
              </a:rPr>
              <a:t>Malignancy/hyperplasia - ¼ diagnoses &lt;age 55; variable presentation</a:t>
            </a:r>
            <a:endParaRPr lang="en-US" sz="1100">
              <a:latin typeface="Roboto"/>
              <a:ea typeface="Roboto"/>
              <a:cs typeface="Roboto"/>
            </a:endParaRPr>
          </a:p>
          <a:p>
            <a:pPr>
              <a:buFont typeface="Courier New,monospace" panose="020B0604020202020204" pitchFamily="34" charset="0"/>
              <a:buChar char="o"/>
            </a:pPr>
            <a:r>
              <a:rPr lang="en-US"/>
              <a:t>Pregnancy</a:t>
            </a:r>
          </a:p>
          <a:p>
            <a:pPr>
              <a:buFont typeface="Courier New,monospace" panose="020B0604020202020204" pitchFamily="34" charset="0"/>
              <a:buChar char="o"/>
            </a:pPr>
            <a:r>
              <a:rPr lang="en-US"/>
              <a:t>Non-uterine (UTI)</a:t>
            </a:r>
          </a:p>
          <a:p>
            <a:pPr>
              <a:buFont typeface="Courier New,monospace" panose="020B0604020202020204" pitchFamily="34" charset="0"/>
              <a:buChar char="o"/>
            </a:pPr>
            <a:r>
              <a:rPr lang="en-US"/>
              <a:t>Thyroid </a:t>
            </a:r>
          </a:p>
          <a:p>
            <a:pPr>
              <a:buFont typeface="Courier New,monospace" panose="020B0604020202020204" pitchFamily="34" charset="0"/>
              <a:buChar char="o"/>
            </a:pPr>
            <a:r>
              <a:rPr lang="en-US"/>
              <a:t>Iatrogenic (med changes?)</a:t>
            </a:r>
          </a:p>
        </p:txBody>
      </p:sp>
      <p:sp>
        <p:nvSpPr>
          <p:cNvPr id="4" name="Slide Number Placeholder 3"/>
          <p:cNvSpPr>
            <a:spLocks noGrp="1"/>
          </p:cNvSpPr>
          <p:nvPr>
            <p:ph type="sldNum" sz="quarter" idx="5"/>
          </p:nvPr>
        </p:nvSpPr>
        <p:spPr/>
        <p:txBody>
          <a:bodyPr/>
          <a:lstStyle/>
          <a:p>
            <a:fld id="{D9157892-E19D-430F-918B-6AB58447AFAC}" type="slidenum">
              <a:rPr lang="en-US" smtClean="0"/>
              <a:t>48</a:t>
            </a:fld>
            <a:endParaRPr lang="en-US"/>
          </a:p>
        </p:txBody>
      </p:sp>
    </p:spTree>
    <p:extLst>
      <p:ext uri="{BB962C8B-B14F-4D97-AF65-F5344CB8AC3E}">
        <p14:creationId xmlns:p14="http://schemas.microsoft.com/office/powerpoint/2010/main" val="1459935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5A1BBFE-8941-4377-AE4A-8D0E1E0D5495}" type="slidenum">
              <a:t>49</a:t>
            </a:fld>
            <a:endParaRPr lang="en-US"/>
          </a:p>
        </p:txBody>
      </p:sp>
    </p:spTree>
    <p:extLst>
      <p:ext uri="{BB962C8B-B14F-4D97-AF65-F5344CB8AC3E}">
        <p14:creationId xmlns:p14="http://schemas.microsoft.com/office/powerpoint/2010/main" val="3154116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578B4-3866-5D52-D7E1-DCF4AB809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B734AC-317F-F3D5-7AD8-3C0030F186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48D6AA-CDBE-4687-7F2A-86F40C621A9F}"/>
              </a:ext>
            </a:extLst>
          </p:cNvPr>
          <p:cNvSpPr>
            <a:spLocks noGrp="1"/>
          </p:cNvSpPr>
          <p:nvPr>
            <p:ph type="body" idx="1"/>
          </p:nvPr>
        </p:nvSpPr>
        <p:spPr/>
        <p:txBody>
          <a:bodyPr/>
          <a:lstStyle/>
          <a:p>
            <a:endParaRPr lang="en-US" dirty="0"/>
          </a:p>
          <a:p>
            <a:endParaRPr lang="en-US" dirty="0"/>
          </a:p>
          <a:p>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D9E78252-5FE8-EAB0-B1A3-78B36297B0A8}"/>
              </a:ext>
            </a:extLst>
          </p:cNvPr>
          <p:cNvSpPr>
            <a:spLocks noGrp="1"/>
          </p:cNvSpPr>
          <p:nvPr>
            <p:ph type="sldNum" sz="quarter" idx="5"/>
          </p:nvPr>
        </p:nvSpPr>
        <p:spPr/>
        <p:txBody>
          <a:bodyPr/>
          <a:lstStyle/>
          <a:p>
            <a:fld id="{65A1BBFE-8941-4377-AE4A-8D0E1E0D5495}" type="slidenum">
              <a:t>50</a:t>
            </a:fld>
            <a:endParaRPr lang="en-US"/>
          </a:p>
        </p:txBody>
      </p:sp>
    </p:spTree>
    <p:extLst>
      <p:ext uri="{BB962C8B-B14F-4D97-AF65-F5344CB8AC3E}">
        <p14:creationId xmlns:p14="http://schemas.microsoft.com/office/powerpoint/2010/main" val="1919640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14230-65A3-CA89-0549-62C62E4F1B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0D7BC9-FF12-52BA-4E93-52A32CBA21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B7751-A17C-9832-4276-D179C6D35D03}"/>
              </a:ext>
            </a:extLst>
          </p:cNvPr>
          <p:cNvSpPr>
            <a:spLocks noGrp="1"/>
          </p:cNvSpPr>
          <p:nvPr>
            <p:ph type="body" idx="1"/>
          </p:nvPr>
        </p:nvSpPr>
        <p:spPr/>
        <p:txBody>
          <a:bodyPr/>
          <a:lstStyle/>
          <a:p>
            <a:r>
              <a:rPr lang="en-US"/>
              <a:t>PALM COEIN system of nomenclature for causes of abnormal uterine bleeding</a:t>
            </a:r>
          </a:p>
        </p:txBody>
      </p:sp>
      <p:sp>
        <p:nvSpPr>
          <p:cNvPr id="4" name="Slide Number Placeholder 3">
            <a:extLst>
              <a:ext uri="{FF2B5EF4-FFF2-40B4-BE49-F238E27FC236}">
                <a16:creationId xmlns:a16="http://schemas.microsoft.com/office/drawing/2014/main" id="{4D1705FA-22C4-7C97-73E6-96F56048F421}"/>
              </a:ext>
            </a:extLst>
          </p:cNvPr>
          <p:cNvSpPr>
            <a:spLocks noGrp="1"/>
          </p:cNvSpPr>
          <p:nvPr>
            <p:ph type="sldNum" sz="quarter" idx="5"/>
          </p:nvPr>
        </p:nvSpPr>
        <p:spPr/>
        <p:txBody>
          <a:bodyPr/>
          <a:lstStyle/>
          <a:p>
            <a:fld id="{D9157892-E19D-430F-918B-6AB58447AFAC}" type="slidenum">
              <a:rPr lang="en-US" smtClean="0"/>
              <a:t>8</a:t>
            </a:fld>
            <a:endParaRPr lang="en-US"/>
          </a:p>
        </p:txBody>
      </p:sp>
    </p:spTree>
    <p:extLst>
      <p:ext uri="{BB962C8B-B14F-4D97-AF65-F5344CB8AC3E}">
        <p14:creationId xmlns:p14="http://schemas.microsoft.com/office/powerpoint/2010/main" val="417782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157892-E19D-430F-918B-6AB58447AFAC}" type="slidenum">
              <a:rPr lang="en-US" smtClean="0"/>
              <a:t>9</a:t>
            </a:fld>
            <a:endParaRPr lang="en-US"/>
          </a:p>
        </p:txBody>
      </p:sp>
    </p:spTree>
    <p:extLst>
      <p:ext uri="{BB962C8B-B14F-4D97-AF65-F5344CB8AC3E}">
        <p14:creationId xmlns:p14="http://schemas.microsoft.com/office/powerpoint/2010/main" val="2914937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4CD68-8E1D-3106-43F9-52EA65B74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3CB180-4F6D-CA94-025E-DC9D35E81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7E9593-903C-35A8-CF5E-8C1A0B761ECD}"/>
              </a:ext>
            </a:extLst>
          </p:cNvPr>
          <p:cNvSpPr>
            <a:spLocks noGrp="1"/>
          </p:cNvSpPr>
          <p:nvPr>
            <p:ph type="body" idx="1"/>
          </p:nvPr>
        </p:nvSpPr>
        <p:spPr/>
        <p:txBody>
          <a:bodyPr/>
          <a:lstStyle/>
          <a:p>
            <a:r>
              <a:rPr lang="en-US"/>
              <a:t>Consider STI testing if risk factors</a:t>
            </a:r>
          </a:p>
        </p:txBody>
      </p:sp>
      <p:sp>
        <p:nvSpPr>
          <p:cNvPr id="4" name="Slide Number Placeholder 3">
            <a:extLst>
              <a:ext uri="{FF2B5EF4-FFF2-40B4-BE49-F238E27FC236}">
                <a16:creationId xmlns:a16="http://schemas.microsoft.com/office/drawing/2014/main" id="{D00B242A-54EE-2C15-03EA-9E1467F8EDE2}"/>
              </a:ext>
            </a:extLst>
          </p:cNvPr>
          <p:cNvSpPr>
            <a:spLocks noGrp="1"/>
          </p:cNvSpPr>
          <p:nvPr>
            <p:ph type="sldNum" sz="quarter" idx="5"/>
          </p:nvPr>
        </p:nvSpPr>
        <p:spPr/>
        <p:txBody>
          <a:bodyPr/>
          <a:lstStyle/>
          <a:p>
            <a:fld id="{D9157892-E19D-430F-918B-6AB58447AFAC}" type="slidenum">
              <a:rPr lang="en-US" smtClean="0"/>
              <a:t>13</a:t>
            </a:fld>
            <a:endParaRPr lang="en-US"/>
          </a:p>
        </p:txBody>
      </p:sp>
    </p:spTree>
    <p:extLst>
      <p:ext uri="{BB962C8B-B14F-4D97-AF65-F5344CB8AC3E}">
        <p14:creationId xmlns:p14="http://schemas.microsoft.com/office/powerpoint/2010/main" val="2297461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C6BEA-19F4-49A8-03D4-35B145E5BE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EAC314-FEE5-09E6-F680-775D64DADC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BBF5CD-6ED7-1157-B4C7-6B78F9F43419}"/>
              </a:ext>
            </a:extLst>
          </p:cNvPr>
          <p:cNvSpPr>
            <a:spLocks noGrp="1"/>
          </p:cNvSpPr>
          <p:nvPr>
            <p:ph type="body" idx="1"/>
          </p:nvPr>
        </p:nvSpPr>
        <p:spPr/>
        <p:txBody>
          <a:bodyPr/>
          <a:lstStyle/>
          <a:p>
            <a:r>
              <a:rPr lang="en-US"/>
              <a:t>PALM COEIN system of nomenclature for causes of abnormal uterine bleeding</a:t>
            </a:r>
          </a:p>
        </p:txBody>
      </p:sp>
      <p:sp>
        <p:nvSpPr>
          <p:cNvPr id="4" name="Slide Number Placeholder 3">
            <a:extLst>
              <a:ext uri="{FF2B5EF4-FFF2-40B4-BE49-F238E27FC236}">
                <a16:creationId xmlns:a16="http://schemas.microsoft.com/office/drawing/2014/main" id="{C020D956-5502-2BD3-6BDA-E436596A721D}"/>
              </a:ext>
            </a:extLst>
          </p:cNvPr>
          <p:cNvSpPr>
            <a:spLocks noGrp="1"/>
          </p:cNvSpPr>
          <p:nvPr>
            <p:ph type="sldNum" sz="quarter" idx="5"/>
          </p:nvPr>
        </p:nvSpPr>
        <p:spPr/>
        <p:txBody>
          <a:bodyPr/>
          <a:lstStyle/>
          <a:p>
            <a:fld id="{D9157892-E19D-430F-918B-6AB58447AFAC}" type="slidenum">
              <a:rPr lang="en-US" smtClean="0"/>
              <a:t>15</a:t>
            </a:fld>
            <a:endParaRPr lang="en-US"/>
          </a:p>
        </p:txBody>
      </p:sp>
    </p:spTree>
    <p:extLst>
      <p:ext uri="{BB962C8B-B14F-4D97-AF65-F5344CB8AC3E}">
        <p14:creationId xmlns:p14="http://schemas.microsoft.com/office/powerpoint/2010/main" val="2184998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DD372-0D3F-01EF-F012-E39D7E5F1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FB144-630A-E881-0765-DE1E24F2BA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72254C-719D-A95E-A7E3-8FB4DD24A4CA}"/>
              </a:ext>
            </a:extLst>
          </p:cNvPr>
          <p:cNvSpPr>
            <a:spLocks noGrp="1"/>
          </p:cNvSpPr>
          <p:nvPr>
            <p:ph type="body" idx="1"/>
          </p:nvPr>
        </p:nvSpPr>
        <p:spPr/>
        <p:txBody>
          <a:bodyPr/>
          <a:lstStyle/>
          <a:p>
            <a:r>
              <a:rPr lang="en-US"/>
              <a:t>PALM COEIN system of nomenclature for causes of abnormal uterine bleeding</a:t>
            </a:r>
          </a:p>
        </p:txBody>
      </p:sp>
      <p:sp>
        <p:nvSpPr>
          <p:cNvPr id="4" name="Slide Number Placeholder 3">
            <a:extLst>
              <a:ext uri="{FF2B5EF4-FFF2-40B4-BE49-F238E27FC236}">
                <a16:creationId xmlns:a16="http://schemas.microsoft.com/office/drawing/2014/main" id="{56DFB541-EA4C-F97F-D628-D2EDFCE6439F}"/>
              </a:ext>
            </a:extLst>
          </p:cNvPr>
          <p:cNvSpPr>
            <a:spLocks noGrp="1"/>
          </p:cNvSpPr>
          <p:nvPr>
            <p:ph type="sldNum" sz="quarter" idx="5"/>
          </p:nvPr>
        </p:nvSpPr>
        <p:spPr/>
        <p:txBody>
          <a:bodyPr/>
          <a:lstStyle/>
          <a:p>
            <a:fld id="{D9157892-E19D-430F-918B-6AB58447AFAC}" type="slidenum">
              <a:rPr lang="en-US" smtClean="0"/>
              <a:t>17</a:t>
            </a:fld>
            <a:endParaRPr lang="en-US"/>
          </a:p>
        </p:txBody>
      </p:sp>
    </p:spTree>
    <p:extLst>
      <p:ext uri="{BB962C8B-B14F-4D97-AF65-F5344CB8AC3E}">
        <p14:creationId xmlns:p14="http://schemas.microsoft.com/office/powerpoint/2010/main" val="1830379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9EEAD-C52B-0AA3-6104-7BF2C794F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23D9C1-C29C-DB82-688A-9B0AA080BB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BD124A-F44C-5F52-5958-94823058B83A}"/>
              </a:ext>
            </a:extLst>
          </p:cNvPr>
          <p:cNvSpPr>
            <a:spLocks noGrp="1"/>
          </p:cNvSpPr>
          <p:nvPr>
            <p:ph type="body" idx="1"/>
          </p:nvPr>
        </p:nvSpPr>
        <p:spPr/>
        <p:txBody>
          <a:bodyPr/>
          <a:lstStyle/>
          <a:p>
            <a:r>
              <a:rPr lang="en-US"/>
              <a:t>Consider STI testing if risk factors</a:t>
            </a:r>
          </a:p>
        </p:txBody>
      </p:sp>
      <p:sp>
        <p:nvSpPr>
          <p:cNvPr id="4" name="Slide Number Placeholder 3">
            <a:extLst>
              <a:ext uri="{FF2B5EF4-FFF2-40B4-BE49-F238E27FC236}">
                <a16:creationId xmlns:a16="http://schemas.microsoft.com/office/drawing/2014/main" id="{26EEFE7F-ED9B-4FDA-6385-14E62998D1B4}"/>
              </a:ext>
            </a:extLst>
          </p:cNvPr>
          <p:cNvSpPr>
            <a:spLocks noGrp="1"/>
          </p:cNvSpPr>
          <p:nvPr>
            <p:ph type="sldNum" sz="quarter" idx="5"/>
          </p:nvPr>
        </p:nvSpPr>
        <p:spPr/>
        <p:txBody>
          <a:bodyPr/>
          <a:lstStyle/>
          <a:p>
            <a:fld id="{D9157892-E19D-430F-918B-6AB58447AFAC}" type="slidenum">
              <a:rPr lang="en-US" smtClean="0"/>
              <a:t>25</a:t>
            </a:fld>
            <a:endParaRPr lang="en-US"/>
          </a:p>
        </p:txBody>
      </p:sp>
    </p:spTree>
    <p:extLst>
      <p:ext uri="{BB962C8B-B14F-4D97-AF65-F5344CB8AC3E}">
        <p14:creationId xmlns:p14="http://schemas.microsoft.com/office/powerpoint/2010/main" val="3119036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solidFill>
                  <a:srgbClr val="09142A"/>
                </a:solidFill>
                <a:latin typeface="Roboto"/>
                <a:ea typeface="Roboto"/>
                <a:cs typeface="Roboto"/>
              </a:rPr>
              <a:t>Structural:</a:t>
            </a:r>
            <a:endParaRPr lang="en-US" sz="1100">
              <a:latin typeface="Roboto"/>
              <a:ea typeface="Roboto"/>
              <a:cs typeface="Roboto"/>
            </a:endParaRPr>
          </a:p>
          <a:p>
            <a:pPr lvl="1">
              <a:buFont typeface="Courier New,monospace" panose="020B0604020202020204" pitchFamily="34" charset="0"/>
              <a:buChar char="o"/>
            </a:pPr>
            <a:r>
              <a:rPr lang="en-US" sz="1100" b="1">
                <a:solidFill>
                  <a:srgbClr val="09142A"/>
                </a:solidFill>
                <a:latin typeface="Roboto"/>
                <a:ea typeface="Roboto"/>
                <a:cs typeface="Roboto"/>
              </a:rPr>
              <a:t>Polyp – incidence increases with age; 95% benign; usually intermenstrual spotting</a:t>
            </a:r>
            <a:endParaRPr lang="en-US" sz="1100">
              <a:latin typeface="Roboto"/>
              <a:ea typeface="Roboto"/>
              <a:cs typeface="Roboto"/>
            </a:endParaRPr>
          </a:p>
          <a:p>
            <a:pPr lvl="1">
              <a:buFont typeface="Courier New,monospace" panose="020B0604020202020204" pitchFamily="34" charset="0"/>
              <a:buChar char="o"/>
            </a:pPr>
            <a:r>
              <a:rPr lang="en-US" sz="1100" b="1">
                <a:solidFill>
                  <a:srgbClr val="09142A"/>
                </a:solidFill>
                <a:latin typeface="Roboto"/>
                <a:ea typeface="Roboto"/>
                <a:cs typeface="Roboto"/>
              </a:rPr>
              <a:t>Adenomyosis – heavy, painful, prolonged UB</a:t>
            </a:r>
            <a:endParaRPr lang="en-US" sz="1100">
              <a:latin typeface="Roboto"/>
              <a:ea typeface="Roboto"/>
              <a:cs typeface="Roboto"/>
            </a:endParaRPr>
          </a:p>
          <a:p>
            <a:pPr lvl="1">
              <a:buFont typeface="Courier New,monospace" panose="020B0604020202020204" pitchFamily="34" charset="0"/>
              <a:buChar char="o"/>
            </a:pPr>
            <a:r>
              <a:rPr lang="en-US" sz="1100" b="1">
                <a:solidFill>
                  <a:srgbClr val="09142A"/>
                </a:solidFill>
                <a:latin typeface="Roboto"/>
                <a:ea typeface="Roboto"/>
                <a:cs typeface="Roboto"/>
              </a:rPr>
              <a:t>Leiomyoma – increased prevalence with age, up to 80% all ppl with uteruses; most </a:t>
            </a:r>
            <a:r>
              <a:rPr lang="en-US" sz="1100" b="1" err="1">
                <a:solidFill>
                  <a:srgbClr val="09142A"/>
                </a:solidFill>
                <a:latin typeface="Roboto"/>
                <a:ea typeface="Roboto"/>
                <a:cs typeface="Roboto"/>
              </a:rPr>
              <a:t>asx</a:t>
            </a:r>
            <a:r>
              <a:rPr lang="en-US" sz="1100" b="1">
                <a:solidFill>
                  <a:srgbClr val="09142A"/>
                </a:solidFill>
                <a:latin typeface="Roboto"/>
                <a:ea typeface="Roboto"/>
                <a:cs typeface="Roboto"/>
              </a:rPr>
              <a:t>; heavy, prolonged bleeding; pain, enlarged irregular uterus on bimanual</a:t>
            </a:r>
            <a:endParaRPr lang="en-US" sz="1100">
              <a:latin typeface="Roboto"/>
              <a:ea typeface="Roboto"/>
              <a:cs typeface="Roboto"/>
            </a:endParaRPr>
          </a:p>
          <a:p>
            <a:pPr lvl="1">
              <a:buFont typeface="Courier New,monospace" panose="020B0604020202020204" pitchFamily="34" charset="0"/>
              <a:buChar char="o"/>
            </a:pPr>
            <a:r>
              <a:rPr lang="en-US" sz="1100" b="1">
                <a:solidFill>
                  <a:srgbClr val="09142A"/>
                </a:solidFill>
                <a:latin typeface="Roboto"/>
                <a:ea typeface="Roboto"/>
                <a:cs typeface="Roboto"/>
              </a:rPr>
              <a:t>Malignancy/hyperplasia - ¼ diagnoses &lt;age 55; variable presentation</a:t>
            </a:r>
            <a:endParaRPr lang="en-US" sz="1100">
              <a:latin typeface="Roboto"/>
              <a:ea typeface="Roboto"/>
              <a:cs typeface="Roboto"/>
            </a:endParaRPr>
          </a:p>
          <a:p>
            <a:pPr>
              <a:buFont typeface="Courier New,monospace" panose="020B0604020202020204" pitchFamily="34" charset="0"/>
              <a:buChar char="o"/>
            </a:pPr>
            <a:r>
              <a:rPr lang="en-US"/>
              <a:t>Pregnancy</a:t>
            </a:r>
          </a:p>
          <a:p>
            <a:pPr>
              <a:buFont typeface="Courier New,monospace" panose="020B0604020202020204" pitchFamily="34" charset="0"/>
              <a:buChar char="o"/>
            </a:pPr>
            <a:r>
              <a:rPr lang="en-US"/>
              <a:t>Non-uterine (UTI)</a:t>
            </a:r>
          </a:p>
          <a:p>
            <a:pPr>
              <a:buFont typeface="Courier New,monospace" panose="020B0604020202020204" pitchFamily="34" charset="0"/>
              <a:buChar char="o"/>
            </a:pPr>
            <a:r>
              <a:rPr lang="en-US"/>
              <a:t>Thyroid </a:t>
            </a:r>
          </a:p>
          <a:p>
            <a:pPr>
              <a:buFont typeface="Courier New,monospace" panose="020B0604020202020204" pitchFamily="34" charset="0"/>
              <a:buChar char="o"/>
            </a:pPr>
            <a:r>
              <a:rPr lang="en-US"/>
              <a:t>Iatrogenic (med changes?)</a:t>
            </a:r>
          </a:p>
        </p:txBody>
      </p:sp>
      <p:sp>
        <p:nvSpPr>
          <p:cNvPr id="4" name="Slide Number Placeholder 3"/>
          <p:cNvSpPr>
            <a:spLocks noGrp="1"/>
          </p:cNvSpPr>
          <p:nvPr>
            <p:ph type="sldNum" sz="quarter" idx="5"/>
          </p:nvPr>
        </p:nvSpPr>
        <p:spPr/>
        <p:txBody>
          <a:bodyPr/>
          <a:lstStyle/>
          <a:p>
            <a:fld id="{D9157892-E19D-430F-918B-6AB58447AFAC}" type="slidenum">
              <a:rPr lang="en-US" smtClean="0"/>
              <a:t>38</a:t>
            </a:fld>
            <a:endParaRPr lang="en-US"/>
          </a:p>
        </p:txBody>
      </p:sp>
    </p:spTree>
    <p:extLst>
      <p:ext uri="{BB962C8B-B14F-4D97-AF65-F5344CB8AC3E}">
        <p14:creationId xmlns:p14="http://schemas.microsoft.com/office/powerpoint/2010/main" val="3747467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Pellerin study was a study of </a:t>
            </a:r>
            <a:r>
              <a:rPr lang="en-US" sz="1200"/>
              <a:t>N=38 &lt;/= age 45, 70% obese, 60% nulliparous, Vs 425 W &gt;45 </a:t>
            </a:r>
            <a:r>
              <a:rPr lang="en-US" sz="1200" err="1"/>
              <a:t>yo</a:t>
            </a:r>
            <a:r>
              <a:rPr lang="en-US" sz="1200"/>
              <a:t>, no demographic comparison</a:t>
            </a:r>
          </a:p>
        </p:txBody>
      </p:sp>
      <p:sp>
        <p:nvSpPr>
          <p:cNvPr id="4" name="Slide Number Placeholder 3"/>
          <p:cNvSpPr>
            <a:spLocks noGrp="1"/>
          </p:cNvSpPr>
          <p:nvPr>
            <p:ph type="sldNum" sz="quarter" idx="5"/>
          </p:nvPr>
        </p:nvSpPr>
        <p:spPr/>
        <p:txBody>
          <a:bodyPr/>
          <a:lstStyle/>
          <a:p>
            <a:fld id="{D9157892-E19D-430F-918B-6AB58447AFAC}" type="slidenum">
              <a:rPr lang="en-US" smtClean="0"/>
              <a:t>41</a:t>
            </a:fld>
            <a:endParaRPr lang="en-US"/>
          </a:p>
        </p:txBody>
      </p:sp>
    </p:spTree>
    <p:extLst>
      <p:ext uri="{BB962C8B-B14F-4D97-AF65-F5344CB8AC3E}">
        <p14:creationId xmlns:p14="http://schemas.microsoft.com/office/powerpoint/2010/main" val="1047475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736A0-9F24-45BF-B389-F6478DB45CE3}"/>
              </a:ext>
            </a:extLst>
          </p:cNvPr>
          <p:cNvSpPr>
            <a:spLocks noGrp="1"/>
          </p:cNvSpPr>
          <p:nvPr>
            <p:ph type="ctrTitle"/>
          </p:nvPr>
        </p:nvSpPr>
        <p:spPr>
          <a:xfrm>
            <a:off x="1524000" y="1028700"/>
            <a:ext cx="9144000" cy="2481263"/>
          </a:xfrm>
        </p:spPr>
        <p:txBody>
          <a:bodyPr anchor="b">
            <a:normAutofit/>
          </a:bodyPr>
          <a:lstStyle>
            <a:lvl1pPr algn="ctr">
              <a:lnSpc>
                <a:spcPct val="100000"/>
              </a:lnSpc>
              <a:defRPr sz="4000" spc="75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713D85EF-076F-4C35-862A-BAFF685DD6B5}"/>
              </a:ext>
            </a:extLst>
          </p:cNvPr>
          <p:cNvSpPr>
            <a:spLocks noGrp="1"/>
          </p:cNvSpPr>
          <p:nvPr>
            <p:ph type="subTitle" idx="1"/>
          </p:nvPr>
        </p:nvSpPr>
        <p:spPr>
          <a:xfrm>
            <a:off x="1524000" y="3824376"/>
            <a:ext cx="9144000" cy="1433423"/>
          </a:xfrm>
        </p:spPr>
        <p:txBody>
          <a:bodyPr>
            <a:normAutofit/>
          </a:bodyPr>
          <a:lstStyle>
            <a:lvl1pPr marL="0" indent="0" algn="ctr">
              <a:lnSpc>
                <a:spcPct val="150000"/>
              </a:lnSpc>
              <a:buNone/>
              <a:defRPr sz="1600" b="1" cap="all" spc="600" baseline="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E221EC-BF54-4DDD-8900-F2027CDAD35C}"/>
              </a:ext>
            </a:extLst>
          </p:cNvPr>
          <p:cNvSpPr>
            <a:spLocks noGrp="1"/>
          </p:cNvSpPr>
          <p:nvPr>
            <p:ph type="dt" sz="half" idx="10"/>
          </p:nvPr>
        </p:nvSpPr>
        <p:spPr/>
        <p:txBody>
          <a:bodyPr/>
          <a:lstStyle/>
          <a:p>
            <a:fld id="{888411FB-1606-4EC5-9BCA-2DC04C2243EA}" type="datetimeFigureOut">
              <a:rPr lang="en-US" dirty="0"/>
              <a:t>3/30/2026</a:t>
            </a:fld>
            <a:endParaRPr lang="en-US"/>
          </a:p>
        </p:txBody>
      </p:sp>
      <p:sp>
        <p:nvSpPr>
          <p:cNvPr id="5" name="Footer Placeholder 4">
            <a:extLst>
              <a:ext uri="{FF2B5EF4-FFF2-40B4-BE49-F238E27FC236}">
                <a16:creationId xmlns:a16="http://schemas.microsoft.com/office/drawing/2014/main" id="{7CD5AB69-7069-48FB-8925-F2BA84129A52}"/>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3B29C32A-F7A5-4E3B-A28F-09C82341EB22}"/>
              </a:ext>
            </a:extLst>
          </p:cNvPr>
          <p:cNvSpPr>
            <a:spLocks noGrp="1"/>
          </p:cNvSpPr>
          <p:nvPr>
            <p:ph type="sldNum" sz="quarter" idx="12"/>
          </p:nvPr>
        </p:nvSpPr>
        <p:spPr/>
        <p:txBody>
          <a:bodyPr/>
          <a:lstStyle/>
          <a:p>
            <a:fld id="{017DE1FC-E54A-4B87-A814-263D1E8654B2}" type="slidenum">
              <a:rPr lang="en-US" dirty="0"/>
              <a:t>‹#›</a:t>
            </a:fld>
            <a:endParaRPr lang="en-US"/>
          </a:p>
        </p:txBody>
      </p:sp>
    </p:spTree>
    <p:extLst>
      <p:ext uri="{BB962C8B-B14F-4D97-AF65-F5344CB8AC3E}">
        <p14:creationId xmlns:p14="http://schemas.microsoft.com/office/powerpoint/2010/main" val="1933554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A997B-D473-47DE-8B7B-22AB6F31E4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526035-4B81-4537-A22D-92C2E0DBB6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2A44D-F637-4017-BAA2-77756A386D98}"/>
              </a:ext>
            </a:extLst>
          </p:cNvPr>
          <p:cNvSpPr>
            <a:spLocks noGrp="1"/>
          </p:cNvSpPr>
          <p:nvPr>
            <p:ph type="dt" sz="half" idx="10"/>
          </p:nvPr>
        </p:nvSpPr>
        <p:spPr/>
        <p:txBody>
          <a:bodyPr/>
          <a:lstStyle/>
          <a:p>
            <a:fld id="{EE1F3D07-6BCF-40BC-A7F7-89BB8FFE98C6}" type="datetimeFigureOut">
              <a:rPr lang="en-US" dirty="0"/>
              <a:t>3/30/2026</a:t>
            </a:fld>
            <a:endParaRPr lang="en-US"/>
          </a:p>
        </p:txBody>
      </p:sp>
      <p:sp>
        <p:nvSpPr>
          <p:cNvPr id="5" name="Footer Placeholder 4">
            <a:extLst>
              <a:ext uri="{FF2B5EF4-FFF2-40B4-BE49-F238E27FC236}">
                <a16:creationId xmlns:a16="http://schemas.microsoft.com/office/drawing/2014/main" id="{EEC1DCE6-ED7D-417C-ABD4-41D61570FF3C}"/>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2CAAF19A-FDAE-446A-A6B6-128F7F96A966}"/>
              </a:ext>
            </a:extLst>
          </p:cNvPr>
          <p:cNvSpPr>
            <a:spLocks noGrp="1"/>
          </p:cNvSpPr>
          <p:nvPr>
            <p:ph type="sldNum" sz="quarter" idx="12"/>
          </p:nvPr>
        </p:nvSpPr>
        <p:spPr/>
        <p:txBody>
          <a:bodyPr/>
          <a:lstStyle/>
          <a:p>
            <a:fld id="{017DE1FC-E54A-4B87-A814-263D1E8654B2}" type="slidenum">
              <a:rPr lang="en-US" dirty="0"/>
              <a:t>‹#›</a:t>
            </a:fld>
            <a:endParaRPr lang="en-US"/>
          </a:p>
        </p:txBody>
      </p:sp>
    </p:spTree>
    <p:extLst>
      <p:ext uri="{BB962C8B-B14F-4D97-AF65-F5344CB8AC3E}">
        <p14:creationId xmlns:p14="http://schemas.microsoft.com/office/powerpoint/2010/main" val="4086409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6D838-45E9-4D61-AA4E-92A32B579FDA}"/>
              </a:ext>
            </a:extLst>
          </p:cNvPr>
          <p:cNvSpPr>
            <a:spLocks noGrp="1"/>
          </p:cNvSpPr>
          <p:nvPr>
            <p:ph type="title" orient="vert"/>
          </p:nvPr>
        </p:nvSpPr>
        <p:spPr>
          <a:xfrm>
            <a:off x="8724900" y="457199"/>
            <a:ext cx="2628900" cy="57197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3183D0-4392-4364-8A2D-C47A2AF7A87D}"/>
              </a:ext>
            </a:extLst>
          </p:cNvPr>
          <p:cNvSpPr>
            <a:spLocks noGrp="1"/>
          </p:cNvSpPr>
          <p:nvPr>
            <p:ph type="body" orient="vert" idx="1"/>
          </p:nvPr>
        </p:nvSpPr>
        <p:spPr>
          <a:xfrm>
            <a:off x="838200" y="457199"/>
            <a:ext cx="77343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A36C9-28D5-4820-84F1-E4B9F4E50FA9}"/>
              </a:ext>
            </a:extLst>
          </p:cNvPr>
          <p:cNvSpPr>
            <a:spLocks noGrp="1"/>
          </p:cNvSpPr>
          <p:nvPr>
            <p:ph type="dt" sz="half" idx="10"/>
          </p:nvPr>
        </p:nvSpPr>
        <p:spPr/>
        <p:txBody>
          <a:bodyPr/>
          <a:lstStyle/>
          <a:p>
            <a:fld id="{CED16D97-0980-426F-BEA7-F6EB2DE3AC08}" type="datetimeFigureOut">
              <a:rPr lang="en-US" dirty="0"/>
              <a:t>3/30/2026</a:t>
            </a:fld>
            <a:endParaRPr lang="en-US"/>
          </a:p>
        </p:txBody>
      </p:sp>
      <p:sp>
        <p:nvSpPr>
          <p:cNvPr id="5" name="Footer Placeholder 4">
            <a:extLst>
              <a:ext uri="{FF2B5EF4-FFF2-40B4-BE49-F238E27FC236}">
                <a16:creationId xmlns:a16="http://schemas.microsoft.com/office/drawing/2014/main" id="{8997EDC8-558D-4646-86D9-A5424CF2A2BA}"/>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6F0B7537-E67A-411A-BBA4-061521D3D881}"/>
              </a:ext>
            </a:extLst>
          </p:cNvPr>
          <p:cNvSpPr>
            <a:spLocks noGrp="1"/>
          </p:cNvSpPr>
          <p:nvPr>
            <p:ph type="sldNum" sz="quarter" idx="12"/>
          </p:nvPr>
        </p:nvSpPr>
        <p:spPr/>
        <p:txBody>
          <a:bodyPr/>
          <a:lstStyle/>
          <a:p>
            <a:fld id="{017DE1FC-E54A-4B87-A814-263D1E8654B2}" type="slidenum">
              <a:rPr lang="en-US" dirty="0"/>
              <a:t>‹#›</a:t>
            </a:fld>
            <a:endParaRPr lang="en-US"/>
          </a:p>
        </p:txBody>
      </p:sp>
    </p:spTree>
    <p:extLst>
      <p:ext uri="{BB962C8B-B14F-4D97-AF65-F5344CB8AC3E}">
        <p14:creationId xmlns:p14="http://schemas.microsoft.com/office/powerpoint/2010/main" val="3968181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99D7-1EE5-4262-9359-A0E2B733116C}"/>
              </a:ext>
            </a:extLst>
          </p:cNvPr>
          <p:cNvSpPr>
            <a:spLocks noGrp="1"/>
          </p:cNvSpPr>
          <p:nvPr>
            <p:ph type="title"/>
          </p:nvPr>
        </p:nvSpPr>
        <p:spPr>
          <a:xfrm>
            <a:off x="1371600" y="793080"/>
            <a:ext cx="10240903" cy="123348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B3DA1C5-272A-45C2-A11A-E7769A27D32F}"/>
              </a:ext>
            </a:extLst>
          </p:cNvPr>
          <p:cNvSpPr>
            <a:spLocks noGrp="1"/>
          </p:cNvSpPr>
          <p:nvPr>
            <p:ph idx="1"/>
          </p:nvPr>
        </p:nvSpPr>
        <p:spPr>
          <a:xfrm>
            <a:off x="1371600" y="2114939"/>
            <a:ext cx="10240903" cy="395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63DA15-1EAB-4524-9BB7-8A7DA82A20AD}"/>
              </a:ext>
            </a:extLst>
          </p:cNvPr>
          <p:cNvSpPr>
            <a:spLocks noGrp="1"/>
          </p:cNvSpPr>
          <p:nvPr>
            <p:ph type="dt" sz="half" idx="10"/>
          </p:nvPr>
        </p:nvSpPr>
        <p:spPr/>
        <p:txBody>
          <a:bodyPr/>
          <a:lstStyle/>
          <a:p>
            <a:fld id="{D3BCAA53-8FBA-45E2-8B10-F7DD55E4E759}" type="datetimeFigureOut">
              <a:rPr lang="en-US" dirty="0"/>
              <a:t>3/30/2026</a:t>
            </a:fld>
            <a:endParaRPr lang="en-US"/>
          </a:p>
        </p:txBody>
      </p:sp>
      <p:sp>
        <p:nvSpPr>
          <p:cNvPr id="5" name="Footer Placeholder 4">
            <a:extLst>
              <a:ext uri="{FF2B5EF4-FFF2-40B4-BE49-F238E27FC236}">
                <a16:creationId xmlns:a16="http://schemas.microsoft.com/office/drawing/2014/main" id="{A1EB93B9-7818-489D-AFFB-B6EAD27FF15D}"/>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C4528D36-894E-4FCB-B8BB-84DE89949B23}"/>
              </a:ext>
            </a:extLst>
          </p:cNvPr>
          <p:cNvSpPr>
            <a:spLocks noGrp="1"/>
          </p:cNvSpPr>
          <p:nvPr>
            <p:ph type="sldNum" sz="quarter" idx="12"/>
          </p:nvPr>
        </p:nvSpPr>
        <p:spPr/>
        <p:txBody>
          <a:bodyPr/>
          <a:lstStyle/>
          <a:p>
            <a:fld id="{017DE1FC-E54A-4B87-A814-263D1E8654B2}" type="slidenum">
              <a:rPr lang="en-US" dirty="0"/>
              <a:t>‹#›</a:t>
            </a:fld>
            <a:endParaRPr lang="en-US"/>
          </a:p>
        </p:txBody>
      </p:sp>
    </p:spTree>
    <p:extLst>
      <p:ext uri="{BB962C8B-B14F-4D97-AF65-F5344CB8AC3E}">
        <p14:creationId xmlns:p14="http://schemas.microsoft.com/office/powerpoint/2010/main" val="220076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964F1-5687-421F-B3DF-BA3C8DADC0E6}"/>
              </a:ext>
            </a:extLst>
          </p:cNvPr>
          <p:cNvSpPr>
            <a:spLocks noGrp="1"/>
          </p:cNvSpPr>
          <p:nvPr>
            <p:ph type="title"/>
          </p:nvPr>
        </p:nvSpPr>
        <p:spPr>
          <a:xfrm>
            <a:off x="1380930" y="1709738"/>
            <a:ext cx="9966519" cy="2852737"/>
          </a:xfrm>
        </p:spPr>
        <p:txBody>
          <a:bodyPr anchor="b">
            <a:normAutofit/>
          </a:bodyPr>
          <a:lstStyle>
            <a:lvl1pPr>
              <a:defRPr sz="4400" spc="750" baseline="0"/>
            </a:lvl1pPr>
          </a:lstStyle>
          <a:p>
            <a:r>
              <a:rPr lang="en-US"/>
              <a:t>Click to edit Master title style</a:t>
            </a:r>
          </a:p>
        </p:txBody>
      </p:sp>
      <p:sp>
        <p:nvSpPr>
          <p:cNvPr id="3" name="Text Placeholder 2">
            <a:extLst>
              <a:ext uri="{FF2B5EF4-FFF2-40B4-BE49-F238E27FC236}">
                <a16:creationId xmlns:a16="http://schemas.microsoft.com/office/drawing/2014/main" id="{1DDBB876-5FD9-4964-BD37-6F05DAEBE325}"/>
              </a:ext>
            </a:extLst>
          </p:cNvPr>
          <p:cNvSpPr>
            <a:spLocks noGrp="1"/>
          </p:cNvSpPr>
          <p:nvPr>
            <p:ph type="body" idx="1"/>
          </p:nvPr>
        </p:nvSpPr>
        <p:spPr>
          <a:xfrm>
            <a:off x="1380930" y="4976327"/>
            <a:ext cx="9966520" cy="1113323"/>
          </a:xfrm>
        </p:spPr>
        <p:txBody>
          <a:bodyPr>
            <a:normAutofit/>
          </a:bodyPr>
          <a:lstStyle>
            <a:lvl1pPr marL="0" indent="0">
              <a:buNone/>
              <a:defRPr sz="1200" spc="600">
                <a:solidFill>
                  <a:schemeClr val="tx1">
                    <a:tint val="75000"/>
                  </a:schemeClr>
                </a:solidFill>
              </a:defRPr>
            </a:lvl1pPr>
            <a:lvl2pPr marL="457200" indent="0">
              <a:buNone/>
              <a:defRPr sz="1200">
                <a:solidFill>
                  <a:schemeClr val="tx1">
                    <a:tint val="75000"/>
                  </a:schemeClr>
                </a:solidFill>
              </a:defRPr>
            </a:lvl2pPr>
            <a:lvl3pPr marL="914400" indent="0">
              <a:buNone/>
              <a:defRPr sz="1200">
                <a:solidFill>
                  <a:schemeClr val="tx1">
                    <a:tint val="75000"/>
                  </a:schemeClr>
                </a:solidFill>
              </a:defRPr>
            </a:lvl3pPr>
            <a:lvl4pPr marL="1371600" indent="0">
              <a:buNone/>
              <a:defRPr sz="1200">
                <a:solidFill>
                  <a:schemeClr val="tx1">
                    <a:tint val="75000"/>
                  </a:schemeClr>
                </a:solidFill>
              </a:defRPr>
            </a:lvl4pPr>
            <a:lvl5pPr marL="1828800" indent="0">
              <a:buNone/>
              <a:defRPr sz="1200">
                <a:solidFill>
                  <a:schemeClr val="tx1">
                    <a:tint val="75000"/>
                  </a:schemeClr>
                </a:solidFill>
              </a:defRPr>
            </a:lvl5pPr>
            <a:lvl6pPr marL="2286000" indent="0">
              <a:buNone/>
              <a:defRPr sz="1200">
                <a:solidFill>
                  <a:schemeClr val="tx1">
                    <a:tint val="75000"/>
                  </a:schemeClr>
                </a:solidFill>
              </a:defRPr>
            </a:lvl6pPr>
            <a:lvl7pPr marL="2743200" indent="0">
              <a:buNone/>
              <a:defRPr sz="1200">
                <a:solidFill>
                  <a:schemeClr val="tx1">
                    <a:tint val="75000"/>
                  </a:schemeClr>
                </a:solidFill>
              </a:defRPr>
            </a:lvl7pPr>
            <a:lvl8pPr marL="3200400" indent="0">
              <a:buNone/>
              <a:defRPr sz="1200">
                <a:solidFill>
                  <a:schemeClr val="tx1">
                    <a:tint val="75000"/>
                  </a:schemeClr>
                </a:solidFill>
              </a:defRPr>
            </a:lvl8pPr>
            <a:lvl9pPr marL="36576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5EA80A-FCDD-4009-9A1F-8B54817869DC}"/>
              </a:ext>
            </a:extLst>
          </p:cNvPr>
          <p:cNvSpPr>
            <a:spLocks noGrp="1"/>
          </p:cNvSpPr>
          <p:nvPr>
            <p:ph type="dt" sz="half" idx="10"/>
          </p:nvPr>
        </p:nvSpPr>
        <p:spPr/>
        <p:txBody>
          <a:bodyPr/>
          <a:lstStyle/>
          <a:p>
            <a:fld id="{2F8C84CF-6F0D-4195-920D-9D6F75893720}" type="datetimeFigureOut">
              <a:rPr lang="en-US" dirty="0"/>
              <a:t>3/30/2026</a:t>
            </a:fld>
            <a:endParaRPr lang="en-US"/>
          </a:p>
        </p:txBody>
      </p:sp>
      <p:sp>
        <p:nvSpPr>
          <p:cNvPr id="5" name="Footer Placeholder 4">
            <a:extLst>
              <a:ext uri="{FF2B5EF4-FFF2-40B4-BE49-F238E27FC236}">
                <a16:creationId xmlns:a16="http://schemas.microsoft.com/office/drawing/2014/main" id="{EA4A3422-56D9-4942-BC63-831AED91F16D}"/>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D5D4B42A-AC2C-4FD8-AD0D-BECDD3846D3A}"/>
              </a:ext>
            </a:extLst>
          </p:cNvPr>
          <p:cNvSpPr>
            <a:spLocks noGrp="1"/>
          </p:cNvSpPr>
          <p:nvPr>
            <p:ph type="sldNum" sz="quarter" idx="12"/>
          </p:nvPr>
        </p:nvSpPr>
        <p:spPr/>
        <p:txBody>
          <a:bodyPr/>
          <a:lstStyle/>
          <a:p>
            <a:fld id="{017DE1FC-E54A-4B87-A814-263D1E8654B2}" type="slidenum">
              <a:rPr lang="en-US" dirty="0"/>
              <a:t>‹#›</a:t>
            </a:fld>
            <a:endParaRPr lang="en-US"/>
          </a:p>
        </p:txBody>
      </p:sp>
    </p:spTree>
    <p:extLst>
      <p:ext uri="{BB962C8B-B14F-4D97-AF65-F5344CB8AC3E}">
        <p14:creationId xmlns:p14="http://schemas.microsoft.com/office/powerpoint/2010/main" val="1967054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FDAF1-8359-4A0F-91B3-03E77C670543}"/>
              </a:ext>
            </a:extLst>
          </p:cNvPr>
          <p:cNvSpPr>
            <a:spLocks noGrp="1"/>
          </p:cNvSpPr>
          <p:nvPr>
            <p:ph type="title"/>
          </p:nvPr>
        </p:nvSpPr>
        <p:spPr>
          <a:xfrm>
            <a:off x="1044054" y="457200"/>
            <a:ext cx="10309745" cy="1233488"/>
          </a:xfrm>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21E3D3-6B33-4CA0-B06B-A8BB05CAB3C4}"/>
              </a:ext>
            </a:extLst>
          </p:cNvPr>
          <p:cNvSpPr>
            <a:spLocks noGrp="1"/>
          </p:cNvSpPr>
          <p:nvPr>
            <p:ph sz="half" idx="1"/>
          </p:nvPr>
        </p:nvSpPr>
        <p:spPr>
          <a:xfrm>
            <a:off x="1044054" y="1996141"/>
            <a:ext cx="4975746" cy="418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29C334-815D-47FD-A9B5-E871E28641C9}"/>
              </a:ext>
            </a:extLst>
          </p:cNvPr>
          <p:cNvSpPr>
            <a:spLocks noGrp="1"/>
          </p:cNvSpPr>
          <p:nvPr>
            <p:ph sz="half" idx="2"/>
          </p:nvPr>
        </p:nvSpPr>
        <p:spPr>
          <a:xfrm>
            <a:off x="6172200" y="1996141"/>
            <a:ext cx="5181600" cy="418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75F2-7A90-4820-B90F-D28E31A35EB8}"/>
              </a:ext>
            </a:extLst>
          </p:cNvPr>
          <p:cNvSpPr>
            <a:spLocks noGrp="1"/>
          </p:cNvSpPr>
          <p:nvPr>
            <p:ph type="dt" sz="half" idx="10"/>
          </p:nvPr>
        </p:nvSpPr>
        <p:spPr/>
        <p:txBody>
          <a:bodyPr/>
          <a:lstStyle/>
          <a:p>
            <a:fld id="{121B3BBE-A1CF-4CC7-B02C-EBCBBE110242}" type="datetimeFigureOut">
              <a:rPr lang="en-US" dirty="0"/>
              <a:t>3/30/2026</a:t>
            </a:fld>
            <a:endParaRPr lang="en-US"/>
          </a:p>
        </p:txBody>
      </p:sp>
      <p:sp>
        <p:nvSpPr>
          <p:cNvPr id="6" name="Footer Placeholder 5">
            <a:extLst>
              <a:ext uri="{FF2B5EF4-FFF2-40B4-BE49-F238E27FC236}">
                <a16:creationId xmlns:a16="http://schemas.microsoft.com/office/drawing/2014/main" id="{823CFAD5-8AF8-4610-8324-85AA062E2712}"/>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16808CC8-C46E-4A10-8A83-7A251067EA68}"/>
              </a:ext>
            </a:extLst>
          </p:cNvPr>
          <p:cNvSpPr>
            <a:spLocks noGrp="1"/>
          </p:cNvSpPr>
          <p:nvPr>
            <p:ph type="sldNum" sz="quarter" idx="12"/>
          </p:nvPr>
        </p:nvSpPr>
        <p:spPr/>
        <p:txBody>
          <a:bodyPr/>
          <a:lstStyle/>
          <a:p>
            <a:fld id="{017DE1FC-E54A-4B87-A814-263D1E8654B2}" type="slidenum">
              <a:rPr lang="en-US" dirty="0"/>
              <a:t>‹#›</a:t>
            </a:fld>
            <a:endParaRPr lang="en-US"/>
          </a:p>
        </p:txBody>
      </p:sp>
    </p:spTree>
    <p:extLst>
      <p:ext uri="{BB962C8B-B14F-4D97-AF65-F5344CB8AC3E}">
        <p14:creationId xmlns:p14="http://schemas.microsoft.com/office/powerpoint/2010/main" val="1093373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E82B8-F9D9-4F53-A4A6-F12EB5F12846}"/>
              </a:ext>
            </a:extLst>
          </p:cNvPr>
          <p:cNvSpPr>
            <a:spLocks noGrp="1"/>
          </p:cNvSpPr>
          <p:nvPr>
            <p:ph type="title"/>
          </p:nvPr>
        </p:nvSpPr>
        <p:spPr>
          <a:xfrm>
            <a:off x="1368490" y="457200"/>
            <a:ext cx="9986898" cy="1233488"/>
          </a:xfrm>
        </p:spPr>
        <p:txBody>
          <a:bodyPr>
            <a:normAutofit/>
          </a:bodyPr>
          <a:lstStyle>
            <a:lvl1pPr>
              <a:defRPr sz="2800"/>
            </a:lvl1pPr>
          </a:lstStyle>
          <a:p>
            <a:r>
              <a:rPr lang="en-US"/>
              <a:t>Click to edit Master title style</a:t>
            </a:r>
          </a:p>
        </p:txBody>
      </p:sp>
      <p:sp>
        <p:nvSpPr>
          <p:cNvPr id="3" name="Text Placeholder 2">
            <a:extLst>
              <a:ext uri="{FF2B5EF4-FFF2-40B4-BE49-F238E27FC236}">
                <a16:creationId xmlns:a16="http://schemas.microsoft.com/office/drawing/2014/main" id="{C1F070CA-85E9-47C7-8564-FFA1AE34B9E5}"/>
              </a:ext>
            </a:extLst>
          </p:cNvPr>
          <p:cNvSpPr>
            <a:spLocks noGrp="1"/>
          </p:cNvSpPr>
          <p:nvPr>
            <p:ph type="body" idx="1"/>
          </p:nvPr>
        </p:nvSpPr>
        <p:spPr>
          <a:xfrm>
            <a:off x="1368490" y="1681163"/>
            <a:ext cx="462908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8D4B1-41B3-4BF5-9076-A16984A81FF1}"/>
              </a:ext>
            </a:extLst>
          </p:cNvPr>
          <p:cNvSpPr>
            <a:spLocks noGrp="1"/>
          </p:cNvSpPr>
          <p:nvPr>
            <p:ph sz="half" idx="2"/>
          </p:nvPr>
        </p:nvSpPr>
        <p:spPr>
          <a:xfrm>
            <a:off x="1368490" y="2505075"/>
            <a:ext cx="462908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6A38DC-A016-4CFD-AC19-F24A9E062022}"/>
              </a:ext>
            </a:extLst>
          </p:cNvPr>
          <p:cNvSpPr>
            <a:spLocks noGrp="1"/>
          </p:cNvSpPr>
          <p:nvPr>
            <p:ph type="body" sz="quarter" idx="3"/>
          </p:nvPr>
        </p:nvSpPr>
        <p:spPr>
          <a:xfrm>
            <a:off x="6344816" y="1681163"/>
            <a:ext cx="501057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F930FA-8C00-42AB-B2D1-FE4E4BDB3C6E}"/>
              </a:ext>
            </a:extLst>
          </p:cNvPr>
          <p:cNvSpPr>
            <a:spLocks noGrp="1"/>
          </p:cNvSpPr>
          <p:nvPr>
            <p:ph sz="quarter" idx="4"/>
          </p:nvPr>
        </p:nvSpPr>
        <p:spPr>
          <a:xfrm>
            <a:off x="6344814" y="2505075"/>
            <a:ext cx="50105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8B698E-FAE5-4F2C-AE0E-4FD281E8F30E}"/>
              </a:ext>
            </a:extLst>
          </p:cNvPr>
          <p:cNvSpPr>
            <a:spLocks noGrp="1"/>
          </p:cNvSpPr>
          <p:nvPr>
            <p:ph type="dt" sz="half" idx="10"/>
          </p:nvPr>
        </p:nvSpPr>
        <p:spPr/>
        <p:txBody>
          <a:bodyPr/>
          <a:lstStyle/>
          <a:p>
            <a:fld id="{343D63E4-71A5-4C63-9515-748B28B89764}" type="datetimeFigureOut">
              <a:rPr lang="en-US" dirty="0"/>
              <a:t>3/30/2026</a:t>
            </a:fld>
            <a:endParaRPr lang="en-US"/>
          </a:p>
        </p:txBody>
      </p:sp>
      <p:sp>
        <p:nvSpPr>
          <p:cNvPr id="8" name="Footer Placeholder 7">
            <a:extLst>
              <a:ext uri="{FF2B5EF4-FFF2-40B4-BE49-F238E27FC236}">
                <a16:creationId xmlns:a16="http://schemas.microsoft.com/office/drawing/2014/main" id="{B5C4BB6C-CAA4-4EA8-8EA1-65ADE056F25D}"/>
              </a:ext>
            </a:extLst>
          </p:cNvPr>
          <p:cNvSpPr>
            <a:spLocks noGrp="1"/>
          </p:cNvSpPr>
          <p:nvPr>
            <p:ph type="ftr" sz="quarter" idx="11"/>
          </p:nvPr>
        </p:nvSpPr>
        <p:spPr/>
        <p:txBody>
          <a:bodyPr/>
          <a:lstStyle/>
          <a:p>
            <a:r>
              <a:rPr lang="en-US"/>
              <a:t>
              </a:t>
            </a:r>
          </a:p>
        </p:txBody>
      </p:sp>
      <p:sp>
        <p:nvSpPr>
          <p:cNvPr id="9" name="Slide Number Placeholder 8">
            <a:extLst>
              <a:ext uri="{FF2B5EF4-FFF2-40B4-BE49-F238E27FC236}">
                <a16:creationId xmlns:a16="http://schemas.microsoft.com/office/drawing/2014/main" id="{75BB6A12-0532-47CA-B070-232141CC1064}"/>
              </a:ext>
            </a:extLst>
          </p:cNvPr>
          <p:cNvSpPr>
            <a:spLocks noGrp="1"/>
          </p:cNvSpPr>
          <p:nvPr>
            <p:ph type="sldNum" sz="quarter" idx="12"/>
          </p:nvPr>
        </p:nvSpPr>
        <p:spPr/>
        <p:txBody>
          <a:bodyPr/>
          <a:lstStyle/>
          <a:p>
            <a:fld id="{017DE1FC-E54A-4B87-A814-263D1E8654B2}" type="slidenum">
              <a:rPr lang="en-US" dirty="0"/>
              <a:t>‹#›</a:t>
            </a:fld>
            <a:endParaRPr lang="en-US"/>
          </a:p>
        </p:txBody>
      </p:sp>
    </p:spTree>
    <p:extLst>
      <p:ext uri="{BB962C8B-B14F-4D97-AF65-F5344CB8AC3E}">
        <p14:creationId xmlns:p14="http://schemas.microsoft.com/office/powerpoint/2010/main" val="639339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08FA1-831E-4AD6-B0D1-BA85E67A5032}"/>
              </a:ext>
            </a:extLst>
          </p:cNvPr>
          <p:cNvSpPr>
            <a:spLocks noGrp="1"/>
          </p:cNvSpPr>
          <p:nvPr>
            <p:ph type="title"/>
          </p:nvPr>
        </p:nvSpPr>
        <p:spPr>
          <a:xfrm>
            <a:off x="1371599" y="457200"/>
            <a:ext cx="9982199" cy="1233488"/>
          </a:xfrm>
        </p:spPr>
        <p:txBody>
          <a:bodyPr>
            <a:normAutofit/>
          </a:bodyPr>
          <a:lstStyle>
            <a:lvl1pPr>
              <a:defRPr sz="3200"/>
            </a:lvl1pPr>
          </a:lstStyle>
          <a:p>
            <a:r>
              <a:rPr lang="en-US"/>
              <a:t>Click to edit Master title style</a:t>
            </a:r>
          </a:p>
        </p:txBody>
      </p:sp>
      <p:sp>
        <p:nvSpPr>
          <p:cNvPr id="3" name="Date Placeholder 2">
            <a:extLst>
              <a:ext uri="{FF2B5EF4-FFF2-40B4-BE49-F238E27FC236}">
                <a16:creationId xmlns:a16="http://schemas.microsoft.com/office/drawing/2014/main" id="{ACE94142-C469-4B0E-8C01-C64BA28F52D2}"/>
              </a:ext>
            </a:extLst>
          </p:cNvPr>
          <p:cNvSpPr>
            <a:spLocks noGrp="1"/>
          </p:cNvSpPr>
          <p:nvPr>
            <p:ph type="dt" sz="half" idx="10"/>
          </p:nvPr>
        </p:nvSpPr>
        <p:spPr/>
        <p:txBody>
          <a:bodyPr/>
          <a:lstStyle/>
          <a:p>
            <a:fld id="{C7C92BAC-F228-4DAC-8800-3D810F869187}" type="datetimeFigureOut">
              <a:rPr lang="en-US" dirty="0"/>
              <a:t>3/30/2026</a:t>
            </a:fld>
            <a:endParaRPr lang="en-US"/>
          </a:p>
        </p:txBody>
      </p:sp>
      <p:sp>
        <p:nvSpPr>
          <p:cNvPr id="4" name="Footer Placeholder 3">
            <a:extLst>
              <a:ext uri="{FF2B5EF4-FFF2-40B4-BE49-F238E27FC236}">
                <a16:creationId xmlns:a16="http://schemas.microsoft.com/office/drawing/2014/main" id="{02AAFCE6-5C7E-438F-8D4A-21E155681447}"/>
              </a:ext>
            </a:extLst>
          </p:cNvPr>
          <p:cNvSpPr>
            <a:spLocks noGrp="1"/>
          </p:cNvSpPr>
          <p:nvPr>
            <p:ph type="ftr" sz="quarter" idx="11"/>
          </p:nvPr>
        </p:nvSpPr>
        <p:spPr/>
        <p:txBody>
          <a:bodyPr/>
          <a:lstStyle/>
          <a:p>
            <a:r>
              <a:rPr lang="en-US"/>
              <a:t>
              </a:t>
            </a:r>
          </a:p>
        </p:txBody>
      </p:sp>
      <p:sp>
        <p:nvSpPr>
          <p:cNvPr id="5" name="Slide Number Placeholder 4">
            <a:extLst>
              <a:ext uri="{FF2B5EF4-FFF2-40B4-BE49-F238E27FC236}">
                <a16:creationId xmlns:a16="http://schemas.microsoft.com/office/drawing/2014/main" id="{D2ACFD88-63EA-427F-978C-B7844D1A5E32}"/>
              </a:ext>
            </a:extLst>
          </p:cNvPr>
          <p:cNvSpPr>
            <a:spLocks noGrp="1"/>
          </p:cNvSpPr>
          <p:nvPr>
            <p:ph type="sldNum" sz="quarter" idx="12"/>
          </p:nvPr>
        </p:nvSpPr>
        <p:spPr/>
        <p:txBody>
          <a:bodyPr/>
          <a:lstStyle/>
          <a:p>
            <a:fld id="{017DE1FC-E54A-4B87-A814-263D1E8654B2}" type="slidenum">
              <a:rPr lang="en-US" dirty="0"/>
              <a:t>‹#›</a:t>
            </a:fld>
            <a:endParaRPr lang="en-US"/>
          </a:p>
        </p:txBody>
      </p:sp>
    </p:spTree>
    <p:extLst>
      <p:ext uri="{BB962C8B-B14F-4D97-AF65-F5344CB8AC3E}">
        <p14:creationId xmlns:p14="http://schemas.microsoft.com/office/powerpoint/2010/main" val="1837009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B66EFFE8-7E8E-427A-AB26-E496551AFB7B}" type="datetimeFigureOut">
              <a:rPr lang="en-US" dirty="0"/>
              <a:t>3/30/2026</a:t>
            </a:fld>
            <a:endParaRPr lang="en-US"/>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r>
              <a:rPr lang="en-US"/>
              <a:t>
              </a:t>
            </a:r>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017DE1FC-E54A-4B87-A814-263D1E8654B2}" type="slidenum">
              <a:rPr lang="en-US" dirty="0"/>
              <a:t>‹#›</a:t>
            </a:fld>
            <a:endParaRPr lang="en-US"/>
          </a:p>
        </p:txBody>
      </p:sp>
    </p:spTree>
    <p:extLst>
      <p:ext uri="{BB962C8B-B14F-4D97-AF65-F5344CB8AC3E}">
        <p14:creationId xmlns:p14="http://schemas.microsoft.com/office/powerpoint/2010/main" val="1577812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32BE-C4E5-4F12-AB53-EBEF2B76B251}"/>
              </a:ext>
            </a:extLst>
          </p:cNvPr>
          <p:cNvSpPr>
            <a:spLocks noGrp="1"/>
          </p:cNvSpPr>
          <p:nvPr>
            <p:ph type="title"/>
          </p:nvPr>
        </p:nvSpPr>
        <p:spPr>
          <a:xfrm>
            <a:off x="1318755" y="457200"/>
            <a:ext cx="3932237" cy="1921434"/>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AE7F57-4ABF-4BA4-A892-38857A02F60D}"/>
              </a:ext>
            </a:extLst>
          </p:cNvPr>
          <p:cNvSpPr>
            <a:spLocks noGrp="1"/>
          </p:cNvSpPr>
          <p:nvPr>
            <p:ph idx="1"/>
          </p:nvPr>
        </p:nvSpPr>
        <p:spPr>
          <a:xfrm>
            <a:off x="5648130" y="987425"/>
            <a:ext cx="5707257" cy="4873625"/>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32E444-E5BD-443F-AB83-84D7CE0AB768}"/>
              </a:ext>
            </a:extLst>
          </p:cNvPr>
          <p:cNvSpPr>
            <a:spLocks noGrp="1"/>
          </p:cNvSpPr>
          <p:nvPr>
            <p:ph type="body" sz="half" idx="2"/>
          </p:nvPr>
        </p:nvSpPr>
        <p:spPr>
          <a:xfrm>
            <a:off x="1318755" y="2799184"/>
            <a:ext cx="3932237" cy="306980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1998A4-FD2F-4126-99C5-E2063AE02482}"/>
              </a:ext>
            </a:extLst>
          </p:cNvPr>
          <p:cNvSpPr>
            <a:spLocks noGrp="1"/>
          </p:cNvSpPr>
          <p:nvPr>
            <p:ph type="dt" sz="half" idx="10"/>
          </p:nvPr>
        </p:nvSpPr>
        <p:spPr/>
        <p:txBody>
          <a:bodyPr/>
          <a:lstStyle/>
          <a:p>
            <a:fld id="{C0DC8B19-DE76-4E18-BFC7-EB25B8C421E7}" type="datetimeFigureOut">
              <a:rPr lang="en-US" dirty="0"/>
              <a:t>3/30/2026</a:t>
            </a:fld>
            <a:endParaRPr lang="en-US"/>
          </a:p>
        </p:txBody>
      </p:sp>
      <p:sp>
        <p:nvSpPr>
          <p:cNvPr id="6" name="Footer Placeholder 5">
            <a:extLst>
              <a:ext uri="{FF2B5EF4-FFF2-40B4-BE49-F238E27FC236}">
                <a16:creationId xmlns:a16="http://schemas.microsoft.com/office/drawing/2014/main" id="{E96457D3-F808-4DB2-9C9C-B185E71F26DA}"/>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4131BC9B-21D1-4D2D-B02E-C887A02CA373}"/>
              </a:ext>
            </a:extLst>
          </p:cNvPr>
          <p:cNvSpPr>
            <a:spLocks noGrp="1"/>
          </p:cNvSpPr>
          <p:nvPr>
            <p:ph type="sldNum" sz="quarter" idx="12"/>
          </p:nvPr>
        </p:nvSpPr>
        <p:spPr/>
        <p:txBody>
          <a:bodyPr/>
          <a:lstStyle/>
          <a:p>
            <a:fld id="{017DE1FC-E54A-4B87-A814-263D1E8654B2}" type="slidenum">
              <a:rPr lang="en-US" dirty="0"/>
              <a:t>‹#›</a:t>
            </a:fld>
            <a:endParaRPr lang="en-US"/>
          </a:p>
        </p:txBody>
      </p:sp>
    </p:spTree>
    <p:extLst>
      <p:ext uri="{BB962C8B-B14F-4D97-AF65-F5344CB8AC3E}">
        <p14:creationId xmlns:p14="http://schemas.microsoft.com/office/powerpoint/2010/main" val="1373060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3EC2-2D8C-4E8D-8CC7-9676480146E2}"/>
              </a:ext>
            </a:extLst>
          </p:cNvPr>
          <p:cNvSpPr>
            <a:spLocks noGrp="1"/>
          </p:cNvSpPr>
          <p:nvPr>
            <p:ph type="title"/>
          </p:nvPr>
        </p:nvSpPr>
        <p:spPr>
          <a:xfrm>
            <a:off x="1378966" y="681135"/>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66AF89-5FBD-43DD-958D-A5C608AE2E2C}"/>
              </a:ext>
            </a:extLst>
          </p:cNvPr>
          <p:cNvSpPr>
            <a:spLocks noGrp="1" noChangeAspect="1"/>
          </p:cNvSpPr>
          <p:nvPr>
            <p:ph type="pic" idx="1"/>
          </p:nvPr>
        </p:nvSpPr>
        <p:spPr>
          <a:xfrm>
            <a:off x="5834742" y="858417"/>
            <a:ext cx="5520645" cy="500263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0A545-2CE6-48C4-A725-EF68A3F1BFCB}"/>
              </a:ext>
            </a:extLst>
          </p:cNvPr>
          <p:cNvSpPr>
            <a:spLocks noGrp="1"/>
          </p:cNvSpPr>
          <p:nvPr>
            <p:ph type="body" sz="half" idx="2"/>
          </p:nvPr>
        </p:nvSpPr>
        <p:spPr>
          <a:xfrm>
            <a:off x="1378966" y="228133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4466B2-6FE6-4352-BBF9-84BCD946C28B}"/>
              </a:ext>
            </a:extLst>
          </p:cNvPr>
          <p:cNvSpPr>
            <a:spLocks noGrp="1"/>
          </p:cNvSpPr>
          <p:nvPr>
            <p:ph type="dt" sz="half" idx="10"/>
          </p:nvPr>
        </p:nvSpPr>
        <p:spPr/>
        <p:txBody>
          <a:bodyPr/>
          <a:lstStyle/>
          <a:p>
            <a:fld id="{9C10BD94-1F69-4074-BD82-D6EDB89FE74F}" type="datetimeFigureOut">
              <a:rPr lang="en-US" dirty="0"/>
              <a:t>3/30/2026</a:t>
            </a:fld>
            <a:endParaRPr lang="en-US"/>
          </a:p>
        </p:txBody>
      </p:sp>
      <p:sp>
        <p:nvSpPr>
          <p:cNvPr id="6" name="Footer Placeholder 5">
            <a:extLst>
              <a:ext uri="{FF2B5EF4-FFF2-40B4-BE49-F238E27FC236}">
                <a16:creationId xmlns:a16="http://schemas.microsoft.com/office/drawing/2014/main" id="{398991BC-29A5-4182-BD83-9D99D28894AA}"/>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5EC1C78F-6633-4604-8832-8E9D2DC768BB}"/>
              </a:ext>
            </a:extLst>
          </p:cNvPr>
          <p:cNvSpPr>
            <a:spLocks noGrp="1"/>
          </p:cNvSpPr>
          <p:nvPr>
            <p:ph type="sldNum" sz="quarter" idx="12"/>
          </p:nvPr>
        </p:nvSpPr>
        <p:spPr/>
        <p:txBody>
          <a:bodyPr/>
          <a:lstStyle/>
          <a:p>
            <a:fld id="{017DE1FC-E54A-4B87-A814-263D1E8654B2}" type="slidenum">
              <a:rPr lang="en-US" dirty="0"/>
              <a:t>‹#›</a:t>
            </a:fld>
            <a:endParaRPr lang="en-US"/>
          </a:p>
        </p:txBody>
      </p:sp>
    </p:spTree>
    <p:extLst>
      <p:ext uri="{BB962C8B-B14F-4D97-AF65-F5344CB8AC3E}">
        <p14:creationId xmlns:p14="http://schemas.microsoft.com/office/powerpoint/2010/main" val="1404873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Lst>
          </p:cNvPr>
          <p:cNvSpPr/>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EC44F520-2598-460E-9F91-B02F60830CA2}"/>
              </a:ext>
            </a:extLst>
          </p:cNvPr>
          <p:cNvSpPr/>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AD478F2F-4F04-4604-9005-BF0CB1142512}"/>
              </a:ext>
            </a:extLst>
          </p:cNvPr>
          <p:cNvSpPr>
            <a:spLocks noGrp="1"/>
          </p:cNvSpPr>
          <p:nvPr>
            <p:ph type="title"/>
          </p:nvPr>
        </p:nvSpPr>
        <p:spPr>
          <a:xfrm>
            <a:off x="1371600" y="361666"/>
            <a:ext cx="9810376" cy="1659404"/>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B54A17D2-52AF-4B40-80A8-3E0DB855F297}"/>
              </a:ext>
            </a:extLst>
          </p:cNvPr>
          <p:cNvSpPr>
            <a:spLocks noGrp="1"/>
          </p:cNvSpPr>
          <p:nvPr>
            <p:ph type="body" idx="1"/>
          </p:nvPr>
        </p:nvSpPr>
        <p:spPr>
          <a:xfrm>
            <a:off x="1371600" y="2286000"/>
            <a:ext cx="9810376" cy="385781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92E0AA-D5B3-4BCF-BA69-209D9B335A06}"/>
              </a:ext>
            </a:extLst>
          </p:cNvPr>
          <p:cNvSpPr>
            <a:spLocks noGrp="1"/>
          </p:cNvSpPr>
          <p:nvPr>
            <p:ph type="dt" sz="half" idx="2"/>
          </p:nvPr>
        </p:nvSpPr>
        <p:spPr>
          <a:xfrm>
            <a:off x="7910111" y="6409170"/>
            <a:ext cx="3702392" cy="448830"/>
          </a:xfrm>
          <a:prstGeom prst="rect">
            <a:avLst/>
          </a:prstGeom>
        </p:spPr>
        <p:txBody>
          <a:bodyPr vert="horz" lIns="91440" tIns="45720" rIns="91440" bIns="45720" rtlCol="0" anchor="ctr"/>
          <a:lstStyle>
            <a:lvl1pPr algn="r">
              <a:defRPr sz="800" cap="all" spc="300" baseline="0">
                <a:solidFill>
                  <a:schemeClr val="bg1"/>
                </a:solidFill>
              </a:defRPr>
            </a:lvl1pPr>
          </a:lstStyle>
          <a:p>
            <a:fld id="{149C728D-416F-40D5-8F13-55E5DD1CE8D1}" type="datetimeFigureOut">
              <a:rPr lang="en-US" dirty="0"/>
              <a:t>3/30/2026</a:t>
            </a:fld>
            <a:endParaRPr lang="en-US"/>
          </a:p>
        </p:txBody>
      </p:sp>
      <p:sp>
        <p:nvSpPr>
          <p:cNvPr id="5" name="Footer Placeholder 4">
            <a:extLst>
              <a:ext uri="{FF2B5EF4-FFF2-40B4-BE49-F238E27FC236}">
                <a16:creationId xmlns:a16="http://schemas.microsoft.com/office/drawing/2014/main" id="{5F10A637-D86F-4FA1-985D-2D82456511B1}"/>
              </a:ext>
            </a:extLst>
          </p:cNvPr>
          <p:cNvSpPr>
            <a:spLocks noGrp="1"/>
          </p:cNvSpPr>
          <p:nvPr>
            <p:ph type="ftr" sz="quarter" idx="3"/>
          </p:nvPr>
        </p:nvSpPr>
        <p:spPr>
          <a:xfrm rot="5400000">
            <a:off x="-1828801" y="1912217"/>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r>
              <a:rPr lang="en-US"/>
              <a:t>
              </a:t>
            </a:r>
          </a:p>
        </p:txBody>
      </p:sp>
      <p:sp>
        <p:nvSpPr>
          <p:cNvPr id="6" name="Slide Number Placeholder 5">
            <a:extLst>
              <a:ext uri="{FF2B5EF4-FFF2-40B4-BE49-F238E27FC236}">
                <a16:creationId xmlns:a16="http://schemas.microsoft.com/office/drawing/2014/main" id="{80F2FA4D-A931-46BA-B767-29A6FD5AAD2A}"/>
              </a:ext>
            </a:extLst>
          </p:cNvPr>
          <p:cNvSpPr>
            <a:spLocks noGrp="1"/>
          </p:cNvSpPr>
          <p:nvPr>
            <p:ph type="sldNum" sz="quarter" idx="4"/>
          </p:nvPr>
        </p:nvSpPr>
        <p:spPr>
          <a:xfrm>
            <a:off x="11669678" y="6408742"/>
            <a:ext cx="438652" cy="448830"/>
          </a:xfrm>
          <a:prstGeom prst="rect">
            <a:avLst/>
          </a:prstGeom>
        </p:spPr>
        <p:txBody>
          <a:bodyPr vert="horz" lIns="91440" tIns="45720" rIns="91440" bIns="45720" rtlCol="0" anchor="ctr"/>
          <a:lstStyle>
            <a:lvl1pPr algn="r">
              <a:defRPr sz="800">
                <a:solidFill>
                  <a:schemeClr val="bg1"/>
                </a:solidFill>
              </a:defRPr>
            </a:lvl1pPr>
          </a:lstStyle>
          <a:p>
            <a:fld id="{017DE1FC-E54A-4B87-A814-263D1E8654B2}" type="slidenum">
              <a:rPr lang="en-US" dirty="0"/>
              <a:t>‹#›</a:t>
            </a:fld>
            <a:endParaRPr lang="en-US"/>
          </a:p>
        </p:txBody>
      </p:sp>
    </p:spTree>
    <p:extLst>
      <p:ext uri="{BB962C8B-B14F-4D97-AF65-F5344CB8AC3E}">
        <p14:creationId xmlns:p14="http://schemas.microsoft.com/office/powerpoint/2010/main" val="29733756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88">
          <p15:clr>
            <a:srgbClr val="F26B43"/>
          </p15:clr>
        </p15:guide>
        <p15:guide id="4" pos="288">
          <p15:clr>
            <a:srgbClr val="F26B43"/>
          </p15:clr>
        </p15:guide>
        <p15:guide id="5" orient="horz" pos="4032">
          <p15:clr>
            <a:srgbClr val="F26B43"/>
          </p15:clr>
        </p15:guide>
        <p15:guide id="6" pos="7392">
          <p15:clr>
            <a:srgbClr val="F26B43"/>
          </p15:clr>
        </p15:guide>
        <p15:guide id="7" pos="5112">
          <p15:clr>
            <a:srgbClr val="F26B43"/>
          </p15:clr>
        </p15:guide>
        <p15:guide id="8" pos="2544">
          <p15:clr>
            <a:srgbClr val="F26B43"/>
          </p15:clr>
        </p15:guide>
        <p15:guide id="9" pos="864">
          <p15:clr>
            <a:srgbClr val="F26B43"/>
          </p15:clr>
        </p15:guide>
        <p15:guide id="10" orient="horz" pos="648">
          <p15:clr>
            <a:srgbClr val="F26B43"/>
          </p15:clr>
        </p15:guide>
        <p15:guide id="11" pos="681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3.pn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hyperlink" Target="https://www.google.com/url?sa=i&amp;url=https%3A%2F%2Fmyresourcecenter.org%2Fevent%2Fyf-gender-identity-night-2%2F2024-10-08%2F&amp;psig=AOvVaw35OZQsgPpJqniGLlHaq-Lq&amp;ust=1737922116387000&amp;source=images&amp;cd=vfe&amp;opi=89978449&amp;ved=0CBcQjhxqFwoTCMjD58rWkYsDFQAAAAAdAAAAABAE"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google.com/url?sa=i&amp;url=https%3A%2F%2Fmyresourcecenter.org%2Fevent%2Fyf-gender-identity-night-2%2F2024-10-08%2F&amp;psig=AOvVaw35OZQsgPpJqniGLlHaq-Lq&amp;ust=1737922116387000&amp;source=images&amp;cd=vfe&amp;opi=89978449&amp;ved=0CBcQjhxqFwoTCMjD58rWkYsDFQAAAAAdAAAAABAE"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ncbi.nlm.nih.gov/pubmed/26916172" TargetMode="External"/><Relationship Id="rId7" Type="http://schemas.openxmlformats.org/officeDocument/2006/relationships/hyperlink" Target="https://www.fsrh.org/Common/Uploaded%20files/documents/fsrh-guideline-contraception-for-women-aged-over-40-years-august-2017-amended-july-2023-.pdf" TargetMode="Externa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hyperlink" Target="https://www.pi.bayer.com/sites/g/files/vrxlpx33726/files/2022-01/20211221_var_ap_BEC20783-18310_HCPI_Mirena_en_mt.pdf" TargetMode="External"/><Relationship Id="rId5" Type="http://schemas.openxmlformats.org/officeDocument/2006/relationships/hyperlink" Target="https://www.ohsu.edu/sites/default/files/2019-06/IUD-comparison-Chart-Final.pdf" TargetMode="External"/><Relationship Id="rId4" Type="http://schemas.openxmlformats.org/officeDocument/2006/relationships/hyperlink" Target="https://www.ncbi.nlm.nih.gov/pubmed/27125892"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com/url?sa=i&amp;url=https%3A%2F%2Fmyresourcecenter.org%2Fevent%2Fyf-gender-identity-night-2%2F2024-10-08%2F&amp;psig=AOvVaw35OZQsgPpJqniGLlHaq-Lq&amp;ust=1737922116387000&amp;source=images&amp;cd=vfe&amp;opi=89978449&amp;ved=0CBcQjhxqFwoTCMjD58rWkYsDFQAAAAAdAAAAABAE"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com/url?sa=i&amp;url=https%3A%2F%2Fmyresourcecenter.org%2Fevent%2Fyf-gender-identity-night-2%2F2024-10-08%2F&amp;psig=AOvVaw35OZQsgPpJqniGLlHaq-Lq&amp;ust=1737922116387000&amp;source=images&amp;cd=vfe&amp;opi=89978449&amp;ved=0CBcQjhxqFwoTCMjD58rWkYsDFQAAAAAdAAAAABAE"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pubmed.ncbi.nlm.nih.gov/37732413/"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pubmed.ncbi.nlm.nih.gov/32412636/"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radiopaedia.org/articles/endometrial-thickness?lang=us"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hyperlink" Target="https://www.medgyn.com/product/medgyn-endosampler-2/" TargetMode="Externa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hyperlink" Target="https://www.medgyn.com/product/medgyn-pipette-2/" TargetMode="External"/><Relationship Id="rId5" Type="http://schemas.openxmlformats.org/officeDocument/2006/relationships/hyperlink" Target="https://www.eurosurgical.co.uk/gynaecology/1997-2/" TargetMode="External"/><Relationship Id="rId4" Type="http://schemas.openxmlformats.org/officeDocument/2006/relationships/image" Target="../media/image3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mailto:watermae@ohsu.edu" TargetMode="External"/><Relationship Id="rId2" Type="http://schemas.openxmlformats.org/officeDocument/2006/relationships/hyperlink" Target="mailto:bergerk@ohsu.ed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93338"/>
            <a:ext cx="9144000" cy="3274592"/>
          </a:xfrm>
        </p:spPr>
        <p:txBody>
          <a:bodyPr anchor="ctr">
            <a:normAutofit/>
          </a:bodyPr>
          <a:lstStyle/>
          <a:p>
            <a:r>
              <a:rPr lang="en-US" sz="4000"/>
              <a:t>Spotlight on Spotting</a:t>
            </a:r>
            <a:br>
              <a:rPr lang="en-US" sz="4000"/>
            </a:br>
            <a:r>
              <a:rPr lang="en-US" sz="4000">
                <a:ea typeface="+mj-lt"/>
                <a:cs typeface="+mj-lt"/>
              </a:rPr>
              <a:t> </a:t>
            </a:r>
            <a:r>
              <a:rPr lang="en-US" sz="2800">
                <a:ea typeface="+mj-lt"/>
                <a:cs typeface="+mj-lt"/>
              </a:rPr>
              <a:t>Mastering Abnormal Uterine </a:t>
            </a:r>
            <a:br>
              <a:rPr lang="en-US" sz="2800">
                <a:ea typeface="+mj-lt"/>
                <a:cs typeface="+mj-lt"/>
              </a:rPr>
            </a:br>
            <a:r>
              <a:rPr lang="en-US" sz="2800">
                <a:ea typeface="+mj-lt"/>
                <a:cs typeface="+mj-lt"/>
              </a:rPr>
              <a:t>Bleeding in Primary Care</a:t>
            </a:r>
          </a:p>
        </p:txBody>
      </p:sp>
      <p:sp>
        <p:nvSpPr>
          <p:cNvPr id="3" name="Subtitle 2"/>
          <p:cNvSpPr>
            <a:spLocks noGrp="1"/>
          </p:cNvSpPr>
          <p:nvPr>
            <p:ph type="subTitle" idx="1"/>
          </p:nvPr>
        </p:nvSpPr>
        <p:spPr>
          <a:xfrm>
            <a:off x="1524000" y="5068394"/>
            <a:ext cx="9144000" cy="1358825"/>
          </a:xfrm>
        </p:spPr>
        <p:txBody>
          <a:bodyPr anchor="ctr">
            <a:normAutofit/>
          </a:bodyPr>
          <a:lstStyle/>
          <a:p>
            <a:pPr>
              <a:lnSpc>
                <a:spcPct val="100000"/>
              </a:lnSpc>
            </a:pPr>
            <a:endParaRPr lang="en-US" dirty="0"/>
          </a:p>
          <a:p>
            <a:pPr>
              <a:lnSpc>
                <a:spcPct val="100000"/>
              </a:lnSpc>
            </a:pPr>
            <a:r>
              <a:rPr lang="en-US" dirty="0"/>
              <a:t>Katie Putnam, MD MPH</a:t>
            </a:r>
          </a:p>
          <a:p>
            <a:pPr>
              <a:lnSpc>
                <a:spcPct val="100000"/>
              </a:lnSpc>
            </a:pPr>
            <a:r>
              <a:rPr lang="en-US" dirty="0"/>
              <a:t>Emily Waterman, MD MPH</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7935B-20B5-337B-6CA2-EC08FD5BD18F}"/>
              </a:ext>
            </a:extLst>
          </p:cNvPr>
          <p:cNvSpPr>
            <a:spLocks noGrp="1"/>
          </p:cNvSpPr>
          <p:nvPr>
            <p:ph type="title"/>
          </p:nvPr>
        </p:nvSpPr>
        <p:spPr>
          <a:xfrm>
            <a:off x="1371600" y="83417"/>
            <a:ext cx="10240903" cy="664728"/>
          </a:xfrm>
        </p:spPr>
        <p:txBody>
          <a:bodyPr>
            <a:normAutofit/>
          </a:bodyPr>
          <a:lstStyle/>
          <a:p>
            <a:r>
              <a:rPr lang="en-US"/>
              <a:t>Assessment tools (FIGO)</a:t>
            </a:r>
          </a:p>
        </p:txBody>
      </p:sp>
      <p:sp>
        <p:nvSpPr>
          <p:cNvPr id="4" name="Date Placeholder 3">
            <a:extLst>
              <a:ext uri="{FF2B5EF4-FFF2-40B4-BE49-F238E27FC236}">
                <a16:creationId xmlns:a16="http://schemas.microsoft.com/office/drawing/2014/main" id="{57B76284-DFA5-79C2-BEBE-3016E4444F68}"/>
              </a:ext>
            </a:extLst>
          </p:cNvPr>
          <p:cNvSpPr>
            <a:spLocks noGrp="1"/>
          </p:cNvSpPr>
          <p:nvPr>
            <p:ph type="dt" sz="half" idx="10"/>
          </p:nvPr>
        </p:nvSpPr>
        <p:spPr/>
        <p:txBody>
          <a:bodyPr/>
          <a:lstStyle/>
          <a:p>
            <a:fld id="{867C4AD8-2710-4EC8-8595-E6E72F4CB774}" type="datetime1">
              <a:rPr lang="en-US" smtClean="0"/>
              <a:t>3/30/2026</a:t>
            </a:fld>
            <a:endParaRPr lang="en-US"/>
          </a:p>
        </p:txBody>
      </p:sp>
      <p:sp>
        <p:nvSpPr>
          <p:cNvPr id="5" name="Footer Placeholder 4">
            <a:extLst>
              <a:ext uri="{FF2B5EF4-FFF2-40B4-BE49-F238E27FC236}">
                <a16:creationId xmlns:a16="http://schemas.microsoft.com/office/drawing/2014/main" id="{4A961ECA-D989-E03E-FEE6-3DB11AAD103F}"/>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36FF152D-E384-7559-4427-4D8C5054C145}"/>
              </a:ext>
            </a:extLst>
          </p:cNvPr>
          <p:cNvSpPr>
            <a:spLocks noGrp="1"/>
          </p:cNvSpPr>
          <p:nvPr>
            <p:ph type="sldNum" sz="quarter" idx="12"/>
          </p:nvPr>
        </p:nvSpPr>
        <p:spPr/>
        <p:txBody>
          <a:bodyPr/>
          <a:lstStyle/>
          <a:p>
            <a:fld id="{017DE1FC-E54A-4B87-A814-263D1E8654B2}" type="slidenum">
              <a:rPr lang="en-US" smtClean="0"/>
              <a:t>10</a:t>
            </a:fld>
            <a:endParaRPr lang="en-US"/>
          </a:p>
        </p:txBody>
      </p:sp>
      <p:pic>
        <p:nvPicPr>
          <p:cNvPr id="7" name="Picture 6">
            <a:extLst>
              <a:ext uri="{FF2B5EF4-FFF2-40B4-BE49-F238E27FC236}">
                <a16:creationId xmlns:a16="http://schemas.microsoft.com/office/drawing/2014/main" id="{5E51100E-AF19-07CC-60B6-2337E1D6AB21}"/>
              </a:ext>
            </a:extLst>
          </p:cNvPr>
          <p:cNvPicPr>
            <a:picLocks noChangeAspect="1"/>
          </p:cNvPicPr>
          <p:nvPr/>
        </p:nvPicPr>
        <p:blipFill>
          <a:blip r:embed="rId2"/>
          <a:stretch>
            <a:fillRect/>
          </a:stretch>
        </p:blipFill>
        <p:spPr>
          <a:xfrm>
            <a:off x="2617557" y="997382"/>
            <a:ext cx="7143750" cy="5162550"/>
          </a:xfrm>
          <a:prstGeom prst="rect">
            <a:avLst/>
          </a:prstGeom>
        </p:spPr>
      </p:pic>
      <p:sp>
        <p:nvSpPr>
          <p:cNvPr id="8" name="Content Placeholder 2">
            <a:extLst>
              <a:ext uri="{FF2B5EF4-FFF2-40B4-BE49-F238E27FC236}">
                <a16:creationId xmlns:a16="http://schemas.microsoft.com/office/drawing/2014/main" id="{8F7BFE94-7E41-6344-76ED-FFFEEA9A420A}"/>
              </a:ext>
            </a:extLst>
          </p:cNvPr>
          <p:cNvSpPr txBox="1">
            <a:spLocks/>
          </p:cNvSpPr>
          <p:nvPr/>
        </p:nvSpPr>
        <p:spPr>
          <a:xfrm>
            <a:off x="67938" y="6521686"/>
            <a:ext cx="11204878" cy="283890"/>
          </a:xfrm>
          <a:prstGeom prst="rect">
            <a:avLst/>
          </a:prstGeom>
        </p:spPr>
        <p:txBody>
          <a:bodyPr vert="horz" lIns="0" tIns="0" rIns="0" bIns="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a:solidFill>
                  <a:schemeClr val="bg1"/>
                </a:solidFill>
              </a:rPr>
              <a:t>FIGO System 1. Definition of normal and abnormal uterine bleeding.</a:t>
            </a:r>
          </a:p>
        </p:txBody>
      </p:sp>
    </p:spTree>
    <p:extLst>
      <p:ext uri="{BB962C8B-B14F-4D97-AF65-F5344CB8AC3E}">
        <p14:creationId xmlns:p14="http://schemas.microsoft.com/office/powerpoint/2010/main" val="2327985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31BD72-6038-319A-CC9A-D3C5F1B800D7}"/>
              </a:ext>
            </a:extLst>
          </p:cNvPr>
          <p:cNvSpPr>
            <a:spLocks noGrp="1"/>
          </p:cNvSpPr>
          <p:nvPr>
            <p:ph type="dt" sz="half" idx="10"/>
          </p:nvPr>
        </p:nvSpPr>
        <p:spPr/>
        <p:txBody>
          <a:bodyPr/>
          <a:lstStyle/>
          <a:p>
            <a:fld id="{EEF88B09-C501-48EB-AC17-28C96297EA4B}" type="datetime1">
              <a:rPr lang="en-US" smtClean="0"/>
              <a:t>3/30/2026</a:t>
            </a:fld>
            <a:endParaRPr lang="en-US"/>
          </a:p>
        </p:txBody>
      </p:sp>
      <p:sp>
        <p:nvSpPr>
          <p:cNvPr id="5" name="Footer Placeholder 4">
            <a:extLst>
              <a:ext uri="{FF2B5EF4-FFF2-40B4-BE49-F238E27FC236}">
                <a16:creationId xmlns:a16="http://schemas.microsoft.com/office/drawing/2014/main" id="{774693E9-C0E4-2E0A-0068-52243AFA99B6}"/>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D45ACA3E-3DB8-DC9F-9E8E-C0618F356162}"/>
              </a:ext>
            </a:extLst>
          </p:cNvPr>
          <p:cNvSpPr>
            <a:spLocks noGrp="1"/>
          </p:cNvSpPr>
          <p:nvPr>
            <p:ph type="sldNum" sz="quarter" idx="12"/>
          </p:nvPr>
        </p:nvSpPr>
        <p:spPr/>
        <p:txBody>
          <a:bodyPr/>
          <a:lstStyle/>
          <a:p>
            <a:fld id="{017DE1FC-E54A-4B87-A814-263D1E8654B2}" type="slidenum">
              <a:rPr lang="en-US" smtClean="0"/>
              <a:t>11</a:t>
            </a:fld>
            <a:endParaRPr lang="en-US"/>
          </a:p>
        </p:txBody>
      </p:sp>
      <p:sp>
        <p:nvSpPr>
          <p:cNvPr id="10" name="Title 1">
            <a:extLst>
              <a:ext uri="{FF2B5EF4-FFF2-40B4-BE49-F238E27FC236}">
                <a16:creationId xmlns:a16="http://schemas.microsoft.com/office/drawing/2014/main" id="{137AC21E-512D-B98F-E9C1-A44F96813B90}"/>
              </a:ext>
            </a:extLst>
          </p:cNvPr>
          <p:cNvSpPr>
            <a:spLocks noGrp="1"/>
          </p:cNvSpPr>
          <p:nvPr>
            <p:ph type="title"/>
          </p:nvPr>
        </p:nvSpPr>
        <p:spPr>
          <a:xfrm>
            <a:off x="1251527" y="-141501"/>
            <a:ext cx="10240903" cy="664728"/>
          </a:xfrm>
        </p:spPr>
        <p:txBody>
          <a:bodyPr>
            <a:normAutofit/>
          </a:bodyPr>
          <a:lstStyle/>
          <a:p>
            <a:r>
              <a:rPr lang="en-US" sz="2800"/>
              <a:t>Assessment tools (ACOG)</a:t>
            </a:r>
          </a:p>
        </p:txBody>
      </p:sp>
      <p:sp>
        <p:nvSpPr>
          <p:cNvPr id="12" name="Content Placeholder 2">
            <a:extLst>
              <a:ext uri="{FF2B5EF4-FFF2-40B4-BE49-F238E27FC236}">
                <a16:creationId xmlns:a16="http://schemas.microsoft.com/office/drawing/2014/main" id="{87937F5C-27B9-66A1-A798-17BE02D2462C}"/>
              </a:ext>
            </a:extLst>
          </p:cNvPr>
          <p:cNvSpPr txBox="1">
            <a:spLocks/>
          </p:cNvSpPr>
          <p:nvPr/>
        </p:nvSpPr>
        <p:spPr>
          <a:xfrm>
            <a:off x="65245" y="6408742"/>
            <a:ext cx="11204878" cy="283890"/>
          </a:xfrm>
          <a:prstGeom prst="rect">
            <a:avLst/>
          </a:prstGeom>
        </p:spPr>
        <p:txBody>
          <a:bodyPr vert="horz" lIns="0" tIns="0" rIns="0" bIns="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800" b="0">
                <a:effectLst/>
              </a:rPr>
              <a:t>1. Costlow, Laurie. "Heavy Menstrual Bleeding in Adolescents: ACOG Management Recommendations." American Family Physician 101.10 (2020): 633-635.</a:t>
            </a:r>
            <a:endParaRPr lang="en-US" sz="800"/>
          </a:p>
          <a:p>
            <a:pPr marL="0" indent="0">
              <a:spcBef>
                <a:spcPts val="0"/>
              </a:spcBef>
              <a:buNone/>
            </a:pPr>
            <a:r>
              <a:rPr lang="en-US" sz="800"/>
              <a:t>2. ACOG Practice Bulletin 785: </a:t>
            </a:r>
            <a:r>
              <a:rPr lang="en-US" sz="800">
                <a:ea typeface="+mn-lt"/>
                <a:cs typeface="+mn-lt"/>
              </a:rPr>
              <a:t>Screening and Management of Bleeding Disorders in Adolescents With Heavy Menstrual Bleeding</a:t>
            </a:r>
          </a:p>
          <a:p>
            <a:pPr marL="0" indent="0">
              <a:spcBef>
                <a:spcPts val="0"/>
              </a:spcBef>
              <a:buNone/>
            </a:pPr>
            <a:r>
              <a:rPr lang="en-US" sz="800" b="0">
                <a:effectLst/>
              </a:rPr>
              <a:t>3. Philipp CS, Faiz A, Dowling NF, et al. Development of a screening tool for identifying women with menorrhagia for hemostatic evaluation. Am J Obstet Gynecol. 2008;198(2):163.e1–e8.</a:t>
            </a:r>
          </a:p>
          <a:p>
            <a:pPr marL="0" indent="0">
              <a:spcBef>
                <a:spcPts val="0"/>
              </a:spcBef>
              <a:buNone/>
            </a:pPr>
            <a:endParaRPr lang="en-US" sz="800" b="0">
              <a:effectLst/>
            </a:endParaRPr>
          </a:p>
        </p:txBody>
      </p:sp>
      <p:pic>
        <p:nvPicPr>
          <p:cNvPr id="8" name="Picture 7">
            <a:extLst>
              <a:ext uri="{FF2B5EF4-FFF2-40B4-BE49-F238E27FC236}">
                <a16:creationId xmlns:a16="http://schemas.microsoft.com/office/drawing/2014/main" id="{341BC312-A761-6013-1660-773A4FE29EB8}"/>
              </a:ext>
            </a:extLst>
          </p:cNvPr>
          <p:cNvPicPr>
            <a:picLocks noChangeAspect="1"/>
          </p:cNvPicPr>
          <p:nvPr/>
        </p:nvPicPr>
        <p:blipFill>
          <a:blip r:embed="rId2"/>
          <a:srcRect b="26772"/>
          <a:stretch/>
        </p:blipFill>
        <p:spPr>
          <a:xfrm>
            <a:off x="1524625" y="668931"/>
            <a:ext cx="4125341" cy="5547447"/>
          </a:xfrm>
          <a:prstGeom prst="rect">
            <a:avLst/>
          </a:prstGeom>
        </p:spPr>
      </p:pic>
      <p:pic>
        <p:nvPicPr>
          <p:cNvPr id="11" name="Picture 10">
            <a:extLst>
              <a:ext uri="{FF2B5EF4-FFF2-40B4-BE49-F238E27FC236}">
                <a16:creationId xmlns:a16="http://schemas.microsoft.com/office/drawing/2014/main" id="{0833C630-FCF7-91FE-7025-A0C86A116CC1}"/>
              </a:ext>
            </a:extLst>
          </p:cNvPr>
          <p:cNvPicPr>
            <a:picLocks noChangeAspect="1"/>
          </p:cNvPicPr>
          <p:nvPr/>
        </p:nvPicPr>
        <p:blipFill>
          <a:blip r:embed="rId2"/>
          <a:srcRect t="73039"/>
          <a:stretch/>
        </p:blipFill>
        <p:spPr>
          <a:xfrm>
            <a:off x="6542036" y="2093159"/>
            <a:ext cx="4825251" cy="238894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31071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68CB2-6E17-AD2C-9254-84C62F54EB00}"/>
              </a:ext>
            </a:extLst>
          </p:cNvPr>
          <p:cNvSpPr>
            <a:spLocks noGrp="1"/>
          </p:cNvSpPr>
          <p:nvPr>
            <p:ph type="title"/>
          </p:nvPr>
        </p:nvSpPr>
        <p:spPr>
          <a:xfrm>
            <a:off x="1292034" y="169404"/>
            <a:ext cx="10596970" cy="448830"/>
          </a:xfrm>
        </p:spPr>
        <p:txBody>
          <a:bodyPr>
            <a:normAutofit/>
          </a:bodyPr>
          <a:lstStyle/>
          <a:p>
            <a:r>
              <a:rPr lang="en-US" sz="2800"/>
              <a:t>Assessment tools (PBAC)</a:t>
            </a:r>
          </a:p>
        </p:txBody>
      </p:sp>
      <p:sp>
        <p:nvSpPr>
          <p:cNvPr id="3" name="Content Placeholder 2">
            <a:extLst>
              <a:ext uri="{FF2B5EF4-FFF2-40B4-BE49-F238E27FC236}">
                <a16:creationId xmlns:a16="http://schemas.microsoft.com/office/drawing/2014/main" id="{39FCAD34-B32D-E227-ADA2-5E37B69FBCAE}"/>
              </a:ext>
            </a:extLst>
          </p:cNvPr>
          <p:cNvSpPr>
            <a:spLocks noGrp="1"/>
          </p:cNvSpPr>
          <p:nvPr>
            <p:ph idx="1"/>
          </p:nvPr>
        </p:nvSpPr>
        <p:spPr>
          <a:xfrm>
            <a:off x="228599" y="1824032"/>
            <a:ext cx="3920835" cy="3956179"/>
          </a:xfrm>
        </p:spPr>
        <p:txBody>
          <a:bodyPr/>
          <a:lstStyle/>
          <a:p>
            <a:r>
              <a:rPr lang="en-US">
                <a:latin typeface="+mj-lt"/>
              </a:rPr>
              <a:t>Consider use of chart to help patients document bleeding</a:t>
            </a:r>
          </a:p>
          <a:p>
            <a:r>
              <a:rPr lang="en-US">
                <a:latin typeface="+mj-lt"/>
              </a:rPr>
              <a:t>Multiple available pictographs, the </a:t>
            </a:r>
            <a:r>
              <a:rPr lang="en-US" b="0" i="0">
                <a:solidFill>
                  <a:srgbClr val="333333"/>
                </a:solidFill>
                <a:effectLst/>
                <a:latin typeface="+mj-lt"/>
              </a:rPr>
              <a:t>Pictorial Blood Loss Assessment Chart (PBAC) is most common</a:t>
            </a:r>
          </a:p>
          <a:p>
            <a:r>
              <a:rPr lang="en-US">
                <a:solidFill>
                  <a:srgbClr val="333333"/>
                </a:solidFill>
                <a:latin typeface="+mj-lt"/>
              </a:rPr>
              <a:t>Score&gt;100 concerning for AUB</a:t>
            </a:r>
            <a:endParaRPr lang="en-US" b="0" i="0">
              <a:solidFill>
                <a:srgbClr val="333333"/>
              </a:solidFill>
              <a:effectLst/>
              <a:latin typeface="+mj-lt"/>
            </a:endParaRPr>
          </a:p>
          <a:p>
            <a:endParaRPr lang="en-US">
              <a:latin typeface="+mj-lt"/>
            </a:endParaRPr>
          </a:p>
        </p:txBody>
      </p:sp>
      <p:sp>
        <p:nvSpPr>
          <p:cNvPr id="4" name="Date Placeholder 3">
            <a:extLst>
              <a:ext uri="{FF2B5EF4-FFF2-40B4-BE49-F238E27FC236}">
                <a16:creationId xmlns:a16="http://schemas.microsoft.com/office/drawing/2014/main" id="{BC531A1D-F656-7847-5293-F4F9E4D8A846}"/>
              </a:ext>
            </a:extLst>
          </p:cNvPr>
          <p:cNvSpPr>
            <a:spLocks noGrp="1"/>
          </p:cNvSpPr>
          <p:nvPr>
            <p:ph type="dt" sz="half" idx="10"/>
          </p:nvPr>
        </p:nvSpPr>
        <p:spPr/>
        <p:txBody>
          <a:bodyPr/>
          <a:lstStyle/>
          <a:p>
            <a:fld id="{9C3A4D42-E3D6-4705-90AA-F4E66BD69E6C}" type="datetime1">
              <a:rPr lang="en-US" smtClean="0"/>
              <a:t>3/30/2026</a:t>
            </a:fld>
            <a:endParaRPr lang="en-US"/>
          </a:p>
        </p:txBody>
      </p:sp>
      <p:sp>
        <p:nvSpPr>
          <p:cNvPr id="5" name="Footer Placeholder 4">
            <a:extLst>
              <a:ext uri="{FF2B5EF4-FFF2-40B4-BE49-F238E27FC236}">
                <a16:creationId xmlns:a16="http://schemas.microsoft.com/office/drawing/2014/main" id="{14AE6BC8-B6F9-C625-9CEA-4AB9D5EE591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0BDF161E-F6CF-C3C6-E193-DB86FEA50727}"/>
              </a:ext>
            </a:extLst>
          </p:cNvPr>
          <p:cNvSpPr>
            <a:spLocks noGrp="1"/>
          </p:cNvSpPr>
          <p:nvPr>
            <p:ph type="sldNum" sz="quarter" idx="12"/>
          </p:nvPr>
        </p:nvSpPr>
        <p:spPr/>
        <p:txBody>
          <a:bodyPr/>
          <a:lstStyle/>
          <a:p>
            <a:fld id="{017DE1FC-E54A-4B87-A814-263D1E8654B2}" type="slidenum">
              <a:rPr lang="en-US" smtClean="0"/>
              <a:t>12</a:t>
            </a:fld>
            <a:endParaRPr lang="en-US"/>
          </a:p>
        </p:txBody>
      </p:sp>
      <p:pic>
        <p:nvPicPr>
          <p:cNvPr id="8" name="Picture 7">
            <a:extLst>
              <a:ext uri="{FF2B5EF4-FFF2-40B4-BE49-F238E27FC236}">
                <a16:creationId xmlns:a16="http://schemas.microsoft.com/office/drawing/2014/main" id="{D2623BED-DD2D-6479-DF60-BB9E7B1E067F}"/>
              </a:ext>
            </a:extLst>
          </p:cNvPr>
          <p:cNvPicPr>
            <a:picLocks noChangeAspect="1"/>
          </p:cNvPicPr>
          <p:nvPr/>
        </p:nvPicPr>
        <p:blipFill>
          <a:blip r:embed="rId2"/>
          <a:srcRect/>
          <a:stretch/>
        </p:blipFill>
        <p:spPr>
          <a:xfrm>
            <a:off x="4300166" y="1133669"/>
            <a:ext cx="7369512" cy="4590661"/>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73844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28385-FF57-B8C6-24FD-950F394C82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E1E977-29D9-BB06-DF53-A5FDAAB6DE19}"/>
              </a:ext>
            </a:extLst>
          </p:cNvPr>
          <p:cNvSpPr>
            <a:spLocks noGrp="1"/>
          </p:cNvSpPr>
          <p:nvPr>
            <p:ph type="title"/>
          </p:nvPr>
        </p:nvSpPr>
        <p:spPr>
          <a:xfrm>
            <a:off x="1371600" y="509286"/>
            <a:ext cx="10240903" cy="1233488"/>
          </a:xfrm>
        </p:spPr>
        <p:txBody>
          <a:bodyPr/>
          <a:lstStyle/>
          <a:p>
            <a:r>
              <a:rPr lang="en-US" dirty="0"/>
              <a:t>What is your workup?</a:t>
            </a:r>
          </a:p>
        </p:txBody>
      </p:sp>
      <p:sp>
        <p:nvSpPr>
          <p:cNvPr id="4" name="Date Placeholder 3">
            <a:extLst>
              <a:ext uri="{FF2B5EF4-FFF2-40B4-BE49-F238E27FC236}">
                <a16:creationId xmlns:a16="http://schemas.microsoft.com/office/drawing/2014/main" id="{B87E87D4-0A15-A0FA-A03F-4EB1FDEB242B}"/>
              </a:ext>
            </a:extLst>
          </p:cNvPr>
          <p:cNvSpPr>
            <a:spLocks noGrp="1"/>
          </p:cNvSpPr>
          <p:nvPr>
            <p:ph type="dt" sz="half" idx="10"/>
          </p:nvPr>
        </p:nvSpPr>
        <p:spPr/>
        <p:txBody>
          <a:bodyPr/>
          <a:lstStyle/>
          <a:p>
            <a:fld id="{5B621C03-D1DC-42AE-9848-0B06B039CF0D}" type="datetime1">
              <a:rPr lang="en-US"/>
              <a:t>3/30/2026</a:t>
            </a:fld>
            <a:endParaRPr lang="en-US"/>
          </a:p>
        </p:txBody>
      </p:sp>
      <p:sp>
        <p:nvSpPr>
          <p:cNvPr id="5" name="Footer Placeholder 4">
            <a:extLst>
              <a:ext uri="{FF2B5EF4-FFF2-40B4-BE49-F238E27FC236}">
                <a16:creationId xmlns:a16="http://schemas.microsoft.com/office/drawing/2014/main" id="{06122A24-FECE-5D2F-E761-5D13E2FFA480}"/>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A5F3B5D3-0A56-FDC7-D737-727A7DABA7FA}"/>
              </a:ext>
            </a:extLst>
          </p:cNvPr>
          <p:cNvSpPr>
            <a:spLocks noGrp="1"/>
          </p:cNvSpPr>
          <p:nvPr>
            <p:ph type="sldNum" sz="quarter" idx="12"/>
          </p:nvPr>
        </p:nvSpPr>
        <p:spPr/>
        <p:txBody>
          <a:bodyPr/>
          <a:lstStyle/>
          <a:p>
            <a:fld id="{017DE1FC-E54A-4B87-A814-263D1E8654B2}" type="slidenum">
              <a:rPr lang="en-US" dirty="0"/>
              <a:t>13</a:t>
            </a:fld>
            <a:endParaRPr lang="en-US"/>
          </a:p>
        </p:txBody>
      </p:sp>
      <p:sp>
        <p:nvSpPr>
          <p:cNvPr id="9" name="Content Placeholder 8">
            <a:extLst>
              <a:ext uri="{FF2B5EF4-FFF2-40B4-BE49-F238E27FC236}">
                <a16:creationId xmlns:a16="http://schemas.microsoft.com/office/drawing/2014/main" id="{DFC686FC-7B46-B748-007B-3B857ECB24D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28312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CC873-CB0A-6492-54DE-358875AA61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C5C8CD-67E4-D364-34B9-14616E82E0B0}"/>
              </a:ext>
            </a:extLst>
          </p:cNvPr>
          <p:cNvSpPr>
            <a:spLocks noGrp="1"/>
          </p:cNvSpPr>
          <p:nvPr>
            <p:ph type="title"/>
          </p:nvPr>
        </p:nvSpPr>
        <p:spPr>
          <a:xfrm>
            <a:off x="1428775" y="237862"/>
            <a:ext cx="10240903" cy="1233488"/>
          </a:xfrm>
        </p:spPr>
        <p:txBody>
          <a:bodyPr/>
          <a:lstStyle/>
          <a:p>
            <a:r>
              <a:rPr lang="en-US"/>
              <a:t>workup</a:t>
            </a:r>
          </a:p>
        </p:txBody>
      </p:sp>
      <p:graphicFrame>
        <p:nvGraphicFramePr>
          <p:cNvPr id="8" name="Content Placeholder 7">
            <a:extLst>
              <a:ext uri="{FF2B5EF4-FFF2-40B4-BE49-F238E27FC236}">
                <a16:creationId xmlns:a16="http://schemas.microsoft.com/office/drawing/2014/main" id="{DCF9A174-9CC8-2804-660E-9D790D88B62F}"/>
              </a:ext>
            </a:extLst>
          </p:cNvPr>
          <p:cNvGraphicFramePr>
            <a:graphicFrameLocks noGrp="1"/>
          </p:cNvGraphicFramePr>
          <p:nvPr>
            <p:ph idx="1"/>
          </p:nvPr>
        </p:nvGraphicFramePr>
        <p:xfrm>
          <a:off x="1104899" y="1790017"/>
          <a:ext cx="10507604" cy="4315509"/>
        </p:xfrm>
        <a:graphic>
          <a:graphicData uri="http://schemas.openxmlformats.org/drawingml/2006/table">
            <a:tbl>
              <a:tblPr firstRow="1" bandRow="1">
                <a:tableStyleId>{8EC20E35-A176-4012-BC5E-935CFFF8708E}</a:tableStyleId>
              </a:tblPr>
              <a:tblGrid>
                <a:gridCol w="2626901">
                  <a:extLst>
                    <a:ext uri="{9D8B030D-6E8A-4147-A177-3AD203B41FA5}">
                      <a16:colId xmlns:a16="http://schemas.microsoft.com/office/drawing/2014/main" val="2263307163"/>
                    </a:ext>
                  </a:extLst>
                </a:gridCol>
                <a:gridCol w="2626901">
                  <a:extLst>
                    <a:ext uri="{9D8B030D-6E8A-4147-A177-3AD203B41FA5}">
                      <a16:colId xmlns:a16="http://schemas.microsoft.com/office/drawing/2014/main" val="2877043032"/>
                    </a:ext>
                  </a:extLst>
                </a:gridCol>
                <a:gridCol w="2626901">
                  <a:extLst>
                    <a:ext uri="{9D8B030D-6E8A-4147-A177-3AD203B41FA5}">
                      <a16:colId xmlns:a16="http://schemas.microsoft.com/office/drawing/2014/main" val="4011253480"/>
                    </a:ext>
                  </a:extLst>
                </a:gridCol>
                <a:gridCol w="2626901">
                  <a:extLst>
                    <a:ext uri="{9D8B030D-6E8A-4147-A177-3AD203B41FA5}">
                      <a16:colId xmlns:a16="http://schemas.microsoft.com/office/drawing/2014/main" val="767255651"/>
                    </a:ext>
                  </a:extLst>
                </a:gridCol>
              </a:tblGrid>
              <a:tr h="4040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a:p>
                  </a:txBody>
                  <a:tcPr/>
                </a:tc>
                <a:tc>
                  <a:txBody>
                    <a:bodyPr/>
                    <a:lstStyle/>
                    <a:p>
                      <a:pPr algn="ctr"/>
                      <a:r>
                        <a:rPr lang="en-US"/>
                        <a:t>ACOG</a:t>
                      </a:r>
                      <a:r>
                        <a:rPr lang="en-US" baseline="30000"/>
                        <a:t>1</a:t>
                      </a:r>
                      <a:endParaRPr lang="en-US"/>
                    </a:p>
                  </a:txBody>
                  <a:tcPr/>
                </a:tc>
                <a:tc>
                  <a:txBody>
                    <a:bodyPr/>
                    <a:lstStyle/>
                    <a:p>
                      <a:pPr algn="ctr"/>
                      <a:r>
                        <a:rPr lang="en-US"/>
                        <a:t>AAFP</a:t>
                      </a:r>
                      <a:r>
                        <a:rPr lang="en-US" baseline="30000"/>
                        <a:t>2</a:t>
                      </a:r>
                      <a:endParaRPr lang="en-US"/>
                    </a:p>
                  </a:txBody>
                  <a:tcPr/>
                </a:tc>
                <a:tc>
                  <a:txBody>
                    <a:bodyPr/>
                    <a:lstStyle/>
                    <a:p>
                      <a:pPr algn="ctr"/>
                      <a:r>
                        <a:rPr lang="en-US"/>
                        <a:t>JAMA Peds</a:t>
                      </a:r>
                      <a:r>
                        <a:rPr lang="en-US" baseline="30000"/>
                        <a:t>3</a:t>
                      </a:r>
                      <a:endParaRPr lang="en-US"/>
                    </a:p>
                  </a:txBody>
                  <a:tcPr/>
                </a:tc>
                <a:extLst>
                  <a:ext uri="{0D108BD9-81ED-4DB2-BD59-A6C34878D82A}">
                    <a16:rowId xmlns:a16="http://schemas.microsoft.com/office/drawing/2014/main" val="2965499351"/>
                  </a:ext>
                </a:extLst>
              </a:tr>
              <a:tr h="4377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Pelvic exam</a:t>
                      </a:r>
                    </a:p>
                  </a:txBody>
                  <a:tcPr/>
                </a:tc>
                <a:tc>
                  <a:txBody>
                    <a:bodyPr/>
                    <a:lstStyle/>
                    <a:p>
                      <a:pPr algn="ctr"/>
                      <a:endParaRPr lang="en-US" sz="200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09823801"/>
                  </a:ext>
                </a:extLst>
              </a:tr>
              <a:tr h="4377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t>Urine HCG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chemeClr val="tx2">
                              <a:lumMod val="75000"/>
                              <a:lumOff val="25000"/>
                            </a:schemeClr>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chemeClr val="tx2">
                              <a:lumMod val="75000"/>
                              <a:lumOff val="25000"/>
                            </a:schemeClr>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chemeClr val="tx2">
                              <a:lumMod val="75000"/>
                              <a:lumOff val="25000"/>
                            </a:schemeClr>
                          </a:solidFill>
                        </a:rPr>
                        <a:t>?</a:t>
                      </a:r>
                    </a:p>
                  </a:txBody>
                  <a:tcPr/>
                </a:tc>
                <a:extLst>
                  <a:ext uri="{0D108BD9-81ED-4DB2-BD59-A6C34878D82A}">
                    <a16:rowId xmlns:a16="http://schemas.microsoft.com/office/drawing/2014/main" val="815591677"/>
                  </a:ext>
                </a:extLst>
              </a:tr>
              <a:tr h="4377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GC/CT</a:t>
                      </a:r>
                    </a:p>
                  </a:txBody>
                  <a:tcPr/>
                </a:tc>
                <a:tc>
                  <a:txBody>
                    <a:bodyPr/>
                    <a:lstStyle/>
                    <a:p>
                      <a:pPr algn="ctr"/>
                      <a:r>
                        <a:rPr lang="en-US" sz="2000" b="1">
                          <a:solidFill>
                            <a:schemeClr val="tx2">
                              <a:lumMod val="75000"/>
                              <a:lumOff val="25000"/>
                            </a:schemeClr>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chemeClr val="tx2">
                              <a:lumMod val="75000"/>
                              <a:lumOff val="25000"/>
                            </a:schemeClr>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chemeClr val="tx2">
                              <a:lumMod val="75000"/>
                              <a:lumOff val="25000"/>
                            </a:schemeClr>
                          </a:solidFill>
                        </a:rPr>
                        <a:t>?</a:t>
                      </a:r>
                    </a:p>
                  </a:txBody>
                  <a:tcPr/>
                </a:tc>
                <a:extLst>
                  <a:ext uri="{0D108BD9-81ED-4DB2-BD59-A6C34878D82A}">
                    <a16:rowId xmlns:a16="http://schemas.microsoft.com/office/drawing/2014/main" val="3798224266"/>
                  </a:ext>
                </a:extLst>
              </a:tr>
              <a:tr h="4377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CBC + ferritin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B050"/>
                          </a:solidFill>
                          <a:sym typeface="Wingdings" panose="05000000000000000000" pitchFamily="2" charset="2"/>
                        </a:rPr>
                        <a:t></a:t>
                      </a:r>
                      <a:endParaRPr lang="en-US" sz="20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rgbClr val="00B050"/>
                          </a:solidFill>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rgbClr val="00B050"/>
                          </a:solidFill>
                          <a:sym typeface="Wingdings" panose="05000000000000000000" pitchFamily="2" charset="2"/>
                        </a:rPr>
                        <a:t></a:t>
                      </a:r>
                      <a:endParaRPr lang="en-US" sz="1800"/>
                    </a:p>
                  </a:txBody>
                  <a:tcPr/>
                </a:tc>
                <a:extLst>
                  <a:ext uri="{0D108BD9-81ED-4DB2-BD59-A6C34878D82A}">
                    <a16:rowId xmlns:a16="http://schemas.microsoft.com/office/drawing/2014/main" val="422380729"/>
                  </a:ext>
                </a:extLst>
              </a:tr>
              <a:tr h="4377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Coagulation labs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B050"/>
                          </a:solidFill>
                          <a:sym typeface="Wingdings" panose="05000000000000000000" pitchFamily="2" charset="2"/>
                        </a:rPr>
                        <a:t></a:t>
                      </a:r>
                      <a:endParaRPr lang="en-US" sz="20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rgbClr val="00B050"/>
                          </a:solidFill>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chemeClr val="tx2">
                              <a:lumMod val="75000"/>
                              <a:lumOff val="25000"/>
                            </a:schemeClr>
                          </a:solidFill>
                        </a:rPr>
                        <a:t>?</a:t>
                      </a:r>
                    </a:p>
                  </a:txBody>
                  <a:tcPr/>
                </a:tc>
                <a:extLst>
                  <a:ext uri="{0D108BD9-81ED-4DB2-BD59-A6C34878D82A}">
                    <a16:rowId xmlns:a16="http://schemas.microsoft.com/office/drawing/2014/main" val="889360900"/>
                  </a:ext>
                </a:extLst>
              </a:tr>
              <a:tr h="437724">
                <a:tc>
                  <a:txBody>
                    <a:bodyPr/>
                    <a:lstStyle/>
                    <a:p>
                      <a:r>
                        <a:rPr lang="en-US" sz="1800"/>
                        <a:t>TSH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00B050"/>
                          </a:solidFill>
                          <a:sym typeface="Wingdings" panose="05000000000000000000" pitchFamily="2" charset="2"/>
                        </a:rPr>
                        <a:t></a:t>
                      </a:r>
                      <a:endParaRPr lang="en-US" sz="20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rgbClr val="00B050"/>
                          </a:solidFill>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rgbClr val="00B050"/>
                          </a:solidFill>
                          <a:sym typeface="Wingdings" panose="05000000000000000000" pitchFamily="2" charset="2"/>
                        </a:rPr>
                        <a:t></a:t>
                      </a:r>
                      <a:endParaRPr lang="en-US" sz="1800"/>
                    </a:p>
                  </a:txBody>
                  <a:tcPr/>
                </a:tc>
                <a:extLst>
                  <a:ext uri="{0D108BD9-81ED-4DB2-BD59-A6C34878D82A}">
                    <a16:rowId xmlns:a16="http://schemas.microsoft.com/office/drawing/2014/main" val="6630031"/>
                  </a:ext>
                </a:extLst>
              </a:tr>
              <a:tr h="437724">
                <a:tc>
                  <a:txBody>
                    <a:bodyPr/>
                    <a:lstStyle/>
                    <a:p>
                      <a:r>
                        <a:rPr lang="en-US" sz="1800"/>
                        <a:t>PCOS labs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chemeClr val="tx2">
                              <a:lumMod val="75000"/>
                              <a:lumOff val="25000"/>
                            </a:schemeClr>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rgbClr val="00B050"/>
                          </a:solidFill>
                          <a:sym typeface="Wingdings" panose="05000000000000000000" pitchFamily="2" charset="2"/>
                        </a:rPr>
                        <a:t></a:t>
                      </a:r>
                      <a:endParaRPr lang="en-US" sz="18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chemeClr val="tx2">
                              <a:lumMod val="75000"/>
                              <a:lumOff val="25000"/>
                            </a:schemeClr>
                          </a:solidFill>
                        </a:rPr>
                        <a:t>?</a:t>
                      </a:r>
                    </a:p>
                  </a:txBody>
                  <a:tcPr/>
                </a:tc>
                <a:extLst>
                  <a:ext uri="{0D108BD9-81ED-4DB2-BD59-A6C34878D82A}">
                    <a16:rowId xmlns:a16="http://schemas.microsoft.com/office/drawing/2014/main" val="1158829196"/>
                  </a:ext>
                </a:extLst>
              </a:tr>
              <a:tr h="4377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Pelvic ultrasound</a:t>
                      </a:r>
                    </a:p>
                  </a:txBody>
                  <a:tcPr/>
                </a:tc>
                <a:tc>
                  <a:txBody>
                    <a:bodyPr/>
                    <a:lstStyle/>
                    <a:p>
                      <a:pPr algn="ctr"/>
                      <a:endParaRPr lang="en-US" sz="20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a:solidFill>
                          <a:schemeClr val="tx2">
                            <a:lumMod val="75000"/>
                            <a:lumOff val="25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a:solidFill>
                          <a:schemeClr val="tx2">
                            <a:lumMod val="75000"/>
                            <a:lumOff val="25000"/>
                          </a:schemeClr>
                        </a:solidFill>
                      </a:endParaRPr>
                    </a:p>
                  </a:txBody>
                  <a:tcPr/>
                </a:tc>
                <a:extLst>
                  <a:ext uri="{0D108BD9-81ED-4DB2-BD59-A6C34878D82A}">
                    <a16:rowId xmlns:a16="http://schemas.microsoft.com/office/drawing/2014/main" val="3780148905"/>
                  </a:ext>
                </a:extLst>
              </a:tr>
              <a:tr h="409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Endometrial biopsy</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772204507"/>
                  </a:ext>
                </a:extLst>
              </a:tr>
            </a:tbl>
          </a:graphicData>
        </a:graphic>
      </p:graphicFrame>
      <p:sp>
        <p:nvSpPr>
          <p:cNvPr id="4" name="Date Placeholder 3">
            <a:extLst>
              <a:ext uri="{FF2B5EF4-FFF2-40B4-BE49-F238E27FC236}">
                <a16:creationId xmlns:a16="http://schemas.microsoft.com/office/drawing/2014/main" id="{B227D9CB-4D64-DBB3-0D83-769159BA41D1}"/>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21C03-D1DC-42AE-9848-0B06B039CF0D}" type="datetime1">
              <a:rPr kumimoji="0" lang="en-US" sz="800" b="0" i="0" u="none" strike="noStrike" kern="1200" cap="all" spc="300" normalizeH="0" baseline="0" noProof="0">
                <a:ln>
                  <a:noFill/>
                </a:ln>
                <a:solidFill>
                  <a:srgbClr val="FFFFFF"/>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3/30/2026</a:t>
            </a:fld>
            <a:endParaRPr kumimoji="0" lang="en-US" sz="800" b="0" i="0" u="none" strike="noStrike" kern="1200" cap="all" spc="300" normalizeH="0" baseline="0" noProof="0">
              <a:ln>
                <a:noFill/>
              </a:ln>
              <a:solidFill>
                <a:srgbClr val="FFFFFF"/>
              </a:solidFill>
              <a:effectLst/>
              <a:uLnTx/>
              <a:uFillTx/>
              <a:latin typeface="Avenir Next LT Pro Light"/>
              <a:ea typeface="+mn-ea"/>
              <a:cs typeface="+mn-cs"/>
            </a:endParaRPr>
          </a:p>
        </p:txBody>
      </p:sp>
      <p:sp>
        <p:nvSpPr>
          <p:cNvPr id="5" name="Footer Placeholder 4">
            <a:extLst>
              <a:ext uri="{FF2B5EF4-FFF2-40B4-BE49-F238E27FC236}">
                <a16:creationId xmlns:a16="http://schemas.microsoft.com/office/drawing/2014/main" id="{98365521-368D-9D4E-BEA6-9C7B42C8ADC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venir Next LT Pro"/>
                <a:ea typeface="+mn-ea"/>
                <a:cs typeface="+mn-cs"/>
              </a:rPr>
              <a:t>
              </a:t>
            </a:r>
          </a:p>
        </p:txBody>
      </p:sp>
      <p:sp>
        <p:nvSpPr>
          <p:cNvPr id="6" name="Slide Number Placeholder 5">
            <a:extLst>
              <a:ext uri="{FF2B5EF4-FFF2-40B4-BE49-F238E27FC236}">
                <a16:creationId xmlns:a16="http://schemas.microsoft.com/office/drawing/2014/main" id="{96B1CADD-E747-202C-234D-87A0A9C4B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DE1FC-E54A-4B87-A814-263D1E8654B2}" type="slidenum">
              <a:rPr kumimoji="0" lang="en-US" sz="800" b="0" i="0" u="none" strike="noStrike" kern="1200" cap="none" spc="0" normalizeH="0" baseline="0" noProof="0" dirty="0">
                <a:ln>
                  <a:noFill/>
                </a:ln>
                <a:solidFill>
                  <a:srgbClr val="FFFFFF"/>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9" name="TextBox 8">
            <a:extLst>
              <a:ext uri="{FF2B5EF4-FFF2-40B4-BE49-F238E27FC236}">
                <a16:creationId xmlns:a16="http://schemas.microsoft.com/office/drawing/2014/main" id="{69E3962B-0364-09E7-012F-8DC046C09195}"/>
              </a:ext>
            </a:extLst>
          </p:cNvPr>
          <p:cNvSpPr txBox="1"/>
          <p:nvPr/>
        </p:nvSpPr>
        <p:spPr>
          <a:xfrm>
            <a:off x="-95250" y="6402324"/>
            <a:ext cx="11506200" cy="461665"/>
          </a:xfrm>
          <a:prstGeom prst="rect">
            <a:avLst/>
          </a:prstGeom>
          <a:noFill/>
        </p:spPr>
        <p:txBody>
          <a:bodyPr wrap="square">
            <a:spAutoFit/>
          </a:bodyPr>
          <a:lstStyle/>
          <a:p>
            <a:r>
              <a:rPr lang="en-US" sz="800" b="0" i="0">
                <a:effectLst/>
              </a:rPr>
              <a:t>1. </a:t>
            </a:r>
            <a:r>
              <a:rPr lang="en-US" sz="800"/>
              <a:t>ACOG Practice Bulletin 785: </a:t>
            </a:r>
            <a:r>
              <a:rPr lang="en-US" sz="800">
                <a:ea typeface="+mn-lt"/>
                <a:cs typeface="+mn-lt"/>
              </a:rPr>
              <a:t>Screening and Management of Bleeding Disorders in Adolescents With Heavy Menstrual Bleeding</a:t>
            </a:r>
            <a:endParaRPr lang="en-US" sz="800" b="0" i="0">
              <a:effectLst/>
            </a:endParaRPr>
          </a:p>
          <a:p>
            <a:r>
              <a:rPr lang="en-US" sz="800" b="0" i="0">
                <a:effectLst/>
              </a:rPr>
              <a:t>2. Costlow, Laurie. "Heavy Menstrual Bleeding in Adolescents: ACOG Management Recommendations." </a:t>
            </a:r>
            <a:r>
              <a:rPr lang="en-US" sz="800" b="0" i="1">
                <a:effectLst/>
              </a:rPr>
              <a:t>American Family Physician</a:t>
            </a:r>
            <a:r>
              <a:rPr lang="en-US" sz="800" b="0" i="0">
                <a:effectLst/>
              </a:rPr>
              <a:t> 101.10 (2020): 633-635.</a:t>
            </a:r>
          </a:p>
          <a:p>
            <a:r>
              <a:rPr lang="en-US" sz="800"/>
              <a:t>3. Borzutzky C, Jaffray J. Diagnosis and Management of Heavy Menstrual Bleeding and Bleeding Disorders in Adolescents. JAMA Pediatr. 2020 Feb 1;174(2):186-194. </a:t>
            </a:r>
          </a:p>
        </p:txBody>
      </p:sp>
    </p:spTree>
    <p:extLst>
      <p:ext uri="{BB962C8B-B14F-4D97-AF65-F5344CB8AC3E}">
        <p14:creationId xmlns:p14="http://schemas.microsoft.com/office/powerpoint/2010/main" val="116000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B5D74-496A-4AB2-9037-CB328DC332CE}"/>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E65E89B1-B782-275E-2D1A-FAA58ED66762}"/>
              </a:ext>
            </a:extLst>
          </p:cNvPr>
          <p:cNvSpPr>
            <a:spLocks noGrp="1"/>
          </p:cNvSpPr>
          <p:nvPr>
            <p:ph type="dt" sz="half" idx="10"/>
          </p:nvPr>
        </p:nvSpPr>
        <p:spPr/>
        <p:txBody>
          <a:bodyPr/>
          <a:lstStyle/>
          <a:p>
            <a:fld id="{C2E7EAFE-EA84-4902-BA0F-15BA150E18B7}" type="datetime1">
              <a:rPr lang="en-US" smtClean="0"/>
              <a:t>3/30/2026</a:t>
            </a:fld>
            <a:endParaRPr lang="en-US"/>
          </a:p>
        </p:txBody>
      </p:sp>
      <p:sp>
        <p:nvSpPr>
          <p:cNvPr id="5" name="Footer Placeholder 4">
            <a:extLst>
              <a:ext uri="{FF2B5EF4-FFF2-40B4-BE49-F238E27FC236}">
                <a16:creationId xmlns:a16="http://schemas.microsoft.com/office/drawing/2014/main" id="{5645726F-3BAA-038D-158A-C8CD04A66986}"/>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DEA516F1-5DC1-7531-2127-143B47A7BD16}"/>
              </a:ext>
            </a:extLst>
          </p:cNvPr>
          <p:cNvSpPr>
            <a:spLocks noGrp="1"/>
          </p:cNvSpPr>
          <p:nvPr>
            <p:ph type="sldNum" sz="quarter" idx="12"/>
          </p:nvPr>
        </p:nvSpPr>
        <p:spPr/>
        <p:txBody>
          <a:bodyPr/>
          <a:lstStyle/>
          <a:p>
            <a:fld id="{017DE1FC-E54A-4B87-A814-263D1E8654B2}" type="slidenum">
              <a:rPr lang="en-US" smtClean="0"/>
              <a:t>15</a:t>
            </a:fld>
            <a:endParaRPr lang="en-US"/>
          </a:p>
        </p:txBody>
      </p:sp>
      <p:pic>
        <p:nvPicPr>
          <p:cNvPr id="8" name="Picture 7">
            <a:extLst>
              <a:ext uri="{FF2B5EF4-FFF2-40B4-BE49-F238E27FC236}">
                <a16:creationId xmlns:a16="http://schemas.microsoft.com/office/drawing/2014/main" id="{37467B32-AC42-83EC-7DD8-00A1E44A1541}"/>
              </a:ext>
            </a:extLst>
          </p:cNvPr>
          <p:cNvPicPr>
            <a:picLocks noChangeAspect="1"/>
          </p:cNvPicPr>
          <p:nvPr/>
        </p:nvPicPr>
        <p:blipFill>
          <a:blip r:embed="rId3"/>
          <a:stretch>
            <a:fillRect/>
          </a:stretch>
        </p:blipFill>
        <p:spPr>
          <a:xfrm>
            <a:off x="302202" y="885825"/>
            <a:ext cx="8096250" cy="5086350"/>
          </a:xfrm>
          <a:prstGeom prst="rect">
            <a:avLst/>
          </a:prstGeom>
        </p:spPr>
      </p:pic>
      <p:sp>
        <p:nvSpPr>
          <p:cNvPr id="12" name="TextBox 11">
            <a:extLst>
              <a:ext uri="{FF2B5EF4-FFF2-40B4-BE49-F238E27FC236}">
                <a16:creationId xmlns:a16="http://schemas.microsoft.com/office/drawing/2014/main" id="{61F6F1B8-42E9-6794-C0BD-86D367B95EAF}"/>
              </a:ext>
            </a:extLst>
          </p:cNvPr>
          <p:cNvSpPr txBox="1"/>
          <p:nvPr/>
        </p:nvSpPr>
        <p:spPr>
          <a:xfrm>
            <a:off x="0" y="6357627"/>
            <a:ext cx="10580722" cy="553998"/>
          </a:xfrm>
          <a:prstGeom prst="rect">
            <a:avLst/>
          </a:prstGeom>
          <a:noFill/>
        </p:spPr>
        <p:txBody>
          <a:bodyPr wrap="square">
            <a:spAutoFit/>
          </a:bodyPr>
          <a:lstStyle/>
          <a:p>
            <a:r>
              <a:rPr lang="en-US" sz="1000" b="0" i="0">
                <a:effectLst/>
              </a:rPr>
              <a:t>1. </a:t>
            </a:r>
            <a:r>
              <a:rPr lang="en-US" sz="1000"/>
              <a:t>ACOG Practice Bulletin 785: </a:t>
            </a:r>
            <a:r>
              <a:rPr lang="en-US" sz="1000">
                <a:ea typeface="+mn-lt"/>
                <a:cs typeface="+mn-lt"/>
              </a:rPr>
              <a:t>Screening and Management of Bleeding Disorders in Adolescents With Heavy Menstrual Bleeding</a:t>
            </a:r>
            <a:endParaRPr lang="en-US" sz="1000"/>
          </a:p>
          <a:p>
            <a:r>
              <a:rPr lang="en-US" sz="1000"/>
              <a:t>2. Kontogiannis A, Matsas A, Valsami S, Livanou ME, Panoskaltsis T, Christopoulos P. Primary Hemostasis Disorders as a Cause of Heavy Menstrual Bleeding in Women of Reproductive Age. J Clin Med. 2023 Sep 1;12(17):5702. </a:t>
            </a:r>
          </a:p>
        </p:txBody>
      </p:sp>
      <p:sp>
        <p:nvSpPr>
          <p:cNvPr id="2" name="Rectangle 1">
            <a:extLst>
              <a:ext uri="{FF2B5EF4-FFF2-40B4-BE49-F238E27FC236}">
                <a16:creationId xmlns:a16="http://schemas.microsoft.com/office/drawing/2014/main" id="{3D32E8D9-DB4C-B2EA-691A-E441818BDFDF}"/>
              </a:ext>
            </a:extLst>
          </p:cNvPr>
          <p:cNvSpPr/>
          <p:nvPr/>
        </p:nvSpPr>
        <p:spPr>
          <a:xfrm>
            <a:off x="5680364" y="4280018"/>
            <a:ext cx="1607128" cy="283586"/>
          </a:xfrm>
          <a:prstGeom prst="rect">
            <a:avLst/>
          </a:prstGeom>
          <a:noFill/>
          <a:ln w="28575">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67BBFB5B-F62D-E0AB-9902-3B63AE5F20A2}"/>
              </a:ext>
            </a:extLst>
          </p:cNvPr>
          <p:cNvSpPr/>
          <p:nvPr/>
        </p:nvSpPr>
        <p:spPr>
          <a:xfrm>
            <a:off x="5680363" y="4586571"/>
            <a:ext cx="2484581" cy="275051"/>
          </a:xfrm>
          <a:prstGeom prst="rect">
            <a:avLst/>
          </a:prstGeom>
          <a:noFill/>
          <a:ln w="28575">
            <a:solidFill>
              <a:schemeClr val="tx2">
                <a:lumMod val="50000"/>
                <a:lumOff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21D8355E-43A0-C03F-B45D-5368BD687610}"/>
              </a:ext>
            </a:extLst>
          </p:cNvPr>
          <p:cNvCxnSpPr>
            <a:cxnSpLocks/>
          </p:cNvCxnSpPr>
          <p:nvPr/>
        </p:nvCxnSpPr>
        <p:spPr>
          <a:xfrm>
            <a:off x="8265464" y="4717012"/>
            <a:ext cx="621361" cy="480927"/>
          </a:xfrm>
          <a:prstGeom prst="line">
            <a:avLst/>
          </a:prstGeom>
          <a:ln w="28575">
            <a:solidFill>
              <a:schemeClr val="tx2">
                <a:lumMod val="50000"/>
                <a:lumOff val="50000"/>
              </a:schemeClr>
            </a:solidFill>
          </a:ln>
        </p:spPr>
        <p:style>
          <a:lnRef idx="1">
            <a:schemeClr val="accent4"/>
          </a:lnRef>
          <a:fillRef idx="0">
            <a:schemeClr val="accent4"/>
          </a:fillRef>
          <a:effectRef idx="0">
            <a:schemeClr val="accent4"/>
          </a:effectRef>
          <a:fontRef idx="minor">
            <a:schemeClr val="tx1"/>
          </a:fontRef>
        </p:style>
      </p:cxnSp>
      <p:sp>
        <p:nvSpPr>
          <p:cNvPr id="13" name="Rectangle 12">
            <a:extLst>
              <a:ext uri="{FF2B5EF4-FFF2-40B4-BE49-F238E27FC236}">
                <a16:creationId xmlns:a16="http://schemas.microsoft.com/office/drawing/2014/main" id="{7796E6D3-F74E-335E-0298-E1DB2E961CE4}"/>
              </a:ext>
            </a:extLst>
          </p:cNvPr>
          <p:cNvSpPr/>
          <p:nvPr/>
        </p:nvSpPr>
        <p:spPr>
          <a:xfrm>
            <a:off x="169573" y="4478801"/>
            <a:ext cx="2718090" cy="1438276"/>
          </a:xfrm>
          <a:prstGeom prst="rect">
            <a:avLst/>
          </a:prstGeom>
          <a:ln w="28575">
            <a:solidFill>
              <a:schemeClr val="accent4">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400"/>
              <a:t>In adolescents, structural causes of AUB are less likely, so </a:t>
            </a:r>
            <a:r>
              <a:rPr lang="en-US" sz="1400" b="1"/>
              <a:t>you do not need imaging </a:t>
            </a:r>
            <a:r>
              <a:rPr lang="en-US" sz="1400"/>
              <a:t>as a part of initial workup unless there is a specific concern or if refractory to treatment</a:t>
            </a:r>
          </a:p>
        </p:txBody>
      </p:sp>
      <p:cxnSp>
        <p:nvCxnSpPr>
          <p:cNvPr id="16" name="Straight Connector 15">
            <a:extLst>
              <a:ext uri="{FF2B5EF4-FFF2-40B4-BE49-F238E27FC236}">
                <a16:creationId xmlns:a16="http://schemas.microsoft.com/office/drawing/2014/main" id="{6B9053B8-926B-0E4A-47A4-D7493BFAE2E8}"/>
              </a:ext>
            </a:extLst>
          </p:cNvPr>
          <p:cNvCxnSpPr>
            <a:cxnSpLocks/>
          </p:cNvCxnSpPr>
          <p:nvPr/>
        </p:nvCxnSpPr>
        <p:spPr>
          <a:xfrm flipV="1">
            <a:off x="7445162" y="3702201"/>
            <a:ext cx="384388" cy="668970"/>
          </a:xfrm>
          <a:prstGeom prst="line">
            <a:avLst/>
          </a:prstGeom>
          <a:ln w="28575">
            <a:solidFill>
              <a:schemeClr val="accent5"/>
            </a:solidFill>
          </a:ln>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E546D286-7497-8738-564C-1AF174958B1A}"/>
              </a:ext>
            </a:extLst>
          </p:cNvPr>
          <p:cNvCxnSpPr>
            <a:cxnSpLocks/>
          </p:cNvCxnSpPr>
          <p:nvPr/>
        </p:nvCxnSpPr>
        <p:spPr>
          <a:xfrm flipV="1">
            <a:off x="7943053" y="2709783"/>
            <a:ext cx="455399" cy="757702"/>
          </a:xfrm>
          <a:prstGeom prst="line">
            <a:avLst/>
          </a:prstGeom>
          <a:ln w="28575">
            <a:solidFill>
              <a:schemeClr val="accent5"/>
            </a:solidFill>
          </a:ln>
        </p:spPr>
        <p:style>
          <a:lnRef idx="1">
            <a:schemeClr val="accent4"/>
          </a:lnRef>
          <a:fillRef idx="0">
            <a:schemeClr val="accent4"/>
          </a:fillRef>
          <a:effectRef idx="0">
            <a:schemeClr val="accent4"/>
          </a:effectRef>
          <a:fontRef idx="minor">
            <a:schemeClr val="tx1"/>
          </a:fontRef>
        </p:style>
      </p:cxnSp>
      <p:pic>
        <p:nvPicPr>
          <p:cNvPr id="24" name="Picture 23">
            <a:extLst>
              <a:ext uri="{FF2B5EF4-FFF2-40B4-BE49-F238E27FC236}">
                <a16:creationId xmlns:a16="http://schemas.microsoft.com/office/drawing/2014/main" id="{3E7658AE-EA5A-24B3-8B11-3B8CA0398A2B}"/>
              </a:ext>
            </a:extLst>
          </p:cNvPr>
          <p:cNvPicPr>
            <a:picLocks noChangeAspect="1"/>
          </p:cNvPicPr>
          <p:nvPr/>
        </p:nvPicPr>
        <p:blipFill>
          <a:blip r:embed="rId4"/>
          <a:srcRect t="1730" b="19145"/>
          <a:stretch/>
        </p:blipFill>
        <p:spPr>
          <a:xfrm>
            <a:off x="8514522" y="85749"/>
            <a:ext cx="3477453" cy="3414601"/>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cxnSp>
        <p:nvCxnSpPr>
          <p:cNvPr id="30" name="Straight Connector 29">
            <a:extLst>
              <a:ext uri="{FF2B5EF4-FFF2-40B4-BE49-F238E27FC236}">
                <a16:creationId xmlns:a16="http://schemas.microsoft.com/office/drawing/2014/main" id="{8D77F87F-5023-F768-2DBB-FDB584F9511B}"/>
              </a:ext>
            </a:extLst>
          </p:cNvPr>
          <p:cNvCxnSpPr/>
          <p:nvPr/>
        </p:nvCxnSpPr>
        <p:spPr>
          <a:xfrm>
            <a:off x="457200" y="3531531"/>
            <a:ext cx="1762125" cy="730732"/>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506E2A82-FF40-DF72-BC70-91C5BD8A0B2D}"/>
              </a:ext>
            </a:extLst>
          </p:cNvPr>
          <p:cNvCxnSpPr>
            <a:cxnSpLocks/>
          </p:cNvCxnSpPr>
          <p:nvPr/>
        </p:nvCxnSpPr>
        <p:spPr>
          <a:xfrm flipV="1">
            <a:off x="457199" y="3531531"/>
            <a:ext cx="1762126" cy="705955"/>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34" name="Rectangle 33">
            <a:extLst>
              <a:ext uri="{FF2B5EF4-FFF2-40B4-BE49-F238E27FC236}">
                <a16:creationId xmlns:a16="http://schemas.microsoft.com/office/drawing/2014/main" id="{D8B57562-12D5-82AD-20D3-8AB0A2B01CA6}"/>
              </a:ext>
            </a:extLst>
          </p:cNvPr>
          <p:cNvSpPr/>
          <p:nvPr/>
        </p:nvSpPr>
        <p:spPr>
          <a:xfrm>
            <a:off x="8987345" y="4838093"/>
            <a:ext cx="2590010" cy="1273516"/>
          </a:xfrm>
          <a:prstGeom prst="rect">
            <a:avLst/>
          </a:prstGeom>
          <a:ln w="28575">
            <a:solidFill>
              <a:schemeClr val="tx2">
                <a:lumMod val="50000"/>
                <a:lumOff val="50000"/>
              </a:schemeClr>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n-US" sz="1400" dirty="0"/>
              <a:t>If </a:t>
            </a:r>
            <a:r>
              <a:rPr lang="en-US" sz="1400" b="1" dirty="0"/>
              <a:t>hyperandrogenism</a:t>
            </a:r>
            <a:r>
              <a:rPr lang="en-US" sz="1400" dirty="0"/>
              <a:t> present or suspicion for </a:t>
            </a:r>
            <a:r>
              <a:rPr lang="en-US" sz="1400" b="1" dirty="0"/>
              <a:t>PCOS</a:t>
            </a:r>
            <a:r>
              <a:rPr lang="en-US" sz="1400" dirty="0"/>
              <a:t>, consider</a:t>
            </a:r>
          </a:p>
          <a:p>
            <a:pPr algn="ctr"/>
            <a:r>
              <a:rPr lang="en-US" sz="1400" b="1" dirty="0"/>
              <a:t>Free T, total T, DHEAS, prolactin</a:t>
            </a:r>
          </a:p>
        </p:txBody>
      </p:sp>
    </p:spTree>
    <p:extLst>
      <p:ext uri="{BB962C8B-B14F-4D97-AF65-F5344CB8AC3E}">
        <p14:creationId xmlns:p14="http://schemas.microsoft.com/office/powerpoint/2010/main" val="137269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3"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34A91-A6D7-473E-78AA-859C338BFB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C630FF-ABA3-E1BD-CE1B-8CEFBAC1F28D}"/>
              </a:ext>
            </a:extLst>
          </p:cNvPr>
          <p:cNvSpPr>
            <a:spLocks noGrp="1"/>
          </p:cNvSpPr>
          <p:nvPr>
            <p:ph type="title"/>
          </p:nvPr>
        </p:nvSpPr>
        <p:spPr/>
        <p:txBody>
          <a:bodyPr/>
          <a:lstStyle/>
          <a:p>
            <a:r>
              <a:rPr lang="en-US"/>
              <a:t>Case 1: Taylor</a:t>
            </a:r>
          </a:p>
        </p:txBody>
      </p:sp>
      <p:sp>
        <p:nvSpPr>
          <p:cNvPr id="3" name="Content Placeholder 2">
            <a:extLst>
              <a:ext uri="{FF2B5EF4-FFF2-40B4-BE49-F238E27FC236}">
                <a16:creationId xmlns:a16="http://schemas.microsoft.com/office/drawing/2014/main" id="{5079B5D6-2CB7-5FC9-8FA7-E839A26F846C}"/>
              </a:ext>
            </a:extLst>
          </p:cNvPr>
          <p:cNvSpPr>
            <a:spLocks noGrp="1"/>
          </p:cNvSpPr>
          <p:nvPr>
            <p:ph idx="1"/>
          </p:nvPr>
        </p:nvSpPr>
        <p:spPr/>
        <p:txBody>
          <a:bodyPr vert="horz" lIns="91440" tIns="45720" rIns="91440" bIns="45720" rtlCol="0" anchor="t">
            <a:normAutofit/>
          </a:bodyPr>
          <a:lstStyle/>
          <a:p>
            <a:r>
              <a:rPr lang="en-US">
                <a:ea typeface="+mn-lt"/>
                <a:cs typeface="+mn-lt"/>
              </a:rPr>
              <a:t>VSS, no orthostasis</a:t>
            </a:r>
          </a:p>
          <a:p>
            <a:r>
              <a:rPr lang="en-US">
                <a:ea typeface="+mn-lt"/>
                <a:cs typeface="+mn-lt"/>
              </a:rPr>
              <a:t>Labs show: </a:t>
            </a:r>
          </a:p>
          <a:p>
            <a:pPr lvl="1"/>
            <a:r>
              <a:rPr lang="en-US">
                <a:ea typeface="+mn-lt"/>
                <a:cs typeface="+mn-lt"/>
              </a:rPr>
              <a:t>Hemoglobin 11, ferritin 5</a:t>
            </a:r>
          </a:p>
          <a:p>
            <a:pPr lvl="1"/>
            <a:r>
              <a:rPr lang="en-US">
                <a:ea typeface="+mn-lt"/>
                <a:cs typeface="+mn-lt"/>
              </a:rPr>
              <a:t>TSH 2.8</a:t>
            </a:r>
          </a:p>
          <a:p>
            <a:pPr lvl="1"/>
            <a:r>
              <a:rPr lang="en-US">
                <a:ea typeface="+mn-lt"/>
                <a:cs typeface="+mn-lt"/>
              </a:rPr>
              <a:t>Normal INR, PT, PTT, fibrinogen</a:t>
            </a:r>
          </a:p>
          <a:p>
            <a:pPr lvl="1"/>
            <a:r>
              <a:rPr lang="en-US">
                <a:ea typeface="+mn-lt"/>
                <a:cs typeface="+mn-lt"/>
              </a:rPr>
              <a:t>Normal prolactin</a:t>
            </a:r>
          </a:p>
          <a:p>
            <a:pPr lvl="1"/>
            <a:r>
              <a:rPr lang="en-US">
                <a:ea typeface="+mn-lt"/>
                <a:cs typeface="+mn-lt"/>
              </a:rPr>
              <a:t>Normal testosterone and DHEAS</a:t>
            </a:r>
          </a:p>
          <a:p>
            <a:r>
              <a:rPr lang="en-US">
                <a:ea typeface="+mn-lt"/>
                <a:cs typeface="+mn-lt"/>
              </a:rPr>
              <a:t>They are still bleeding and have a big soccer tournament this weekend. Can you help?</a:t>
            </a:r>
          </a:p>
          <a:p>
            <a:pPr lvl="1"/>
            <a:endParaRPr lang="en-US">
              <a:ea typeface="+mn-lt"/>
              <a:cs typeface="+mn-lt"/>
            </a:endParaRPr>
          </a:p>
          <a:p>
            <a:pPr lvl="1"/>
            <a:endParaRPr lang="en-US">
              <a:ea typeface="+mn-lt"/>
              <a:cs typeface="+mn-lt"/>
            </a:endParaRPr>
          </a:p>
        </p:txBody>
      </p:sp>
    </p:spTree>
    <p:extLst>
      <p:ext uri="{BB962C8B-B14F-4D97-AF65-F5344CB8AC3E}">
        <p14:creationId xmlns:p14="http://schemas.microsoft.com/office/powerpoint/2010/main" val="3955451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468E2-EFD1-4E61-11D2-820AE2330F60}"/>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EC534817-AB8D-DE13-3ECD-D40387C03B94}"/>
              </a:ext>
            </a:extLst>
          </p:cNvPr>
          <p:cNvSpPr>
            <a:spLocks noGrp="1"/>
          </p:cNvSpPr>
          <p:nvPr>
            <p:ph type="dt" sz="half" idx="10"/>
          </p:nvPr>
        </p:nvSpPr>
        <p:spPr/>
        <p:txBody>
          <a:bodyPr/>
          <a:lstStyle/>
          <a:p>
            <a:fld id="{C2E7EAFE-EA84-4902-BA0F-15BA150E18B7}" type="datetime1">
              <a:rPr lang="en-US" smtClean="0"/>
              <a:t>3/30/2026</a:t>
            </a:fld>
            <a:endParaRPr lang="en-US"/>
          </a:p>
        </p:txBody>
      </p:sp>
      <p:sp>
        <p:nvSpPr>
          <p:cNvPr id="5" name="Footer Placeholder 4">
            <a:extLst>
              <a:ext uri="{FF2B5EF4-FFF2-40B4-BE49-F238E27FC236}">
                <a16:creationId xmlns:a16="http://schemas.microsoft.com/office/drawing/2014/main" id="{7C700214-D4F3-07A8-2952-6E189C960937}"/>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E600121-30C2-B558-117E-E3FD1E661DFF}"/>
              </a:ext>
            </a:extLst>
          </p:cNvPr>
          <p:cNvSpPr>
            <a:spLocks noGrp="1"/>
          </p:cNvSpPr>
          <p:nvPr>
            <p:ph type="sldNum" sz="quarter" idx="12"/>
          </p:nvPr>
        </p:nvSpPr>
        <p:spPr/>
        <p:txBody>
          <a:bodyPr/>
          <a:lstStyle/>
          <a:p>
            <a:fld id="{017DE1FC-E54A-4B87-A814-263D1E8654B2}" type="slidenum">
              <a:rPr lang="en-US" smtClean="0"/>
              <a:t>17</a:t>
            </a:fld>
            <a:endParaRPr lang="en-US"/>
          </a:p>
        </p:txBody>
      </p:sp>
      <p:pic>
        <p:nvPicPr>
          <p:cNvPr id="8" name="Picture 7">
            <a:extLst>
              <a:ext uri="{FF2B5EF4-FFF2-40B4-BE49-F238E27FC236}">
                <a16:creationId xmlns:a16="http://schemas.microsoft.com/office/drawing/2014/main" id="{4748FB03-9B79-9228-C657-D95F95A52E2A}"/>
              </a:ext>
            </a:extLst>
          </p:cNvPr>
          <p:cNvPicPr>
            <a:picLocks noChangeAspect="1"/>
          </p:cNvPicPr>
          <p:nvPr/>
        </p:nvPicPr>
        <p:blipFill>
          <a:blip r:embed="rId3"/>
          <a:stretch>
            <a:fillRect/>
          </a:stretch>
        </p:blipFill>
        <p:spPr>
          <a:xfrm>
            <a:off x="302202" y="885825"/>
            <a:ext cx="8096250" cy="5086350"/>
          </a:xfrm>
          <a:prstGeom prst="rect">
            <a:avLst/>
          </a:prstGeom>
        </p:spPr>
      </p:pic>
      <p:sp>
        <p:nvSpPr>
          <p:cNvPr id="12" name="TextBox 11">
            <a:extLst>
              <a:ext uri="{FF2B5EF4-FFF2-40B4-BE49-F238E27FC236}">
                <a16:creationId xmlns:a16="http://schemas.microsoft.com/office/drawing/2014/main" id="{45791FDC-494E-4B22-C102-1B9532B21ABF}"/>
              </a:ext>
            </a:extLst>
          </p:cNvPr>
          <p:cNvSpPr txBox="1"/>
          <p:nvPr/>
        </p:nvSpPr>
        <p:spPr>
          <a:xfrm>
            <a:off x="0" y="6405252"/>
            <a:ext cx="10580722" cy="400110"/>
          </a:xfrm>
          <a:prstGeom prst="rect">
            <a:avLst/>
          </a:prstGeom>
          <a:noFill/>
        </p:spPr>
        <p:txBody>
          <a:bodyPr wrap="square">
            <a:spAutoFit/>
          </a:bodyPr>
          <a:lstStyle/>
          <a:p>
            <a:r>
              <a:rPr lang="en-US" sz="1000"/>
              <a:t>Kontogiannis A, Matsas A, Valsami S, Livanou ME, Panoskaltsis T, Christopoulos P. Primary Hemostasis Disorders as a Cause of Heavy Menstrual Bleeding in Women of Reproductive Age. J Clin Med. 2023 Sep 1;12(17):5702. </a:t>
            </a:r>
          </a:p>
        </p:txBody>
      </p:sp>
      <p:sp>
        <p:nvSpPr>
          <p:cNvPr id="3" name="Rectangle 2">
            <a:extLst>
              <a:ext uri="{FF2B5EF4-FFF2-40B4-BE49-F238E27FC236}">
                <a16:creationId xmlns:a16="http://schemas.microsoft.com/office/drawing/2014/main" id="{947887E2-F92C-E7F2-71E1-462FEB639FF1}"/>
              </a:ext>
            </a:extLst>
          </p:cNvPr>
          <p:cNvSpPr/>
          <p:nvPr/>
        </p:nvSpPr>
        <p:spPr>
          <a:xfrm>
            <a:off x="5680363" y="4568512"/>
            <a:ext cx="2484581" cy="283586"/>
          </a:xfrm>
          <a:prstGeom prst="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aphicFrame>
        <p:nvGraphicFramePr>
          <p:cNvPr id="9" name="Diagram 8">
            <a:extLst>
              <a:ext uri="{FF2B5EF4-FFF2-40B4-BE49-F238E27FC236}">
                <a16:creationId xmlns:a16="http://schemas.microsoft.com/office/drawing/2014/main" id="{5908E50B-4A37-5C95-BEA0-557275A2EA57}"/>
              </a:ext>
            </a:extLst>
          </p:cNvPr>
          <p:cNvGraphicFramePr/>
          <p:nvPr/>
        </p:nvGraphicFramePr>
        <p:xfrm>
          <a:off x="8398453" y="3713018"/>
          <a:ext cx="3491345" cy="4851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Diagram 13">
            <a:extLst>
              <a:ext uri="{FF2B5EF4-FFF2-40B4-BE49-F238E27FC236}">
                <a16:creationId xmlns:a16="http://schemas.microsoft.com/office/drawing/2014/main" id="{6E8791B0-0C8C-E519-1AD8-88575E0B8599}"/>
              </a:ext>
            </a:extLst>
          </p:cNvPr>
          <p:cNvGraphicFramePr/>
          <p:nvPr/>
        </p:nvGraphicFramePr>
        <p:xfrm>
          <a:off x="8339715" y="5350144"/>
          <a:ext cx="3702392" cy="94905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cxnSp>
        <p:nvCxnSpPr>
          <p:cNvPr id="17" name="Straight Connector 16">
            <a:extLst>
              <a:ext uri="{FF2B5EF4-FFF2-40B4-BE49-F238E27FC236}">
                <a16:creationId xmlns:a16="http://schemas.microsoft.com/office/drawing/2014/main" id="{149BC0A4-62E7-83C1-6389-47B7C3C80EFF}"/>
              </a:ext>
            </a:extLst>
          </p:cNvPr>
          <p:cNvCxnSpPr>
            <a:cxnSpLocks/>
          </p:cNvCxnSpPr>
          <p:nvPr/>
        </p:nvCxnSpPr>
        <p:spPr>
          <a:xfrm flipV="1">
            <a:off x="8265464" y="4304269"/>
            <a:ext cx="457201" cy="412743"/>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10" name="Rectangle 9">
            <a:extLst>
              <a:ext uri="{FF2B5EF4-FFF2-40B4-BE49-F238E27FC236}">
                <a16:creationId xmlns:a16="http://schemas.microsoft.com/office/drawing/2014/main" id="{FE9FBD13-7D78-C60C-F5E9-7C8C05DC8E89}"/>
              </a:ext>
            </a:extLst>
          </p:cNvPr>
          <p:cNvSpPr/>
          <p:nvPr/>
        </p:nvSpPr>
        <p:spPr>
          <a:xfrm>
            <a:off x="8839200" y="3556300"/>
            <a:ext cx="2695575" cy="729950"/>
          </a:xfrm>
          <a:prstGeom prst="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883AD56C-6578-C2B8-34B9-51DEAE22CD24}"/>
              </a:ext>
            </a:extLst>
          </p:cNvPr>
          <p:cNvSpPr>
            <a:spLocks noGrp="1"/>
          </p:cNvSpPr>
          <p:nvPr>
            <p:ph type="title"/>
          </p:nvPr>
        </p:nvSpPr>
        <p:spPr>
          <a:xfrm>
            <a:off x="457200" y="186676"/>
            <a:ext cx="11432598" cy="1111239"/>
          </a:xfrm>
        </p:spPr>
        <p:txBody>
          <a:bodyPr anchor="t">
            <a:normAutofit/>
          </a:bodyPr>
          <a:lstStyle/>
          <a:p>
            <a:r>
              <a:rPr lang="en-US" sz="2400"/>
              <a:t>What is the cause of taylor’s bleeding?</a:t>
            </a:r>
          </a:p>
        </p:txBody>
      </p:sp>
    </p:spTree>
    <p:extLst>
      <p:ext uri="{BB962C8B-B14F-4D97-AF65-F5344CB8AC3E}">
        <p14:creationId xmlns:p14="http://schemas.microsoft.com/office/powerpoint/2010/main" val="297909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9" grpId="0">
        <p:bldAsOne/>
      </p:bldGraphic>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33C9E-C21B-922A-2499-37758EFFD8F8}"/>
              </a:ext>
            </a:extLst>
          </p:cNvPr>
          <p:cNvSpPr>
            <a:spLocks noGrp="1"/>
          </p:cNvSpPr>
          <p:nvPr>
            <p:ph type="title"/>
          </p:nvPr>
        </p:nvSpPr>
        <p:spPr>
          <a:xfrm>
            <a:off x="1371599" y="223985"/>
            <a:ext cx="10240903" cy="597818"/>
          </a:xfrm>
        </p:spPr>
        <p:txBody>
          <a:bodyPr/>
          <a:lstStyle/>
          <a:p>
            <a:r>
              <a:rPr lang="en-US"/>
              <a:t>Acute management of aub</a:t>
            </a:r>
          </a:p>
        </p:txBody>
      </p:sp>
      <p:sp>
        <p:nvSpPr>
          <p:cNvPr id="4" name="Date Placeholder 3">
            <a:extLst>
              <a:ext uri="{FF2B5EF4-FFF2-40B4-BE49-F238E27FC236}">
                <a16:creationId xmlns:a16="http://schemas.microsoft.com/office/drawing/2014/main" id="{2163D1B8-1821-6515-995A-67C381F89DC5}"/>
              </a:ext>
            </a:extLst>
          </p:cNvPr>
          <p:cNvSpPr>
            <a:spLocks noGrp="1"/>
          </p:cNvSpPr>
          <p:nvPr>
            <p:ph type="dt" sz="half" idx="10"/>
          </p:nvPr>
        </p:nvSpPr>
        <p:spPr/>
        <p:txBody>
          <a:bodyPr/>
          <a:lstStyle/>
          <a:p>
            <a:fld id="{AED3E0DC-57E5-403D-AC98-9BC2C8E1D6F3}" type="datetime1">
              <a:rPr lang="en-US" smtClean="0"/>
              <a:t>3/30/2026</a:t>
            </a:fld>
            <a:endParaRPr lang="en-US"/>
          </a:p>
        </p:txBody>
      </p:sp>
      <p:sp>
        <p:nvSpPr>
          <p:cNvPr id="5" name="Footer Placeholder 4">
            <a:extLst>
              <a:ext uri="{FF2B5EF4-FFF2-40B4-BE49-F238E27FC236}">
                <a16:creationId xmlns:a16="http://schemas.microsoft.com/office/drawing/2014/main" id="{70D1398E-E92E-18CD-AB13-05C908147815}"/>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0D0E4CC8-57F5-71EC-0F99-94247ED1D8A1}"/>
              </a:ext>
            </a:extLst>
          </p:cNvPr>
          <p:cNvSpPr>
            <a:spLocks noGrp="1"/>
          </p:cNvSpPr>
          <p:nvPr>
            <p:ph type="sldNum" sz="quarter" idx="12"/>
          </p:nvPr>
        </p:nvSpPr>
        <p:spPr/>
        <p:txBody>
          <a:bodyPr/>
          <a:lstStyle/>
          <a:p>
            <a:fld id="{017DE1FC-E54A-4B87-A814-263D1E8654B2}" type="slidenum">
              <a:rPr lang="en-US" smtClean="0"/>
              <a:t>18</a:t>
            </a:fld>
            <a:endParaRPr lang="en-US"/>
          </a:p>
        </p:txBody>
      </p:sp>
      <p:pic>
        <p:nvPicPr>
          <p:cNvPr id="8" name="Picture 7">
            <a:extLst>
              <a:ext uri="{FF2B5EF4-FFF2-40B4-BE49-F238E27FC236}">
                <a16:creationId xmlns:a16="http://schemas.microsoft.com/office/drawing/2014/main" id="{910BF5C9-AFE6-DCD7-0875-2437440B9A2A}"/>
              </a:ext>
            </a:extLst>
          </p:cNvPr>
          <p:cNvPicPr>
            <a:picLocks noChangeAspect="1"/>
          </p:cNvPicPr>
          <p:nvPr/>
        </p:nvPicPr>
        <p:blipFill>
          <a:blip r:embed="rId2"/>
          <a:stretch>
            <a:fillRect/>
          </a:stretch>
        </p:blipFill>
        <p:spPr>
          <a:xfrm>
            <a:off x="6056457" y="1190308"/>
            <a:ext cx="5220391" cy="4715192"/>
          </a:xfrm>
          <a:prstGeom prst="rect">
            <a:avLst/>
          </a:prstGeom>
        </p:spPr>
      </p:pic>
      <p:sp>
        <p:nvSpPr>
          <p:cNvPr id="9" name="Content Placeholder 2">
            <a:extLst>
              <a:ext uri="{FF2B5EF4-FFF2-40B4-BE49-F238E27FC236}">
                <a16:creationId xmlns:a16="http://schemas.microsoft.com/office/drawing/2014/main" id="{A5FD924B-31D0-0FD4-B893-922435C2322A}"/>
              </a:ext>
            </a:extLst>
          </p:cNvPr>
          <p:cNvSpPr txBox="1">
            <a:spLocks/>
          </p:cNvSpPr>
          <p:nvPr/>
        </p:nvSpPr>
        <p:spPr>
          <a:xfrm>
            <a:off x="83670" y="6524600"/>
            <a:ext cx="10495287" cy="283890"/>
          </a:xfrm>
          <a:prstGeom prst="rect">
            <a:avLst/>
          </a:prstGeom>
        </p:spPr>
        <p:txBody>
          <a:bodyPr vert="horz" lIns="0" tIns="0" rIns="0" bIns="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t>Borzutzky C, Jaffray J. Diagnosis and Management of Heavy Menstrual Bleeding and Bleeding Disorders in Adolescents. JAMA Pediatr. 2020 Feb 1;174(2):186-194. </a:t>
            </a:r>
          </a:p>
        </p:txBody>
      </p:sp>
      <p:sp>
        <p:nvSpPr>
          <p:cNvPr id="10" name="Content Placeholder 2">
            <a:extLst>
              <a:ext uri="{FF2B5EF4-FFF2-40B4-BE49-F238E27FC236}">
                <a16:creationId xmlns:a16="http://schemas.microsoft.com/office/drawing/2014/main" id="{2BB9B158-D67A-DAA6-9284-3AF24D75E296}"/>
              </a:ext>
            </a:extLst>
          </p:cNvPr>
          <p:cNvSpPr>
            <a:spLocks noGrp="1"/>
          </p:cNvSpPr>
          <p:nvPr>
            <p:ph idx="1"/>
          </p:nvPr>
        </p:nvSpPr>
        <p:spPr>
          <a:xfrm>
            <a:off x="228599" y="1082587"/>
            <a:ext cx="5353051" cy="4584788"/>
          </a:xfrm>
        </p:spPr>
        <p:txBody>
          <a:bodyPr>
            <a:normAutofit/>
          </a:bodyPr>
          <a:lstStyle/>
          <a:p>
            <a:endParaRPr lang="en-US"/>
          </a:p>
          <a:p>
            <a:r>
              <a:rPr lang="en-US"/>
              <a:t>If a patient is presenting with:</a:t>
            </a:r>
          </a:p>
          <a:p>
            <a:pPr lvl="1"/>
            <a:r>
              <a:rPr lang="en-US"/>
              <a:t>Current, ongoing bleeding, and </a:t>
            </a:r>
          </a:p>
          <a:p>
            <a:pPr lvl="1"/>
            <a:r>
              <a:rPr lang="en-US"/>
              <a:t>Is stable for outpatient management</a:t>
            </a:r>
          </a:p>
          <a:p>
            <a:pPr lvl="1"/>
            <a:r>
              <a:rPr lang="en-US"/>
              <a:t>Consider treatment to </a:t>
            </a:r>
            <a:r>
              <a:rPr lang="en-US" b="1"/>
              <a:t>quickly stop the bleeding</a:t>
            </a:r>
          </a:p>
          <a:p>
            <a:r>
              <a:rPr lang="en-US"/>
              <a:t>IV vs PO regimens</a:t>
            </a:r>
          </a:p>
          <a:p>
            <a:r>
              <a:rPr lang="en-US"/>
              <a:t>Both hormonal and nonhormonal options</a:t>
            </a:r>
          </a:p>
          <a:p>
            <a:r>
              <a:rPr lang="en-US"/>
              <a:t>Then taper to ongoing management</a:t>
            </a:r>
          </a:p>
        </p:txBody>
      </p:sp>
    </p:spTree>
    <p:extLst>
      <p:ext uri="{BB962C8B-B14F-4D97-AF65-F5344CB8AC3E}">
        <p14:creationId xmlns:p14="http://schemas.microsoft.com/office/powerpoint/2010/main" val="138779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3A46B-14E9-4C61-DCF1-F855820894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6FFD24-7AE2-F80E-595D-259CF02FBD2B}"/>
              </a:ext>
            </a:extLst>
          </p:cNvPr>
          <p:cNvSpPr>
            <a:spLocks noGrp="1"/>
          </p:cNvSpPr>
          <p:nvPr>
            <p:ph type="title"/>
          </p:nvPr>
        </p:nvSpPr>
        <p:spPr>
          <a:xfrm>
            <a:off x="1371599" y="223985"/>
            <a:ext cx="10240903" cy="597818"/>
          </a:xfrm>
        </p:spPr>
        <p:txBody>
          <a:bodyPr/>
          <a:lstStyle/>
          <a:p>
            <a:r>
              <a:rPr lang="en-US"/>
              <a:t>Ongoing management of aub</a:t>
            </a:r>
          </a:p>
        </p:txBody>
      </p:sp>
      <p:sp>
        <p:nvSpPr>
          <p:cNvPr id="4" name="Date Placeholder 3">
            <a:extLst>
              <a:ext uri="{FF2B5EF4-FFF2-40B4-BE49-F238E27FC236}">
                <a16:creationId xmlns:a16="http://schemas.microsoft.com/office/drawing/2014/main" id="{17D53AA7-1FBB-7725-4DCB-59FC6F3C01F3}"/>
              </a:ext>
            </a:extLst>
          </p:cNvPr>
          <p:cNvSpPr>
            <a:spLocks noGrp="1"/>
          </p:cNvSpPr>
          <p:nvPr>
            <p:ph type="dt" sz="half" idx="10"/>
          </p:nvPr>
        </p:nvSpPr>
        <p:spPr/>
        <p:txBody>
          <a:bodyPr/>
          <a:lstStyle/>
          <a:p>
            <a:fld id="{AED3E0DC-57E5-403D-AC98-9BC2C8E1D6F3}" type="datetime1">
              <a:rPr lang="en-US" smtClean="0"/>
              <a:t>3/30/2026</a:t>
            </a:fld>
            <a:endParaRPr lang="en-US"/>
          </a:p>
        </p:txBody>
      </p:sp>
      <p:sp>
        <p:nvSpPr>
          <p:cNvPr id="5" name="Footer Placeholder 4">
            <a:extLst>
              <a:ext uri="{FF2B5EF4-FFF2-40B4-BE49-F238E27FC236}">
                <a16:creationId xmlns:a16="http://schemas.microsoft.com/office/drawing/2014/main" id="{7E9304AE-CEE5-E560-D3E6-BAFD49E94DDD}"/>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2DE52C4C-B941-1D48-6AD5-EA4D45668425}"/>
              </a:ext>
            </a:extLst>
          </p:cNvPr>
          <p:cNvSpPr>
            <a:spLocks noGrp="1"/>
          </p:cNvSpPr>
          <p:nvPr>
            <p:ph type="sldNum" sz="quarter" idx="12"/>
          </p:nvPr>
        </p:nvSpPr>
        <p:spPr/>
        <p:txBody>
          <a:bodyPr/>
          <a:lstStyle/>
          <a:p>
            <a:fld id="{017DE1FC-E54A-4B87-A814-263D1E8654B2}" type="slidenum">
              <a:rPr lang="en-US" smtClean="0"/>
              <a:t>19</a:t>
            </a:fld>
            <a:endParaRPr lang="en-US"/>
          </a:p>
        </p:txBody>
      </p:sp>
      <p:sp>
        <p:nvSpPr>
          <p:cNvPr id="3" name="Content Placeholder 2">
            <a:extLst>
              <a:ext uri="{FF2B5EF4-FFF2-40B4-BE49-F238E27FC236}">
                <a16:creationId xmlns:a16="http://schemas.microsoft.com/office/drawing/2014/main" id="{5CA6968E-9227-A8A0-F7E3-2CE412B8BFAA}"/>
              </a:ext>
            </a:extLst>
          </p:cNvPr>
          <p:cNvSpPr>
            <a:spLocks noGrp="1"/>
          </p:cNvSpPr>
          <p:nvPr>
            <p:ph idx="1"/>
          </p:nvPr>
        </p:nvSpPr>
        <p:spPr>
          <a:xfrm>
            <a:off x="228599" y="1082587"/>
            <a:ext cx="5353051" cy="4584788"/>
          </a:xfrm>
        </p:spPr>
        <p:txBody>
          <a:bodyPr>
            <a:normAutofit fontScale="92500" lnSpcReduction="20000"/>
          </a:bodyPr>
          <a:lstStyle/>
          <a:p>
            <a:endParaRPr lang="en-US"/>
          </a:p>
          <a:p>
            <a:r>
              <a:rPr lang="en-US"/>
              <a:t>Consider starting hormonal contraceptives</a:t>
            </a:r>
          </a:p>
          <a:p>
            <a:pPr lvl="1"/>
            <a:r>
              <a:rPr lang="en-US" b="1"/>
              <a:t>Progestin +/- estradiol</a:t>
            </a:r>
          </a:p>
          <a:p>
            <a:pPr lvl="1"/>
            <a:r>
              <a:rPr lang="en-US"/>
              <a:t>Progestin downregulates estrogen receptors -&gt; decrease glandular proliferation -&gt; induce endometrial atrophy</a:t>
            </a:r>
          </a:p>
          <a:p>
            <a:r>
              <a:rPr lang="en-US"/>
              <a:t>Treat iron deficiency anemia</a:t>
            </a:r>
          </a:p>
          <a:p>
            <a:pPr lvl="1"/>
            <a:r>
              <a:rPr lang="en-US"/>
              <a:t>CDC recommends 60-120 mg daily of iron</a:t>
            </a:r>
            <a:r>
              <a:rPr lang="en-US" baseline="30000"/>
              <a:t>1</a:t>
            </a:r>
          </a:p>
          <a:p>
            <a:pPr lvl="2"/>
            <a:r>
              <a:rPr lang="en-US"/>
              <a:t>Once daily or every other day dosing appropriate</a:t>
            </a:r>
            <a:r>
              <a:rPr lang="en-US" baseline="30000"/>
              <a:t>2</a:t>
            </a:r>
            <a:endParaRPr lang="en-US"/>
          </a:p>
          <a:p>
            <a:pPr lvl="2"/>
            <a:r>
              <a:rPr lang="en-US"/>
              <a:t>3-6 month course then re-eval with CBC, ferritin</a:t>
            </a:r>
          </a:p>
        </p:txBody>
      </p:sp>
      <p:sp>
        <p:nvSpPr>
          <p:cNvPr id="10" name="TextBox 9">
            <a:extLst>
              <a:ext uri="{FF2B5EF4-FFF2-40B4-BE49-F238E27FC236}">
                <a16:creationId xmlns:a16="http://schemas.microsoft.com/office/drawing/2014/main" id="{704156C2-17D4-F509-34F0-31F375FD4063}"/>
              </a:ext>
            </a:extLst>
          </p:cNvPr>
          <p:cNvSpPr txBox="1"/>
          <p:nvPr/>
        </p:nvSpPr>
        <p:spPr>
          <a:xfrm>
            <a:off x="-9525" y="6237433"/>
            <a:ext cx="10620375" cy="584775"/>
          </a:xfrm>
          <a:prstGeom prst="rect">
            <a:avLst/>
          </a:prstGeom>
          <a:noFill/>
        </p:spPr>
        <p:txBody>
          <a:bodyPr wrap="square">
            <a:spAutoFit/>
          </a:bodyPr>
          <a:lstStyle/>
          <a:p>
            <a:r>
              <a:rPr lang="en-US" sz="800"/>
              <a:t>1. Recommendations to prevent and control iron deficiency in the United States. Centers for Disease Control and Prevention. MMWR Recomm Rep 1998;47(RR-3):1–29. </a:t>
            </a:r>
          </a:p>
          <a:p>
            <a:r>
              <a:rPr lang="en-US" sz="800"/>
              <a:t>2. Stoffel NU, Cercamondi CI, Brittenham G, Zeder C, Geurts-Moespot AJ, Swinkels DW, et al. Iron absorption from oral iron supplements given on consecutive versus alternate days and as single morning doses versus twice daily split dosing in iron-depleted women: two open-label, randomised controlled trials. Lancet Haematol 2017;4: e524–33.</a:t>
            </a:r>
          </a:p>
          <a:p>
            <a:r>
              <a:rPr lang="en-US" sz="800"/>
              <a:t>Image from: Tsolova AO, Aguilar RM, Maybin JA, Critchley HOD. Pre-clinical models to study abnormal uterine bleeding (AUB). EBioMedicine. 2022 Oct;84:104238. doi: 10.1016/j.ebiom.2022.104238. Epub 2022 Sep 5. </a:t>
            </a:r>
          </a:p>
        </p:txBody>
      </p:sp>
      <p:pic>
        <p:nvPicPr>
          <p:cNvPr id="11" name="Picture 10">
            <a:extLst>
              <a:ext uri="{FF2B5EF4-FFF2-40B4-BE49-F238E27FC236}">
                <a16:creationId xmlns:a16="http://schemas.microsoft.com/office/drawing/2014/main" id="{8EA0D909-3675-C460-1B69-177A622DDB12}"/>
              </a:ext>
            </a:extLst>
          </p:cNvPr>
          <p:cNvPicPr>
            <a:picLocks noChangeAspect="1"/>
          </p:cNvPicPr>
          <p:nvPr/>
        </p:nvPicPr>
        <p:blipFill>
          <a:blip r:embed="rId2"/>
          <a:srcRect l="20149"/>
          <a:stretch/>
        </p:blipFill>
        <p:spPr>
          <a:xfrm>
            <a:off x="5885139" y="1076170"/>
            <a:ext cx="6003865" cy="5065798"/>
          </a:xfrm>
          <a:prstGeom prst="rect">
            <a:avLst/>
          </a:prstGeom>
        </p:spPr>
      </p:pic>
    </p:spTree>
    <p:extLst>
      <p:ext uri="{BB962C8B-B14F-4D97-AF65-F5344CB8AC3E}">
        <p14:creationId xmlns:p14="http://schemas.microsoft.com/office/powerpoint/2010/main" val="1481255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FF5E-2385-0993-D4A0-3C1ADCE171D6}"/>
              </a:ext>
            </a:extLst>
          </p:cNvPr>
          <p:cNvSpPr>
            <a:spLocks noGrp="1"/>
          </p:cNvSpPr>
          <p:nvPr>
            <p:ph type="title"/>
          </p:nvPr>
        </p:nvSpPr>
        <p:spPr/>
        <p:txBody>
          <a:bodyPr/>
          <a:lstStyle/>
          <a:p>
            <a:r>
              <a:rPr lang="en-US"/>
              <a:t>Disclosures</a:t>
            </a:r>
          </a:p>
        </p:txBody>
      </p:sp>
      <p:sp>
        <p:nvSpPr>
          <p:cNvPr id="3" name="Content Placeholder 2">
            <a:extLst>
              <a:ext uri="{FF2B5EF4-FFF2-40B4-BE49-F238E27FC236}">
                <a16:creationId xmlns:a16="http://schemas.microsoft.com/office/drawing/2014/main" id="{DCB82658-CAF3-CEB0-FA1A-2066BFC1A5AB}"/>
              </a:ext>
            </a:extLst>
          </p:cNvPr>
          <p:cNvSpPr>
            <a:spLocks noGrp="1"/>
          </p:cNvSpPr>
          <p:nvPr>
            <p:ph idx="1"/>
          </p:nvPr>
        </p:nvSpPr>
        <p:spPr/>
        <p:txBody>
          <a:bodyPr vert="horz" lIns="0" tIns="0" rIns="0" bIns="0" rtlCol="0" anchor="t">
            <a:normAutofit/>
          </a:bodyPr>
          <a:lstStyle/>
          <a:p>
            <a:r>
              <a:rPr lang="en-US" dirty="0"/>
              <a:t>Dr. Katie Putnam: no financial disclosures</a:t>
            </a:r>
          </a:p>
          <a:p>
            <a:pPr>
              <a:lnSpc>
                <a:spcPct val="100000"/>
              </a:lnSpc>
            </a:pPr>
            <a:r>
              <a:rPr lang="en-US" dirty="0">
                <a:latin typeface="Avenir Next LT Pro Light"/>
              </a:rPr>
              <a:t>Dr. Emily Waterman is a contractor with Organon as a NEXPLANON® clinical trainer. I will not discuss off-label use or investigational use in my presentation.</a:t>
            </a:r>
            <a:endParaRPr lang="en-US">
              <a:latin typeface="Avenir Next LT Pro Light"/>
            </a:endParaRPr>
          </a:p>
          <a:p>
            <a:endParaRPr lang="en-US" dirty="0"/>
          </a:p>
        </p:txBody>
      </p:sp>
      <p:sp>
        <p:nvSpPr>
          <p:cNvPr id="4" name="Date Placeholder 3">
            <a:extLst>
              <a:ext uri="{FF2B5EF4-FFF2-40B4-BE49-F238E27FC236}">
                <a16:creationId xmlns:a16="http://schemas.microsoft.com/office/drawing/2014/main" id="{2360479A-97AD-7AC1-43AF-B54A669B3524}"/>
              </a:ext>
            </a:extLst>
          </p:cNvPr>
          <p:cNvSpPr>
            <a:spLocks noGrp="1"/>
          </p:cNvSpPr>
          <p:nvPr>
            <p:ph type="dt" sz="half" idx="10"/>
          </p:nvPr>
        </p:nvSpPr>
        <p:spPr/>
        <p:txBody>
          <a:bodyPr/>
          <a:lstStyle/>
          <a:p>
            <a:fld id="{F0126251-2E99-497F-9C7C-941CCBEA3343}" type="datetime1">
              <a:rPr lang="en-US" smtClean="0"/>
              <a:t>3/30/2026</a:t>
            </a:fld>
            <a:endParaRPr lang="en-US"/>
          </a:p>
        </p:txBody>
      </p:sp>
      <p:sp>
        <p:nvSpPr>
          <p:cNvPr id="5" name="Footer Placeholder 4">
            <a:extLst>
              <a:ext uri="{FF2B5EF4-FFF2-40B4-BE49-F238E27FC236}">
                <a16:creationId xmlns:a16="http://schemas.microsoft.com/office/drawing/2014/main" id="{744EB8BD-AA82-4CE2-E36F-6021A9B3B0D2}"/>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6415B23E-F4F7-0673-7DC0-1BF7E2C93C4B}"/>
              </a:ext>
            </a:extLst>
          </p:cNvPr>
          <p:cNvSpPr>
            <a:spLocks noGrp="1"/>
          </p:cNvSpPr>
          <p:nvPr>
            <p:ph type="sldNum" sz="quarter" idx="12"/>
          </p:nvPr>
        </p:nvSpPr>
        <p:spPr/>
        <p:txBody>
          <a:bodyPr/>
          <a:lstStyle/>
          <a:p>
            <a:fld id="{017DE1FC-E54A-4B87-A814-263D1E8654B2}" type="slidenum">
              <a:rPr lang="en-US" smtClean="0"/>
              <a:t>2</a:t>
            </a:fld>
            <a:endParaRPr lang="en-US"/>
          </a:p>
        </p:txBody>
      </p:sp>
    </p:spTree>
    <p:extLst>
      <p:ext uri="{BB962C8B-B14F-4D97-AF65-F5344CB8AC3E}">
        <p14:creationId xmlns:p14="http://schemas.microsoft.com/office/powerpoint/2010/main" val="4256880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1A61E-367F-15D3-1094-3B1E2B724E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B0AAFA-DCE9-DDB2-F539-75318403D80F}"/>
              </a:ext>
            </a:extLst>
          </p:cNvPr>
          <p:cNvSpPr>
            <a:spLocks noGrp="1"/>
          </p:cNvSpPr>
          <p:nvPr>
            <p:ph type="title"/>
          </p:nvPr>
        </p:nvSpPr>
        <p:spPr>
          <a:xfrm>
            <a:off x="1371599" y="223985"/>
            <a:ext cx="10240903" cy="597818"/>
          </a:xfrm>
        </p:spPr>
        <p:txBody>
          <a:bodyPr/>
          <a:lstStyle/>
          <a:p>
            <a:r>
              <a:rPr lang="en-US"/>
              <a:t>Ongoing management of aub</a:t>
            </a:r>
          </a:p>
        </p:txBody>
      </p:sp>
      <p:sp>
        <p:nvSpPr>
          <p:cNvPr id="4" name="Date Placeholder 3">
            <a:extLst>
              <a:ext uri="{FF2B5EF4-FFF2-40B4-BE49-F238E27FC236}">
                <a16:creationId xmlns:a16="http://schemas.microsoft.com/office/drawing/2014/main" id="{EF9B1F91-CAD4-604A-F52C-71B59727685E}"/>
              </a:ext>
            </a:extLst>
          </p:cNvPr>
          <p:cNvSpPr>
            <a:spLocks noGrp="1"/>
          </p:cNvSpPr>
          <p:nvPr>
            <p:ph type="dt" sz="half" idx="10"/>
          </p:nvPr>
        </p:nvSpPr>
        <p:spPr/>
        <p:txBody>
          <a:bodyPr/>
          <a:lstStyle/>
          <a:p>
            <a:fld id="{AED3E0DC-57E5-403D-AC98-9BC2C8E1D6F3}" type="datetime1">
              <a:rPr lang="en-US" smtClean="0"/>
              <a:t>3/30/2026</a:t>
            </a:fld>
            <a:endParaRPr lang="en-US"/>
          </a:p>
        </p:txBody>
      </p:sp>
      <p:sp>
        <p:nvSpPr>
          <p:cNvPr id="5" name="Footer Placeholder 4">
            <a:extLst>
              <a:ext uri="{FF2B5EF4-FFF2-40B4-BE49-F238E27FC236}">
                <a16:creationId xmlns:a16="http://schemas.microsoft.com/office/drawing/2014/main" id="{DBDE3C29-B424-35FD-8E94-FCAB82C66153}"/>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0822170F-2F61-3A69-53A7-9EB8113EFBA0}"/>
              </a:ext>
            </a:extLst>
          </p:cNvPr>
          <p:cNvSpPr>
            <a:spLocks noGrp="1"/>
          </p:cNvSpPr>
          <p:nvPr>
            <p:ph type="sldNum" sz="quarter" idx="12"/>
          </p:nvPr>
        </p:nvSpPr>
        <p:spPr/>
        <p:txBody>
          <a:bodyPr/>
          <a:lstStyle/>
          <a:p>
            <a:fld id="{017DE1FC-E54A-4B87-A814-263D1E8654B2}" type="slidenum">
              <a:rPr lang="en-US" smtClean="0"/>
              <a:t>20</a:t>
            </a:fld>
            <a:endParaRPr lang="en-US"/>
          </a:p>
        </p:txBody>
      </p:sp>
      <p:sp>
        <p:nvSpPr>
          <p:cNvPr id="9" name="Content Placeholder 2">
            <a:extLst>
              <a:ext uri="{FF2B5EF4-FFF2-40B4-BE49-F238E27FC236}">
                <a16:creationId xmlns:a16="http://schemas.microsoft.com/office/drawing/2014/main" id="{1CE7E2F2-F6CA-B3AA-B13A-3083DF48697D}"/>
              </a:ext>
            </a:extLst>
          </p:cNvPr>
          <p:cNvSpPr txBox="1">
            <a:spLocks/>
          </p:cNvSpPr>
          <p:nvPr/>
        </p:nvSpPr>
        <p:spPr>
          <a:xfrm>
            <a:off x="76200" y="6018162"/>
            <a:ext cx="10495287" cy="283890"/>
          </a:xfrm>
          <a:prstGeom prst="rect">
            <a:avLst/>
          </a:prstGeom>
        </p:spPr>
        <p:txBody>
          <a:bodyPr vert="horz" lIns="0" tIns="0" rIns="0" bIns="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AutoNum type="arabicPeriod"/>
            </a:pPr>
            <a:r>
              <a:rPr lang="en-US" sz="800"/>
              <a:t>Nguyen AT, Curtis KM, Tepper NK, et al. U.S. Medical Eligibility Criteria for Contraceptive Use, 2024. MMWR Recomm Rep 2024;73(No. RR-4):1–126</a:t>
            </a:r>
          </a:p>
          <a:p>
            <a:pPr>
              <a:lnSpc>
                <a:spcPct val="100000"/>
              </a:lnSpc>
              <a:spcBef>
                <a:spcPts val="0"/>
              </a:spcBef>
              <a:buAutoNum type="arabicPeriod"/>
            </a:pPr>
            <a:r>
              <a:rPr lang="en-US" sz="800"/>
              <a:t>Borzutzky C, Jaffray J. Diagnosis and Management of Heavy Menstrual Bleeding and Bleeding Disorders in Adolescents. JAMA Pediatr. 2020 Feb 1;174(2):186-194. </a:t>
            </a:r>
          </a:p>
          <a:p>
            <a:pPr>
              <a:lnSpc>
                <a:spcPct val="100000"/>
              </a:lnSpc>
              <a:spcBef>
                <a:spcPts val="0"/>
              </a:spcBef>
              <a:buAutoNum type="arabicPeriod"/>
            </a:pPr>
            <a:r>
              <a:rPr lang="en-US" sz="800"/>
              <a:t>ACOG Committee Opinion No. 785, Screening and Management of Bleeding Disorders in Adolescents With Heavy Menstrual Bleeding: Correction. Obstet Gynecol. 2023 Jan 1;141(1):228.</a:t>
            </a:r>
          </a:p>
          <a:p>
            <a:pPr>
              <a:lnSpc>
                <a:spcPct val="100000"/>
              </a:lnSpc>
              <a:spcBef>
                <a:spcPts val="0"/>
              </a:spcBef>
              <a:buAutoNum type="arabicPeriod"/>
            </a:pPr>
            <a:r>
              <a:rPr lang="en-US" sz="800"/>
              <a:t>FDA approves Natazia for heavy menstrual bleeding [press release]. Wayne, NJ: Bayer HealthCare Pharmaceuticals Inc; March 14, 2012. https://www.drugs.com/newdrugs/u-s-fda-approves-first-only-oral-contraceptive-demonstrated-heavy-menstrual-bleeding-hmb-3150.html. </a:t>
            </a:r>
          </a:p>
          <a:p>
            <a:pPr>
              <a:lnSpc>
                <a:spcPct val="100000"/>
              </a:lnSpc>
              <a:spcBef>
                <a:spcPts val="0"/>
              </a:spcBef>
              <a:buAutoNum type="arabicPeriod"/>
            </a:pPr>
            <a:r>
              <a:rPr lang="en-US" sz="800"/>
              <a:t>Yu Q, Zhou Y, Suturina L, Jaisamrarn U, Lu D, Parke S. Efficacy and Safety of Estradiol Valerate/Dienogest for the Management of Heavy Menstrual Bleeding: A Multicenter, Double-Blind, Randomized, Placebo-Controlled, Phase III Clinical Trial. J Womens Health (Larchmt). 2018 Oct;27(10):1225-1232.</a:t>
            </a:r>
          </a:p>
        </p:txBody>
      </p:sp>
      <p:sp>
        <p:nvSpPr>
          <p:cNvPr id="3" name="Content Placeholder 2">
            <a:extLst>
              <a:ext uri="{FF2B5EF4-FFF2-40B4-BE49-F238E27FC236}">
                <a16:creationId xmlns:a16="http://schemas.microsoft.com/office/drawing/2014/main" id="{65A94423-9988-1C50-6056-B7A36E3AA8CE}"/>
              </a:ext>
            </a:extLst>
          </p:cNvPr>
          <p:cNvSpPr>
            <a:spLocks noGrp="1"/>
          </p:cNvSpPr>
          <p:nvPr>
            <p:ph idx="1"/>
          </p:nvPr>
        </p:nvSpPr>
        <p:spPr>
          <a:xfrm>
            <a:off x="8042044" y="1197706"/>
            <a:ext cx="3438525" cy="4416444"/>
          </a:xfrm>
          <a:ln w="38100"/>
        </p:spPr>
        <p:style>
          <a:lnRef idx="1">
            <a:schemeClr val="accent6"/>
          </a:lnRef>
          <a:fillRef idx="2">
            <a:schemeClr val="accent6"/>
          </a:fillRef>
          <a:effectRef idx="1">
            <a:schemeClr val="accent6"/>
          </a:effectRef>
          <a:fontRef idx="minor">
            <a:schemeClr val="dk1"/>
          </a:fontRef>
        </p:style>
        <p:txBody>
          <a:bodyPr vert="horz" lIns="0" tIns="0" rIns="0" bIns="0" rtlCol="0" anchor="t">
            <a:normAutofit fontScale="92500"/>
          </a:bodyPr>
          <a:lstStyle/>
          <a:p>
            <a:pPr marL="0" indent="0">
              <a:buNone/>
            </a:pPr>
            <a:r>
              <a:rPr lang="en-US" sz="1600" b="1"/>
              <a:t>General tips</a:t>
            </a:r>
          </a:p>
          <a:p>
            <a:r>
              <a:rPr lang="en-US" sz="1600"/>
              <a:t>Reference CDC MEC for contraindications</a:t>
            </a:r>
            <a:r>
              <a:rPr lang="en-US" sz="1600" baseline="30000"/>
              <a:t>1 </a:t>
            </a:r>
            <a:endParaRPr lang="en-US" sz="1600"/>
          </a:p>
          <a:p>
            <a:r>
              <a:rPr lang="en-US" sz="1600"/>
              <a:t>Avoid low dose progestin (minipill)</a:t>
            </a:r>
            <a:r>
              <a:rPr lang="en-US" sz="1600" baseline="30000"/>
              <a:t>2</a:t>
            </a:r>
            <a:endParaRPr lang="en-US" sz="1600"/>
          </a:p>
          <a:p>
            <a:pPr lvl="1"/>
            <a:r>
              <a:rPr lang="en-US" sz="1600"/>
              <a:t>Norethindrone 0.35 mg</a:t>
            </a:r>
          </a:p>
          <a:p>
            <a:r>
              <a:rPr lang="en-US" sz="1600"/>
              <a:t>Avoid ultra-low estradiol (10 mcg) should be avoided due to association with breakthrough bleeding</a:t>
            </a:r>
            <a:r>
              <a:rPr lang="en-US" sz="1600" baseline="30000"/>
              <a:t>2</a:t>
            </a:r>
            <a:endParaRPr lang="en-US" sz="1600"/>
          </a:p>
          <a:p>
            <a:r>
              <a:rPr lang="en-US" sz="1600"/>
              <a:t>Recommend continuous administration (skip placebo) until stabilized</a:t>
            </a:r>
          </a:p>
          <a:p>
            <a:r>
              <a:rPr lang="en-US" sz="1600"/>
              <a:t>Progestin implant not recommended </a:t>
            </a:r>
          </a:p>
        </p:txBody>
      </p:sp>
      <p:sp>
        <p:nvSpPr>
          <p:cNvPr id="7" name="Content Placeholder 2">
            <a:extLst>
              <a:ext uri="{FF2B5EF4-FFF2-40B4-BE49-F238E27FC236}">
                <a16:creationId xmlns:a16="http://schemas.microsoft.com/office/drawing/2014/main" id="{23EBB3C7-665A-F648-7E89-DF75426E58A2}"/>
              </a:ext>
            </a:extLst>
          </p:cNvPr>
          <p:cNvSpPr txBox="1">
            <a:spLocks/>
          </p:cNvSpPr>
          <p:nvPr/>
        </p:nvSpPr>
        <p:spPr>
          <a:xfrm>
            <a:off x="228599" y="1197706"/>
            <a:ext cx="3573679" cy="4416445"/>
          </a:xfrm>
          <a:prstGeom prst="rect">
            <a:avLst/>
          </a:prstGeom>
          <a:ln w="38100"/>
        </p:spPr>
        <p:style>
          <a:lnRef idx="1">
            <a:schemeClr val="accent6"/>
          </a:lnRef>
          <a:fillRef idx="2">
            <a:schemeClr val="accent6"/>
          </a:fillRef>
          <a:effectRef idx="1">
            <a:schemeClr val="accent6"/>
          </a:effectRef>
          <a:fontRef idx="minor">
            <a:schemeClr val="dk1"/>
          </a:fontRef>
        </p:style>
        <p:txBody>
          <a:bodyPr vert="horz" lIns="0" tIns="0" rIns="0" bIns="0" rtlCol="0">
            <a:normAutofit fontScale="625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Progestin-only</a:t>
            </a:r>
          </a:p>
          <a:p>
            <a:r>
              <a:rPr lang="en-US"/>
              <a:t>Medoxyprogesterone acetate 2.5-5 mg daily, uptitrate to 20 mg as needed</a:t>
            </a:r>
          </a:p>
          <a:p>
            <a:r>
              <a:rPr lang="en-US"/>
              <a:t>Norethindrone 2.5-5 mg daily, uptitrate to 20 mg as needed</a:t>
            </a:r>
          </a:p>
          <a:p>
            <a:r>
              <a:rPr lang="en-US"/>
              <a:t>Drosperinone 4 mg daily</a:t>
            </a:r>
          </a:p>
          <a:p>
            <a:pPr marL="0" indent="0">
              <a:buNone/>
            </a:pPr>
            <a:r>
              <a:rPr lang="en-US" b="1"/>
              <a:t>Combined estradiol-progestin</a:t>
            </a:r>
          </a:p>
          <a:p>
            <a:r>
              <a:rPr lang="en-US"/>
              <a:t>Second generation progestin (levonorgestrel or norgestrel) preferred</a:t>
            </a:r>
            <a:r>
              <a:rPr lang="en-US" baseline="30000"/>
              <a:t>3</a:t>
            </a:r>
          </a:p>
          <a:p>
            <a:r>
              <a:rPr lang="en-US"/>
              <a:t>30-50 mcg ethinyl estradiol preferred</a:t>
            </a:r>
            <a:r>
              <a:rPr lang="en-US" baseline="30000"/>
              <a:t>3</a:t>
            </a:r>
            <a:endParaRPr lang="en-US"/>
          </a:p>
          <a:p>
            <a:r>
              <a:rPr lang="en-US"/>
              <a:t>Consider estradiol valerate and dienogest (FDA approved for HMB)</a:t>
            </a:r>
            <a:r>
              <a:rPr lang="en-US" baseline="30000"/>
              <a:t>4,5</a:t>
            </a:r>
          </a:p>
          <a:p>
            <a:pPr marL="0" indent="0">
              <a:buNone/>
            </a:pPr>
            <a:r>
              <a:rPr lang="en-US" b="1"/>
              <a:t>Non oral options are also acceptable!</a:t>
            </a:r>
          </a:p>
          <a:p>
            <a:r>
              <a:rPr lang="en-US"/>
              <a:t>Patch, ring</a:t>
            </a:r>
          </a:p>
          <a:p>
            <a:r>
              <a:rPr lang="en-US"/>
              <a:t>Progestin IUD</a:t>
            </a:r>
          </a:p>
          <a:p>
            <a:endParaRPr lang="en-US"/>
          </a:p>
        </p:txBody>
      </p:sp>
      <p:pic>
        <p:nvPicPr>
          <p:cNvPr id="14" name="Picture 13">
            <a:extLst>
              <a:ext uri="{FF2B5EF4-FFF2-40B4-BE49-F238E27FC236}">
                <a16:creationId xmlns:a16="http://schemas.microsoft.com/office/drawing/2014/main" id="{FBE0AB5F-DDA5-613C-651F-7A24F6C73A2E}"/>
              </a:ext>
            </a:extLst>
          </p:cNvPr>
          <p:cNvPicPr>
            <a:picLocks noChangeAspect="1"/>
          </p:cNvPicPr>
          <p:nvPr/>
        </p:nvPicPr>
        <p:blipFill>
          <a:blip r:embed="rId2"/>
          <a:srcRect t="16554"/>
          <a:stretch/>
        </p:blipFill>
        <p:spPr>
          <a:xfrm>
            <a:off x="3975163" y="1634150"/>
            <a:ext cx="3896848" cy="3613483"/>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4726DB16-E89E-5877-8959-D525C93C4A32}"/>
              </a:ext>
            </a:extLst>
          </p:cNvPr>
          <p:cNvPicPr>
            <a:picLocks noChangeAspect="1"/>
          </p:cNvPicPr>
          <p:nvPr/>
        </p:nvPicPr>
        <p:blipFill>
          <a:blip r:embed="rId3"/>
          <a:stretch>
            <a:fillRect/>
          </a:stretch>
        </p:blipFill>
        <p:spPr>
          <a:xfrm>
            <a:off x="10537462" y="1404187"/>
            <a:ext cx="628738" cy="628738"/>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678EE5CC-1210-3407-0F44-B59818D8EE58}"/>
              </a:ext>
            </a:extLst>
          </p:cNvPr>
          <p:cNvPicPr>
            <a:picLocks noChangeAspect="1"/>
          </p:cNvPicPr>
          <p:nvPr/>
        </p:nvPicPr>
        <p:blipFill>
          <a:blip r:embed="rId4"/>
          <a:stretch>
            <a:fillRect/>
          </a:stretch>
        </p:blipFill>
        <p:spPr>
          <a:xfrm>
            <a:off x="11245944" y="1404187"/>
            <a:ext cx="628738" cy="6287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82948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430C0-50A9-05FB-64B3-C0583C44CC98}"/>
              </a:ext>
            </a:extLst>
          </p:cNvPr>
          <p:cNvSpPr>
            <a:spLocks noGrp="1"/>
          </p:cNvSpPr>
          <p:nvPr>
            <p:ph type="title"/>
          </p:nvPr>
        </p:nvSpPr>
        <p:spPr/>
        <p:txBody>
          <a:bodyPr/>
          <a:lstStyle/>
          <a:p>
            <a:pPr algn="ctr"/>
            <a:r>
              <a:rPr lang="en-US"/>
              <a:t>Reproductive ageD</a:t>
            </a:r>
          </a:p>
        </p:txBody>
      </p:sp>
      <p:sp>
        <p:nvSpPr>
          <p:cNvPr id="4" name="Date Placeholder 3">
            <a:extLst>
              <a:ext uri="{FF2B5EF4-FFF2-40B4-BE49-F238E27FC236}">
                <a16:creationId xmlns:a16="http://schemas.microsoft.com/office/drawing/2014/main" id="{248A9C73-DFDA-5018-88C9-BE169FEA8EFE}"/>
              </a:ext>
            </a:extLst>
          </p:cNvPr>
          <p:cNvSpPr>
            <a:spLocks noGrp="1"/>
          </p:cNvSpPr>
          <p:nvPr>
            <p:ph type="dt" sz="half" idx="10"/>
          </p:nvPr>
        </p:nvSpPr>
        <p:spPr/>
        <p:txBody>
          <a:bodyPr/>
          <a:lstStyle/>
          <a:p>
            <a:fld id="{CC67F90D-06CF-4D24-AE90-F8DD5C331547}" type="datetime1">
              <a:rPr lang="en-US" smtClean="0"/>
              <a:t>3/30/2026</a:t>
            </a:fld>
            <a:endParaRPr lang="en-US"/>
          </a:p>
        </p:txBody>
      </p:sp>
      <p:sp>
        <p:nvSpPr>
          <p:cNvPr id="5" name="Footer Placeholder 4">
            <a:extLst>
              <a:ext uri="{FF2B5EF4-FFF2-40B4-BE49-F238E27FC236}">
                <a16:creationId xmlns:a16="http://schemas.microsoft.com/office/drawing/2014/main" id="{2862DEFD-4915-A882-DFA9-14A7B9BA1FD0}"/>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667DF1AD-606E-0411-7714-DF947E678655}"/>
              </a:ext>
            </a:extLst>
          </p:cNvPr>
          <p:cNvSpPr>
            <a:spLocks noGrp="1"/>
          </p:cNvSpPr>
          <p:nvPr>
            <p:ph type="sldNum" sz="quarter" idx="12"/>
          </p:nvPr>
        </p:nvSpPr>
        <p:spPr/>
        <p:txBody>
          <a:bodyPr/>
          <a:lstStyle/>
          <a:p>
            <a:fld id="{017DE1FC-E54A-4B87-A814-263D1E8654B2}" type="slidenum">
              <a:rPr lang="en-US" smtClean="0"/>
              <a:t>21</a:t>
            </a:fld>
            <a:endParaRPr lang="en-US"/>
          </a:p>
        </p:txBody>
      </p:sp>
      <p:pic>
        <p:nvPicPr>
          <p:cNvPr id="7" name="Picture 6">
            <a:extLst>
              <a:ext uri="{FF2B5EF4-FFF2-40B4-BE49-F238E27FC236}">
                <a16:creationId xmlns:a16="http://schemas.microsoft.com/office/drawing/2014/main" id="{6CF143B5-9125-F8BB-CCB0-CBA6ADCAD9C1}"/>
              </a:ext>
            </a:extLst>
          </p:cNvPr>
          <p:cNvPicPr>
            <a:picLocks noChangeAspect="1"/>
          </p:cNvPicPr>
          <p:nvPr/>
        </p:nvPicPr>
        <p:blipFill>
          <a:blip r:embed="rId2"/>
          <a:stretch>
            <a:fillRect/>
          </a:stretch>
        </p:blipFill>
        <p:spPr>
          <a:xfrm>
            <a:off x="3219450" y="2401146"/>
            <a:ext cx="5753100" cy="3594141"/>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7E0A4541-454F-EE7E-C6C5-BC4A83E7094B}"/>
              </a:ext>
            </a:extLst>
          </p:cNvPr>
          <p:cNvSpPr txBox="1"/>
          <p:nvPr/>
        </p:nvSpPr>
        <p:spPr>
          <a:xfrm>
            <a:off x="0" y="6476940"/>
            <a:ext cx="4229100" cy="400110"/>
          </a:xfrm>
          <a:prstGeom prst="rect">
            <a:avLst/>
          </a:prstGeom>
          <a:noFill/>
        </p:spPr>
        <p:txBody>
          <a:bodyPr wrap="square" rtlCol="0">
            <a:spAutoFit/>
          </a:bodyPr>
          <a:lstStyle/>
          <a:p>
            <a:r>
              <a:rPr lang="en-US" sz="1000"/>
              <a:t>Image source: National Association of Colleges and Employers</a:t>
            </a:r>
            <a:endParaRPr lang="en-US" sz="1000" i="0" u="none" strike="noStrike">
              <a:effectLst/>
              <a:hlinkClick r:id="rId3"/>
            </a:endParaRPr>
          </a:p>
          <a:p>
            <a:endParaRPr lang="en-US" sz="1000"/>
          </a:p>
        </p:txBody>
      </p:sp>
    </p:spTree>
    <p:extLst>
      <p:ext uri="{BB962C8B-B14F-4D97-AF65-F5344CB8AC3E}">
        <p14:creationId xmlns:p14="http://schemas.microsoft.com/office/powerpoint/2010/main" val="964173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D957E-4069-C19E-7AA8-DEC59D0D1BA4}"/>
              </a:ext>
            </a:extLst>
          </p:cNvPr>
          <p:cNvSpPr>
            <a:spLocks noGrp="1"/>
          </p:cNvSpPr>
          <p:nvPr>
            <p:ph type="title"/>
          </p:nvPr>
        </p:nvSpPr>
        <p:spPr/>
        <p:txBody>
          <a:bodyPr/>
          <a:lstStyle/>
          <a:p>
            <a:r>
              <a:rPr lang="en-US"/>
              <a:t>Case 2: SOFIA</a:t>
            </a:r>
          </a:p>
        </p:txBody>
      </p:sp>
      <p:sp>
        <p:nvSpPr>
          <p:cNvPr id="3" name="Content Placeholder 2">
            <a:extLst>
              <a:ext uri="{FF2B5EF4-FFF2-40B4-BE49-F238E27FC236}">
                <a16:creationId xmlns:a16="http://schemas.microsoft.com/office/drawing/2014/main" id="{D9324965-30CB-4CC3-6218-059B2F3565F5}"/>
              </a:ext>
            </a:extLst>
          </p:cNvPr>
          <p:cNvSpPr>
            <a:spLocks noGrp="1"/>
          </p:cNvSpPr>
          <p:nvPr>
            <p:ph idx="1"/>
          </p:nvPr>
        </p:nvSpPr>
        <p:spPr>
          <a:xfrm>
            <a:off x="1371601" y="2114939"/>
            <a:ext cx="5372100" cy="3956179"/>
          </a:xfrm>
        </p:spPr>
        <p:txBody>
          <a:bodyPr vert="horz" lIns="91440" tIns="45720" rIns="91440" bIns="45720" rtlCol="0" anchor="t">
            <a:normAutofit/>
          </a:bodyPr>
          <a:lstStyle/>
          <a:p>
            <a:r>
              <a:rPr lang="en-US"/>
              <a:t>Sofia is a 36yo G3P3003 with Type II DM, HLD, BMI 34, history of cesarean x 2, bilateral salpingectomy</a:t>
            </a:r>
          </a:p>
          <a:p>
            <a:r>
              <a:rPr lang="en-US"/>
              <a:t>Had normal periods until after her second pregnancy, which was delivered by c/s</a:t>
            </a:r>
          </a:p>
          <a:p>
            <a:r>
              <a:rPr lang="en-US"/>
              <a:t>Now reporting ongoing intermenstrual and heavy bleeding</a:t>
            </a:r>
          </a:p>
          <a:p>
            <a:endParaRPr lang="en-US"/>
          </a:p>
        </p:txBody>
      </p:sp>
      <p:pic>
        <p:nvPicPr>
          <p:cNvPr id="4" name="Picture 3">
            <a:extLst>
              <a:ext uri="{FF2B5EF4-FFF2-40B4-BE49-F238E27FC236}">
                <a16:creationId xmlns:a16="http://schemas.microsoft.com/office/drawing/2014/main" id="{F8B6D2AD-9F31-8700-6B64-D1471D4699AC}"/>
              </a:ext>
            </a:extLst>
          </p:cNvPr>
          <p:cNvPicPr>
            <a:picLocks noChangeAspect="1"/>
          </p:cNvPicPr>
          <p:nvPr/>
        </p:nvPicPr>
        <p:blipFill>
          <a:blip r:embed="rId2"/>
          <a:srcRect r="33497"/>
          <a:stretch/>
        </p:blipFill>
        <p:spPr>
          <a:xfrm>
            <a:off x="7248525" y="1685925"/>
            <a:ext cx="3876675" cy="3886200"/>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39CDA527-6F79-5C62-4851-E91CE2CA34AB}"/>
              </a:ext>
            </a:extLst>
          </p:cNvPr>
          <p:cNvSpPr txBox="1"/>
          <p:nvPr/>
        </p:nvSpPr>
        <p:spPr>
          <a:xfrm>
            <a:off x="0" y="6476940"/>
            <a:ext cx="4229100" cy="400110"/>
          </a:xfrm>
          <a:prstGeom prst="rect">
            <a:avLst/>
          </a:prstGeom>
          <a:noFill/>
        </p:spPr>
        <p:txBody>
          <a:bodyPr wrap="square" rtlCol="0">
            <a:spAutoFit/>
          </a:bodyPr>
          <a:lstStyle/>
          <a:p>
            <a:r>
              <a:rPr lang="en-US" sz="1000"/>
              <a:t>Image source: iStock</a:t>
            </a:r>
            <a:endParaRPr lang="en-US" sz="1000" i="0" u="none" strike="noStrike">
              <a:effectLst/>
              <a:hlinkClick r:id="rId3"/>
            </a:endParaRPr>
          </a:p>
          <a:p>
            <a:endParaRPr lang="en-US" sz="1000"/>
          </a:p>
        </p:txBody>
      </p:sp>
    </p:spTree>
    <p:extLst>
      <p:ext uri="{BB962C8B-B14F-4D97-AF65-F5344CB8AC3E}">
        <p14:creationId xmlns:p14="http://schemas.microsoft.com/office/powerpoint/2010/main" val="42905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1CDB8-63AD-D1DF-AAF4-2CE13A9DEB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EA808D-B19A-1C81-3649-25467E93702E}"/>
              </a:ext>
            </a:extLst>
          </p:cNvPr>
          <p:cNvSpPr>
            <a:spLocks noGrp="1"/>
          </p:cNvSpPr>
          <p:nvPr>
            <p:ph type="title"/>
          </p:nvPr>
        </p:nvSpPr>
        <p:spPr/>
        <p:txBody>
          <a:bodyPr/>
          <a:lstStyle/>
          <a:p>
            <a:r>
              <a:rPr lang="en-US"/>
              <a:t>What is on your ddx?</a:t>
            </a:r>
          </a:p>
        </p:txBody>
      </p:sp>
      <p:sp>
        <p:nvSpPr>
          <p:cNvPr id="4" name="Date Placeholder 3">
            <a:extLst>
              <a:ext uri="{FF2B5EF4-FFF2-40B4-BE49-F238E27FC236}">
                <a16:creationId xmlns:a16="http://schemas.microsoft.com/office/drawing/2014/main" id="{DF39AB17-719B-FD86-D69C-D5BAEB8CB1D1}"/>
              </a:ext>
            </a:extLst>
          </p:cNvPr>
          <p:cNvSpPr>
            <a:spLocks noGrp="1"/>
          </p:cNvSpPr>
          <p:nvPr>
            <p:ph type="dt" sz="half" idx="10"/>
          </p:nvPr>
        </p:nvSpPr>
        <p:spPr/>
        <p:txBody>
          <a:bodyPr/>
          <a:lstStyle/>
          <a:p>
            <a:fld id="{BC1D29F8-CDF5-4142-BFBC-26FB9BE8EE6C}" type="datetime1">
              <a:rPr lang="en-US"/>
              <a:t>3/30/2026</a:t>
            </a:fld>
            <a:endParaRPr lang="en-US"/>
          </a:p>
        </p:txBody>
      </p:sp>
      <p:sp>
        <p:nvSpPr>
          <p:cNvPr id="5" name="Footer Placeholder 4">
            <a:extLst>
              <a:ext uri="{FF2B5EF4-FFF2-40B4-BE49-F238E27FC236}">
                <a16:creationId xmlns:a16="http://schemas.microsoft.com/office/drawing/2014/main" id="{CA97F38D-B237-01AE-D3A8-7A685C034474}"/>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029CEAE7-4952-FEAF-07F6-A8413DBE38C9}"/>
              </a:ext>
            </a:extLst>
          </p:cNvPr>
          <p:cNvSpPr>
            <a:spLocks noGrp="1"/>
          </p:cNvSpPr>
          <p:nvPr>
            <p:ph type="sldNum" sz="quarter" idx="12"/>
          </p:nvPr>
        </p:nvSpPr>
        <p:spPr/>
        <p:txBody>
          <a:bodyPr/>
          <a:lstStyle/>
          <a:p>
            <a:fld id="{017DE1FC-E54A-4B87-A814-263D1E8654B2}" type="slidenum">
              <a:rPr lang="en-US" dirty="0"/>
              <a:t>23</a:t>
            </a:fld>
            <a:endParaRPr lang="en-US"/>
          </a:p>
        </p:txBody>
      </p:sp>
    </p:spTree>
    <p:extLst>
      <p:ext uri="{BB962C8B-B14F-4D97-AF65-F5344CB8AC3E}">
        <p14:creationId xmlns:p14="http://schemas.microsoft.com/office/powerpoint/2010/main" val="1245254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DE4FE-683F-4CCF-301F-055E19CD681C}"/>
              </a:ext>
            </a:extLst>
          </p:cNvPr>
          <p:cNvSpPr>
            <a:spLocks noGrp="1"/>
          </p:cNvSpPr>
          <p:nvPr>
            <p:ph type="title"/>
          </p:nvPr>
        </p:nvSpPr>
        <p:spPr/>
        <p:txBody>
          <a:bodyPr/>
          <a:lstStyle/>
          <a:p>
            <a:r>
              <a:rPr lang="en-US"/>
              <a:t>Case 2: what is your </a:t>
            </a:r>
            <a:r>
              <a:rPr lang="en-US" err="1"/>
              <a:t>ddx</a:t>
            </a:r>
            <a:r>
              <a:rPr lang="en-US"/>
              <a:t>?</a:t>
            </a:r>
          </a:p>
        </p:txBody>
      </p:sp>
      <p:sp>
        <p:nvSpPr>
          <p:cNvPr id="4" name="Date Placeholder 3">
            <a:extLst>
              <a:ext uri="{FF2B5EF4-FFF2-40B4-BE49-F238E27FC236}">
                <a16:creationId xmlns:a16="http://schemas.microsoft.com/office/drawing/2014/main" id="{78B64389-A154-0588-80EE-E7898A77B548}"/>
              </a:ext>
            </a:extLst>
          </p:cNvPr>
          <p:cNvSpPr>
            <a:spLocks noGrp="1"/>
          </p:cNvSpPr>
          <p:nvPr>
            <p:ph type="dt" sz="half" idx="10"/>
          </p:nvPr>
        </p:nvSpPr>
        <p:spPr/>
        <p:txBody>
          <a:bodyPr/>
          <a:lstStyle/>
          <a:p>
            <a:fld id="{3B5A8269-5038-4D82-8642-BEA6B980024B}" type="datetime1">
              <a:rPr lang="en-US"/>
              <a:t>3/30/2026</a:t>
            </a:fld>
            <a:endParaRPr lang="en-US"/>
          </a:p>
        </p:txBody>
      </p:sp>
      <p:sp>
        <p:nvSpPr>
          <p:cNvPr id="5" name="Footer Placeholder 4">
            <a:extLst>
              <a:ext uri="{FF2B5EF4-FFF2-40B4-BE49-F238E27FC236}">
                <a16:creationId xmlns:a16="http://schemas.microsoft.com/office/drawing/2014/main" id="{F53ECF87-9837-060C-B252-782FE3C323DB}"/>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0C14EF48-51CB-5CE6-7F9D-33DF31491ED2}"/>
              </a:ext>
            </a:extLst>
          </p:cNvPr>
          <p:cNvSpPr>
            <a:spLocks noGrp="1"/>
          </p:cNvSpPr>
          <p:nvPr>
            <p:ph type="sldNum" sz="quarter" idx="12"/>
          </p:nvPr>
        </p:nvSpPr>
        <p:spPr/>
        <p:txBody>
          <a:bodyPr/>
          <a:lstStyle/>
          <a:p>
            <a:fld id="{017DE1FC-E54A-4B87-A814-263D1E8654B2}" type="slidenum">
              <a:rPr lang="en-US" dirty="0"/>
              <a:t>24</a:t>
            </a:fld>
            <a:endParaRPr lang="en-US"/>
          </a:p>
        </p:txBody>
      </p:sp>
      <p:pic>
        <p:nvPicPr>
          <p:cNvPr id="8" name="Content Placeholder 15">
            <a:extLst>
              <a:ext uri="{FF2B5EF4-FFF2-40B4-BE49-F238E27FC236}">
                <a16:creationId xmlns:a16="http://schemas.microsoft.com/office/drawing/2014/main" id="{CA86B6BA-ECF9-A4DC-FC5C-4A95CD563776}"/>
              </a:ext>
            </a:extLst>
          </p:cNvPr>
          <p:cNvPicPr>
            <a:picLocks noChangeAspect="1"/>
          </p:cNvPicPr>
          <p:nvPr/>
        </p:nvPicPr>
        <p:blipFill>
          <a:blip r:embed="rId2"/>
          <a:stretch>
            <a:fillRect/>
          </a:stretch>
        </p:blipFill>
        <p:spPr>
          <a:xfrm>
            <a:off x="2596518" y="2220664"/>
            <a:ext cx="6993624" cy="3956179"/>
          </a:xfrm>
          <a:prstGeom prst="rect">
            <a:avLst/>
          </a:prstGeom>
          <a:ln>
            <a:noFill/>
          </a:ln>
        </p:spPr>
      </p:pic>
      <p:sp>
        <p:nvSpPr>
          <p:cNvPr id="10" name="Rectangle 9">
            <a:extLst>
              <a:ext uri="{FF2B5EF4-FFF2-40B4-BE49-F238E27FC236}">
                <a16:creationId xmlns:a16="http://schemas.microsoft.com/office/drawing/2014/main" id="{4E940B45-0317-6601-5DDA-BEC4ACA3706E}"/>
              </a:ext>
            </a:extLst>
          </p:cNvPr>
          <p:cNvSpPr/>
          <p:nvPr/>
        </p:nvSpPr>
        <p:spPr>
          <a:xfrm>
            <a:off x="2918977" y="4414399"/>
            <a:ext cx="2496245" cy="272382"/>
          </a:xfrm>
          <a:prstGeom prst="rect">
            <a:avLst/>
          </a:prstGeom>
          <a:noFill/>
          <a:ln w="28575">
            <a:solidFill>
              <a:schemeClr val="accent1">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F2DADE6-F8BB-4CB0-1E3D-2F1EC6767A6B}"/>
              </a:ext>
            </a:extLst>
          </p:cNvPr>
          <p:cNvSpPr/>
          <p:nvPr/>
        </p:nvSpPr>
        <p:spPr>
          <a:xfrm>
            <a:off x="2918977" y="4685619"/>
            <a:ext cx="2496245" cy="272382"/>
          </a:xfrm>
          <a:prstGeom prst="rect">
            <a:avLst/>
          </a:prstGeom>
          <a:noFill/>
          <a:ln w="28575">
            <a:solidFill>
              <a:schemeClr val="accent1">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767318A-3472-6CBD-04E9-A175219CD49E}"/>
              </a:ext>
            </a:extLst>
          </p:cNvPr>
          <p:cNvSpPr/>
          <p:nvPr/>
        </p:nvSpPr>
        <p:spPr>
          <a:xfrm>
            <a:off x="2918977" y="5705923"/>
            <a:ext cx="2496245" cy="272382"/>
          </a:xfrm>
          <a:prstGeom prst="rect">
            <a:avLst/>
          </a:prstGeom>
          <a:noFill/>
          <a:ln w="28575">
            <a:solidFill>
              <a:schemeClr val="accent1">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369903D-5311-2E83-5BFF-23977E02A08B}"/>
              </a:ext>
            </a:extLst>
          </p:cNvPr>
          <p:cNvSpPr/>
          <p:nvPr/>
        </p:nvSpPr>
        <p:spPr>
          <a:xfrm>
            <a:off x="6703146" y="4685619"/>
            <a:ext cx="2496245" cy="272382"/>
          </a:xfrm>
          <a:prstGeom prst="rect">
            <a:avLst/>
          </a:prstGeom>
          <a:noFill/>
          <a:ln w="28575">
            <a:solidFill>
              <a:schemeClr val="accent1">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99777E6-6010-E5D5-1463-2966877D139E}"/>
              </a:ext>
            </a:extLst>
          </p:cNvPr>
          <p:cNvSpPr/>
          <p:nvPr/>
        </p:nvSpPr>
        <p:spPr>
          <a:xfrm>
            <a:off x="6703146" y="4956839"/>
            <a:ext cx="2496245" cy="272382"/>
          </a:xfrm>
          <a:prstGeom prst="rect">
            <a:avLst/>
          </a:prstGeom>
          <a:noFill/>
          <a:ln w="28575">
            <a:solidFill>
              <a:schemeClr val="accent1">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E955A2B-12FC-B927-8AD5-C6C9B94AAF75}"/>
              </a:ext>
            </a:extLst>
          </p:cNvPr>
          <p:cNvSpPr/>
          <p:nvPr/>
        </p:nvSpPr>
        <p:spPr>
          <a:xfrm>
            <a:off x="6703146" y="5228060"/>
            <a:ext cx="2496245" cy="272382"/>
          </a:xfrm>
          <a:prstGeom prst="rect">
            <a:avLst/>
          </a:prstGeom>
          <a:noFill/>
          <a:ln w="28575">
            <a:solidFill>
              <a:schemeClr val="accent1">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FC97EF1-84F0-82EA-F33C-68B97BF8F016}"/>
              </a:ext>
            </a:extLst>
          </p:cNvPr>
          <p:cNvSpPr/>
          <p:nvPr/>
        </p:nvSpPr>
        <p:spPr>
          <a:xfrm>
            <a:off x="2924485" y="4958612"/>
            <a:ext cx="2496245" cy="272382"/>
          </a:xfrm>
          <a:prstGeom prst="rect">
            <a:avLst/>
          </a:prstGeom>
          <a:noFill/>
          <a:ln w="28575">
            <a:solidFill>
              <a:schemeClr val="accent1">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192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P spid="18" grpId="0" animBg="1"/>
      <p:bldP spid="20"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F6446-579C-A46B-0716-A5D3926FE8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1A82E8-F20D-2960-182D-4ED93EDA3939}"/>
              </a:ext>
            </a:extLst>
          </p:cNvPr>
          <p:cNvSpPr>
            <a:spLocks noGrp="1"/>
          </p:cNvSpPr>
          <p:nvPr>
            <p:ph type="title"/>
          </p:nvPr>
        </p:nvSpPr>
        <p:spPr>
          <a:xfrm>
            <a:off x="1371600" y="509286"/>
            <a:ext cx="10240903" cy="1233488"/>
          </a:xfrm>
        </p:spPr>
        <p:txBody>
          <a:bodyPr/>
          <a:lstStyle/>
          <a:p>
            <a:r>
              <a:rPr lang="en-US"/>
              <a:t>What is your workup?</a:t>
            </a:r>
          </a:p>
        </p:txBody>
      </p:sp>
      <p:sp>
        <p:nvSpPr>
          <p:cNvPr id="4" name="Date Placeholder 3">
            <a:extLst>
              <a:ext uri="{FF2B5EF4-FFF2-40B4-BE49-F238E27FC236}">
                <a16:creationId xmlns:a16="http://schemas.microsoft.com/office/drawing/2014/main" id="{DA7D9094-BB23-DA3D-1316-858DEBC02A4F}"/>
              </a:ext>
            </a:extLst>
          </p:cNvPr>
          <p:cNvSpPr>
            <a:spLocks noGrp="1"/>
          </p:cNvSpPr>
          <p:nvPr>
            <p:ph type="dt" sz="half" idx="10"/>
          </p:nvPr>
        </p:nvSpPr>
        <p:spPr/>
        <p:txBody>
          <a:bodyPr/>
          <a:lstStyle/>
          <a:p>
            <a:fld id="{5B621C03-D1DC-42AE-9848-0B06B039CF0D}" type="datetime1">
              <a:rPr lang="en-US"/>
              <a:t>3/30/2026</a:t>
            </a:fld>
            <a:endParaRPr lang="en-US"/>
          </a:p>
        </p:txBody>
      </p:sp>
      <p:sp>
        <p:nvSpPr>
          <p:cNvPr id="5" name="Footer Placeholder 4">
            <a:extLst>
              <a:ext uri="{FF2B5EF4-FFF2-40B4-BE49-F238E27FC236}">
                <a16:creationId xmlns:a16="http://schemas.microsoft.com/office/drawing/2014/main" id="{4276242E-B2DD-FAC2-FB1B-4FA2F1F78674}"/>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9CAB3F9F-988D-71D5-5B45-463AB74265CB}"/>
              </a:ext>
            </a:extLst>
          </p:cNvPr>
          <p:cNvSpPr>
            <a:spLocks noGrp="1"/>
          </p:cNvSpPr>
          <p:nvPr>
            <p:ph type="sldNum" sz="quarter" idx="12"/>
          </p:nvPr>
        </p:nvSpPr>
        <p:spPr/>
        <p:txBody>
          <a:bodyPr/>
          <a:lstStyle/>
          <a:p>
            <a:fld id="{017DE1FC-E54A-4B87-A814-263D1E8654B2}" type="slidenum">
              <a:rPr lang="en-US" dirty="0"/>
              <a:t>25</a:t>
            </a:fld>
            <a:endParaRPr lang="en-US"/>
          </a:p>
        </p:txBody>
      </p:sp>
    </p:spTree>
    <p:extLst>
      <p:ext uri="{BB962C8B-B14F-4D97-AF65-F5344CB8AC3E}">
        <p14:creationId xmlns:p14="http://schemas.microsoft.com/office/powerpoint/2010/main" val="1094515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B1C0C-955E-9F10-BA44-BAD13405C5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B02A33-2382-5B79-E68B-3140F2195EAD}"/>
              </a:ext>
            </a:extLst>
          </p:cNvPr>
          <p:cNvSpPr>
            <a:spLocks noGrp="1"/>
          </p:cNvSpPr>
          <p:nvPr>
            <p:ph type="title"/>
          </p:nvPr>
        </p:nvSpPr>
        <p:spPr/>
        <p:txBody>
          <a:bodyPr/>
          <a:lstStyle/>
          <a:p>
            <a:r>
              <a:rPr lang="en-US"/>
              <a:t>When to do what</a:t>
            </a:r>
          </a:p>
        </p:txBody>
      </p:sp>
      <p:sp>
        <p:nvSpPr>
          <p:cNvPr id="4" name="Date Placeholder 3">
            <a:extLst>
              <a:ext uri="{FF2B5EF4-FFF2-40B4-BE49-F238E27FC236}">
                <a16:creationId xmlns:a16="http://schemas.microsoft.com/office/drawing/2014/main" id="{749F4199-D7D7-5D0A-DA67-36A8ADBB0281}"/>
              </a:ext>
            </a:extLst>
          </p:cNvPr>
          <p:cNvSpPr>
            <a:spLocks noGrp="1"/>
          </p:cNvSpPr>
          <p:nvPr>
            <p:ph type="dt" sz="half" idx="10"/>
          </p:nvPr>
        </p:nvSpPr>
        <p:spPr/>
        <p:txBody>
          <a:bodyPr/>
          <a:lstStyle/>
          <a:p>
            <a:fld id="{3B5A8269-5038-4D82-8642-BEA6B980024B}" type="datetime1">
              <a:rPr lang="en-US"/>
              <a:t>3/30/2026</a:t>
            </a:fld>
            <a:endParaRPr lang="en-US"/>
          </a:p>
        </p:txBody>
      </p:sp>
      <p:sp>
        <p:nvSpPr>
          <p:cNvPr id="5" name="Footer Placeholder 4">
            <a:extLst>
              <a:ext uri="{FF2B5EF4-FFF2-40B4-BE49-F238E27FC236}">
                <a16:creationId xmlns:a16="http://schemas.microsoft.com/office/drawing/2014/main" id="{5ECCACAF-8B28-3780-2286-380D207EE592}"/>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93288542-09FE-37EC-1DB8-FEE0EF9B516A}"/>
              </a:ext>
            </a:extLst>
          </p:cNvPr>
          <p:cNvSpPr>
            <a:spLocks noGrp="1"/>
          </p:cNvSpPr>
          <p:nvPr>
            <p:ph type="sldNum" sz="quarter" idx="12"/>
          </p:nvPr>
        </p:nvSpPr>
        <p:spPr/>
        <p:txBody>
          <a:bodyPr/>
          <a:lstStyle/>
          <a:p>
            <a:fld id="{017DE1FC-E54A-4B87-A814-263D1E8654B2}" type="slidenum">
              <a:rPr lang="en-US" dirty="0"/>
              <a:t>26</a:t>
            </a:fld>
            <a:endParaRPr lang="en-US"/>
          </a:p>
        </p:txBody>
      </p:sp>
      <p:pic>
        <p:nvPicPr>
          <p:cNvPr id="8" name="Content Placeholder 15">
            <a:extLst>
              <a:ext uri="{FF2B5EF4-FFF2-40B4-BE49-F238E27FC236}">
                <a16:creationId xmlns:a16="http://schemas.microsoft.com/office/drawing/2014/main" id="{F7A5CA7A-6C5A-B353-5DF3-4CB09C8B73E2}"/>
              </a:ext>
            </a:extLst>
          </p:cNvPr>
          <p:cNvPicPr>
            <a:picLocks noChangeAspect="1"/>
          </p:cNvPicPr>
          <p:nvPr/>
        </p:nvPicPr>
        <p:blipFill>
          <a:blip r:embed="rId2"/>
          <a:stretch>
            <a:fillRect/>
          </a:stretch>
        </p:blipFill>
        <p:spPr>
          <a:xfrm>
            <a:off x="2596518" y="2220664"/>
            <a:ext cx="6993624" cy="3956179"/>
          </a:xfrm>
          <a:prstGeom prst="rect">
            <a:avLst/>
          </a:prstGeom>
          <a:ln>
            <a:noFill/>
          </a:ln>
        </p:spPr>
      </p:pic>
      <p:sp>
        <p:nvSpPr>
          <p:cNvPr id="16" name="Rectangle 15">
            <a:extLst>
              <a:ext uri="{FF2B5EF4-FFF2-40B4-BE49-F238E27FC236}">
                <a16:creationId xmlns:a16="http://schemas.microsoft.com/office/drawing/2014/main" id="{7B72B4AC-AE4B-0C34-B333-B92D8327A1FE}"/>
              </a:ext>
            </a:extLst>
          </p:cNvPr>
          <p:cNvSpPr/>
          <p:nvPr/>
        </p:nvSpPr>
        <p:spPr>
          <a:xfrm>
            <a:off x="6607896" y="4033451"/>
            <a:ext cx="2802804" cy="1993392"/>
          </a:xfrm>
          <a:prstGeom prst="rect">
            <a:avLst/>
          </a:prstGeom>
          <a:noFill/>
          <a:ln w="28575">
            <a:solidFill>
              <a:schemeClr val="accent6">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428885B-F68E-EAD5-FE17-5E262B187C60}"/>
              </a:ext>
            </a:extLst>
          </p:cNvPr>
          <p:cNvSpPr/>
          <p:nvPr/>
        </p:nvSpPr>
        <p:spPr>
          <a:xfrm>
            <a:off x="2845521" y="4415350"/>
            <a:ext cx="2788920" cy="1261550"/>
          </a:xfrm>
          <a:prstGeom prst="rect">
            <a:avLst/>
          </a:prstGeom>
          <a:noFill/>
          <a:ln w="28575">
            <a:solidFill>
              <a:schemeClr val="tx2">
                <a:lumMod val="75000"/>
                <a:lumOff val="2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84AFE71-9814-2761-FC84-00CB7E3E196F}"/>
              </a:ext>
            </a:extLst>
          </p:cNvPr>
          <p:cNvSpPr/>
          <p:nvPr/>
        </p:nvSpPr>
        <p:spPr>
          <a:xfrm>
            <a:off x="2845521" y="5701225"/>
            <a:ext cx="2788920" cy="347472"/>
          </a:xfrm>
          <a:prstGeom prst="rect">
            <a:avLst/>
          </a:prstGeom>
          <a:noFill/>
          <a:ln w="28575">
            <a:solidFill>
              <a:schemeClr val="accent5">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163B2A6-E782-2E5E-604D-8CDF9032882A}"/>
              </a:ext>
            </a:extLst>
          </p:cNvPr>
          <p:cNvSpPr txBox="1"/>
          <p:nvPr/>
        </p:nvSpPr>
        <p:spPr>
          <a:xfrm>
            <a:off x="957666" y="4831433"/>
            <a:ext cx="2381250" cy="369332"/>
          </a:xfrm>
          <a:prstGeom prst="rect">
            <a:avLst/>
          </a:prstGeom>
          <a:noFill/>
        </p:spPr>
        <p:txBody>
          <a:bodyPr wrap="square" rtlCol="0">
            <a:spAutoFit/>
          </a:bodyPr>
          <a:lstStyle/>
          <a:p>
            <a:r>
              <a:rPr lang="en-US" b="1">
                <a:solidFill>
                  <a:schemeClr val="tx2">
                    <a:lumMod val="75000"/>
                    <a:lumOff val="25000"/>
                  </a:schemeClr>
                </a:solidFill>
              </a:rPr>
              <a:t>TVUS to rule out</a:t>
            </a:r>
          </a:p>
        </p:txBody>
      </p:sp>
      <p:sp>
        <p:nvSpPr>
          <p:cNvPr id="11" name="TextBox 10">
            <a:extLst>
              <a:ext uri="{FF2B5EF4-FFF2-40B4-BE49-F238E27FC236}">
                <a16:creationId xmlns:a16="http://schemas.microsoft.com/office/drawing/2014/main" id="{D63E2E92-4CCF-7365-B2AC-7E977681FC45}"/>
              </a:ext>
            </a:extLst>
          </p:cNvPr>
          <p:cNvSpPr txBox="1"/>
          <p:nvPr/>
        </p:nvSpPr>
        <p:spPr>
          <a:xfrm>
            <a:off x="957666" y="5679365"/>
            <a:ext cx="2381250" cy="369332"/>
          </a:xfrm>
          <a:prstGeom prst="rect">
            <a:avLst/>
          </a:prstGeom>
          <a:noFill/>
        </p:spPr>
        <p:txBody>
          <a:bodyPr wrap="square" rtlCol="0">
            <a:spAutoFit/>
          </a:bodyPr>
          <a:lstStyle/>
          <a:p>
            <a:r>
              <a:rPr lang="en-US" b="1">
                <a:solidFill>
                  <a:schemeClr val="accent5">
                    <a:lumMod val="60000"/>
                    <a:lumOff val="40000"/>
                  </a:schemeClr>
                </a:solidFill>
              </a:rPr>
              <a:t>EMB to rule out</a:t>
            </a:r>
          </a:p>
        </p:txBody>
      </p:sp>
      <p:sp>
        <p:nvSpPr>
          <p:cNvPr id="13" name="TextBox 12">
            <a:extLst>
              <a:ext uri="{FF2B5EF4-FFF2-40B4-BE49-F238E27FC236}">
                <a16:creationId xmlns:a16="http://schemas.microsoft.com/office/drawing/2014/main" id="{DFAE3ACE-A87F-61D3-6FAB-F70975DCA5D5}"/>
              </a:ext>
            </a:extLst>
          </p:cNvPr>
          <p:cNvSpPr txBox="1"/>
          <p:nvPr/>
        </p:nvSpPr>
        <p:spPr>
          <a:xfrm>
            <a:off x="9429750" y="4861459"/>
            <a:ext cx="2381250" cy="369332"/>
          </a:xfrm>
          <a:prstGeom prst="rect">
            <a:avLst/>
          </a:prstGeom>
          <a:noFill/>
        </p:spPr>
        <p:txBody>
          <a:bodyPr wrap="square" rtlCol="0">
            <a:spAutoFit/>
          </a:bodyPr>
          <a:lstStyle/>
          <a:p>
            <a:r>
              <a:rPr lang="en-US" b="1">
                <a:solidFill>
                  <a:schemeClr val="accent6">
                    <a:lumMod val="75000"/>
                  </a:schemeClr>
                </a:solidFill>
              </a:rPr>
              <a:t>Labs to eval</a:t>
            </a:r>
          </a:p>
        </p:txBody>
      </p:sp>
    </p:spTree>
    <p:extLst>
      <p:ext uri="{BB962C8B-B14F-4D97-AF65-F5344CB8AC3E}">
        <p14:creationId xmlns:p14="http://schemas.microsoft.com/office/powerpoint/2010/main" val="310394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P spid="7" grpId="0" animBg="1"/>
      <p:bldP spid="9" grpId="0"/>
      <p:bldP spid="11"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DE4FE-683F-4CCF-301F-055E19CD681C}"/>
              </a:ext>
            </a:extLst>
          </p:cNvPr>
          <p:cNvSpPr>
            <a:spLocks noGrp="1"/>
          </p:cNvSpPr>
          <p:nvPr>
            <p:ph type="title"/>
          </p:nvPr>
        </p:nvSpPr>
        <p:spPr>
          <a:xfrm>
            <a:off x="266774" y="658850"/>
            <a:ext cx="5829226" cy="1233488"/>
          </a:xfrm>
        </p:spPr>
        <p:txBody>
          <a:bodyPr anchor="t"/>
          <a:lstStyle/>
          <a:p>
            <a:r>
              <a:rPr lang="en-US"/>
              <a:t>Malignancy risk</a:t>
            </a:r>
          </a:p>
        </p:txBody>
      </p:sp>
      <p:sp>
        <p:nvSpPr>
          <p:cNvPr id="3" name="Content Placeholder 2">
            <a:extLst>
              <a:ext uri="{FF2B5EF4-FFF2-40B4-BE49-F238E27FC236}">
                <a16:creationId xmlns:a16="http://schemas.microsoft.com/office/drawing/2014/main" id="{14D5349E-6E83-86A6-F12B-067F149B4308}"/>
              </a:ext>
            </a:extLst>
          </p:cNvPr>
          <p:cNvSpPr>
            <a:spLocks noGrp="1"/>
          </p:cNvSpPr>
          <p:nvPr>
            <p:ph idx="1"/>
          </p:nvPr>
        </p:nvSpPr>
        <p:spPr>
          <a:xfrm>
            <a:off x="433513" y="1457368"/>
            <a:ext cx="5167187" cy="2038307"/>
          </a:xfrm>
        </p:spPr>
        <p:txBody>
          <a:bodyPr vert="horz" lIns="0" tIns="0" rIns="0" bIns="0" rtlCol="0" anchor="t">
            <a:normAutofit/>
          </a:bodyPr>
          <a:lstStyle/>
          <a:p>
            <a:pPr marL="0" indent="0">
              <a:buNone/>
            </a:pPr>
            <a:endParaRPr lang="en-US"/>
          </a:p>
          <a:p>
            <a:r>
              <a:rPr lang="en-US">
                <a:ea typeface="+mn-lt"/>
                <a:cs typeface="+mn-lt"/>
              </a:rPr>
              <a:t>Most women are diagnosed after menopause, with only 15% diagnosed before age 50 years and only 5% before age 40 years </a:t>
            </a:r>
            <a:endParaRPr lang="en-US"/>
          </a:p>
        </p:txBody>
      </p:sp>
      <p:sp>
        <p:nvSpPr>
          <p:cNvPr id="4" name="Date Placeholder 3">
            <a:extLst>
              <a:ext uri="{FF2B5EF4-FFF2-40B4-BE49-F238E27FC236}">
                <a16:creationId xmlns:a16="http://schemas.microsoft.com/office/drawing/2014/main" id="{78B64389-A154-0588-80EE-E7898A77B548}"/>
              </a:ext>
            </a:extLst>
          </p:cNvPr>
          <p:cNvSpPr>
            <a:spLocks noGrp="1"/>
          </p:cNvSpPr>
          <p:nvPr>
            <p:ph type="dt" sz="half" idx="10"/>
          </p:nvPr>
        </p:nvSpPr>
        <p:spPr/>
        <p:txBody>
          <a:bodyPr/>
          <a:lstStyle/>
          <a:p>
            <a:fld id="{3B5A8269-5038-4D82-8642-BEA6B980024B}" type="datetime1">
              <a:rPr lang="en-US"/>
              <a:t>3/30/2026</a:t>
            </a:fld>
            <a:endParaRPr lang="en-US"/>
          </a:p>
        </p:txBody>
      </p:sp>
      <p:sp>
        <p:nvSpPr>
          <p:cNvPr id="5" name="Footer Placeholder 4">
            <a:extLst>
              <a:ext uri="{FF2B5EF4-FFF2-40B4-BE49-F238E27FC236}">
                <a16:creationId xmlns:a16="http://schemas.microsoft.com/office/drawing/2014/main" id="{F53ECF87-9837-060C-B252-782FE3C323DB}"/>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0C14EF48-51CB-5CE6-7F9D-33DF31491ED2}"/>
              </a:ext>
            </a:extLst>
          </p:cNvPr>
          <p:cNvSpPr>
            <a:spLocks noGrp="1"/>
          </p:cNvSpPr>
          <p:nvPr>
            <p:ph type="sldNum" sz="quarter" idx="12"/>
          </p:nvPr>
        </p:nvSpPr>
        <p:spPr/>
        <p:txBody>
          <a:bodyPr/>
          <a:lstStyle/>
          <a:p>
            <a:fld id="{017DE1FC-E54A-4B87-A814-263D1E8654B2}" type="slidenum">
              <a:rPr lang="en-US" dirty="0"/>
              <a:t>27</a:t>
            </a:fld>
            <a:endParaRPr lang="en-US"/>
          </a:p>
        </p:txBody>
      </p:sp>
      <p:pic>
        <p:nvPicPr>
          <p:cNvPr id="9" name="Picture 8" descr="A white paper with black text&#10;&#10;AI-generated content may be incorrect.">
            <a:extLst>
              <a:ext uri="{FF2B5EF4-FFF2-40B4-BE49-F238E27FC236}">
                <a16:creationId xmlns:a16="http://schemas.microsoft.com/office/drawing/2014/main" id="{6363A55E-EAC3-3C46-72C0-F876772BBDD5}"/>
              </a:ext>
            </a:extLst>
          </p:cNvPr>
          <p:cNvPicPr>
            <a:picLocks noChangeAspect="1"/>
          </p:cNvPicPr>
          <p:nvPr/>
        </p:nvPicPr>
        <p:blipFill>
          <a:blip r:embed="rId2"/>
          <a:stretch>
            <a:fillRect/>
          </a:stretch>
        </p:blipFill>
        <p:spPr>
          <a:xfrm>
            <a:off x="6505501" y="238058"/>
            <a:ext cx="4663978" cy="5700375"/>
          </a:xfrm>
          <a:prstGeom prst="rect">
            <a:avLst/>
          </a:prstGeom>
        </p:spPr>
      </p:pic>
      <p:sp>
        <p:nvSpPr>
          <p:cNvPr id="11" name="Rectangle 10">
            <a:extLst>
              <a:ext uri="{FF2B5EF4-FFF2-40B4-BE49-F238E27FC236}">
                <a16:creationId xmlns:a16="http://schemas.microsoft.com/office/drawing/2014/main" id="{7D60D123-769C-9E3F-BAB6-2FD0390A8C78}"/>
              </a:ext>
            </a:extLst>
          </p:cNvPr>
          <p:cNvSpPr/>
          <p:nvPr/>
        </p:nvSpPr>
        <p:spPr>
          <a:xfrm>
            <a:off x="6599824" y="2845194"/>
            <a:ext cx="2496245" cy="272382"/>
          </a:xfrm>
          <a:prstGeom prst="rect">
            <a:avLst/>
          </a:prstGeom>
          <a:noFill/>
          <a:ln w="28575">
            <a:solidFill>
              <a:schemeClr val="accent1">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0D4D62-AB9D-9EFA-D121-F3F072EDD004}"/>
              </a:ext>
            </a:extLst>
          </p:cNvPr>
          <p:cNvSpPr/>
          <p:nvPr/>
        </p:nvSpPr>
        <p:spPr>
          <a:xfrm>
            <a:off x="6599824" y="4246499"/>
            <a:ext cx="2496245" cy="272382"/>
          </a:xfrm>
          <a:prstGeom prst="rect">
            <a:avLst/>
          </a:prstGeom>
          <a:noFill/>
          <a:ln w="28575">
            <a:solidFill>
              <a:schemeClr val="accent1">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49C9EF-701D-D7D7-3790-F59225B57455}"/>
              </a:ext>
            </a:extLst>
          </p:cNvPr>
          <p:cNvSpPr/>
          <p:nvPr/>
        </p:nvSpPr>
        <p:spPr>
          <a:xfrm>
            <a:off x="6599824" y="4788940"/>
            <a:ext cx="2612482" cy="285297"/>
          </a:xfrm>
          <a:prstGeom prst="rect">
            <a:avLst/>
          </a:prstGeom>
          <a:noFill/>
          <a:ln w="28575">
            <a:solidFill>
              <a:schemeClr val="accent1">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F500FE-743B-C85F-9019-069008E252CB}"/>
              </a:ext>
            </a:extLst>
          </p:cNvPr>
          <p:cNvSpPr txBox="1"/>
          <p:nvPr/>
        </p:nvSpPr>
        <p:spPr>
          <a:xfrm>
            <a:off x="-1" y="6480397"/>
            <a:ext cx="109133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212121"/>
                </a:solidFill>
                <a:ea typeface="+mn-lt"/>
                <a:cs typeface="+mn-lt"/>
              </a:rPr>
              <a:t>Practice Bulletin No. 149: Endometrial cancer. </a:t>
            </a:r>
            <a:r>
              <a:rPr lang="en-US" sz="1000" err="1">
                <a:solidFill>
                  <a:srgbClr val="212121"/>
                </a:solidFill>
                <a:ea typeface="+mn-lt"/>
                <a:cs typeface="+mn-lt"/>
              </a:rPr>
              <a:t>Obstet</a:t>
            </a:r>
            <a:r>
              <a:rPr lang="en-US" sz="1000">
                <a:solidFill>
                  <a:srgbClr val="212121"/>
                </a:solidFill>
                <a:ea typeface="+mn-lt"/>
                <a:cs typeface="+mn-lt"/>
              </a:rPr>
              <a:t> Gynecol. 2015 Apr;125(4):1006-1026. </a:t>
            </a:r>
            <a:r>
              <a:rPr lang="en-US" sz="1000" err="1">
                <a:solidFill>
                  <a:srgbClr val="212121"/>
                </a:solidFill>
                <a:ea typeface="+mn-lt"/>
                <a:cs typeface="+mn-lt"/>
              </a:rPr>
              <a:t>doi</a:t>
            </a:r>
            <a:r>
              <a:rPr lang="en-US" sz="1000">
                <a:solidFill>
                  <a:srgbClr val="212121"/>
                </a:solidFill>
                <a:ea typeface="+mn-lt"/>
                <a:cs typeface="+mn-lt"/>
              </a:rPr>
              <a:t>: 10.1097/01.AOG.0000462977.61229.de..</a:t>
            </a:r>
            <a:endParaRPr lang="en-US" sz="1000"/>
          </a:p>
        </p:txBody>
      </p:sp>
      <p:sp>
        <p:nvSpPr>
          <p:cNvPr id="12" name="Rectangle 11">
            <a:extLst>
              <a:ext uri="{FF2B5EF4-FFF2-40B4-BE49-F238E27FC236}">
                <a16:creationId xmlns:a16="http://schemas.microsoft.com/office/drawing/2014/main" id="{1F4E2F7C-69B4-D4B5-D0F8-C4BB8C3FA84C}"/>
              </a:ext>
            </a:extLst>
          </p:cNvPr>
          <p:cNvSpPr/>
          <p:nvPr/>
        </p:nvSpPr>
        <p:spPr>
          <a:xfrm>
            <a:off x="6602224" y="1275594"/>
            <a:ext cx="2496245" cy="272382"/>
          </a:xfrm>
          <a:prstGeom prst="rect">
            <a:avLst/>
          </a:prstGeom>
          <a:noFill/>
          <a:ln w="28575">
            <a:solidFill>
              <a:schemeClr val="accent1">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632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7"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AA2854D-B287-FA14-6740-DB02450B1A08}"/>
              </a:ext>
            </a:extLst>
          </p:cNvPr>
          <p:cNvSpPr>
            <a:spLocks noGrp="1"/>
          </p:cNvSpPr>
          <p:nvPr>
            <p:ph type="dt" sz="half" idx="10"/>
          </p:nvPr>
        </p:nvSpPr>
        <p:spPr/>
        <p:txBody>
          <a:bodyPr/>
          <a:lstStyle/>
          <a:p>
            <a:fld id="{0FD5CBCB-9A88-4937-89A8-95F237499895}" type="datetime1">
              <a:rPr lang="en-US" smtClean="0"/>
              <a:t>3/30/2026</a:t>
            </a:fld>
            <a:endParaRPr lang="en-US"/>
          </a:p>
        </p:txBody>
      </p:sp>
      <p:sp>
        <p:nvSpPr>
          <p:cNvPr id="5" name="Footer Placeholder 4">
            <a:extLst>
              <a:ext uri="{FF2B5EF4-FFF2-40B4-BE49-F238E27FC236}">
                <a16:creationId xmlns:a16="http://schemas.microsoft.com/office/drawing/2014/main" id="{264A4EB9-CE11-4796-E1EA-5AD753D9083A}"/>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AC24DF62-61EF-FD5B-847D-A913FCB19ECC}"/>
              </a:ext>
            </a:extLst>
          </p:cNvPr>
          <p:cNvSpPr>
            <a:spLocks noGrp="1"/>
          </p:cNvSpPr>
          <p:nvPr>
            <p:ph type="sldNum" sz="quarter" idx="12"/>
          </p:nvPr>
        </p:nvSpPr>
        <p:spPr/>
        <p:txBody>
          <a:bodyPr/>
          <a:lstStyle/>
          <a:p>
            <a:fld id="{017DE1FC-E54A-4B87-A814-263D1E8654B2}" type="slidenum">
              <a:rPr lang="en-US" smtClean="0"/>
              <a:t>28</a:t>
            </a:fld>
            <a:endParaRPr lang="en-US"/>
          </a:p>
        </p:txBody>
      </p:sp>
      <p:grpSp>
        <p:nvGrpSpPr>
          <p:cNvPr id="15" name="Group 14">
            <a:extLst>
              <a:ext uri="{FF2B5EF4-FFF2-40B4-BE49-F238E27FC236}">
                <a16:creationId xmlns:a16="http://schemas.microsoft.com/office/drawing/2014/main" id="{11E0F7CE-AF55-B548-FBBA-7537F95AA509}"/>
              </a:ext>
            </a:extLst>
          </p:cNvPr>
          <p:cNvGrpSpPr/>
          <p:nvPr/>
        </p:nvGrpSpPr>
        <p:grpSpPr>
          <a:xfrm>
            <a:off x="1133475" y="561975"/>
            <a:ext cx="9170757" cy="5391149"/>
            <a:chOff x="95250" y="561975"/>
            <a:chExt cx="9170757" cy="5391149"/>
          </a:xfrm>
        </p:grpSpPr>
        <p:grpSp>
          <p:nvGrpSpPr>
            <p:cNvPr id="11" name="Group 10">
              <a:extLst>
                <a:ext uri="{FF2B5EF4-FFF2-40B4-BE49-F238E27FC236}">
                  <a16:creationId xmlns:a16="http://schemas.microsoft.com/office/drawing/2014/main" id="{C4A34BCA-89E8-C919-C163-541B1855F856}"/>
                </a:ext>
              </a:extLst>
            </p:cNvPr>
            <p:cNvGrpSpPr/>
            <p:nvPr/>
          </p:nvGrpSpPr>
          <p:grpSpPr>
            <a:xfrm>
              <a:off x="95250" y="561975"/>
              <a:ext cx="9170757" cy="5391149"/>
              <a:chOff x="457200" y="561975"/>
              <a:chExt cx="9170757" cy="5391149"/>
            </a:xfrm>
          </p:grpSpPr>
          <p:pic>
            <p:nvPicPr>
              <p:cNvPr id="7" name="Picture 6">
                <a:extLst>
                  <a:ext uri="{FF2B5EF4-FFF2-40B4-BE49-F238E27FC236}">
                    <a16:creationId xmlns:a16="http://schemas.microsoft.com/office/drawing/2014/main" id="{BF0BD80C-9C95-6A3E-1565-6687C1911C8F}"/>
                  </a:ext>
                </a:extLst>
              </p:cNvPr>
              <p:cNvPicPr>
                <a:picLocks noChangeAspect="1"/>
              </p:cNvPicPr>
              <p:nvPr/>
            </p:nvPicPr>
            <p:blipFill>
              <a:blip r:embed="rId2"/>
              <a:srcRect t="2445" b="16229"/>
              <a:stretch/>
            </p:blipFill>
            <p:spPr>
              <a:xfrm>
                <a:off x="457200" y="561975"/>
                <a:ext cx="8495538" cy="5248276"/>
              </a:xfrm>
              <a:prstGeom prst="rect">
                <a:avLst/>
              </a:prstGeom>
            </p:spPr>
          </p:pic>
          <p:sp>
            <p:nvSpPr>
              <p:cNvPr id="8" name="Rectangle 7">
                <a:extLst>
                  <a:ext uri="{FF2B5EF4-FFF2-40B4-BE49-F238E27FC236}">
                    <a16:creationId xmlns:a16="http://schemas.microsoft.com/office/drawing/2014/main" id="{CCE8C7D6-0774-49A3-174C-0B987CF2F21C}"/>
                  </a:ext>
                </a:extLst>
              </p:cNvPr>
              <p:cNvSpPr/>
              <p:nvPr/>
            </p:nvSpPr>
            <p:spPr>
              <a:xfrm>
                <a:off x="6248400" y="1771649"/>
                <a:ext cx="2609850" cy="41814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90631DB-2C0D-34F3-A01D-34B218BF4FEC}"/>
                  </a:ext>
                </a:extLst>
              </p:cNvPr>
              <p:cNvSpPr/>
              <p:nvPr/>
            </p:nvSpPr>
            <p:spPr>
              <a:xfrm>
                <a:off x="4591050" y="5495927"/>
                <a:ext cx="4162425" cy="295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CE2DF8-F7D8-BFE0-C680-878455A5B693}"/>
                  </a:ext>
                </a:extLst>
              </p:cNvPr>
              <p:cNvSpPr/>
              <p:nvPr/>
            </p:nvSpPr>
            <p:spPr>
              <a:xfrm>
                <a:off x="5465532" y="1771649"/>
                <a:ext cx="4162425" cy="295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B0C5F425-82D0-420B-3368-7BABB4991722}"/>
                </a:ext>
              </a:extLst>
            </p:cNvPr>
            <p:cNvSpPr/>
            <p:nvPr/>
          </p:nvSpPr>
          <p:spPr>
            <a:xfrm>
              <a:off x="4524375" y="1047749"/>
              <a:ext cx="1133475" cy="200025"/>
            </a:xfrm>
            <a:prstGeom prst="rect">
              <a:avLst/>
            </a:prstGeom>
            <a:noFill/>
            <a:ln w="2857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C49E94-6D34-D3B3-1275-53750B63AEC2}"/>
                </a:ext>
              </a:extLst>
            </p:cNvPr>
            <p:cNvSpPr/>
            <p:nvPr/>
          </p:nvSpPr>
          <p:spPr>
            <a:xfrm>
              <a:off x="1857375" y="3862385"/>
              <a:ext cx="828675" cy="335832"/>
            </a:xfrm>
            <a:prstGeom prst="rect">
              <a:avLst/>
            </a:prstGeom>
            <a:noFill/>
            <a:ln w="2857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C60D6E-DD22-688C-D3E6-5DBA711768D3}"/>
                </a:ext>
              </a:extLst>
            </p:cNvPr>
            <p:cNvSpPr/>
            <p:nvPr/>
          </p:nvSpPr>
          <p:spPr>
            <a:xfrm>
              <a:off x="2962275" y="4176859"/>
              <a:ext cx="981075" cy="335832"/>
            </a:xfrm>
            <a:prstGeom prst="rect">
              <a:avLst/>
            </a:prstGeom>
            <a:noFill/>
            <a:ln w="2857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40245AA9-7E0F-2D13-47ED-6E7CD02851DA}"/>
              </a:ext>
            </a:extLst>
          </p:cNvPr>
          <p:cNvSpPr txBox="1"/>
          <p:nvPr/>
        </p:nvSpPr>
        <p:spPr>
          <a:xfrm>
            <a:off x="-636" y="6350282"/>
            <a:ext cx="10067925" cy="400110"/>
          </a:xfrm>
          <a:prstGeom prst="rect">
            <a:avLst/>
          </a:prstGeom>
          <a:noFill/>
        </p:spPr>
        <p:txBody>
          <a:bodyPr wrap="square" lIns="91440" tIns="45720" rIns="91440" bIns="45720" anchor="t">
            <a:spAutoFit/>
          </a:bodyPr>
          <a:lstStyle/>
          <a:p>
            <a:r>
              <a:rPr lang="en-US" sz="1000"/>
              <a:t>Wouk N, Helton M. Abnormal Uterine Bleeding in Premenopausal Women. Am Fam Physician. 2019 Apr 1;99(7):435-443. </a:t>
            </a:r>
          </a:p>
          <a:p>
            <a:r>
              <a:rPr lang="en-US" sz="1000"/>
              <a:t>Practice Bulletin No. 128: Diagnosis of Abnormal Uterine Bleeding in Reproductive-Aged Women. Obstetrics &amp; Gynecology 120(1):p 197-206, July 2012.</a:t>
            </a:r>
          </a:p>
        </p:txBody>
      </p:sp>
      <p:sp>
        <p:nvSpPr>
          <p:cNvPr id="18" name="TextBox 17">
            <a:extLst>
              <a:ext uri="{FF2B5EF4-FFF2-40B4-BE49-F238E27FC236}">
                <a16:creationId xmlns:a16="http://schemas.microsoft.com/office/drawing/2014/main" id="{D07A1D50-54BF-7864-6271-570309C10FAE}"/>
              </a:ext>
            </a:extLst>
          </p:cNvPr>
          <p:cNvSpPr txBox="1"/>
          <p:nvPr/>
        </p:nvSpPr>
        <p:spPr>
          <a:xfrm>
            <a:off x="7644979" y="1654450"/>
            <a:ext cx="4017304" cy="3972882"/>
          </a:xfrm>
          <a:prstGeom prst="rect">
            <a:avLst/>
          </a:prstGeom>
        </p:spPr>
        <p:style>
          <a:lnRef idx="0">
            <a:schemeClr val="accent4"/>
          </a:lnRef>
          <a:fillRef idx="3">
            <a:schemeClr val="accent4"/>
          </a:fillRef>
          <a:effectRef idx="3">
            <a:schemeClr val="accent4"/>
          </a:effectRef>
          <a:fontRef idx="minor">
            <a:schemeClr val="lt1"/>
          </a:fontRef>
        </p:style>
        <p:txBody>
          <a:bodyPr wrap="square" lIns="91440" tIns="45720" rIns="91440" bIns="45720" rtlCol="0" anchor="t">
            <a:spAutoFit/>
          </a:bodyPr>
          <a:lstStyle/>
          <a:p>
            <a:pPr algn="ctr"/>
            <a:r>
              <a:rPr lang="en-US" sz="1600" b="1" u="sng"/>
              <a:t>Take home points</a:t>
            </a:r>
          </a:p>
          <a:p>
            <a:pPr marL="285750" indent="-285750">
              <a:spcBef>
                <a:spcPts val="1000"/>
              </a:spcBef>
              <a:buFont typeface="Arial"/>
              <a:buChar char="•"/>
            </a:pPr>
            <a:r>
              <a:rPr lang="en-US" sz="1400" b="1">
                <a:solidFill>
                  <a:schemeClr val="bg1"/>
                </a:solidFill>
              </a:rPr>
              <a:t>HCG</a:t>
            </a:r>
            <a:r>
              <a:rPr lang="en-US" sz="1400">
                <a:solidFill>
                  <a:schemeClr val="bg1"/>
                </a:solidFill>
              </a:rPr>
              <a:t> for all</a:t>
            </a:r>
          </a:p>
          <a:p>
            <a:pPr marL="285750" indent="-285750">
              <a:spcBef>
                <a:spcPts val="1000"/>
              </a:spcBef>
              <a:buFont typeface="Arial"/>
              <a:buChar char="•"/>
            </a:pPr>
            <a:r>
              <a:rPr lang="en-US" sz="1400" b="1">
                <a:solidFill>
                  <a:schemeClr val="bg1"/>
                </a:solidFill>
              </a:rPr>
              <a:t>Pelvic exam</a:t>
            </a:r>
            <a:r>
              <a:rPr lang="en-US" sz="1400">
                <a:solidFill>
                  <a:schemeClr val="bg1"/>
                </a:solidFill>
              </a:rPr>
              <a:t> and </a:t>
            </a:r>
            <a:r>
              <a:rPr lang="en-US" sz="1400" b="1">
                <a:solidFill>
                  <a:schemeClr val="bg1"/>
                </a:solidFill>
              </a:rPr>
              <a:t>TVUS</a:t>
            </a:r>
            <a:r>
              <a:rPr lang="en-US" sz="1400">
                <a:solidFill>
                  <a:schemeClr val="bg1"/>
                </a:solidFill>
              </a:rPr>
              <a:t> to evaluate for structural causes</a:t>
            </a:r>
          </a:p>
          <a:p>
            <a:pPr marL="285750" indent="-285750">
              <a:spcBef>
                <a:spcPts val="1000"/>
              </a:spcBef>
              <a:buFont typeface="Arial"/>
              <a:buChar char="•"/>
            </a:pPr>
            <a:r>
              <a:rPr lang="en-US" sz="1400">
                <a:solidFill>
                  <a:schemeClr val="bg1"/>
                </a:solidFill>
              </a:rPr>
              <a:t>Lab work pending clinical scenario</a:t>
            </a:r>
          </a:p>
          <a:p>
            <a:pPr marL="285750" indent="-285750">
              <a:spcBef>
                <a:spcPts val="1000"/>
              </a:spcBef>
              <a:buFont typeface="Arial"/>
              <a:buChar char="•"/>
            </a:pPr>
            <a:r>
              <a:rPr lang="en-US" sz="1400" b="1">
                <a:solidFill>
                  <a:schemeClr val="bg1"/>
                </a:solidFill>
              </a:rPr>
              <a:t>EMB</a:t>
            </a:r>
            <a:r>
              <a:rPr lang="en-US" sz="1400">
                <a:solidFill>
                  <a:schemeClr val="bg1"/>
                </a:solidFill>
              </a:rPr>
              <a:t> to rule out hyperplasia/malignancy</a:t>
            </a:r>
          </a:p>
          <a:p>
            <a:pPr marL="742950" lvl="1" indent="-285750">
              <a:spcBef>
                <a:spcPts val="500"/>
              </a:spcBef>
              <a:buFont typeface="Arial"/>
              <a:buChar char="•"/>
            </a:pPr>
            <a:r>
              <a:rPr lang="en-US" sz="1400" b="1">
                <a:solidFill>
                  <a:schemeClr val="bg1"/>
                </a:solidFill>
              </a:rPr>
              <a:t>Always</a:t>
            </a:r>
            <a:r>
              <a:rPr lang="en-US" sz="1400">
                <a:solidFill>
                  <a:schemeClr val="bg1"/>
                </a:solidFill>
              </a:rPr>
              <a:t> recommended for AUB </a:t>
            </a:r>
            <a:r>
              <a:rPr lang="en-US" sz="1400" b="1">
                <a:solidFill>
                  <a:schemeClr val="bg1"/>
                </a:solidFill>
              </a:rPr>
              <a:t>&gt;45 </a:t>
            </a:r>
            <a:r>
              <a:rPr lang="en-US" sz="1400" b="1" err="1">
                <a:solidFill>
                  <a:schemeClr val="bg1"/>
                </a:solidFill>
              </a:rPr>
              <a:t>yo</a:t>
            </a:r>
            <a:endParaRPr lang="en-US" sz="1400" b="1">
              <a:solidFill>
                <a:schemeClr val="bg1"/>
              </a:solidFill>
            </a:endParaRPr>
          </a:p>
          <a:p>
            <a:pPr marL="742950" lvl="1" indent="-285750">
              <a:spcBef>
                <a:spcPts val="500"/>
              </a:spcBef>
              <a:buFont typeface="Arial"/>
              <a:buChar char="•"/>
            </a:pPr>
            <a:r>
              <a:rPr lang="en-US" sz="1400">
                <a:solidFill>
                  <a:schemeClr val="bg1"/>
                </a:solidFill>
              </a:rPr>
              <a:t>For </a:t>
            </a:r>
            <a:r>
              <a:rPr lang="en-US" sz="1400" b="1">
                <a:solidFill>
                  <a:schemeClr val="bg1"/>
                </a:solidFill>
              </a:rPr>
              <a:t>≤45 </a:t>
            </a:r>
            <a:r>
              <a:rPr lang="en-US" sz="1400" b="1" err="1">
                <a:solidFill>
                  <a:schemeClr val="bg1"/>
                </a:solidFill>
              </a:rPr>
              <a:t>yo</a:t>
            </a:r>
            <a:r>
              <a:rPr lang="en-US" sz="1400" b="1">
                <a:solidFill>
                  <a:schemeClr val="bg1"/>
                </a:solidFill>
              </a:rPr>
              <a:t> if risk factors</a:t>
            </a:r>
            <a:r>
              <a:rPr lang="en-US" sz="1400">
                <a:solidFill>
                  <a:schemeClr val="bg1"/>
                </a:solidFill>
              </a:rPr>
              <a:t> for endometrial hyperplasia</a:t>
            </a:r>
          </a:p>
          <a:p>
            <a:pPr marL="1200150" lvl="2" indent="-285750">
              <a:spcBef>
                <a:spcPts val="500"/>
              </a:spcBef>
              <a:buFont typeface="Arial"/>
              <a:buChar char="•"/>
            </a:pPr>
            <a:r>
              <a:rPr lang="en-US" sz="1400">
                <a:solidFill>
                  <a:schemeClr val="bg1"/>
                </a:solidFill>
              </a:rPr>
              <a:t>History of unopposed estrogen exposure: obesity, PCOS</a:t>
            </a:r>
          </a:p>
          <a:p>
            <a:pPr marL="1200150" lvl="2" indent="-285750">
              <a:spcBef>
                <a:spcPts val="500"/>
              </a:spcBef>
              <a:buFont typeface="Arial"/>
              <a:buChar char="•"/>
            </a:pPr>
            <a:r>
              <a:rPr lang="en-US" sz="1400">
                <a:solidFill>
                  <a:schemeClr val="bg1"/>
                </a:solidFill>
              </a:rPr>
              <a:t>Failed medical management of AUB</a:t>
            </a:r>
          </a:p>
          <a:p>
            <a:pPr marL="1200150" lvl="2" indent="-285750">
              <a:spcBef>
                <a:spcPts val="500"/>
              </a:spcBef>
              <a:buFont typeface="Arial"/>
              <a:buChar char="•"/>
            </a:pPr>
            <a:r>
              <a:rPr lang="en-US" sz="1400">
                <a:solidFill>
                  <a:schemeClr val="bg1"/>
                </a:solidFill>
              </a:rPr>
              <a:t>Persistent AUB</a:t>
            </a:r>
          </a:p>
        </p:txBody>
      </p:sp>
    </p:spTree>
    <p:extLst>
      <p:ext uri="{BB962C8B-B14F-4D97-AF65-F5344CB8AC3E}">
        <p14:creationId xmlns:p14="http://schemas.microsoft.com/office/powerpoint/2010/main" val="1578455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68046-1E8A-6B13-10D4-04E56FD0B8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4A8E8F-FB30-A033-50C3-713BCE18E8A4}"/>
              </a:ext>
            </a:extLst>
          </p:cNvPr>
          <p:cNvSpPr>
            <a:spLocks noGrp="1"/>
          </p:cNvSpPr>
          <p:nvPr>
            <p:ph type="title"/>
          </p:nvPr>
        </p:nvSpPr>
        <p:spPr/>
        <p:txBody>
          <a:bodyPr/>
          <a:lstStyle/>
          <a:p>
            <a:r>
              <a:rPr lang="en-US"/>
              <a:t>Case 2: SOFIA</a:t>
            </a:r>
          </a:p>
        </p:txBody>
      </p:sp>
      <p:sp>
        <p:nvSpPr>
          <p:cNvPr id="3" name="Content Placeholder 2">
            <a:extLst>
              <a:ext uri="{FF2B5EF4-FFF2-40B4-BE49-F238E27FC236}">
                <a16:creationId xmlns:a16="http://schemas.microsoft.com/office/drawing/2014/main" id="{E7BB6BE9-7A87-E17D-0EA2-A7BE193E38E2}"/>
              </a:ext>
            </a:extLst>
          </p:cNvPr>
          <p:cNvSpPr>
            <a:spLocks noGrp="1"/>
          </p:cNvSpPr>
          <p:nvPr>
            <p:ph idx="1"/>
          </p:nvPr>
        </p:nvSpPr>
        <p:spPr/>
        <p:txBody>
          <a:bodyPr vert="horz" lIns="91440" tIns="45720" rIns="91440" bIns="45720" rtlCol="0" anchor="t">
            <a:normAutofit/>
          </a:bodyPr>
          <a:lstStyle/>
          <a:p>
            <a:r>
              <a:rPr lang="en-US"/>
              <a:t>Hgb of 11.5, ferritin of 12, normal TSH, neg UPT</a:t>
            </a:r>
          </a:p>
          <a:p>
            <a:r>
              <a:rPr lang="en-US"/>
              <a:t>TVUS was unremarkable </a:t>
            </a:r>
          </a:p>
          <a:p>
            <a:r>
              <a:rPr lang="en-US"/>
              <a:t>She returns to the office - you perform an EMB and place an IUD</a:t>
            </a:r>
          </a:p>
          <a:p>
            <a:r>
              <a:rPr lang="en-US"/>
              <a:t>The EMB is normal</a:t>
            </a:r>
          </a:p>
          <a:p>
            <a:endParaRPr lang="en-US"/>
          </a:p>
        </p:txBody>
      </p:sp>
    </p:spTree>
    <p:extLst>
      <p:ext uri="{BB962C8B-B14F-4D97-AF65-F5344CB8AC3E}">
        <p14:creationId xmlns:p14="http://schemas.microsoft.com/office/powerpoint/2010/main" val="2918120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8AD5C-E895-DADE-CDF0-A933F84EFC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A8EB4B-E4FD-E78C-0458-484675B9A693}"/>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853CEE83-DCA8-ED0F-94DE-EB000B701A2B}"/>
              </a:ext>
            </a:extLst>
          </p:cNvPr>
          <p:cNvSpPr>
            <a:spLocks noGrp="1"/>
          </p:cNvSpPr>
          <p:nvPr>
            <p:ph idx="1"/>
          </p:nvPr>
        </p:nvSpPr>
        <p:spPr/>
        <p:txBody>
          <a:bodyPr/>
          <a:lstStyle/>
          <a:p>
            <a:r>
              <a:rPr lang="en-US"/>
              <a:t>Learn framework for differentiating structural and non-structural causes of abnormal uterine bleeding (AUB)</a:t>
            </a:r>
          </a:p>
          <a:p>
            <a:r>
              <a:rPr lang="en-US"/>
              <a:t>Review evidence-based tools for assessing AUB and appropriate diagnostic work-up</a:t>
            </a:r>
          </a:p>
          <a:p>
            <a:r>
              <a:rPr lang="en-US"/>
              <a:t>Emerge with confidence around appropriate treatment strategies</a:t>
            </a:r>
          </a:p>
        </p:txBody>
      </p:sp>
      <p:sp>
        <p:nvSpPr>
          <p:cNvPr id="4" name="Date Placeholder 3">
            <a:extLst>
              <a:ext uri="{FF2B5EF4-FFF2-40B4-BE49-F238E27FC236}">
                <a16:creationId xmlns:a16="http://schemas.microsoft.com/office/drawing/2014/main" id="{C6F63FF9-304D-7854-AE14-1D23CF08E0D1}"/>
              </a:ext>
            </a:extLst>
          </p:cNvPr>
          <p:cNvSpPr>
            <a:spLocks noGrp="1"/>
          </p:cNvSpPr>
          <p:nvPr>
            <p:ph type="dt" sz="half" idx="10"/>
          </p:nvPr>
        </p:nvSpPr>
        <p:spPr/>
        <p:txBody>
          <a:bodyPr/>
          <a:lstStyle/>
          <a:p>
            <a:fld id="{F0126251-2E99-497F-9C7C-941CCBEA3343}" type="datetime1">
              <a:rPr lang="en-US" smtClean="0"/>
              <a:t>3/30/2026</a:t>
            </a:fld>
            <a:endParaRPr lang="en-US"/>
          </a:p>
        </p:txBody>
      </p:sp>
      <p:sp>
        <p:nvSpPr>
          <p:cNvPr id="5" name="Footer Placeholder 4">
            <a:extLst>
              <a:ext uri="{FF2B5EF4-FFF2-40B4-BE49-F238E27FC236}">
                <a16:creationId xmlns:a16="http://schemas.microsoft.com/office/drawing/2014/main" id="{326B09B9-0A23-0236-971F-A886714CB9B9}"/>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DA944115-0BE8-CA71-C894-2BEA8FA7F94E}"/>
              </a:ext>
            </a:extLst>
          </p:cNvPr>
          <p:cNvSpPr>
            <a:spLocks noGrp="1"/>
          </p:cNvSpPr>
          <p:nvPr>
            <p:ph type="sldNum" sz="quarter" idx="12"/>
          </p:nvPr>
        </p:nvSpPr>
        <p:spPr/>
        <p:txBody>
          <a:bodyPr/>
          <a:lstStyle/>
          <a:p>
            <a:fld id="{017DE1FC-E54A-4B87-A814-263D1E8654B2}" type="slidenum">
              <a:rPr lang="en-US" smtClean="0"/>
              <a:t>3</a:t>
            </a:fld>
            <a:endParaRPr lang="en-US"/>
          </a:p>
        </p:txBody>
      </p:sp>
    </p:spTree>
    <p:extLst>
      <p:ext uri="{BB962C8B-B14F-4D97-AF65-F5344CB8AC3E}">
        <p14:creationId xmlns:p14="http://schemas.microsoft.com/office/powerpoint/2010/main" val="2864774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UD Birth Control | Info About Mirena &amp; Paragard IUDs">
            <a:extLst>
              <a:ext uri="{FF2B5EF4-FFF2-40B4-BE49-F238E27FC236}">
                <a16:creationId xmlns:a16="http://schemas.microsoft.com/office/drawing/2014/main" id="{A91ECB99-A345-6030-6465-3B92D85C34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04" t="15389" r="63333" b="20610"/>
          <a:stretch/>
        </p:blipFill>
        <p:spPr bwMode="auto">
          <a:xfrm rot="821508">
            <a:off x="10521209" y="2156620"/>
            <a:ext cx="1382489" cy="189502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D87AEF97-792F-EEA1-F423-EAB10BF02DF1}"/>
              </a:ext>
            </a:extLst>
          </p:cNvPr>
          <p:cNvSpPr>
            <a:spLocks noGrp="1"/>
          </p:cNvSpPr>
          <p:nvPr>
            <p:ph type="title"/>
          </p:nvPr>
        </p:nvSpPr>
        <p:spPr>
          <a:xfrm>
            <a:off x="1371600" y="445837"/>
            <a:ext cx="10240903" cy="1233488"/>
          </a:xfrm>
        </p:spPr>
        <p:txBody>
          <a:bodyPr>
            <a:normAutofit fontScale="90000"/>
          </a:bodyPr>
          <a:lstStyle/>
          <a:p>
            <a:r>
              <a:rPr lang="en-US"/>
              <a:t>Long-acting reversible contraception (LARC) for </a:t>
            </a:r>
            <a:r>
              <a:rPr lang="en-US" err="1"/>
              <a:t>aub</a:t>
            </a:r>
            <a:endParaRPr lang="en-US"/>
          </a:p>
        </p:txBody>
      </p:sp>
      <p:sp>
        <p:nvSpPr>
          <p:cNvPr id="9" name="Content Placeholder 8">
            <a:extLst>
              <a:ext uri="{FF2B5EF4-FFF2-40B4-BE49-F238E27FC236}">
                <a16:creationId xmlns:a16="http://schemas.microsoft.com/office/drawing/2014/main" id="{A04FDC54-4C67-6C60-29E5-7464C91C4821}"/>
              </a:ext>
            </a:extLst>
          </p:cNvPr>
          <p:cNvSpPr>
            <a:spLocks noGrp="1"/>
          </p:cNvSpPr>
          <p:nvPr>
            <p:ph idx="1"/>
          </p:nvPr>
        </p:nvSpPr>
        <p:spPr>
          <a:xfrm>
            <a:off x="1371600" y="1929750"/>
            <a:ext cx="10240903" cy="3956179"/>
          </a:xfrm>
        </p:spPr>
        <p:txBody>
          <a:bodyPr vert="horz" lIns="0" tIns="0" rIns="0" bIns="0" rtlCol="0" anchor="t">
            <a:normAutofit lnSpcReduction="10000"/>
          </a:bodyPr>
          <a:lstStyle/>
          <a:p>
            <a:r>
              <a:rPr lang="en-US" dirty="0"/>
              <a:t>Progesterone-containing IUDs</a:t>
            </a:r>
            <a:r>
              <a:rPr lang="en-US" baseline="30000" dirty="0"/>
              <a:t>1</a:t>
            </a:r>
          </a:p>
          <a:p>
            <a:pPr lvl="1"/>
            <a:r>
              <a:rPr lang="en-US" dirty="0"/>
              <a:t>Mirena/</a:t>
            </a:r>
            <a:r>
              <a:rPr lang="en-US" dirty="0" err="1"/>
              <a:t>Liletta</a:t>
            </a:r>
            <a:r>
              <a:rPr lang="en-US" dirty="0"/>
              <a:t> (52mg, 8 years): highest rates of amenorrhea and least BTB</a:t>
            </a:r>
          </a:p>
          <a:p>
            <a:pPr lvl="2"/>
            <a:r>
              <a:rPr lang="en-US" dirty="0"/>
              <a:t>5 years of use recommended for endometrial protection</a:t>
            </a:r>
          </a:p>
          <a:p>
            <a:pPr lvl="1"/>
            <a:r>
              <a:rPr lang="en-US" dirty="0"/>
              <a:t>Kyleena (19.5 mg, 5 years)</a:t>
            </a:r>
          </a:p>
          <a:p>
            <a:pPr lvl="1"/>
            <a:r>
              <a:rPr lang="en-US" dirty="0"/>
              <a:t>Skyla (13.5 mg, 3 years)</a:t>
            </a:r>
          </a:p>
          <a:p>
            <a:r>
              <a:rPr lang="en-US" dirty="0">
                <a:ea typeface="+mn-lt"/>
                <a:cs typeface="+mn-lt"/>
              </a:rPr>
              <a:t>Etonogestrel subdermal implant (Nexplanon)</a:t>
            </a:r>
            <a:r>
              <a:rPr lang="en-US" baseline="30000" dirty="0"/>
              <a:t>2</a:t>
            </a:r>
          </a:p>
          <a:p>
            <a:pPr lvl="1"/>
            <a:r>
              <a:rPr lang="en-US" dirty="0"/>
              <a:t>Not recommended for management of AUB due to risk of irregular spotting. Likely to help with dysmenorrhea</a:t>
            </a:r>
          </a:p>
          <a:p>
            <a:pPr lvl="1"/>
            <a:r>
              <a:rPr lang="en-US" dirty="0"/>
              <a:t>Not considered sufficient endometrial protection for HRT purposes</a:t>
            </a:r>
          </a:p>
          <a:p>
            <a:r>
              <a:rPr lang="en-US" dirty="0"/>
              <a:t>Copper IUD (Paragard) most likely to </a:t>
            </a:r>
            <a:r>
              <a:rPr lang="en-US" u="sng" dirty="0"/>
              <a:t>increase</a:t>
            </a:r>
            <a:r>
              <a:rPr lang="en-US" dirty="0"/>
              <a:t> uterine bleeding</a:t>
            </a:r>
          </a:p>
        </p:txBody>
      </p:sp>
      <p:sp>
        <p:nvSpPr>
          <p:cNvPr id="5" name="Date Placeholder 4">
            <a:extLst>
              <a:ext uri="{FF2B5EF4-FFF2-40B4-BE49-F238E27FC236}">
                <a16:creationId xmlns:a16="http://schemas.microsoft.com/office/drawing/2014/main" id="{BCF7C309-2BB8-2188-3629-66E0CBDADE4B}"/>
              </a:ext>
            </a:extLst>
          </p:cNvPr>
          <p:cNvSpPr>
            <a:spLocks noGrp="1"/>
          </p:cNvSpPr>
          <p:nvPr>
            <p:ph type="dt" sz="half" idx="10"/>
          </p:nvPr>
        </p:nvSpPr>
        <p:spPr/>
        <p:txBody>
          <a:bodyPr/>
          <a:lstStyle/>
          <a:p>
            <a:fld id="{2B99E034-549C-4D9E-AA70-9BE33D47E6A3}" type="datetime1">
              <a:rPr lang="en-US" smtClean="0"/>
              <a:t>3/30/2026</a:t>
            </a:fld>
            <a:endParaRPr lang="en-US"/>
          </a:p>
        </p:txBody>
      </p:sp>
      <p:sp>
        <p:nvSpPr>
          <p:cNvPr id="6" name="Footer Placeholder 5">
            <a:extLst>
              <a:ext uri="{FF2B5EF4-FFF2-40B4-BE49-F238E27FC236}">
                <a16:creationId xmlns:a16="http://schemas.microsoft.com/office/drawing/2014/main" id="{767AECBC-8F20-5624-61CE-41180B52074D}"/>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B9561C9A-9609-0A10-5435-FCB908B445B5}"/>
              </a:ext>
            </a:extLst>
          </p:cNvPr>
          <p:cNvSpPr>
            <a:spLocks noGrp="1"/>
          </p:cNvSpPr>
          <p:nvPr>
            <p:ph type="sldNum" sz="quarter" idx="12"/>
          </p:nvPr>
        </p:nvSpPr>
        <p:spPr/>
        <p:txBody>
          <a:bodyPr/>
          <a:lstStyle/>
          <a:p>
            <a:fld id="{017DE1FC-E54A-4B87-A814-263D1E8654B2}" type="slidenum">
              <a:rPr lang="en-US" smtClean="0"/>
              <a:t>30</a:t>
            </a:fld>
            <a:endParaRPr lang="en-US"/>
          </a:p>
        </p:txBody>
      </p:sp>
      <p:sp>
        <p:nvSpPr>
          <p:cNvPr id="11" name="TextBox 10">
            <a:extLst>
              <a:ext uri="{FF2B5EF4-FFF2-40B4-BE49-F238E27FC236}">
                <a16:creationId xmlns:a16="http://schemas.microsoft.com/office/drawing/2014/main" id="{C85F3E64-48FB-8CB9-9795-8E4EE8D09BA2}"/>
              </a:ext>
            </a:extLst>
          </p:cNvPr>
          <p:cNvSpPr txBox="1"/>
          <p:nvPr/>
        </p:nvSpPr>
        <p:spPr>
          <a:xfrm>
            <a:off x="-1" y="6165460"/>
            <a:ext cx="10475090" cy="707886"/>
          </a:xfrm>
          <a:prstGeom prst="rect">
            <a:avLst/>
          </a:prstGeom>
          <a:noFill/>
        </p:spPr>
        <p:txBody>
          <a:bodyPr wrap="square">
            <a:spAutoFit/>
          </a:bodyPr>
          <a:lstStyle/>
          <a:p>
            <a:pPr marL="228600" indent="-228600">
              <a:buAutoNum type="arabicPeriod"/>
            </a:pPr>
            <a:r>
              <a:rPr lang="en-US" sz="800" i="0" u="none" strike="noStrike">
                <a:effectLst/>
              </a:rPr>
              <a:t>Data Sources: </a:t>
            </a:r>
            <a:r>
              <a:rPr lang="en-US" sz="800" i="0" u="sng" strike="noStrike">
                <a:effectLst/>
                <a:hlinkClick r:id="rId3">
                  <a:extLst>
                    <a:ext uri="{A12FA001-AC4F-418D-AE19-62706E023703}">
                      <ahyp:hlinkClr xmlns:ahyp="http://schemas.microsoft.com/office/drawing/2018/hyperlinkcolor" val="tx"/>
                    </a:ext>
                  </a:extLst>
                </a:hlinkClick>
              </a:rPr>
              <a:t>https://www.ncbi.nlm.nih.gov/pubmed/26916172</a:t>
            </a:r>
            <a:r>
              <a:rPr lang="en-US" sz="800" i="0" u="none" strike="noStrike">
                <a:effectLst/>
              </a:rPr>
              <a:t>, </a:t>
            </a:r>
            <a:r>
              <a:rPr lang="en-US" sz="800" i="0" u="sng" strike="noStrike">
                <a:effectLst/>
                <a:hlinkClick r:id="rId4">
                  <a:extLst>
                    <a:ext uri="{A12FA001-AC4F-418D-AE19-62706E023703}">
                      <ahyp:hlinkClr xmlns:ahyp="http://schemas.microsoft.com/office/drawing/2018/hyperlinkcolor" val="tx"/>
                    </a:ext>
                  </a:extLst>
                </a:hlinkClick>
              </a:rPr>
              <a:t>https://www.ncbi.nlm.nih.gov/pubmed/27125892</a:t>
            </a:r>
            <a:r>
              <a:rPr lang="en-US" sz="800" i="0" u="sng" strike="noStrike">
                <a:effectLst/>
              </a:rPr>
              <a:t>; </a:t>
            </a:r>
            <a:r>
              <a:rPr lang="en-US" sz="800">
                <a:hlinkClick r:id="rId5">
                  <a:extLst>
                    <a:ext uri="{A12FA001-AC4F-418D-AE19-62706E023703}">
                      <ahyp:hlinkClr xmlns:ahyp="http://schemas.microsoft.com/office/drawing/2018/hyperlinkcolor" val="tx"/>
                    </a:ext>
                  </a:extLst>
                </a:hlinkClick>
              </a:rPr>
              <a:t>https://www.ohsu.edu/sites/default/files/2019-06/IUD-comparison-Chart-Final.pdf</a:t>
            </a:r>
            <a:r>
              <a:rPr lang="en-US" sz="800" u="sng"/>
              <a:t> ; </a:t>
            </a:r>
            <a:r>
              <a:rPr lang="en-US" sz="800" u="sng">
                <a:hlinkClick r:id="rId6">
                  <a:extLst>
                    <a:ext uri="{A12FA001-AC4F-418D-AE19-62706E023703}">
                      <ahyp:hlinkClr xmlns:ahyp="http://schemas.microsoft.com/office/drawing/2018/hyperlinkcolor" val="tx"/>
                    </a:ext>
                  </a:extLst>
                </a:hlinkClick>
              </a:rPr>
              <a:t>https://www.pi.bayer.com/sites/g/files/vrxlpx33726/files/2022-01/20211221_var_ap_BEC20783-18310_HCPI_Mirena_en_mt.pdf</a:t>
            </a:r>
            <a:endParaRPr lang="en-US" sz="800" u="sng"/>
          </a:p>
          <a:p>
            <a:pPr marL="228600" indent="-228600">
              <a:buAutoNum type="arabicPeriod"/>
            </a:pPr>
            <a:r>
              <a:rPr lang="en-US" sz="800"/>
              <a:t>Faculty of Sexual and Reproductive Healthcare (2023). </a:t>
            </a:r>
            <a:r>
              <a:rPr lang="en-US" sz="800" i="0">
                <a:effectLst/>
                <a:hlinkClick r:id="rId7">
                  <a:extLst>
                    <a:ext uri="{A12FA001-AC4F-418D-AE19-62706E023703}">
                      <ahyp:hlinkClr xmlns:ahyp="http://schemas.microsoft.com/office/drawing/2018/hyperlinkcolor" val="tx"/>
                    </a:ext>
                  </a:extLst>
                </a:hlinkClick>
              </a:rPr>
              <a:t>FSRH Clinical Guideline: Contraception for Women Aged over 40 Years (August 2017, amended July 2023)</a:t>
            </a:r>
            <a:endParaRPr lang="en-US" sz="800" i="0">
              <a:effectLst/>
            </a:endParaRPr>
          </a:p>
          <a:p>
            <a:pPr marL="228600" indent="-228600">
              <a:buAutoNum type="arabicPeriod"/>
            </a:pPr>
            <a:r>
              <a:rPr lang="en-US" sz="800"/>
              <a:t>IUD image source: https://www.google.com/url?sa=i&amp;url=https%3A%2F%2Fwww.plannedparenthood.org%2Flearn%2Fbirth-control%2Fiud&amp;psig=AOvVaw1I71HrzKEzi7Oea4gViKNj&amp;ust=1738095847929000&amp;source=images&amp;cd=vfe&amp;opi=89978449&amp;ved=0CBQQjRxqFwoTCKifseDdlosDFQAAAAAdAAAAABAE</a:t>
            </a:r>
          </a:p>
        </p:txBody>
      </p:sp>
    </p:spTree>
    <p:extLst>
      <p:ext uri="{BB962C8B-B14F-4D97-AF65-F5344CB8AC3E}">
        <p14:creationId xmlns:p14="http://schemas.microsoft.com/office/powerpoint/2010/main" val="3088265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F8BDA-2B5E-D5D7-ED81-B191686EE4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7D4487-F57B-BAC9-07F2-E2E1C2E94B13}"/>
              </a:ext>
            </a:extLst>
          </p:cNvPr>
          <p:cNvSpPr>
            <a:spLocks noGrp="1"/>
          </p:cNvSpPr>
          <p:nvPr>
            <p:ph type="title"/>
          </p:nvPr>
        </p:nvSpPr>
        <p:spPr/>
        <p:txBody>
          <a:bodyPr/>
          <a:lstStyle/>
          <a:p>
            <a:r>
              <a:rPr lang="en-US"/>
              <a:t>Case 2: SOFIA</a:t>
            </a:r>
          </a:p>
        </p:txBody>
      </p:sp>
      <p:sp>
        <p:nvSpPr>
          <p:cNvPr id="3" name="Content Placeholder 2">
            <a:extLst>
              <a:ext uri="{FF2B5EF4-FFF2-40B4-BE49-F238E27FC236}">
                <a16:creationId xmlns:a16="http://schemas.microsoft.com/office/drawing/2014/main" id="{A81FBF73-D3CE-9F61-5280-EAAB2FA2C924}"/>
              </a:ext>
            </a:extLst>
          </p:cNvPr>
          <p:cNvSpPr>
            <a:spLocks noGrp="1"/>
          </p:cNvSpPr>
          <p:nvPr>
            <p:ph idx="1"/>
          </p:nvPr>
        </p:nvSpPr>
        <p:spPr/>
        <p:txBody>
          <a:bodyPr vert="horz" lIns="91440" tIns="45720" rIns="91440" bIns="45720" rtlCol="0" anchor="t">
            <a:normAutofit/>
          </a:bodyPr>
          <a:lstStyle/>
          <a:p>
            <a:r>
              <a:rPr lang="en-US"/>
              <a:t>She returns 6 months later for continued spotting between periods, and spotting with intercourse</a:t>
            </a:r>
          </a:p>
          <a:p>
            <a:r>
              <a:rPr lang="en-US"/>
              <a:t>She finds this bothersome and would like to know what else she can do to stop the spotting</a:t>
            </a:r>
          </a:p>
          <a:p>
            <a:endParaRPr lang="en-US"/>
          </a:p>
        </p:txBody>
      </p:sp>
    </p:spTree>
    <p:extLst>
      <p:ext uri="{BB962C8B-B14F-4D97-AF65-F5344CB8AC3E}">
        <p14:creationId xmlns:p14="http://schemas.microsoft.com/office/powerpoint/2010/main" val="2316760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2C40A-6A49-D699-8865-41B1097C4FBD}"/>
              </a:ext>
            </a:extLst>
          </p:cNvPr>
          <p:cNvSpPr>
            <a:spLocks noGrp="1"/>
          </p:cNvSpPr>
          <p:nvPr>
            <p:ph type="title"/>
          </p:nvPr>
        </p:nvSpPr>
        <p:spPr/>
        <p:txBody>
          <a:bodyPr>
            <a:normAutofit/>
          </a:bodyPr>
          <a:lstStyle/>
          <a:p>
            <a:r>
              <a:rPr lang="en-US"/>
              <a:t>Management of Breakthrough (Iatrogenic) Bleeding</a:t>
            </a:r>
          </a:p>
        </p:txBody>
      </p:sp>
      <p:sp>
        <p:nvSpPr>
          <p:cNvPr id="3" name="Content Placeholder 2">
            <a:extLst>
              <a:ext uri="{FF2B5EF4-FFF2-40B4-BE49-F238E27FC236}">
                <a16:creationId xmlns:a16="http://schemas.microsoft.com/office/drawing/2014/main" id="{3918BD95-8FDD-D0C0-B8D5-4B055939B158}"/>
              </a:ext>
            </a:extLst>
          </p:cNvPr>
          <p:cNvSpPr>
            <a:spLocks noGrp="1"/>
          </p:cNvSpPr>
          <p:nvPr>
            <p:ph sz="half" idx="1"/>
          </p:nvPr>
        </p:nvSpPr>
        <p:spPr>
          <a:xfrm>
            <a:off x="1044054" y="1996141"/>
            <a:ext cx="4690959" cy="4173126"/>
          </a:xfrm>
        </p:spPr>
        <p:txBody>
          <a:bodyPr vert="horz" lIns="0" tIns="0" rIns="0" bIns="0" rtlCol="0" anchor="t">
            <a:normAutofit/>
          </a:bodyPr>
          <a:lstStyle/>
          <a:p>
            <a:r>
              <a:rPr lang="en-US">
                <a:solidFill>
                  <a:srgbClr val="000000"/>
                </a:solidFill>
                <a:ea typeface="+mn-lt"/>
                <a:cs typeface="+mn-lt"/>
              </a:rPr>
              <a:t>Unscheduled bleeding can decrease with continued use; trial of 3–6 months before initiating medical management</a:t>
            </a:r>
            <a:endParaRPr lang="en-US"/>
          </a:p>
          <a:p>
            <a:r>
              <a:rPr lang="en-US">
                <a:solidFill>
                  <a:srgbClr val="000000"/>
                </a:solidFill>
                <a:ea typeface="+mn-lt"/>
                <a:cs typeface="+mn-lt"/>
              </a:rPr>
              <a:t>Can initiate sooner if unacceptable</a:t>
            </a:r>
            <a:r>
              <a:rPr lang="en-US" baseline="30000">
                <a:solidFill>
                  <a:srgbClr val="000000"/>
                </a:solidFill>
                <a:ea typeface="+mn-lt"/>
                <a:cs typeface="+mn-lt"/>
              </a:rPr>
              <a:t>1</a:t>
            </a:r>
            <a:endParaRPr lang="en-US"/>
          </a:p>
          <a:p>
            <a:endParaRPr lang="en-US" baseline="30000">
              <a:solidFill>
                <a:srgbClr val="000000"/>
              </a:solidFill>
            </a:endParaRPr>
          </a:p>
        </p:txBody>
      </p:sp>
      <p:sp>
        <p:nvSpPr>
          <p:cNvPr id="4" name="Date Placeholder 3">
            <a:extLst>
              <a:ext uri="{FF2B5EF4-FFF2-40B4-BE49-F238E27FC236}">
                <a16:creationId xmlns:a16="http://schemas.microsoft.com/office/drawing/2014/main" id="{80F8F6B0-1DB7-34C8-A69D-3CE6CC71FE51}"/>
              </a:ext>
            </a:extLst>
          </p:cNvPr>
          <p:cNvSpPr>
            <a:spLocks noGrp="1"/>
          </p:cNvSpPr>
          <p:nvPr>
            <p:ph type="dt" sz="half" idx="10"/>
          </p:nvPr>
        </p:nvSpPr>
        <p:spPr/>
        <p:txBody>
          <a:bodyPr/>
          <a:lstStyle/>
          <a:p>
            <a:fld id="{2A1522B7-BBB1-469F-959F-6E10089FA893}" type="datetime1">
              <a:rPr lang="en-US"/>
              <a:t>3/30/2026</a:t>
            </a:fld>
            <a:endParaRPr lang="en-US"/>
          </a:p>
        </p:txBody>
      </p:sp>
      <p:sp>
        <p:nvSpPr>
          <p:cNvPr id="5" name="Footer Placeholder 4">
            <a:extLst>
              <a:ext uri="{FF2B5EF4-FFF2-40B4-BE49-F238E27FC236}">
                <a16:creationId xmlns:a16="http://schemas.microsoft.com/office/drawing/2014/main" id="{B15D041A-AF54-BB8F-2128-EE80809B6E79}"/>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C1429980-6A12-F2EC-CE83-0C1674429678}"/>
              </a:ext>
            </a:extLst>
          </p:cNvPr>
          <p:cNvSpPr>
            <a:spLocks noGrp="1"/>
          </p:cNvSpPr>
          <p:nvPr>
            <p:ph type="sldNum" sz="quarter" idx="12"/>
          </p:nvPr>
        </p:nvSpPr>
        <p:spPr/>
        <p:txBody>
          <a:bodyPr/>
          <a:lstStyle/>
          <a:p>
            <a:fld id="{017DE1FC-E54A-4B87-A814-263D1E8654B2}" type="slidenum">
              <a:rPr lang="en-US" dirty="0"/>
              <a:t>32</a:t>
            </a:fld>
            <a:endParaRPr lang="en-US"/>
          </a:p>
        </p:txBody>
      </p:sp>
      <p:sp>
        <p:nvSpPr>
          <p:cNvPr id="8" name="TextBox 7">
            <a:extLst>
              <a:ext uri="{FF2B5EF4-FFF2-40B4-BE49-F238E27FC236}">
                <a16:creationId xmlns:a16="http://schemas.microsoft.com/office/drawing/2014/main" id="{525B8CAF-E101-F145-41E4-4FCA643BFBE1}"/>
              </a:ext>
            </a:extLst>
          </p:cNvPr>
          <p:cNvSpPr txBox="1"/>
          <p:nvPr/>
        </p:nvSpPr>
        <p:spPr>
          <a:xfrm>
            <a:off x="1" y="6408742"/>
            <a:ext cx="1061258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212121"/>
                </a:solidFill>
                <a:latin typeface="+mj-lt"/>
              </a:rPr>
              <a:t>1. American College of Obstetricians and Gynecologists’ Committee on Clinical Consensus–Gynecology. General Approaches to Medical Management of Menstrual Suppression: ACOG Clinical Consensus No. 3. </a:t>
            </a:r>
            <a:r>
              <a:rPr lang="en-US" sz="1000" err="1">
                <a:solidFill>
                  <a:srgbClr val="212121"/>
                </a:solidFill>
                <a:latin typeface="+mj-lt"/>
              </a:rPr>
              <a:t>Obstet</a:t>
            </a:r>
            <a:r>
              <a:rPr lang="en-US" sz="1000">
                <a:solidFill>
                  <a:srgbClr val="212121"/>
                </a:solidFill>
                <a:latin typeface="+mj-lt"/>
              </a:rPr>
              <a:t> Gynecol. 2022 Sep 1;140(3):528-541. </a:t>
            </a:r>
            <a:r>
              <a:rPr lang="en-US" sz="1000" err="1">
                <a:solidFill>
                  <a:srgbClr val="212121"/>
                </a:solidFill>
                <a:latin typeface="+mj-lt"/>
              </a:rPr>
              <a:t>doi</a:t>
            </a:r>
            <a:r>
              <a:rPr lang="en-US" sz="1000">
                <a:solidFill>
                  <a:srgbClr val="212121"/>
                </a:solidFill>
                <a:latin typeface="+mj-lt"/>
              </a:rPr>
              <a:t>: 10.1097/AOG.0000000000004899. PMID: 36356248.</a:t>
            </a:r>
            <a:endParaRPr lang="en-US" sz="1000">
              <a:latin typeface="+mj-lt"/>
            </a:endParaRPr>
          </a:p>
        </p:txBody>
      </p:sp>
      <p:pic>
        <p:nvPicPr>
          <p:cNvPr id="29" name="Content Placeholder 28">
            <a:extLst>
              <a:ext uri="{FF2B5EF4-FFF2-40B4-BE49-F238E27FC236}">
                <a16:creationId xmlns:a16="http://schemas.microsoft.com/office/drawing/2014/main" id="{18F74905-3600-D0F8-7F82-29A2694762CA}"/>
              </a:ext>
            </a:extLst>
          </p:cNvPr>
          <p:cNvPicPr>
            <a:picLocks noGrp="1" noChangeAspect="1"/>
          </p:cNvPicPr>
          <p:nvPr>
            <p:ph sz="half" idx="2"/>
          </p:nvPr>
        </p:nvPicPr>
        <p:blipFill>
          <a:blip r:embed="rId2"/>
          <a:stretch>
            <a:fillRect/>
          </a:stretch>
        </p:blipFill>
        <p:spPr>
          <a:xfrm>
            <a:off x="5907425" y="1895392"/>
            <a:ext cx="6096000" cy="39358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11108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738F-FEB0-809F-E3CE-9F4F78CFF768}"/>
              </a:ext>
            </a:extLst>
          </p:cNvPr>
          <p:cNvSpPr>
            <a:spLocks noGrp="1"/>
          </p:cNvSpPr>
          <p:nvPr>
            <p:ph type="title"/>
          </p:nvPr>
        </p:nvSpPr>
        <p:spPr/>
        <p:txBody>
          <a:bodyPr/>
          <a:lstStyle/>
          <a:p>
            <a:r>
              <a:rPr lang="en-US"/>
              <a:t>CASE 2: </a:t>
            </a:r>
            <a:r>
              <a:rPr lang="en-US" err="1"/>
              <a:t>SOfia</a:t>
            </a:r>
          </a:p>
        </p:txBody>
      </p:sp>
      <p:sp>
        <p:nvSpPr>
          <p:cNvPr id="3" name="Content Placeholder 2">
            <a:extLst>
              <a:ext uri="{FF2B5EF4-FFF2-40B4-BE49-F238E27FC236}">
                <a16:creationId xmlns:a16="http://schemas.microsoft.com/office/drawing/2014/main" id="{2419FCE9-2E08-B299-AB76-D19901EC6270}"/>
              </a:ext>
            </a:extLst>
          </p:cNvPr>
          <p:cNvSpPr>
            <a:spLocks noGrp="1"/>
          </p:cNvSpPr>
          <p:nvPr>
            <p:ph idx="1"/>
          </p:nvPr>
        </p:nvSpPr>
        <p:spPr/>
        <p:txBody>
          <a:bodyPr vert="horz" lIns="0" tIns="0" rIns="0" bIns="0" rtlCol="0" anchor="t">
            <a:normAutofit/>
          </a:bodyPr>
          <a:lstStyle/>
          <a:p>
            <a:r>
              <a:rPr lang="en-US"/>
              <a:t>She would prefer a non-hormonal additional agent and would like more predictable bleeding</a:t>
            </a:r>
          </a:p>
          <a:p>
            <a:endParaRPr lang="en-US"/>
          </a:p>
        </p:txBody>
      </p:sp>
      <p:sp>
        <p:nvSpPr>
          <p:cNvPr id="4" name="Date Placeholder 3">
            <a:extLst>
              <a:ext uri="{FF2B5EF4-FFF2-40B4-BE49-F238E27FC236}">
                <a16:creationId xmlns:a16="http://schemas.microsoft.com/office/drawing/2014/main" id="{A046D245-455C-1A1A-6ECD-B2E030B2052E}"/>
              </a:ext>
            </a:extLst>
          </p:cNvPr>
          <p:cNvSpPr>
            <a:spLocks noGrp="1"/>
          </p:cNvSpPr>
          <p:nvPr>
            <p:ph type="dt" sz="half" idx="10"/>
          </p:nvPr>
        </p:nvSpPr>
        <p:spPr/>
        <p:txBody>
          <a:bodyPr/>
          <a:lstStyle/>
          <a:p>
            <a:fld id="{78243F1B-57F7-4F25-BBC9-EEB9EA4D4BB4}" type="datetime1">
              <a:rPr lang="en-US"/>
              <a:t>3/30/2026</a:t>
            </a:fld>
            <a:endParaRPr lang="en-US"/>
          </a:p>
        </p:txBody>
      </p:sp>
      <p:sp>
        <p:nvSpPr>
          <p:cNvPr id="5" name="Footer Placeholder 4">
            <a:extLst>
              <a:ext uri="{FF2B5EF4-FFF2-40B4-BE49-F238E27FC236}">
                <a16:creationId xmlns:a16="http://schemas.microsoft.com/office/drawing/2014/main" id="{AB0CE8C0-128A-9D41-9E1E-865C11235B4C}"/>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68780731-B5F9-7B70-7944-3E883597B860}"/>
              </a:ext>
            </a:extLst>
          </p:cNvPr>
          <p:cNvSpPr>
            <a:spLocks noGrp="1"/>
          </p:cNvSpPr>
          <p:nvPr>
            <p:ph type="sldNum" sz="quarter" idx="12"/>
          </p:nvPr>
        </p:nvSpPr>
        <p:spPr/>
        <p:txBody>
          <a:bodyPr/>
          <a:lstStyle/>
          <a:p>
            <a:fld id="{017DE1FC-E54A-4B87-A814-263D1E8654B2}" type="slidenum">
              <a:rPr lang="en-US" dirty="0"/>
              <a:t>33</a:t>
            </a:fld>
            <a:endParaRPr lang="en-US"/>
          </a:p>
        </p:txBody>
      </p:sp>
    </p:spTree>
    <p:extLst>
      <p:ext uri="{BB962C8B-B14F-4D97-AF65-F5344CB8AC3E}">
        <p14:creationId xmlns:p14="http://schemas.microsoft.com/office/powerpoint/2010/main" val="3011680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F09DE-2F14-BE73-66F5-25749B11C0AE}"/>
              </a:ext>
            </a:extLst>
          </p:cNvPr>
          <p:cNvSpPr>
            <a:spLocks noGrp="1"/>
          </p:cNvSpPr>
          <p:nvPr>
            <p:ph type="title"/>
          </p:nvPr>
        </p:nvSpPr>
        <p:spPr/>
        <p:txBody>
          <a:bodyPr/>
          <a:lstStyle/>
          <a:p>
            <a:r>
              <a:rPr lang="en-US"/>
              <a:t>Non- Hormonal </a:t>
            </a:r>
          </a:p>
        </p:txBody>
      </p:sp>
      <p:sp>
        <p:nvSpPr>
          <p:cNvPr id="3" name="Content Placeholder 2">
            <a:extLst>
              <a:ext uri="{FF2B5EF4-FFF2-40B4-BE49-F238E27FC236}">
                <a16:creationId xmlns:a16="http://schemas.microsoft.com/office/drawing/2014/main" id="{E1443A51-2D3A-FBB1-5983-F92055B3DFE9}"/>
              </a:ext>
            </a:extLst>
          </p:cNvPr>
          <p:cNvSpPr>
            <a:spLocks noGrp="1"/>
          </p:cNvSpPr>
          <p:nvPr>
            <p:ph idx="1"/>
          </p:nvPr>
        </p:nvSpPr>
        <p:spPr/>
        <p:txBody>
          <a:bodyPr vert="horz" lIns="0" tIns="0" rIns="0" bIns="0" rtlCol="0" anchor="t">
            <a:normAutofit/>
          </a:bodyPr>
          <a:lstStyle/>
          <a:p>
            <a:r>
              <a:rPr lang="en-US"/>
              <a:t>Naproxen 500 mg BID, administer only when bleeding</a:t>
            </a:r>
            <a:r>
              <a:rPr lang="en-US" baseline="30000"/>
              <a:t>1</a:t>
            </a:r>
          </a:p>
          <a:p>
            <a:pPr lvl="1">
              <a:buFont typeface="Courier New" panose="020B0604020202020204" pitchFamily="34" charset="0"/>
              <a:buChar char="o"/>
            </a:pPr>
            <a:r>
              <a:rPr lang="en-US" sz="1600"/>
              <a:t>Less effective than TXA, though also helps with pain </a:t>
            </a:r>
            <a:r>
              <a:rPr lang="en-US" sz="1600" baseline="30000"/>
              <a:t>2</a:t>
            </a:r>
          </a:p>
          <a:p>
            <a:pPr lvl="1">
              <a:buFont typeface="Courier New" panose="020B0604020202020204" pitchFamily="34" charset="0"/>
              <a:buChar char="o"/>
            </a:pPr>
            <a:r>
              <a:rPr lang="en-US" sz="1600"/>
              <a:t>CI: renal disease, PUD</a:t>
            </a:r>
            <a:endParaRPr lang="en-US"/>
          </a:p>
          <a:p>
            <a:r>
              <a:rPr lang="en-US"/>
              <a:t>PO TXA 1000 mg – 1500mg TID </a:t>
            </a:r>
            <a:r>
              <a:rPr lang="en-US" baseline="30000"/>
              <a:t>1,2</a:t>
            </a:r>
            <a:r>
              <a:rPr lang="en-US"/>
              <a:t> , administer only when bleeding</a:t>
            </a:r>
          </a:p>
          <a:p>
            <a:pPr lvl="1">
              <a:buFont typeface="Courier New" panose="020B0604020202020204" pitchFamily="34" charset="0"/>
              <a:buChar char="o"/>
            </a:pPr>
            <a:r>
              <a:rPr lang="en-US" sz="1600"/>
              <a:t>Reduced bleeding by 35-50%</a:t>
            </a:r>
            <a:r>
              <a:rPr lang="en-US" sz="1600" baseline="30000"/>
              <a:t>2</a:t>
            </a:r>
            <a:r>
              <a:rPr lang="en-US" sz="1600"/>
              <a:t>, safe when trying to conceive</a:t>
            </a:r>
            <a:r>
              <a:rPr lang="en-US" sz="1600" baseline="30000"/>
              <a:t>1</a:t>
            </a:r>
          </a:p>
          <a:p>
            <a:pPr lvl="1">
              <a:buFont typeface="Courier New" panose="020B0604020202020204" pitchFamily="34" charset="0"/>
              <a:buChar char="o"/>
            </a:pPr>
            <a:r>
              <a:rPr lang="en-US" sz="1600"/>
              <a:t>CI: acquired color vision impairment, active VTE. Caution: increased risk of thrombosis, OCPs</a:t>
            </a:r>
          </a:p>
        </p:txBody>
      </p:sp>
      <p:sp>
        <p:nvSpPr>
          <p:cNvPr id="4" name="Date Placeholder 3">
            <a:extLst>
              <a:ext uri="{FF2B5EF4-FFF2-40B4-BE49-F238E27FC236}">
                <a16:creationId xmlns:a16="http://schemas.microsoft.com/office/drawing/2014/main" id="{7E507D41-0312-9832-E617-A8651E57C417}"/>
              </a:ext>
            </a:extLst>
          </p:cNvPr>
          <p:cNvSpPr>
            <a:spLocks noGrp="1"/>
          </p:cNvSpPr>
          <p:nvPr>
            <p:ph type="dt" sz="half" idx="10"/>
          </p:nvPr>
        </p:nvSpPr>
        <p:spPr/>
        <p:txBody>
          <a:bodyPr/>
          <a:lstStyle/>
          <a:p>
            <a:fld id="{7F23502A-5964-4375-A16A-73EA8ED59D8F}" type="datetime1">
              <a:rPr lang="en-US"/>
              <a:t>3/30/2026</a:t>
            </a:fld>
            <a:endParaRPr lang="en-US"/>
          </a:p>
        </p:txBody>
      </p:sp>
      <p:sp>
        <p:nvSpPr>
          <p:cNvPr id="5" name="Footer Placeholder 4">
            <a:extLst>
              <a:ext uri="{FF2B5EF4-FFF2-40B4-BE49-F238E27FC236}">
                <a16:creationId xmlns:a16="http://schemas.microsoft.com/office/drawing/2014/main" id="{A526C9CA-E8AB-58D5-6230-8A5F1B8B1807}"/>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6060F868-FF41-7353-A126-48F241EDAAAF}"/>
              </a:ext>
            </a:extLst>
          </p:cNvPr>
          <p:cNvSpPr>
            <a:spLocks noGrp="1"/>
          </p:cNvSpPr>
          <p:nvPr>
            <p:ph type="sldNum" sz="quarter" idx="12"/>
          </p:nvPr>
        </p:nvSpPr>
        <p:spPr/>
        <p:txBody>
          <a:bodyPr/>
          <a:lstStyle/>
          <a:p>
            <a:fld id="{017DE1FC-E54A-4B87-A814-263D1E8654B2}" type="slidenum">
              <a:rPr lang="en-US" dirty="0"/>
              <a:t>34</a:t>
            </a:fld>
            <a:endParaRPr lang="en-US"/>
          </a:p>
        </p:txBody>
      </p:sp>
      <p:sp>
        <p:nvSpPr>
          <p:cNvPr id="11" name="TextBox 7">
            <a:extLst>
              <a:ext uri="{FF2B5EF4-FFF2-40B4-BE49-F238E27FC236}">
                <a16:creationId xmlns:a16="http://schemas.microsoft.com/office/drawing/2014/main" id="{A12AF318-ADC2-5ECA-EF54-B18B9E5979BF}"/>
              </a:ext>
            </a:extLst>
          </p:cNvPr>
          <p:cNvSpPr txBox="1"/>
          <p:nvPr/>
        </p:nvSpPr>
        <p:spPr>
          <a:xfrm>
            <a:off x="-1" y="6356158"/>
            <a:ext cx="10515600"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rgbClr val="212121"/>
                </a:solidFill>
                <a:latin typeface="+mj-lt"/>
              </a:rPr>
              <a:t>1. Wouk N, Helton M. Abnormal Uterine Bleeding in Premenopausal Women. Am Fam Physician. 2019 Apr 1;99(7):435-443. PMID: 30932448.</a:t>
            </a:r>
          </a:p>
          <a:p>
            <a:r>
              <a:rPr lang="en-US" sz="1000">
                <a:solidFill>
                  <a:srgbClr val="212121"/>
                </a:solidFill>
                <a:latin typeface="+mj-lt"/>
              </a:rPr>
              <a:t>2. ACOG committee opinion no. 557: Management of acute abnormal uterine bleeding in nonpregnant reproductive-aged women. Obstet Gynecol. 2013 Apr;121(4):891-896. doi: 10.1097/01.AOG.0000428646.67925.9a. PMID: 23635706.</a:t>
            </a:r>
          </a:p>
        </p:txBody>
      </p:sp>
    </p:spTree>
    <p:extLst>
      <p:ext uri="{BB962C8B-B14F-4D97-AF65-F5344CB8AC3E}">
        <p14:creationId xmlns:p14="http://schemas.microsoft.com/office/powerpoint/2010/main" val="3620287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1DA4D-8C34-55AD-7008-4708AF9174CF}"/>
              </a:ext>
            </a:extLst>
          </p:cNvPr>
          <p:cNvSpPr>
            <a:spLocks noGrp="1"/>
          </p:cNvSpPr>
          <p:nvPr>
            <p:ph type="title"/>
          </p:nvPr>
        </p:nvSpPr>
        <p:spPr>
          <a:xfrm>
            <a:off x="0" y="793080"/>
            <a:ext cx="12192000" cy="1233488"/>
          </a:xfrm>
        </p:spPr>
        <p:txBody>
          <a:bodyPr/>
          <a:lstStyle/>
          <a:p>
            <a:pPr algn="ctr"/>
            <a:r>
              <a:rPr lang="en-US"/>
              <a:t>perimenopausE</a:t>
            </a:r>
          </a:p>
        </p:txBody>
      </p:sp>
      <p:sp>
        <p:nvSpPr>
          <p:cNvPr id="4" name="Date Placeholder 3">
            <a:extLst>
              <a:ext uri="{FF2B5EF4-FFF2-40B4-BE49-F238E27FC236}">
                <a16:creationId xmlns:a16="http://schemas.microsoft.com/office/drawing/2014/main" id="{D26D7F52-3BDB-E169-B4D4-EB2AB5A412D4}"/>
              </a:ext>
            </a:extLst>
          </p:cNvPr>
          <p:cNvSpPr>
            <a:spLocks noGrp="1"/>
          </p:cNvSpPr>
          <p:nvPr>
            <p:ph type="dt" sz="half" idx="10"/>
          </p:nvPr>
        </p:nvSpPr>
        <p:spPr/>
        <p:txBody>
          <a:bodyPr/>
          <a:lstStyle/>
          <a:p>
            <a:fld id="{117CDFEF-E620-47A9-8BD1-C615A6B3BBB2}" type="datetime1">
              <a:rPr lang="en-US" smtClean="0"/>
              <a:t>3/30/2026</a:t>
            </a:fld>
            <a:endParaRPr lang="en-US"/>
          </a:p>
        </p:txBody>
      </p:sp>
      <p:sp>
        <p:nvSpPr>
          <p:cNvPr id="5" name="Footer Placeholder 4">
            <a:extLst>
              <a:ext uri="{FF2B5EF4-FFF2-40B4-BE49-F238E27FC236}">
                <a16:creationId xmlns:a16="http://schemas.microsoft.com/office/drawing/2014/main" id="{F2B13499-FB40-5AA5-D610-C5C4069AF012}"/>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48DF8D80-56FF-2AB9-4B83-5E01AEE6AC9D}"/>
              </a:ext>
            </a:extLst>
          </p:cNvPr>
          <p:cNvSpPr>
            <a:spLocks noGrp="1"/>
          </p:cNvSpPr>
          <p:nvPr>
            <p:ph type="sldNum" sz="quarter" idx="12"/>
          </p:nvPr>
        </p:nvSpPr>
        <p:spPr/>
        <p:txBody>
          <a:bodyPr/>
          <a:lstStyle/>
          <a:p>
            <a:fld id="{017DE1FC-E54A-4B87-A814-263D1E8654B2}" type="slidenum">
              <a:rPr lang="en-US" smtClean="0"/>
              <a:t>35</a:t>
            </a:fld>
            <a:endParaRPr lang="en-US"/>
          </a:p>
        </p:txBody>
      </p:sp>
      <p:pic>
        <p:nvPicPr>
          <p:cNvPr id="7" name="Picture 6">
            <a:extLst>
              <a:ext uri="{FF2B5EF4-FFF2-40B4-BE49-F238E27FC236}">
                <a16:creationId xmlns:a16="http://schemas.microsoft.com/office/drawing/2014/main" id="{A4D2EFDB-13C7-D362-3498-2D80FBDF7354}"/>
              </a:ext>
            </a:extLst>
          </p:cNvPr>
          <p:cNvPicPr>
            <a:picLocks noChangeAspect="1"/>
          </p:cNvPicPr>
          <p:nvPr/>
        </p:nvPicPr>
        <p:blipFill>
          <a:blip r:embed="rId2"/>
          <a:stretch>
            <a:fillRect/>
          </a:stretch>
        </p:blipFill>
        <p:spPr>
          <a:xfrm>
            <a:off x="3080370" y="2188711"/>
            <a:ext cx="6031258" cy="4019011"/>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3399016F-3963-697A-057E-207A11D890CF}"/>
              </a:ext>
            </a:extLst>
          </p:cNvPr>
          <p:cNvSpPr txBox="1"/>
          <p:nvPr/>
        </p:nvSpPr>
        <p:spPr>
          <a:xfrm>
            <a:off x="-1" y="6510046"/>
            <a:ext cx="6096000" cy="246221"/>
          </a:xfrm>
          <a:prstGeom prst="rect">
            <a:avLst/>
          </a:prstGeom>
          <a:noFill/>
        </p:spPr>
        <p:txBody>
          <a:bodyPr wrap="square">
            <a:spAutoFit/>
          </a:bodyPr>
          <a:lstStyle/>
          <a:p>
            <a:r>
              <a:rPr lang="en-US" sz="1000"/>
              <a:t>Image source: UMMS Health</a:t>
            </a:r>
          </a:p>
        </p:txBody>
      </p:sp>
    </p:spTree>
    <p:extLst>
      <p:ext uri="{BB962C8B-B14F-4D97-AF65-F5344CB8AC3E}">
        <p14:creationId xmlns:p14="http://schemas.microsoft.com/office/powerpoint/2010/main" val="2320715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237A1-094E-997E-E747-C54B8893E5AF}"/>
              </a:ext>
            </a:extLst>
          </p:cNvPr>
          <p:cNvSpPr>
            <a:spLocks noGrp="1"/>
          </p:cNvSpPr>
          <p:nvPr>
            <p:ph type="title"/>
          </p:nvPr>
        </p:nvSpPr>
        <p:spPr/>
        <p:txBody>
          <a:bodyPr/>
          <a:lstStyle/>
          <a:p>
            <a:r>
              <a:rPr lang="en-US"/>
              <a:t>Case 3: </a:t>
            </a:r>
            <a:r>
              <a:rPr lang="en-US" err="1"/>
              <a:t>leah</a:t>
            </a:r>
          </a:p>
        </p:txBody>
      </p:sp>
      <p:sp>
        <p:nvSpPr>
          <p:cNvPr id="3" name="Content Placeholder 2">
            <a:extLst>
              <a:ext uri="{FF2B5EF4-FFF2-40B4-BE49-F238E27FC236}">
                <a16:creationId xmlns:a16="http://schemas.microsoft.com/office/drawing/2014/main" id="{34636F1F-971E-0955-0B31-031C27C22F88}"/>
              </a:ext>
            </a:extLst>
          </p:cNvPr>
          <p:cNvSpPr>
            <a:spLocks noGrp="1"/>
          </p:cNvSpPr>
          <p:nvPr>
            <p:ph idx="1"/>
          </p:nvPr>
        </p:nvSpPr>
        <p:spPr>
          <a:xfrm>
            <a:off x="431800" y="2144440"/>
            <a:ext cx="7435850" cy="2656160"/>
          </a:xfrm>
        </p:spPr>
        <p:txBody>
          <a:bodyPr vert="horz" lIns="91440" tIns="45720" rIns="91440" bIns="45720" rtlCol="0" anchor="t">
            <a:normAutofit fontScale="85000" lnSpcReduction="10000"/>
          </a:bodyPr>
          <a:lstStyle/>
          <a:p>
            <a:r>
              <a:rPr lang="en-US"/>
              <a:t>48 </a:t>
            </a:r>
            <a:r>
              <a:rPr lang="en-US" err="1"/>
              <a:t>yo</a:t>
            </a:r>
            <a:r>
              <a:rPr lang="en-US"/>
              <a:t> female, PMHx depression stable on sertraline x years; BMI 26 </a:t>
            </a:r>
          </a:p>
          <a:p>
            <a:r>
              <a:rPr lang="en-US"/>
              <a:t>Irregular menstrual bleeding x 4 months</a:t>
            </a:r>
          </a:p>
          <a:p>
            <a:r>
              <a:rPr lang="en-US"/>
              <a:t>Previously periods were regular, every 29-31 days, light to medium flow</a:t>
            </a:r>
          </a:p>
          <a:p>
            <a:r>
              <a:rPr lang="en-US"/>
              <a:t>Not on hormonal contraception; single male partner is s/p vasectomy</a:t>
            </a:r>
          </a:p>
          <a:p>
            <a:r>
              <a:rPr lang="en-US"/>
              <a:t>+mild night sweats, mood fluctuations, sleep disruption, undesired weight gain</a:t>
            </a:r>
          </a:p>
        </p:txBody>
      </p:sp>
      <p:graphicFrame>
        <p:nvGraphicFramePr>
          <p:cNvPr id="4" name="Table 3">
            <a:extLst>
              <a:ext uri="{FF2B5EF4-FFF2-40B4-BE49-F238E27FC236}">
                <a16:creationId xmlns:a16="http://schemas.microsoft.com/office/drawing/2014/main" id="{7A1C9C5E-9200-73AD-D666-68EC048238A9}"/>
              </a:ext>
            </a:extLst>
          </p:cNvPr>
          <p:cNvGraphicFramePr>
            <a:graphicFrameLocks noGrp="1"/>
          </p:cNvGraphicFramePr>
          <p:nvPr/>
        </p:nvGraphicFramePr>
        <p:xfrm>
          <a:off x="666750" y="4810125"/>
          <a:ext cx="8168640" cy="1107440"/>
        </p:xfrm>
        <a:graphic>
          <a:graphicData uri="http://schemas.openxmlformats.org/drawingml/2006/table">
            <a:tbl>
              <a:tblPr firstRow="1" bandRow="1">
                <a:tableStyleId>{5C22544A-7EE6-4342-B048-85BDC9FD1C3A}</a:tableStyleId>
              </a:tblPr>
              <a:tblGrid>
                <a:gridCol w="1361440">
                  <a:extLst>
                    <a:ext uri="{9D8B030D-6E8A-4147-A177-3AD203B41FA5}">
                      <a16:colId xmlns:a16="http://schemas.microsoft.com/office/drawing/2014/main" val="248597399"/>
                    </a:ext>
                  </a:extLst>
                </a:gridCol>
                <a:gridCol w="1361440">
                  <a:extLst>
                    <a:ext uri="{9D8B030D-6E8A-4147-A177-3AD203B41FA5}">
                      <a16:colId xmlns:a16="http://schemas.microsoft.com/office/drawing/2014/main" val="4081671287"/>
                    </a:ext>
                  </a:extLst>
                </a:gridCol>
                <a:gridCol w="1361440">
                  <a:extLst>
                    <a:ext uri="{9D8B030D-6E8A-4147-A177-3AD203B41FA5}">
                      <a16:colId xmlns:a16="http://schemas.microsoft.com/office/drawing/2014/main" val="1478308591"/>
                    </a:ext>
                  </a:extLst>
                </a:gridCol>
                <a:gridCol w="1361440">
                  <a:extLst>
                    <a:ext uri="{9D8B030D-6E8A-4147-A177-3AD203B41FA5}">
                      <a16:colId xmlns:a16="http://schemas.microsoft.com/office/drawing/2014/main" val="4239698084"/>
                    </a:ext>
                  </a:extLst>
                </a:gridCol>
                <a:gridCol w="1361440">
                  <a:extLst>
                    <a:ext uri="{9D8B030D-6E8A-4147-A177-3AD203B41FA5}">
                      <a16:colId xmlns:a16="http://schemas.microsoft.com/office/drawing/2014/main" val="1357543683"/>
                    </a:ext>
                  </a:extLst>
                </a:gridCol>
                <a:gridCol w="1361440">
                  <a:extLst>
                    <a:ext uri="{9D8B030D-6E8A-4147-A177-3AD203B41FA5}">
                      <a16:colId xmlns:a16="http://schemas.microsoft.com/office/drawing/2014/main" val="3184906945"/>
                    </a:ext>
                  </a:extLst>
                </a:gridCol>
              </a:tblGrid>
              <a:tr h="350921">
                <a:tc>
                  <a:txBody>
                    <a:bodyPr/>
                    <a:lstStyle/>
                    <a:p>
                      <a:endParaRPr lang="en-US"/>
                    </a:p>
                  </a:txBody>
                  <a:tcPr/>
                </a:tc>
                <a:tc>
                  <a:txBody>
                    <a:bodyPr/>
                    <a:lstStyle/>
                    <a:p>
                      <a:r>
                        <a:rPr lang="en-US"/>
                        <a:t>Oct</a:t>
                      </a:r>
                    </a:p>
                  </a:txBody>
                  <a:tcPr/>
                </a:tc>
                <a:tc>
                  <a:txBody>
                    <a:bodyPr/>
                    <a:lstStyle/>
                    <a:p>
                      <a:r>
                        <a:rPr lang="en-US"/>
                        <a:t>Nov</a:t>
                      </a:r>
                    </a:p>
                  </a:txBody>
                  <a:tcPr/>
                </a:tc>
                <a:tc>
                  <a:txBody>
                    <a:bodyPr/>
                    <a:lstStyle/>
                    <a:p>
                      <a:r>
                        <a:rPr lang="en-US"/>
                        <a:t>Dec</a:t>
                      </a:r>
                    </a:p>
                  </a:txBody>
                  <a:tcPr/>
                </a:tc>
                <a:tc>
                  <a:txBody>
                    <a:bodyPr/>
                    <a:lstStyle/>
                    <a:p>
                      <a:r>
                        <a:rPr lang="en-US"/>
                        <a:t>Jan</a:t>
                      </a:r>
                    </a:p>
                  </a:txBody>
                  <a:tcPr/>
                </a:tc>
                <a:tc>
                  <a:txBody>
                    <a:bodyPr/>
                    <a:lstStyle/>
                    <a:p>
                      <a:r>
                        <a:rPr lang="en-US"/>
                        <a:t>Feb</a:t>
                      </a:r>
                    </a:p>
                  </a:txBody>
                  <a:tcPr/>
                </a:tc>
                <a:extLst>
                  <a:ext uri="{0D108BD9-81ED-4DB2-BD59-A6C34878D82A}">
                    <a16:rowId xmlns:a16="http://schemas.microsoft.com/office/drawing/2014/main" val="3625653549"/>
                  </a:ext>
                </a:extLst>
              </a:tr>
              <a:tr h="370840">
                <a:tc>
                  <a:txBody>
                    <a:bodyPr/>
                    <a:lstStyle/>
                    <a:p>
                      <a:r>
                        <a:rPr lang="en-US"/>
                        <a:t>LMP:</a:t>
                      </a:r>
                    </a:p>
                  </a:txBody>
                  <a:tcPr/>
                </a:tc>
                <a:tc>
                  <a:txBody>
                    <a:bodyPr/>
                    <a:lstStyle/>
                    <a:p>
                      <a:r>
                        <a:rPr lang="en-US"/>
                        <a:t>5th-10th</a:t>
                      </a:r>
                    </a:p>
                  </a:txBody>
                  <a:tcPr/>
                </a:tc>
                <a:tc>
                  <a:txBody>
                    <a:bodyPr/>
                    <a:lstStyle/>
                    <a:p>
                      <a:r>
                        <a:rPr lang="en-US"/>
                        <a:t>None</a:t>
                      </a:r>
                    </a:p>
                  </a:txBody>
                  <a:tcPr/>
                </a:tc>
                <a:tc>
                  <a:txBody>
                    <a:bodyPr/>
                    <a:lstStyle/>
                    <a:p>
                      <a:r>
                        <a:rPr lang="en-US"/>
                        <a:t>3rd-17th</a:t>
                      </a:r>
                    </a:p>
                  </a:txBody>
                  <a:tcPr/>
                </a:tc>
                <a:tc>
                  <a:txBody>
                    <a:bodyPr/>
                    <a:lstStyle/>
                    <a:p>
                      <a:r>
                        <a:rPr lang="en-US"/>
                        <a:t>1st-6th</a:t>
                      </a:r>
                    </a:p>
                  </a:txBody>
                  <a:tcPr/>
                </a:tc>
                <a:tc>
                  <a:txBody>
                    <a:bodyPr/>
                    <a:lstStyle/>
                    <a:p>
                      <a:endParaRPr lang="en-US"/>
                    </a:p>
                  </a:txBody>
                  <a:tcPr/>
                </a:tc>
                <a:extLst>
                  <a:ext uri="{0D108BD9-81ED-4DB2-BD59-A6C34878D82A}">
                    <a16:rowId xmlns:a16="http://schemas.microsoft.com/office/drawing/2014/main" val="373795375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a:t>20-24th</a:t>
                      </a:r>
                    </a:p>
                  </a:txBody>
                  <a:tcPr/>
                </a:tc>
                <a:tc>
                  <a:txBody>
                    <a:bodyPr/>
                    <a:lstStyle/>
                    <a:p>
                      <a:endParaRPr lang="en-US"/>
                    </a:p>
                  </a:txBody>
                  <a:tcPr/>
                </a:tc>
                <a:extLst>
                  <a:ext uri="{0D108BD9-81ED-4DB2-BD59-A6C34878D82A}">
                    <a16:rowId xmlns:a16="http://schemas.microsoft.com/office/drawing/2014/main" val="1209236027"/>
                  </a:ext>
                </a:extLst>
              </a:tr>
            </a:tbl>
          </a:graphicData>
        </a:graphic>
      </p:graphicFrame>
      <p:sp>
        <p:nvSpPr>
          <p:cNvPr id="6" name="TextBox 5">
            <a:extLst>
              <a:ext uri="{FF2B5EF4-FFF2-40B4-BE49-F238E27FC236}">
                <a16:creationId xmlns:a16="http://schemas.microsoft.com/office/drawing/2014/main" id="{B6A6ED81-21BA-A390-339E-918811081D12}"/>
              </a:ext>
            </a:extLst>
          </p:cNvPr>
          <p:cNvSpPr txBox="1"/>
          <p:nvPr/>
        </p:nvSpPr>
        <p:spPr>
          <a:xfrm>
            <a:off x="0" y="6453267"/>
            <a:ext cx="1091338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212121"/>
                </a:solidFill>
                <a:latin typeface="+mj-lt"/>
              </a:rPr>
              <a:t>Zuber TJ. Endometrial biopsy. Am Fam Physician. 2001 Mar 15;63(6):1131-5, 1137-41. PMID: 11277550.</a:t>
            </a:r>
          </a:p>
          <a:p>
            <a:r>
              <a:rPr lang="en-US" sz="1000">
                <a:solidFill>
                  <a:srgbClr val="212121"/>
                </a:solidFill>
                <a:latin typeface="+mj-lt"/>
              </a:rPr>
              <a:t>Image source: iStock</a:t>
            </a:r>
            <a:endParaRPr lang="en-US" sz="1000">
              <a:latin typeface="+mj-lt"/>
            </a:endParaRPr>
          </a:p>
        </p:txBody>
      </p:sp>
      <p:pic>
        <p:nvPicPr>
          <p:cNvPr id="5" name="Picture 4">
            <a:extLst>
              <a:ext uri="{FF2B5EF4-FFF2-40B4-BE49-F238E27FC236}">
                <a16:creationId xmlns:a16="http://schemas.microsoft.com/office/drawing/2014/main" id="{242E48B6-C62A-A522-AF7D-CB257F8573AB}"/>
              </a:ext>
            </a:extLst>
          </p:cNvPr>
          <p:cNvPicPr>
            <a:picLocks noChangeAspect="1"/>
          </p:cNvPicPr>
          <p:nvPr/>
        </p:nvPicPr>
        <p:blipFill>
          <a:blip r:embed="rId2"/>
          <a:srcRect l="5391" r="31864"/>
          <a:stretch/>
        </p:blipFill>
        <p:spPr>
          <a:xfrm>
            <a:off x="7954903" y="632262"/>
            <a:ext cx="3657600" cy="38862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0038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DA209-616D-A046-029C-B028BCBCDE13}"/>
              </a:ext>
            </a:extLst>
          </p:cNvPr>
          <p:cNvSpPr>
            <a:spLocks noGrp="1"/>
          </p:cNvSpPr>
          <p:nvPr>
            <p:ph type="title"/>
          </p:nvPr>
        </p:nvSpPr>
        <p:spPr>
          <a:xfrm>
            <a:off x="1371600" y="793080"/>
            <a:ext cx="10524836" cy="1233488"/>
          </a:xfrm>
        </p:spPr>
        <p:txBody>
          <a:bodyPr/>
          <a:lstStyle/>
          <a:p>
            <a:r>
              <a:rPr lang="en-US"/>
              <a:t>What is on your ddx?</a:t>
            </a:r>
          </a:p>
        </p:txBody>
      </p:sp>
      <p:sp>
        <p:nvSpPr>
          <p:cNvPr id="3" name="Content Placeholder 2">
            <a:extLst>
              <a:ext uri="{FF2B5EF4-FFF2-40B4-BE49-F238E27FC236}">
                <a16:creationId xmlns:a16="http://schemas.microsoft.com/office/drawing/2014/main" id="{51934867-5670-370F-A0BD-9043FA329A12}"/>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AC7A185D-4982-B6AA-F02E-5EEFB62A1774}"/>
              </a:ext>
            </a:extLst>
          </p:cNvPr>
          <p:cNvSpPr>
            <a:spLocks noGrp="1"/>
          </p:cNvSpPr>
          <p:nvPr>
            <p:ph type="dt" sz="half" idx="10"/>
          </p:nvPr>
        </p:nvSpPr>
        <p:spPr/>
        <p:txBody>
          <a:bodyPr/>
          <a:lstStyle/>
          <a:p>
            <a:fld id="{20A975D6-89DE-4359-A116-0401ED790ACD}" type="datetime1">
              <a:rPr lang="en-US" smtClean="0"/>
              <a:t>3/30/2026</a:t>
            </a:fld>
            <a:endParaRPr lang="en-US"/>
          </a:p>
        </p:txBody>
      </p:sp>
      <p:sp>
        <p:nvSpPr>
          <p:cNvPr id="5" name="Footer Placeholder 4">
            <a:extLst>
              <a:ext uri="{FF2B5EF4-FFF2-40B4-BE49-F238E27FC236}">
                <a16:creationId xmlns:a16="http://schemas.microsoft.com/office/drawing/2014/main" id="{61C0BFD4-EF12-012C-45D3-4FE0E21B56A2}"/>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8877ED8-4271-0224-70D5-2E48F0B8D1DF}"/>
              </a:ext>
            </a:extLst>
          </p:cNvPr>
          <p:cNvSpPr>
            <a:spLocks noGrp="1"/>
          </p:cNvSpPr>
          <p:nvPr>
            <p:ph type="sldNum" sz="quarter" idx="12"/>
          </p:nvPr>
        </p:nvSpPr>
        <p:spPr/>
        <p:txBody>
          <a:bodyPr/>
          <a:lstStyle/>
          <a:p>
            <a:fld id="{017DE1FC-E54A-4B87-A814-263D1E8654B2}" type="slidenum">
              <a:rPr lang="en-US" smtClean="0"/>
              <a:t>37</a:t>
            </a:fld>
            <a:endParaRPr lang="en-US"/>
          </a:p>
        </p:txBody>
      </p:sp>
    </p:spTree>
    <p:extLst>
      <p:ext uri="{BB962C8B-B14F-4D97-AF65-F5344CB8AC3E}">
        <p14:creationId xmlns:p14="http://schemas.microsoft.com/office/powerpoint/2010/main" val="1101995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BD2EDC60-C78A-8545-62A7-DEB67129B6F0}"/>
              </a:ext>
            </a:extLst>
          </p:cNvPr>
          <p:cNvPicPr>
            <a:picLocks noGrp="1" noChangeAspect="1"/>
          </p:cNvPicPr>
          <p:nvPr>
            <p:ph idx="1"/>
          </p:nvPr>
        </p:nvPicPr>
        <p:blipFill>
          <a:blip r:embed="rId3"/>
          <a:stretch>
            <a:fillRect/>
          </a:stretch>
        </p:blipFill>
        <p:spPr>
          <a:xfrm>
            <a:off x="2596518" y="1742800"/>
            <a:ext cx="6993624" cy="3956179"/>
          </a:xfrm>
          <a:ln>
            <a:noFill/>
          </a:ln>
        </p:spPr>
      </p:pic>
      <p:sp>
        <p:nvSpPr>
          <p:cNvPr id="2" name="Title 1">
            <a:extLst>
              <a:ext uri="{FF2B5EF4-FFF2-40B4-BE49-F238E27FC236}">
                <a16:creationId xmlns:a16="http://schemas.microsoft.com/office/drawing/2014/main" id="{1536206E-2514-6580-41F5-227EBA79476A}"/>
              </a:ext>
            </a:extLst>
          </p:cNvPr>
          <p:cNvSpPr>
            <a:spLocks noGrp="1"/>
          </p:cNvSpPr>
          <p:nvPr>
            <p:ph type="title"/>
          </p:nvPr>
        </p:nvSpPr>
        <p:spPr>
          <a:xfrm>
            <a:off x="1371600" y="502794"/>
            <a:ext cx="10240903" cy="1233488"/>
          </a:xfrm>
        </p:spPr>
        <p:txBody>
          <a:bodyPr/>
          <a:lstStyle/>
          <a:p>
            <a:r>
              <a:rPr lang="en-US"/>
              <a:t>Case 3: ddx</a:t>
            </a:r>
          </a:p>
        </p:txBody>
      </p:sp>
      <p:sp>
        <p:nvSpPr>
          <p:cNvPr id="4" name="Date Placeholder 3">
            <a:extLst>
              <a:ext uri="{FF2B5EF4-FFF2-40B4-BE49-F238E27FC236}">
                <a16:creationId xmlns:a16="http://schemas.microsoft.com/office/drawing/2014/main" id="{CBEEDA61-25A5-73A3-1DDD-FC9D8D51EE0E}"/>
              </a:ext>
            </a:extLst>
          </p:cNvPr>
          <p:cNvSpPr>
            <a:spLocks noGrp="1"/>
          </p:cNvSpPr>
          <p:nvPr>
            <p:ph type="dt" sz="half" idx="10"/>
          </p:nvPr>
        </p:nvSpPr>
        <p:spPr/>
        <p:txBody>
          <a:bodyPr/>
          <a:lstStyle/>
          <a:p>
            <a:fld id="{5B621C03-D1DC-42AE-9848-0B06B039CF0D}" type="datetime1">
              <a:rPr lang="en-US"/>
              <a:t>3/30/2026</a:t>
            </a:fld>
            <a:endParaRPr lang="en-US"/>
          </a:p>
        </p:txBody>
      </p:sp>
      <p:sp>
        <p:nvSpPr>
          <p:cNvPr id="5" name="Footer Placeholder 4">
            <a:extLst>
              <a:ext uri="{FF2B5EF4-FFF2-40B4-BE49-F238E27FC236}">
                <a16:creationId xmlns:a16="http://schemas.microsoft.com/office/drawing/2014/main" id="{8178BFB4-8FD1-ACC3-3AC2-7C02809495DD}"/>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60A9C253-641A-0900-3CD8-4FF2C8790B27}"/>
              </a:ext>
            </a:extLst>
          </p:cNvPr>
          <p:cNvSpPr>
            <a:spLocks noGrp="1"/>
          </p:cNvSpPr>
          <p:nvPr>
            <p:ph type="sldNum" sz="quarter" idx="12"/>
          </p:nvPr>
        </p:nvSpPr>
        <p:spPr/>
        <p:txBody>
          <a:bodyPr/>
          <a:lstStyle/>
          <a:p>
            <a:fld id="{017DE1FC-E54A-4B87-A814-263D1E8654B2}" type="slidenum">
              <a:rPr lang="en-US" dirty="0"/>
              <a:t>38</a:t>
            </a:fld>
            <a:endParaRPr lang="en-US"/>
          </a:p>
        </p:txBody>
      </p:sp>
      <p:sp>
        <p:nvSpPr>
          <p:cNvPr id="7" name="TextBox 6">
            <a:extLst>
              <a:ext uri="{FF2B5EF4-FFF2-40B4-BE49-F238E27FC236}">
                <a16:creationId xmlns:a16="http://schemas.microsoft.com/office/drawing/2014/main" id="{0ADE9B16-38C1-F801-74CF-BE87A1031DC5}"/>
              </a:ext>
            </a:extLst>
          </p:cNvPr>
          <p:cNvSpPr txBox="1"/>
          <p:nvPr/>
        </p:nvSpPr>
        <p:spPr>
          <a:xfrm>
            <a:off x="-1" y="6408742"/>
            <a:ext cx="104584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1200"/>
              <a:t>Practice Bulletin No. 128: Diagnosis of Abnormal Uterine Bleeding in Reproductive-Aged Women. Obstetrics &amp; Gynecology 120(1):p 197-206, July 2012.</a:t>
            </a:r>
          </a:p>
        </p:txBody>
      </p:sp>
      <p:sp>
        <p:nvSpPr>
          <p:cNvPr id="9" name="Rectangle 8">
            <a:extLst>
              <a:ext uri="{FF2B5EF4-FFF2-40B4-BE49-F238E27FC236}">
                <a16:creationId xmlns:a16="http://schemas.microsoft.com/office/drawing/2014/main" id="{1AF7A0E9-6A4C-81F2-33EA-F2FD9D2048CC}"/>
              </a:ext>
            </a:extLst>
          </p:cNvPr>
          <p:cNvSpPr/>
          <p:nvPr/>
        </p:nvSpPr>
        <p:spPr>
          <a:xfrm>
            <a:off x="6702396" y="4174415"/>
            <a:ext cx="2496245" cy="272382"/>
          </a:xfrm>
          <a:prstGeom prst="rect">
            <a:avLst/>
          </a:prstGeom>
          <a:noFill/>
          <a:ln w="28575">
            <a:solidFill>
              <a:schemeClr val="accent1">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C90952-B154-C910-FC12-70585F3AAC29}"/>
              </a:ext>
            </a:extLst>
          </p:cNvPr>
          <p:cNvSpPr/>
          <p:nvPr/>
        </p:nvSpPr>
        <p:spPr>
          <a:xfrm>
            <a:off x="6702396" y="4440229"/>
            <a:ext cx="2496245" cy="272382"/>
          </a:xfrm>
          <a:prstGeom prst="rect">
            <a:avLst/>
          </a:prstGeom>
          <a:noFill/>
          <a:ln w="28575">
            <a:solidFill>
              <a:schemeClr val="accent1">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807768-2DF3-D1AA-B420-7C6A796D1373}"/>
              </a:ext>
            </a:extLst>
          </p:cNvPr>
          <p:cNvSpPr/>
          <p:nvPr/>
        </p:nvSpPr>
        <p:spPr>
          <a:xfrm>
            <a:off x="2918977" y="4440229"/>
            <a:ext cx="2496245" cy="272382"/>
          </a:xfrm>
          <a:prstGeom prst="rect">
            <a:avLst/>
          </a:prstGeom>
          <a:noFill/>
          <a:ln w="28575">
            <a:solidFill>
              <a:schemeClr val="accent1">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1FB4C22-8326-A8A8-5EE3-9C13D4723F02}"/>
              </a:ext>
            </a:extLst>
          </p:cNvPr>
          <p:cNvSpPr/>
          <p:nvPr/>
        </p:nvSpPr>
        <p:spPr>
          <a:xfrm>
            <a:off x="2918977" y="5228810"/>
            <a:ext cx="2629151" cy="263522"/>
          </a:xfrm>
          <a:prstGeom prst="rect">
            <a:avLst/>
          </a:prstGeom>
          <a:noFill/>
          <a:ln w="28575">
            <a:solidFill>
              <a:schemeClr val="accent1">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C52A3D4F-D144-D1A3-3A86-ECB335846773}"/>
              </a:ext>
            </a:extLst>
          </p:cNvPr>
          <p:cNvSpPr/>
          <p:nvPr/>
        </p:nvSpPr>
        <p:spPr>
          <a:xfrm>
            <a:off x="3614416" y="1734429"/>
            <a:ext cx="1219775" cy="7892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a:t>
            </a:r>
          </a:p>
        </p:txBody>
      </p:sp>
    </p:spTree>
    <p:extLst>
      <p:ext uri="{BB962C8B-B14F-4D97-AF65-F5344CB8AC3E}">
        <p14:creationId xmlns:p14="http://schemas.microsoft.com/office/powerpoint/2010/main" val="421478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3431-AC41-7D5C-D1BC-17A6814194C4}"/>
              </a:ext>
            </a:extLst>
          </p:cNvPr>
          <p:cNvSpPr>
            <a:spLocks noGrp="1"/>
          </p:cNvSpPr>
          <p:nvPr>
            <p:ph type="title"/>
          </p:nvPr>
        </p:nvSpPr>
        <p:spPr/>
        <p:txBody>
          <a:bodyPr/>
          <a:lstStyle/>
          <a:p>
            <a:r>
              <a:rPr lang="en-US"/>
              <a:t>Does Leah have AUB?</a:t>
            </a:r>
          </a:p>
        </p:txBody>
      </p:sp>
      <p:sp>
        <p:nvSpPr>
          <p:cNvPr id="3" name="Content Placeholder 2">
            <a:extLst>
              <a:ext uri="{FF2B5EF4-FFF2-40B4-BE49-F238E27FC236}">
                <a16:creationId xmlns:a16="http://schemas.microsoft.com/office/drawing/2014/main" id="{81B709AC-D805-81CF-FD99-0532A8E3B6C5}"/>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A082D2DE-DB17-E239-7283-321E77BA3653}"/>
              </a:ext>
            </a:extLst>
          </p:cNvPr>
          <p:cNvSpPr>
            <a:spLocks noGrp="1"/>
          </p:cNvSpPr>
          <p:nvPr>
            <p:ph type="dt" sz="half" idx="10"/>
          </p:nvPr>
        </p:nvSpPr>
        <p:spPr/>
        <p:txBody>
          <a:bodyPr/>
          <a:lstStyle/>
          <a:p>
            <a:fld id="{2860E4D9-D9D4-4711-A97A-C01871CDA15F}" type="datetime1">
              <a:rPr lang="en-US" smtClean="0"/>
              <a:t>3/30/2026</a:t>
            </a:fld>
            <a:endParaRPr lang="en-US"/>
          </a:p>
        </p:txBody>
      </p:sp>
      <p:sp>
        <p:nvSpPr>
          <p:cNvPr id="5" name="Footer Placeholder 4">
            <a:extLst>
              <a:ext uri="{FF2B5EF4-FFF2-40B4-BE49-F238E27FC236}">
                <a16:creationId xmlns:a16="http://schemas.microsoft.com/office/drawing/2014/main" id="{E3550527-D6AD-D227-4C3A-6B909B191416}"/>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2EC8972A-7507-21E8-F1FD-68C5CE2261C3}"/>
              </a:ext>
            </a:extLst>
          </p:cNvPr>
          <p:cNvSpPr>
            <a:spLocks noGrp="1"/>
          </p:cNvSpPr>
          <p:nvPr>
            <p:ph type="sldNum" sz="quarter" idx="12"/>
          </p:nvPr>
        </p:nvSpPr>
        <p:spPr/>
        <p:txBody>
          <a:bodyPr/>
          <a:lstStyle/>
          <a:p>
            <a:fld id="{017DE1FC-E54A-4B87-A814-263D1E8654B2}" type="slidenum">
              <a:rPr lang="en-US" smtClean="0"/>
              <a:t>39</a:t>
            </a:fld>
            <a:endParaRPr lang="en-US"/>
          </a:p>
        </p:txBody>
      </p:sp>
    </p:spTree>
    <p:extLst>
      <p:ext uri="{BB962C8B-B14F-4D97-AF65-F5344CB8AC3E}">
        <p14:creationId xmlns:p14="http://schemas.microsoft.com/office/powerpoint/2010/main" val="1096401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928FB-417F-F53E-265E-B3F6547E6CD1}"/>
              </a:ext>
            </a:extLst>
          </p:cNvPr>
          <p:cNvSpPr>
            <a:spLocks noGrp="1"/>
          </p:cNvSpPr>
          <p:nvPr>
            <p:ph type="title"/>
          </p:nvPr>
        </p:nvSpPr>
        <p:spPr/>
        <p:txBody>
          <a:bodyPr/>
          <a:lstStyle/>
          <a:p>
            <a:pPr algn="ctr"/>
            <a:r>
              <a:rPr lang="en-US"/>
              <a:t>adolescents</a:t>
            </a:r>
          </a:p>
        </p:txBody>
      </p:sp>
      <p:sp>
        <p:nvSpPr>
          <p:cNvPr id="4" name="Date Placeholder 3">
            <a:extLst>
              <a:ext uri="{FF2B5EF4-FFF2-40B4-BE49-F238E27FC236}">
                <a16:creationId xmlns:a16="http://schemas.microsoft.com/office/drawing/2014/main" id="{381134E8-83E6-56B2-D78B-0B6EA7218978}"/>
              </a:ext>
            </a:extLst>
          </p:cNvPr>
          <p:cNvSpPr>
            <a:spLocks noGrp="1"/>
          </p:cNvSpPr>
          <p:nvPr>
            <p:ph type="dt" sz="half" idx="10"/>
          </p:nvPr>
        </p:nvSpPr>
        <p:spPr/>
        <p:txBody>
          <a:bodyPr/>
          <a:lstStyle/>
          <a:p>
            <a:fld id="{B89355DD-0644-4DA9-BA13-75B4F270D2CA}" type="datetime1">
              <a:rPr lang="en-US" smtClean="0"/>
              <a:t>3/30/2026</a:t>
            </a:fld>
            <a:endParaRPr lang="en-US"/>
          </a:p>
        </p:txBody>
      </p:sp>
      <p:sp>
        <p:nvSpPr>
          <p:cNvPr id="5" name="Footer Placeholder 4">
            <a:extLst>
              <a:ext uri="{FF2B5EF4-FFF2-40B4-BE49-F238E27FC236}">
                <a16:creationId xmlns:a16="http://schemas.microsoft.com/office/drawing/2014/main" id="{1DB15F0C-9C07-EE7B-94A4-D31538E48C86}"/>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2958345A-7E68-66B8-2319-9527878A1348}"/>
              </a:ext>
            </a:extLst>
          </p:cNvPr>
          <p:cNvSpPr>
            <a:spLocks noGrp="1"/>
          </p:cNvSpPr>
          <p:nvPr>
            <p:ph type="sldNum" sz="quarter" idx="12"/>
          </p:nvPr>
        </p:nvSpPr>
        <p:spPr/>
        <p:txBody>
          <a:bodyPr/>
          <a:lstStyle/>
          <a:p>
            <a:fld id="{017DE1FC-E54A-4B87-A814-263D1E8654B2}" type="slidenum">
              <a:rPr lang="en-US" smtClean="0"/>
              <a:t>4</a:t>
            </a:fld>
            <a:endParaRPr lang="en-US"/>
          </a:p>
        </p:txBody>
      </p:sp>
      <p:pic>
        <p:nvPicPr>
          <p:cNvPr id="7" name="Picture 6">
            <a:extLst>
              <a:ext uri="{FF2B5EF4-FFF2-40B4-BE49-F238E27FC236}">
                <a16:creationId xmlns:a16="http://schemas.microsoft.com/office/drawing/2014/main" id="{C7736EC6-ED1E-6C86-896A-0255B5D84A0A}"/>
              </a:ext>
            </a:extLst>
          </p:cNvPr>
          <p:cNvPicPr>
            <a:picLocks noChangeAspect="1"/>
          </p:cNvPicPr>
          <p:nvPr/>
        </p:nvPicPr>
        <p:blipFill>
          <a:blip r:embed="rId2"/>
          <a:stretch>
            <a:fillRect/>
          </a:stretch>
        </p:blipFill>
        <p:spPr>
          <a:xfrm>
            <a:off x="3238500" y="2293217"/>
            <a:ext cx="5715000" cy="3810000"/>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C4F9C33E-AB66-0AC5-C6B4-D5F959447F6A}"/>
              </a:ext>
            </a:extLst>
          </p:cNvPr>
          <p:cNvSpPr txBox="1"/>
          <p:nvPr/>
        </p:nvSpPr>
        <p:spPr>
          <a:xfrm>
            <a:off x="0" y="6476940"/>
            <a:ext cx="4229100" cy="400110"/>
          </a:xfrm>
          <a:prstGeom prst="rect">
            <a:avLst/>
          </a:prstGeom>
          <a:noFill/>
        </p:spPr>
        <p:txBody>
          <a:bodyPr wrap="square" rtlCol="0">
            <a:spAutoFit/>
          </a:bodyPr>
          <a:lstStyle/>
          <a:p>
            <a:r>
              <a:rPr lang="en-US" sz="1000"/>
              <a:t>Image source: </a:t>
            </a:r>
            <a:r>
              <a:rPr lang="en-US" sz="1000" i="0" u="none" strike="noStrike">
                <a:effectLst/>
              </a:rPr>
              <a:t>Shutterstock</a:t>
            </a:r>
            <a:endParaRPr lang="en-US" sz="1000" i="0" u="none" strike="noStrike">
              <a:effectLst/>
              <a:hlinkClick r:id="rId3"/>
            </a:endParaRPr>
          </a:p>
          <a:p>
            <a:endParaRPr lang="en-US" sz="1000"/>
          </a:p>
        </p:txBody>
      </p:sp>
    </p:spTree>
    <p:extLst>
      <p:ext uri="{BB962C8B-B14F-4D97-AF65-F5344CB8AC3E}">
        <p14:creationId xmlns:p14="http://schemas.microsoft.com/office/powerpoint/2010/main" val="1296161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206E-2514-6580-41F5-227EBA79476A}"/>
              </a:ext>
            </a:extLst>
          </p:cNvPr>
          <p:cNvSpPr>
            <a:spLocks noGrp="1"/>
          </p:cNvSpPr>
          <p:nvPr>
            <p:ph type="title"/>
          </p:nvPr>
        </p:nvSpPr>
        <p:spPr>
          <a:xfrm>
            <a:off x="1098248" y="-1259"/>
            <a:ext cx="10240903" cy="1233488"/>
          </a:xfrm>
        </p:spPr>
        <p:txBody>
          <a:bodyPr/>
          <a:lstStyle/>
          <a:p>
            <a:r>
              <a:rPr lang="en-US"/>
              <a:t>Perimenopausal "AUB"?</a:t>
            </a:r>
          </a:p>
        </p:txBody>
      </p:sp>
      <p:sp>
        <p:nvSpPr>
          <p:cNvPr id="4" name="Date Placeholder 3">
            <a:extLst>
              <a:ext uri="{FF2B5EF4-FFF2-40B4-BE49-F238E27FC236}">
                <a16:creationId xmlns:a16="http://schemas.microsoft.com/office/drawing/2014/main" id="{CBEEDA61-25A5-73A3-1DDD-FC9D8D51EE0E}"/>
              </a:ext>
            </a:extLst>
          </p:cNvPr>
          <p:cNvSpPr>
            <a:spLocks noGrp="1"/>
          </p:cNvSpPr>
          <p:nvPr>
            <p:ph type="dt" sz="half" idx="10"/>
          </p:nvPr>
        </p:nvSpPr>
        <p:spPr/>
        <p:txBody>
          <a:bodyPr/>
          <a:lstStyle/>
          <a:p>
            <a:fld id="{5B621C03-D1DC-42AE-9848-0B06B039CF0D}" type="datetime1">
              <a:rPr lang="en-US"/>
              <a:t>3/30/2026</a:t>
            </a:fld>
            <a:endParaRPr lang="en-US"/>
          </a:p>
        </p:txBody>
      </p:sp>
      <p:sp>
        <p:nvSpPr>
          <p:cNvPr id="5" name="Footer Placeholder 4">
            <a:extLst>
              <a:ext uri="{FF2B5EF4-FFF2-40B4-BE49-F238E27FC236}">
                <a16:creationId xmlns:a16="http://schemas.microsoft.com/office/drawing/2014/main" id="{8178BFB4-8FD1-ACC3-3AC2-7C02809495DD}"/>
              </a:ext>
            </a:extLst>
          </p:cNvPr>
          <p:cNvSpPr>
            <a:spLocks noGrp="1"/>
          </p:cNvSpPr>
          <p:nvPr>
            <p:ph type="ftr" sz="quarter" idx="11"/>
          </p:nvPr>
        </p:nvSpPr>
        <p:spPr>
          <a:xfrm rot="5400000">
            <a:off x="2706913" y="-264926"/>
            <a:ext cx="4114800" cy="457200"/>
          </a:xfrm>
        </p:spPr>
        <p:txBody>
          <a:bodyPr/>
          <a:lstStyle/>
          <a:p>
            <a:r>
              <a:rPr lang="en-US"/>
              <a:t>
              </a:t>
            </a:r>
          </a:p>
        </p:txBody>
      </p:sp>
      <p:sp>
        <p:nvSpPr>
          <p:cNvPr id="6" name="Slide Number Placeholder 5">
            <a:extLst>
              <a:ext uri="{FF2B5EF4-FFF2-40B4-BE49-F238E27FC236}">
                <a16:creationId xmlns:a16="http://schemas.microsoft.com/office/drawing/2014/main" id="{60A9C253-641A-0900-3CD8-4FF2C8790B27}"/>
              </a:ext>
            </a:extLst>
          </p:cNvPr>
          <p:cNvSpPr>
            <a:spLocks noGrp="1"/>
          </p:cNvSpPr>
          <p:nvPr>
            <p:ph type="sldNum" sz="quarter" idx="12"/>
          </p:nvPr>
        </p:nvSpPr>
        <p:spPr/>
        <p:txBody>
          <a:bodyPr/>
          <a:lstStyle/>
          <a:p>
            <a:fld id="{017DE1FC-E54A-4B87-A814-263D1E8654B2}" type="slidenum">
              <a:rPr lang="en-US" dirty="0"/>
              <a:t>40</a:t>
            </a:fld>
            <a:endParaRPr lang="en-US"/>
          </a:p>
        </p:txBody>
      </p:sp>
      <p:sp>
        <p:nvSpPr>
          <p:cNvPr id="7" name="TextBox 6">
            <a:extLst>
              <a:ext uri="{FF2B5EF4-FFF2-40B4-BE49-F238E27FC236}">
                <a16:creationId xmlns:a16="http://schemas.microsoft.com/office/drawing/2014/main" id="{0ADE9B16-38C1-F801-74CF-BE87A1031DC5}"/>
              </a:ext>
            </a:extLst>
          </p:cNvPr>
          <p:cNvSpPr txBox="1"/>
          <p:nvPr/>
        </p:nvSpPr>
        <p:spPr>
          <a:xfrm>
            <a:off x="0" y="6346633"/>
            <a:ext cx="1181462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1000"/>
              <a:t>Practice Bulletin No. 128: Diagnosis of Abnormal Uterine Bleeding in Reproductive-Aged Women. Obstetrics &amp; Gynecology 120(1):p 197-206, July 2012</a:t>
            </a:r>
          </a:p>
          <a:p>
            <a:pPr marL="342900" indent="-342900">
              <a:buAutoNum type="arabicPeriod"/>
            </a:pPr>
            <a:r>
              <a:rPr lang="en-US" sz="1000">
                <a:ea typeface="+mn-lt"/>
                <a:cs typeface="+mn-lt"/>
              </a:rPr>
              <a:t>Practice Bulletin No. 136: Management of Abnormal Uterine Bleeding Associated With Ovulatory Dysfunction. Obstetrics &amp; Gynecology 122(1):p 176-185, July 2013. </a:t>
            </a:r>
          </a:p>
          <a:p>
            <a:pPr marL="342900" indent="-342900">
              <a:buAutoNum type="arabicPeriod"/>
            </a:pPr>
            <a:r>
              <a:rPr lang="en-US" sz="1000">
                <a:solidFill>
                  <a:srgbClr val="212121"/>
                </a:solidFill>
                <a:ea typeface="+mn-lt"/>
                <a:cs typeface="+mn-lt"/>
              </a:rPr>
              <a:t>Wouk</a:t>
            </a:r>
            <a:r>
              <a:rPr lang="en-US" sz="1000">
                <a:solidFill>
                  <a:srgbClr val="212121"/>
                </a:solidFill>
              </a:rPr>
              <a:t> N, Helton M. Abnormal Uterine Bleeding in Premenopausal Women. Am Fam Physician. 2019 Apr 1;99(7):435-443. PMID: 30932448.</a:t>
            </a:r>
            <a:endParaRPr lang="en-US" sz="1000"/>
          </a:p>
        </p:txBody>
      </p:sp>
      <p:sp>
        <p:nvSpPr>
          <p:cNvPr id="8" name="Rectangle 7">
            <a:extLst>
              <a:ext uri="{FF2B5EF4-FFF2-40B4-BE49-F238E27FC236}">
                <a16:creationId xmlns:a16="http://schemas.microsoft.com/office/drawing/2014/main" id="{107FCB8C-F331-AC59-38DD-61E285A2FAB1}"/>
              </a:ext>
            </a:extLst>
          </p:cNvPr>
          <p:cNvSpPr/>
          <p:nvPr/>
        </p:nvSpPr>
        <p:spPr>
          <a:xfrm>
            <a:off x="3670995" y="2018440"/>
            <a:ext cx="4850010" cy="1088152"/>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Avenir Next LT Pro Light"/>
                <a:ea typeface="Arial"/>
                <a:cs typeface="Arial"/>
              </a:rPr>
              <a:t>Abnormal Uterine Bleeding </a:t>
            </a:r>
            <a:r>
              <a:rPr lang="en-US">
                <a:solidFill>
                  <a:schemeClr val="bg1"/>
                </a:solidFill>
                <a:latin typeface="Avenir Next LT Pro Light"/>
                <a:ea typeface="Arial"/>
                <a:cs typeface="Arial"/>
              </a:rPr>
              <a:t>= </a:t>
            </a:r>
            <a:endParaRPr lang="en-US" sz="2400">
              <a:solidFill>
                <a:schemeClr val="bg1"/>
              </a:solidFill>
              <a:latin typeface="Avenir Next LT Pro Light"/>
              <a:ea typeface="Arial"/>
              <a:cs typeface="Arial"/>
            </a:endParaRPr>
          </a:p>
          <a:p>
            <a:pPr algn="ctr"/>
            <a:r>
              <a:rPr lang="en-US">
                <a:solidFill>
                  <a:schemeClr val="bg1"/>
                </a:solidFill>
                <a:latin typeface="Avenir Next LT Pro Light"/>
                <a:ea typeface="Arial"/>
                <a:cs typeface="Arial"/>
              </a:rPr>
              <a:t>"</a:t>
            </a:r>
            <a:r>
              <a:rPr lang="en-US" baseline="0">
                <a:solidFill>
                  <a:schemeClr val="bg1"/>
                </a:solidFill>
                <a:latin typeface="Avenir Next LT Pro Light"/>
                <a:ea typeface="Arial"/>
                <a:cs typeface="Arial"/>
              </a:rPr>
              <a:t>Menstrual flow outside of normal volume, duration, regularity, or frequency</a:t>
            </a:r>
            <a:r>
              <a:rPr lang="en-US" baseline="0">
                <a:solidFill>
                  <a:schemeClr val="bg1"/>
                </a:solidFill>
                <a:latin typeface="Roboto"/>
                <a:ea typeface="Arial"/>
                <a:cs typeface="Arial"/>
              </a:rPr>
              <a:t>"</a:t>
            </a:r>
            <a:r>
              <a:rPr lang="en-US" baseline="30000">
                <a:solidFill>
                  <a:schemeClr val="bg1"/>
                </a:solidFill>
                <a:latin typeface="Avenir Next LT Pro"/>
                <a:ea typeface="Arial"/>
                <a:cs typeface="Arial"/>
              </a:rPr>
              <a:t>1</a:t>
            </a:r>
            <a:r>
              <a:rPr lang="en-US" baseline="0">
                <a:solidFill>
                  <a:schemeClr val="bg1"/>
                </a:solidFill>
                <a:latin typeface="Roboto"/>
                <a:ea typeface="Arial"/>
                <a:cs typeface="Arial"/>
              </a:rPr>
              <a:t> </a:t>
            </a:r>
            <a:r>
              <a:rPr lang="en-US">
                <a:solidFill>
                  <a:schemeClr val="bg1"/>
                </a:solidFill>
                <a:latin typeface="Roboto"/>
                <a:ea typeface="Arial"/>
                <a:cs typeface="Arial"/>
              </a:rPr>
              <a:t>​</a:t>
            </a:r>
            <a:endParaRPr lang="en-US" sz="2400">
              <a:solidFill>
                <a:schemeClr val="bg1"/>
              </a:solidFill>
            </a:endParaRPr>
          </a:p>
        </p:txBody>
      </p:sp>
      <p:sp>
        <p:nvSpPr>
          <p:cNvPr id="9" name="Rectangle 8">
            <a:extLst>
              <a:ext uri="{FF2B5EF4-FFF2-40B4-BE49-F238E27FC236}">
                <a16:creationId xmlns:a16="http://schemas.microsoft.com/office/drawing/2014/main" id="{412F7BD2-136F-CF77-D3B9-A2527B234079}"/>
              </a:ext>
            </a:extLst>
          </p:cNvPr>
          <p:cNvSpPr/>
          <p:nvPr/>
        </p:nvSpPr>
        <p:spPr>
          <a:xfrm>
            <a:off x="454919" y="3507191"/>
            <a:ext cx="2473340" cy="1765484"/>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1"/>
                </a:solidFill>
                <a:latin typeface="Roboto"/>
                <a:ea typeface="Roboto"/>
                <a:cs typeface="Roboto"/>
              </a:rPr>
              <a:t>ACOG: "</a:t>
            </a:r>
            <a:r>
              <a:rPr lang="en-US" sz="1500">
                <a:solidFill>
                  <a:schemeClr val="bg1"/>
                </a:solidFill>
                <a:latin typeface="Avenir Next LT Pro Light"/>
                <a:ea typeface="Arial"/>
                <a:cs typeface="Arial"/>
              </a:rPr>
              <a:t>Puberty and the perimenopause typically are associated with AUB-O and are considered to be physiologic in these circumstances</a:t>
            </a:r>
            <a:r>
              <a:rPr lang="en-US" sz="1500" baseline="0">
                <a:solidFill>
                  <a:schemeClr val="bg1"/>
                </a:solidFill>
                <a:latin typeface="Roboto"/>
                <a:ea typeface="Roboto"/>
                <a:cs typeface="Roboto"/>
              </a:rPr>
              <a:t>"</a:t>
            </a:r>
            <a:r>
              <a:rPr lang="en-US" sz="1500" baseline="30000">
                <a:solidFill>
                  <a:schemeClr val="bg1"/>
                </a:solidFill>
                <a:latin typeface="Roboto"/>
                <a:ea typeface="Roboto"/>
                <a:cs typeface="Roboto"/>
              </a:rPr>
              <a:t>2</a:t>
            </a:r>
            <a:endParaRPr lang="en-US" sz="1500">
              <a:solidFill>
                <a:schemeClr val="bg1"/>
              </a:solidFill>
            </a:endParaRPr>
          </a:p>
        </p:txBody>
      </p:sp>
      <p:sp>
        <p:nvSpPr>
          <p:cNvPr id="10" name="Rectangle 9">
            <a:extLst>
              <a:ext uri="{FF2B5EF4-FFF2-40B4-BE49-F238E27FC236}">
                <a16:creationId xmlns:a16="http://schemas.microsoft.com/office/drawing/2014/main" id="{951A750A-6219-E738-64B3-3851423BD4E7}"/>
              </a:ext>
            </a:extLst>
          </p:cNvPr>
          <p:cNvSpPr/>
          <p:nvPr/>
        </p:nvSpPr>
        <p:spPr>
          <a:xfrm>
            <a:off x="3317140" y="3501328"/>
            <a:ext cx="3027362" cy="1741294"/>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1"/>
                </a:solidFill>
                <a:latin typeface="Avenir Next LT Pro"/>
                <a:ea typeface="Roboto"/>
                <a:cs typeface="Roboto"/>
              </a:rPr>
              <a:t>AAFP: "Infrequent or absent ovulation during the first few years after menarche and during perimenopause is common and not necessarily a sign of underlying pathology"</a:t>
            </a:r>
            <a:r>
              <a:rPr lang="en-US" sz="1500" baseline="30000">
                <a:solidFill>
                  <a:schemeClr val="bg1"/>
                </a:solidFill>
                <a:latin typeface="Avenir Next LT Pro"/>
                <a:ea typeface="Roboto"/>
                <a:cs typeface="Roboto"/>
              </a:rPr>
              <a:t>3</a:t>
            </a:r>
            <a:endParaRPr lang="en-US" sz="1500">
              <a:solidFill>
                <a:schemeClr val="bg1"/>
              </a:solidFill>
              <a:latin typeface="Avenir Next LT Pro"/>
            </a:endParaRPr>
          </a:p>
        </p:txBody>
      </p:sp>
      <p:sp>
        <p:nvSpPr>
          <p:cNvPr id="11" name="Rectangle 10">
            <a:extLst>
              <a:ext uri="{FF2B5EF4-FFF2-40B4-BE49-F238E27FC236}">
                <a16:creationId xmlns:a16="http://schemas.microsoft.com/office/drawing/2014/main" id="{DA495C2F-EA41-CAF3-8E6F-E1A8D5B52BF2}"/>
              </a:ext>
            </a:extLst>
          </p:cNvPr>
          <p:cNvSpPr/>
          <p:nvPr/>
        </p:nvSpPr>
        <p:spPr>
          <a:xfrm>
            <a:off x="6733384" y="3501328"/>
            <a:ext cx="5134529" cy="1741294"/>
          </a:xfrm>
          <a:prstGeom prst="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1" algn="ctr">
              <a:spcBef>
                <a:spcPts val="500"/>
              </a:spcBef>
            </a:pPr>
            <a:r>
              <a:rPr lang="en-US" sz="1500">
                <a:solidFill>
                  <a:srgbClr val="FFFFFF"/>
                </a:solidFill>
                <a:latin typeface="Avenir Next LT Pro"/>
                <a:ea typeface="Roboto"/>
                <a:cs typeface="Arial"/>
              </a:rPr>
              <a:t>ACOG: "In women aged 40 years </a:t>
            </a:r>
            <a:r>
              <a:rPr lang="en-US" sz="1500">
                <a:solidFill>
                  <a:srgbClr val="FFFFFF"/>
                </a:solidFill>
                <a:latin typeface="Avenir Next LT Pro"/>
                <a:ea typeface="Arial"/>
                <a:cs typeface="Arial"/>
              </a:rPr>
              <a:t>to menopause, abnormal uterine bleeding may be due to anovulatory bleeding, which represents normal physiology in response to declining ovarian function. It also may be due to endometrial hyperplasia or carcinoma, endometrial atrophy, and leiomyomas."</a:t>
            </a:r>
            <a:r>
              <a:rPr lang="en-US" sz="1500" baseline="30000">
                <a:solidFill>
                  <a:srgbClr val="FFFFFF"/>
                </a:solidFill>
                <a:latin typeface="Avenir Next LT Pro"/>
                <a:ea typeface="Roboto"/>
                <a:cs typeface="Roboto"/>
              </a:rPr>
              <a:t>1</a:t>
            </a:r>
            <a:endParaRPr lang="en-US" sz="1500"/>
          </a:p>
          <a:p>
            <a:pPr algn="ctr">
              <a:lnSpc>
                <a:spcPct val="0"/>
              </a:lnSpc>
            </a:pPr>
            <a:endParaRPr lang="en-US" sz="1500" baseline="30000">
              <a:solidFill>
                <a:srgbClr val="FFFFFF"/>
              </a:solidFill>
              <a:latin typeface="Avenir Next LT Pro"/>
              <a:ea typeface="Roboto"/>
              <a:cs typeface="Roboto"/>
            </a:endParaRPr>
          </a:p>
        </p:txBody>
      </p:sp>
      <p:sp>
        <p:nvSpPr>
          <p:cNvPr id="19" name="Left Brace 18">
            <a:extLst>
              <a:ext uri="{FF2B5EF4-FFF2-40B4-BE49-F238E27FC236}">
                <a16:creationId xmlns:a16="http://schemas.microsoft.com/office/drawing/2014/main" id="{B7EDD8A0-FEA9-BE8B-1BC5-6A61A7DB4690}"/>
              </a:ext>
            </a:extLst>
          </p:cNvPr>
          <p:cNvSpPr/>
          <p:nvPr/>
        </p:nvSpPr>
        <p:spPr>
          <a:xfrm rot="5400000">
            <a:off x="5975472" y="-2144911"/>
            <a:ext cx="238705" cy="10861598"/>
          </a:xfrm>
          <a:prstGeom prst="leftBrace">
            <a:avLst>
              <a:gd name="adj1" fmla="val 58333"/>
              <a:gd name="adj2" fmla="val 501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0209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206E-2514-6580-41F5-227EBA79476A}"/>
              </a:ext>
            </a:extLst>
          </p:cNvPr>
          <p:cNvSpPr>
            <a:spLocks noGrp="1"/>
          </p:cNvSpPr>
          <p:nvPr>
            <p:ph type="title"/>
          </p:nvPr>
        </p:nvSpPr>
        <p:spPr>
          <a:xfrm>
            <a:off x="975548" y="385045"/>
            <a:ext cx="10240903" cy="1233488"/>
          </a:xfrm>
        </p:spPr>
        <p:txBody>
          <a:bodyPr/>
          <a:lstStyle/>
          <a:p>
            <a:r>
              <a:rPr lang="en-US"/>
              <a:t>Perimenopausal “AUB“ and endometrial cancer</a:t>
            </a:r>
          </a:p>
        </p:txBody>
      </p:sp>
      <p:sp>
        <p:nvSpPr>
          <p:cNvPr id="4" name="Date Placeholder 3">
            <a:extLst>
              <a:ext uri="{FF2B5EF4-FFF2-40B4-BE49-F238E27FC236}">
                <a16:creationId xmlns:a16="http://schemas.microsoft.com/office/drawing/2014/main" id="{CBEEDA61-25A5-73A3-1DDD-FC9D8D51EE0E}"/>
              </a:ext>
            </a:extLst>
          </p:cNvPr>
          <p:cNvSpPr>
            <a:spLocks noGrp="1"/>
          </p:cNvSpPr>
          <p:nvPr>
            <p:ph type="dt" sz="half" idx="10"/>
          </p:nvPr>
        </p:nvSpPr>
        <p:spPr/>
        <p:txBody>
          <a:bodyPr/>
          <a:lstStyle/>
          <a:p>
            <a:fld id="{5B621C03-D1DC-42AE-9848-0B06B039CF0D}" type="datetime1">
              <a:rPr lang="en-US"/>
              <a:t>3/30/2026</a:t>
            </a:fld>
            <a:endParaRPr lang="en-US"/>
          </a:p>
        </p:txBody>
      </p:sp>
      <p:sp>
        <p:nvSpPr>
          <p:cNvPr id="5" name="Footer Placeholder 4">
            <a:extLst>
              <a:ext uri="{FF2B5EF4-FFF2-40B4-BE49-F238E27FC236}">
                <a16:creationId xmlns:a16="http://schemas.microsoft.com/office/drawing/2014/main" id="{8178BFB4-8FD1-ACC3-3AC2-7C02809495DD}"/>
              </a:ext>
            </a:extLst>
          </p:cNvPr>
          <p:cNvSpPr>
            <a:spLocks noGrp="1"/>
          </p:cNvSpPr>
          <p:nvPr>
            <p:ph type="ftr" sz="quarter" idx="11"/>
          </p:nvPr>
        </p:nvSpPr>
        <p:spPr>
          <a:xfrm rot="5400000">
            <a:off x="2706913" y="-264926"/>
            <a:ext cx="4114800" cy="457200"/>
          </a:xfrm>
        </p:spPr>
        <p:txBody>
          <a:bodyPr/>
          <a:lstStyle/>
          <a:p>
            <a:r>
              <a:rPr lang="en-US"/>
              <a:t>
              </a:t>
            </a:r>
          </a:p>
        </p:txBody>
      </p:sp>
      <p:sp>
        <p:nvSpPr>
          <p:cNvPr id="6" name="Slide Number Placeholder 5">
            <a:extLst>
              <a:ext uri="{FF2B5EF4-FFF2-40B4-BE49-F238E27FC236}">
                <a16:creationId xmlns:a16="http://schemas.microsoft.com/office/drawing/2014/main" id="{60A9C253-641A-0900-3CD8-4FF2C8790B27}"/>
              </a:ext>
            </a:extLst>
          </p:cNvPr>
          <p:cNvSpPr>
            <a:spLocks noGrp="1"/>
          </p:cNvSpPr>
          <p:nvPr>
            <p:ph type="sldNum" sz="quarter" idx="12"/>
          </p:nvPr>
        </p:nvSpPr>
        <p:spPr/>
        <p:txBody>
          <a:bodyPr/>
          <a:lstStyle/>
          <a:p>
            <a:fld id="{017DE1FC-E54A-4B87-A814-263D1E8654B2}" type="slidenum">
              <a:rPr lang="en-US" dirty="0"/>
              <a:t>41</a:t>
            </a:fld>
            <a:endParaRPr lang="en-US"/>
          </a:p>
        </p:txBody>
      </p:sp>
      <p:sp>
        <p:nvSpPr>
          <p:cNvPr id="7" name="TextBox 6">
            <a:extLst>
              <a:ext uri="{FF2B5EF4-FFF2-40B4-BE49-F238E27FC236}">
                <a16:creationId xmlns:a16="http://schemas.microsoft.com/office/drawing/2014/main" id="{0ADE9B16-38C1-F801-74CF-BE87A1031DC5}"/>
              </a:ext>
            </a:extLst>
          </p:cNvPr>
          <p:cNvSpPr txBox="1"/>
          <p:nvPr/>
        </p:nvSpPr>
        <p:spPr>
          <a:xfrm>
            <a:off x="0" y="6350294"/>
            <a:ext cx="105196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780">
                <a:ea typeface="+mn-lt"/>
                <a:cs typeface="+mn-lt"/>
              </a:rPr>
              <a:t>Practice Bulletin No. 136: Management of Abnormal Uterine Bleeding Associated With Ovulatory Dysfunction. Obstetrics &amp; Gynecology 122(1):p 176-185, July 2013</a:t>
            </a:r>
          </a:p>
          <a:p>
            <a:pPr marL="342900" indent="-342900">
              <a:buAutoNum type="arabicPeriod"/>
            </a:pPr>
            <a:r>
              <a:rPr lang="en-US" sz="780" b="0" i="0">
                <a:solidFill>
                  <a:srgbClr val="212121"/>
                </a:solidFill>
                <a:effectLst/>
              </a:rPr>
              <a:t>Pellerin GP, </a:t>
            </a:r>
            <a:r>
              <a:rPr lang="en-US" sz="780" b="0" i="0" err="1">
                <a:solidFill>
                  <a:srgbClr val="212121"/>
                </a:solidFill>
                <a:effectLst/>
              </a:rPr>
              <a:t>Finan</a:t>
            </a:r>
            <a:r>
              <a:rPr lang="en-US" sz="780" b="0" i="0">
                <a:solidFill>
                  <a:srgbClr val="212121"/>
                </a:solidFill>
                <a:effectLst/>
              </a:rPr>
              <a:t> MA. Endometrial cancer in women 45 years of age or younger: a clinicopathological analysis. Am J </a:t>
            </a:r>
            <a:r>
              <a:rPr lang="en-US" sz="780" b="0" i="0" err="1">
                <a:solidFill>
                  <a:srgbClr val="212121"/>
                </a:solidFill>
                <a:effectLst/>
              </a:rPr>
              <a:t>Obstet</a:t>
            </a:r>
            <a:r>
              <a:rPr lang="en-US" sz="780" b="0" i="0">
                <a:solidFill>
                  <a:srgbClr val="212121"/>
                </a:solidFill>
                <a:effectLst/>
              </a:rPr>
              <a:t> Gynecol. 2005 Nov;193(5):1640-4. </a:t>
            </a:r>
          </a:p>
          <a:p>
            <a:pPr marL="342900" indent="-342900">
              <a:buAutoNum type="arabicPeriod"/>
            </a:pPr>
            <a:r>
              <a:rPr lang="en-US" sz="780"/>
              <a:t>Yi H, Zhang N, Huang J, Zheng Y, Hong QH, </a:t>
            </a:r>
            <a:r>
              <a:rPr lang="en-US" sz="780" err="1"/>
              <a:t>Sundquist</a:t>
            </a:r>
            <a:r>
              <a:rPr lang="en-US" sz="780"/>
              <a:t> J, </a:t>
            </a:r>
            <a:r>
              <a:rPr lang="en-US" sz="780" err="1"/>
              <a:t>Sundquist</a:t>
            </a:r>
            <a:r>
              <a:rPr lang="en-US" sz="780"/>
              <a:t> K, Zheng X, Ji J. Association of levonorgestrel-releasing intrauterine device with gynecologic and breast cancers: a national cohort study in Sweden. Am J </a:t>
            </a:r>
            <a:r>
              <a:rPr lang="en-US" sz="780" err="1"/>
              <a:t>Obstet</a:t>
            </a:r>
            <a:r>
              <a:rPr lang="en-US" sz="780"/>
              <a:t> Gynecol. 2024 Oct;231(4):450.e1-450.e12. </a:t>
            </a:r>
            <a:endParaRPr lang="en-US" sz="780">
              <a:ea typeface="+mn-lt"/>
              <a:cs typeface="+mn-lt"/>
            </a:endParaRPr>
          </a:p>
        </p:txBody>
      </p:sp>
      <p:sp>
        <p:nvSpPr>
          <p:cNvPr id="12" name="Rectangle 11">
            <a:extLst>
              <a:ext uri="{FF2B5EF4-FFF2-40B4-BE49-F238E27FC236}">
                <a16:creationId xmlns:a16="http://schemas.microsoft.com/office/drawing/2014/main" id="{9804B527-FBA9-71F1-5A4C-A2F0184A102C}"/>
              </a:ext>
            </a:extLst>
          </p:cNvPr>
          <p:cNvSpPr/>
          <p:nvPr/>
        </p:nvSpPr>
        <p:spPr>
          <a:xfrm>
            <a:off x="672800" y="1847743"/>
            <a:ext cx="4165661" cy="1078670"/>
          </a:xfrm>
          <a:prstGeom prst="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1" algn="ctr"/>
            <a:r>
              <a:rPr lang="en-US" sz="1600">
                <a:solidFill>
                  <a:schemeClr val="bg1"/>
                </a:solidFill>
                <a:latin typeface="Avenir Next LT Pro"/>
                <a:ea typeface="Roboto"/>
                <a:cs typeface="Roboto"/>
              </a:rPr>
              <a:t>In U.S.:</a:t>
            </a:r>
          </a:p>
          <a:p>
            <a:pPr marL="0" lvl="1" algn="ctr"/>
            <a:r>
              <a:rPr lang="en-US" sz="1600">
                <a:solidFill>
                  <a:schemeClr val="bg1"/>
                </a:solidFill>
                <a:latin typeface="Avenir Next LT Pro"/>
                <a:ea typeface="Roboto"/>
                <a:cs typeface="Roboto"/>
              </a:rPr>
              <a:t>Mean age of menopause: 51.4 years </a:t>
            </a:r>
          </a:p>
          <a:p>
            <a:pPr marL="0" lvl="1" algn="ctr"/>
            <a:r>
              <a:rPr lang="en-US" sz="1600">
                <a:solidFill>
                  <a:schemeClr val="bg1"/>
                </a:solidFill>
                <a:latin typeface="Avenir Next LT Pro"/>
                <a:ea typeface="Roboto"/>
                <a:cs typeface="Roboto"/>
              </a:rPr>
              <a:t>Mean duration perimenopause: 4 years</a:t>
            </a:r>
            <a:r>
              <a:rPr lang="en-US" sz="1600" baseline="30000">
                <a:solidFill>
                  <a:schemeClr val="bg1"/>
                </a:solidFill>
                <a:latin typeface="Avenir Next LT Pro"/>
                <a:ea typeface="Roboto"/>
                <a:cs typeface="Roboto"/>
              </a:rPr>
              <a:t>1</a:t>
            </a:r>
          </a:p>
        </p:txBody>
      </p:sp>
      <p:sp>
        <p:nvSpPr>
          <p:cNvPr id="13" name="Rectangle 12">
            <a:extLst>
              <a:ext uri="{FF2B5EF4-FFF2-40B4-BE49-F238E27FC236}">
                <a16:creationId xmlns:a16="http://schemas.microsoft.com/office/drawing/2014/main" id="{01779557-9CD4-EDBF-B8A0-BC57EFE6F4ED}"/>
              </a:ext>
            </a:extLst>
          </p:cNvPr>
          <p:cNvSpPr/>
          <p:nvPr/>
        </p:nvSpPr>
        <p:spPr>
          <a:xfrm>
            <a:off x="1338747" y="3090876"/>
            <a:ext cx="4546794" cy="1193082"/>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latin typeface="Avenir Next LT Pro"/>
                <a:ea typeface="Roboto"/>
                <a:cs typeface="Roboto"/>
              </a:rPr>
              <a:t>Incidence</a:t>
            </a:r>
            <a:r>
              <a:rPr lang="en-US" sz="1600">
                <a:solidFill>
                  <a:schemeClr val="bg1"/>
                </a:solidFill>
                <a:latin typeface="Avenir Next LT Pro"/>
                <a:ea typeface="Roboto"/>
                <a:cs typeface="Arial"/>
              </a:rPr>
              <a:t> of endometrial cancer age 40-50 = Approx 20 cases per 100,000 </a:t>
            </a:r>
            <a:r>
              <a:rPr lang="en-US" sz="1600">
                <a:solidFill>
                  <a:schemeClr val="bg1"/>
                </a:solidFill>
                <a:latin typeface="Avenir Next LT Pro"/>
                <a:ea typeface="Roboto"/>
                <a:cs typeface="Roboto"/>
              </a:rPr>
              <a:t>woman-years</a:t>
            </a:r>
            <a:r>
              <a:rPr lang="en-US" sz="1600" baseline="30000">
                <a:solidFill>
                  <a:schemeClr val="bg1"/>
                </a:solidFill>
                <a:latin typeface="Roboto"/>
                <a:ea typeface="Roboto"/>
                <a:cs typeface="Roboto"/>
              </a:rPr>
              <a:t>1</a:t>
            </a:r>
          </a:p>
          <a:p>
            <a:pPr algn="ctr"/>
            <a:endParaRPr lang="en-US" sz="800"/>
          </a:p>
          <a:p>
            <a:pPr algn="ctr"/>
            <a:endParaRPr lang="en-US" sz="800"/>
          </a:p>
          <a:p>
            <a:pPr algn="ctr"/>
            <a:endParaRPr lang="en-US" sz="800"/>
          </a:p>
        </p:txBody>
      </p:sp>
      <p:sp>
        <p:nvSpPr>
          <p:cNvPr id="3" name="Rectangle 2">
            <a:extLst>
              <a:ext uri="{FF2B5EF4-FFF2-40B4-BE49-F238E27FC236}">
                <a16:creationId xmlns:a16="http://schemas.microsoft.com/office/drawing/2014/main" id="{B6C33643-FC4A-F348-A98D-1641881F4262}"/>
              </a:ext>
            </a:extLst>
          </p:cNvPr>
          <p:cNvSpPr/>
          <p:nvPr/>
        </p:nvSpPr>
        <p:spPr>
          <a:xfrm>
            <a:off x="2639967" y="4493754"/>
            <a:ext cx="4933343" cy="1193082"/>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t>Age &lt; 45 </a:t>
            </a:r>
            <a:r>
              <a:rPr lang="en-US" sz="1600" err="1"/>
              <a:t>yo</a:t>
            </a:r>
            <a:r>
              <a:rPr lang="en-US" sz="1600"/>
              <a:t> = lower rate of advanced-stage disease, higher degree of tumor differentiation, better prognosis (82% vs 70% 5=year survival)</a:t>
            </a:r>
            <a:r>
              <a:rPr lang="en-US" sz="1600" baseline="30000">
                <a:solidFill>
                  <a:schemeClr val="bg1"/>
                </a:solidFill>
                <a:latin typeface="Roboto"/>
                <a:ea typeface="Roboto"/>
                <a:cs typeface="Roboto"/>
              </a:rPr>
              <a:t>2</a:t>
            </a:r>
            <a:endParaRPr lang="en-US" sz="1600">
              <a:solidFill>
                <a:schemeClr val="bg1"/>
              </a:solidFill>
            </a:endParaRPr>
          </a:p>
        </p:txBody>
      </p:sp>
      <p:sp>
        <p:nvSpPr>
          <p:cNvPr id="8" name="Rectangle 7">
            <a:extLst>
              <a:ext uri="{FF2B5EF4-FFF2-40B4-BE49-F238E27FC236}">
                <a16:creationId xmlns:a16="http://schemas.microsoft.com/office/drawing/2014/main" id="{1D845F72-57F4-E126-2375-B374EB17F58B}"/>
              </a:ext>
            </a:extLst>
          </p:cNvPr>
          <p:cNvSpPr/>
          <p:nvPr/>
        </p:nvSpPr>
        <p:spPr>
          <a:xfrm>
            <a:off x="8047722" y="3206803"/>
            <a:ext cx="3008622" cy="2395214"/>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u="sng"/>
              <a:t>Risk factors:</a:t>
            </a:r>
          </a:p>
          <a:p>
            <a:pPr marL="285750" indent="-285750" algn="ctr">
              <a:buFontTx/>
              <a:buChar char="-"/>
            </a:pPr>
            <a:r>
              <a:rPr lang="en-US" sz="1600"/>
              <a:t>Obesity</a:t>
            </a:r>
          </a:p>
          <a:p>
            <a:pPr marL="285750" indent="-285750" algn="ctr">
              <a:buFontTx/>
              <a:buChar char="-"/>
            </a:pPr>
            <a:r>
              <a:rPr lang="en-US" sz="1600"/>
              <a:t>Nulliparity</a:t>
            </a:r>
          </a:p>
          <a:p>
            <a:pPr marL="285750" indent="-285750" algn="ctr">
              <a:buFontTx/>
              <a:buChar char="-"/>
            </a:pPr>
            <a:r>
              <a:rPr lang="en-US" sz="1600"/>
              <a:t>Unopposed estrogen</a:t>
            </a:r>
          </a:p>
          <a:p>
            <a:pPr marL="285750" indent="-285750" algn="ctr">
              <a:buFontTx/>
              <a:buChar char="-"/>
            </a:pPr>
            <a:r>
              <a:rPr lang="en-US" sz="1600"/>
              <a:t>Late menopause</a:t>
            </a:r>
          </a:p>
          <a:p>
            <a:pPr marL="285750" indent="-285750" algn="ctr">
              <a:buFontTx/>
              <a:buChar char="-"/>
            </a:pPr>
            <a:endParaRPr lang="en-US" sz="1600"/>
          </a:p>
          <a:p>
            <a:pPr algn="ctr"/>
            <a:r>
              <a:rPr lang="en-US" sz="1600" u="sng"/>
              <a:t>Protective factors:</a:t>
            </a:r>
          </a:p>
          <a:p>
            <a:pPr marL="285750" indent="-285750" algn="ctr">
              <a:buFontTx/>
              <a:buChar char="-"/>
            </a:pPr>
            <a:r>
              <a:rPr lang="en-US" sz="1600"/>
              <a:t>CHC use</a:t>
            </a:r>
            <a:r>
              <a:rPr lang="en-US" sz="1600" baseline="30000">
                <a:solidFill>
                  <a:schemeClr val="bg1"/>
                </a:solidFill>
                <a:latin typeface="Roboto"/>
                <a:ea typeface="Roboto"/>
                <a:cs typeface="Roboto"/>
              </a:rPr>
              <a:t>2</a:t>
            </a:r>
            <a:endParaRPr lang="en-US" sz="1600"/>
          </a:p>
          <a:p>
            <a:pPr marL="285750" indent="-285750" algn="ctr">
              <a:buFontTx/>
              <a:buChar char="-"/>
            </a:pPr>
            <a:r>
              <a:rPr lang="en-US" sz="1600"/>
              <a:t>LNG IUD use</a:t>
            </a:r>
            <a:r>
              <a:rPr lang="en-US" sz="1600" baseline="30000">
                <a:solidFill>
                  <a:schemeClr val="bg1"/>
                </a:solidFill>
                <a:latin typeface="Roboto"/>
                <a:ea typeface="Roboto"/>
                <a:cs typeface="Roboto"/>
              </a:rPr>
              <a:t>3</a:t>
            </a:r>
          </a:p>
        </p:txBody>
      </p:sp>
      <p:sp>
        <p:nvSpPr>
          <p:cNvPr id="9" name="Rectangle 8">
            <a:extLst>
              <a:ext uri="{FF2B5EF4-FFF2-40B4-BE49-F238E27FC236}">
                <a16:creationId xmlns:a16="http://schemas.microsoft.com/office/drawing/2014/main" id="{5B3B192E-BD64-E52C-38F6-942895CA7AC3}"/>
              </a:ext>
            </a:extLst>
          </p:cNvPr>
          <p:cNvSpPr/>
          <p:nvPr/>
        </p:nvSpPr>
        <p:spPr>
          <a:xfrm>
            <a:off x="6173227" y="1795924"/>
            <a:ext cx="3862910" cy="1233488"/>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t>Median age Dx </a:t>
            </a:r>
            <a:r>
              <a:rPr lang="en-US" sz="1600" err="1"/>
              <a:t>ECa</a:t>
            </a:r>
            <a:r>
              <a:rPr lang="en-US" sz="1600"/>
              <a:t> = 61 </a:t>
            </a:r>
            <a:r>
              <a:rPr lang="en-US" sz="1600" err="1"/>
              <a:t>yo</a:t>
            </a:r>
            <a:endParaRPr lang="en-US" sz="1600"/>
          </a:p>
          <a:p>
            <a:pPr algn="ctr"/>
            <a:r>
              <a:rPr lang="en-US" sz="1600"/>
              <a:t>5% of diagnoses &lt;age 40</a:t>
            </a:r>
          </a:p>
          <a:p>
            <a:pPr algn="ctr"/>
            <a:r>
              <a:rPr lang="en-US" sz="1600"/>
              <a:t>20-25% diagnoses pre-menopause</a:t>
            </a:r>
            <a:r>
              <a:rPr lang="en-US" sz="1600" baseline="30000"/>
              <a:t>2</a:t>
            </a:r>
          </a:p>
        </p:txBody>
      </p:sp>
      <p:sp>
        <p:nvSpPr>
          <p:cNvPr id="10" name="Rectangle 9">
            <a:extLst>
              <a:ext uri="{FF2B5EF4-FFF2-40B4-BE49-F238E27FC236}">
                <a16:creationId xmlns:a16="http://schemas.microsoft.com/office/drawing/2014/main" id="{5600A317-D078-6C43-C638-79CCDCE7DC9D}"/>
              </a:ext>
            </a:extLst>
          </p:cNvPr>
          <p:cNvSpPr/>
          <p:nvPr/>
        </p:nvSpPr>
        <p:spPr>
          <a:xfrm>
            <a:off x="1338747" y="3237293"/>
            <a:ext cx="4546794" cy="11930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800"/>
          </a:p>
          <a:p>
            <a:pPr algn="ctr"/>
            <a:endParaRPr lang="en-US" sz="800"/>
          </a:p>
          <a:p>
            <a:pPr algn="ctr"/>
            <a:endParaRPr lang="en-US" sz="800"/>
          </a:p>
          <a:p>
            <a:pPr algn="ctr"/>
            <a:r>
              <a:rPr lang="en-US" sz="1600"/>
              <a:t>~1 in 50 US women in their lifetime</a:t>
            </a:r>
            <a:r>
              <a:rPr lang="en-US" sz="1600" baseline="30000">
                <a:solidFill>
                  <a:schemeClr val="bg1"/>
                </a:solidFill>
                <a:latin typeface="Roboto"/>
                <a:ea typeface="Roboto"/>
                <a:cs typeface="Roboto"/>
              </a:rPr>
              <a:t>2</a:t>
            </a:r>
            <a:endParaRPr lang="en-US" sz="1600"/>
          </a:p>
        </p:txBody>
      </p:sp>
    </p:spTree>
    <p:extLst>
      <p:ext uri="{BB962C8B-B14F-4D97-AF65-F5344CB8AC3E}">
        <p14:creationId xmlns:p14="http://schemas.microsoft.com/office/powerpoint/2010/main" val="328452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 grpId="0" animBg="1"/>
      <p:bldP spid="8" grpId="0" animBg="1"/>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6371C-EFBE-1C56-DD89-8BEA78619E7E}"/>
              </a:ext>
            </a:extLst>
          </p:cNvPr>
          <p:cNvSpPr>
            <a:spLocks noGrp="1"/>
          </p:cNvSpPr>
          <p:nvPr>
            <p:ph type="title"/>
          </p:nvPr>
        </p:nvSpPr>
        <p:spPr/>
        <p:txBody>
          <a:bodyPr/>
          <a:lstStyle/>
          <a:p>
            <a:r>
              <a:rPr lang="en-US"/>
              <a:t>What is your workup?</a:t>
            </a:r>
          </a:p>
        </p:txBody>
      </p:sp>
      <p:sp>
        <p:nvSpPr>
          <p:cNvPr id="3" name="Content Placeholder 2">
            <a:extLst>
              <a:ext uri="{FF2B5EF4-FFF2-40B4-BE49-F238E27FC236}">
                <a16:creationId xmlns:a16="http://schemas.microsoft.com/office/drawing/2014/main" id="{99605D3B-C949-3098-94D9-78B72D580C8F}"/>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D6BA6539-7769-E592-1037-DD60BD76A23A}"/>
              </a:ext>
            </a:extLst>
          </p:cNvPr>
          <p:cNvSpPr>
            <a:spLocks noGrp="1"/>
          </p:cNvSpPr>
          <p:nvPr>
            <p:ph type="dt" sz="half" idx="10"/>
          </p:nvPr>
        </p:nvSpPr>
        <p:spPr/>
        <p:txBody>
          <a:bodyPr/>
          <a:lstStyle/>
          <a:p>
            <a:fld id="{9B0F883D-B04C-41D8-8AD2-F1B315694894}" type="datetime1">
              <a:rPr lang="en-US" smtClean="0"/>
              <a:t>3/30/2026</a:t>
            </a:fld>
            <a:endParaRPr lang="en-US"/>
          </a:p>
        </p:txBody>
      </p:sp>
      <p:sp>
        <p:nvSpPr>
          <p:cNvPr id="5" name="Footer Placeholder 4">
            <a:extLst>
              <a:ext uri="{FF2B5EF4-FFF2-40B4-BE49-F238E27FC236}">
                <a16:creationId xmlns:a16="http://schemas.microsoft.com/office/drawing/2014/main" id="{972A50D4-14F6-819F-E7B6-B8567814A81F}"/>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CF24BD73-EBC6-6C2E-E1AA-8D1E9CF444B8}"/>
              </a:ext>
            </a:extLst>
          </p:cNvPr>
          <p:cNvSpPr>
            <a:spLocks noGrp="1"/>
          </p:cNvSpPr>
          <p:nvPr>
            <p:ph type="sldNum" sz="quarter" idx="12"/>
          </p:nvPr>
        </p:nvSpPr>
        <p:spPr/>
        <p:txBody>
          <a:bodyPr/>
          <a:lstStyle/>
          <a:p>
            <a:fld id="{017DE1FC-E54A-4B87-A814-263D1E8654B2}" type="slidenum">
              <a:rPr lang="en-US" smtClean="0"/>
              <a:t>42</a:t>
            </a:fld>
            <a:endParaRPr lang="en-US"/>
          </a:p>
        </p:txBody>
      </p:sp>
    </p:spTree>
    <p:extLst>
      <p:ext uri="{BB962C8B-B14F-4D97-AF65-F5344CB8AC3E}">
        <p14:creationId xmlns:p14="http://schemas.microsoft.com/office/powerpoint/2010/main" val="583163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206E-2514-6580-41F5-227EBA79476A}"/>
              </a:ext>
            </a:extLst>
          </p:cNvPr>
          <p:cNvSpPr>
            <a:spLocks noGrp="1"/>
          </p:cNvSpPr>
          <p:nvPr>
            <p:ph type="title"/>
          </p:nvPr>
        </p:nvSpPr>
        <p:spPr>
          <a:xfrm>
            <a:off x="1428775" y="237862"/>
            <a:ext cx="10240903" cy="1233488"/>
          </a:xfrm>
        </p:spPr>
        <p:txBody>
          <a:bodyPr/>
          <a:lstStyle/>
          <a:p>
            <a:r>
              <a:rPr lang="en-US"/>
              <a:t>Perimenopausal "AUB"?</a:t>
            </a:r>
          </a:p>
        </p:txBody>
      </p:sp>
      <p:graphicFrame>
        <p:nvGraphicFramePr>
          <p:cNvPr id="8" name="Content Placeholder 7">
            <a:extLst>
              <a:ext uri="{FF2B5EF4-FFF2-40B4-BE49-F238E27FC236}">
                <a16:creationId xmlns:a16="http://schemas.microsoft.com/office/drawing/2014/main" id="{3CF5F975-2328-877C-1375-DA725E55703F}"/>
              </a:ext>
            </a:extLst>
          </p:cNvPr>
          <p:cNvGraphicFramePr>
            <a:graphicFrameLocks noGrp="1"/>
          </p:cNvGraphicFramePr>
          <p:nvPr>
            <p:ph idx="1"/>
          </p:nvPr>
        </p:nvGraphicFramePr>
        <p:xfrm>
          <a:off x="1939231" y="3154204"/>
          <a:ext cx="8523570" cy="2717800"/>
        </p:xfrm>
        <a:graphic>
          <a:graphicData uri="http://schemas.openxmlformats.org/drawingml/2006/table">
            <a:tbl>
              <a:tblPr firstRow="1" bandRow="1">
                <a:tableStyleId>{8EC20E35-A176-4012-BC5E-935CFFF8708E}</a:tableStyleId>
              </a:tblPr>
              <a:tblGrid>
                <a:gridCol w="2841190">
                  <a:extLst>
                    <a:ext uri="{9D8B030D-6E8A-4147-A177-3AD203B41FA5}">
                      <a16:colId xmlns:a16="http://schemas.microsoft.com/office/drawing/2014/main" val="2263307163"/>
                    </a:ext>
                  </a:extLst>
                </a:gridCol>
                <a:gridCol w="2841190">
                  <a:extLst>
                    <a:ext uri="{9D8B030D-6E8A-4147-A177-3AD203B41FA5}">
                      <a16:colId xmlns:a16="http://schemas.microsoft.com/office/drawing/2014/main" val="2877043032"/>
                    </a:ext>
                  </a:extLst>
                </a:gridCol>
                <a:gridCol w="2841190">
                  <a:extLst>
                    <a:ext uri="{9D8B030D-6E8A-4147-A177-3AD203B41FA5}">
                      <a16:colId xmlns:a16="http://schemas.microsoft.com/office/drawing/2014/main" val="767255651"/>
                    </a:ext>
                  </a:extLst>
                </a:gridCol>
              </a:tblGrid>
              <a:tr h="118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a:p>
                  </a:txBody>
                  <a:tcPr/>
                </a:tc>
                <a:tc>
                  <a:txBody>
                    <a:bodyPr/>
                    <a:lstStyle/>
                    <a:p>
                      <a:pPr algn="ctr"/>
                      <a:r>
                        <a:rPr lang="en-US"/>
                        <a:t>ACOG</a:t>
                      </a:r>
                    </a:p>
                  </a:txBody>
                  <a:tcPr/>
                </a:tc>
                <a:tc>
                  <a:txBody>
                    <a:bodyPr/>
                    <a:lstStyle/>
                    <a:p>
                      <a:pPr algn="ctr"/>
                      <a:r>
                        <a:rPr lang="en-US"/>
                        <a:t>Us?</a:t>
                      </a:r>
                    </a:p>
                  </a:txBody>
                  <a:tcPr/>
                </a:tc>
                <a:extLst>
                  <a:ext uri="{0D108BD9-81ED-4DB2-BD59-A6C34878D82A}">
                    <a16:rowId xmlns:a16="http://schemas.microsoft.com/office/drawing/2014/main" val="2965499351"/>
                  </a:ext>
                </a:extLst>
              </a:tr>
              <a:tr h="118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t>Urine HCG</a:t>
                      </a:r>
                    </a:p>
                  </a:txBody>
                  <a:tcPr/>
                </a:tc>
                <a:tc>
                  <a:txBody>
                    <a:bodyPr/>
                    <a:lstStyle/>
                    <a:p>
                      <a:pPr algn="ctr"/>
                      <a:r>
                        <a:rPr lang="en-US" sz="2000">
                          <a:solidFill>
                            <a:srgbClr val="00B050"/>
                          </a:solidFill>
                          <a:sym typeface="Wingdings" panose="05000000000000000000" pitchFamily="2" charset="2"/>
                        </a:rPr>
                        <a:t></a:t>
                      </a:r>
                      <a:endParaRPr lang="en-US" sz="2000"/>
                    </a:p>
                  </a:txBody>
                  <a:tcPr/>
                </a:tc>
                <a:tc>
                  <a:txBody>
                    <a:bodyPr/>
                    <a:lstStyle/>
                    <a:p>
                      <a:endParaRPr lang="en-US"/>
                    </a:p>
                  </a:txBody>
                  <a:tcPr/>
                </a:tc>
                <a:extLst>
                  <a:ext uri="{0D108BD9-81ED-4DB2-BD59-A6C34878D82A}">
                    <a16:rowId xmlns:a16="http://schemas.microsoft.com/office/drawing/2014/main" val="3309823801"/>
                  </a:ext>
                </a:extLst>
              </a:tr>
              <a:tr h="370840">
                <a:tc>
                  <a:txBody>
                    <a:bodyPr/>
                    <a:lstStyle/>
                    <a:p>
                      <a:pPr lvl="0"/>
                      <a:r>
                        <a:rPr lang="en-US" sz="2000"/>
                        <a:t>Pelvic exam</a:t>
                      </a:r>
                    </a:p>
                  </a:txBody>
                  <a:tcPr/>
                </a:tc>
                <a:tc>
                  <a:txBody>
                    <a:bodyPr/>
                    <a:lstStyle/>
                    <a:p>
                      <a:pPr algn="ctr"/>
                      <a:r>
                        <a:rPr lang="en-US" sz="2000">
                          <a:solidFill>
                            <a:srgbClr val="00B050"/>
                          </a:solidFill>
                          <a:sym typeface="Wingdings" panose="05000000000000000000" pitchFamily="2" charset="2"/>
                        </a:rPr>
                        <a:t></a:t>
                      </a:r>
                      <a:endParaRPr lang="en-US" sz="2000"/>
                    </a:p>
                  </a:txBody>
                  <a:tcPr/>
                </a:tc>
                <a:tc>
                  <a:txBody>
                    <a:bodyPr/>
                    <a:lstStyle/>
                    <a:p>
                      <a:endParaRPr lang="en-US"/>
                    </a:p>
                  </a:txBody>
                  <a:tcPr/>
                </a:tc>
                <a:extLst>
                  <a:ext uri="{0D108BD9-81ED-4DB2-BD59-A6C34878D82A}">
                    <a16:rowId xmlns:a16="http://schemas.microsoft.com/office/drawing/2014/main" val="8155916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CBC</a:t>
                      </a:r>
                    </a:p>
                  </a:txBody>
                  <a:tcPr/>
                </a:tc>
                <a:tc>
                  <a:txBody>
                    <a:bodyPr/>
                    <a:lstStyle/>
                    <a:p>
                      <a:pPr algn="ctr"/>
                      <a:endParaRPr lang="en-US" sz="2000"/>
                    </a:p>
                  </a:txBody>
                  <a:tcPr/>
                </a:tc>
                <a:tc>
                  <a:txBody>
                    <a:bodyPr/>
                    <a:lstStyle/>
                    <a:p>
                      <a:endParaRPr lang="en-US"/>
                    </a:p>
                  </a:txBody>
                  <a:tcPr/>
                </a:tc>
                <a:extLst>
                  <a:ext uri="{0D108BD9-81ED-4DB2-BD59-A6C34878D82A}">
                    <a16:rowId xmlns:a16="http://schemas.microsoft.com/office/drawing/2014/main" val="3798224266"/>
                  </a:ext>
                </a:extLst>
              </a:tr>
              <a:tr h="370840">
                <a:tc>
                  <a:txBody>
                    <a:bodyPr/>
                    <a:lstStyle/>
                    <a:p>
                      <a:r>
                        <a:rPr lang="en-US"/>
                        <a:t>TSH</a:t>
                      </a:r>
                    </a:p>
                  </a:txBody>
                  <a:tcPr/>
                </a:tc>
                <a:tc>
                  <a:txBody>
                    <a:bodyPr/>
                    <a:lstStyle/>
                    <a:p>
                      <a:pPr algn="ctr"/>
                      <a:endParaRPr lang="en-US" sz="2000"/>
                    </a:p>
                  </a:txBody>
                  <a:tcPr/>
                </a:tc>
                <a:tc>
                  <a:txBody>
                    <a:bodyPr/>
                    <a:lstStyle/>
                    <a:p>
                      <a:endParaRPr lang="en-US"/>
                    </a:p>
                  </a:txBody>
                  <a:tcPr/>
                </a:tc>
                <a:extLst>
                  <a:ext uri="{0D108BD9-81ED-4DB2-BD59-A6C34878D82A}">
                    <a16:rowId xmlns:a16="http://schemas.microsoft.com/office/drawing/2014/main" val="422380729"/>
                  </a:ext>
                </a:extLst>
              </a:tr>
              <a:tr h="370840">
                <a:tc>
                  <a:txBody>
                    <a:bodyPr/>
                    <a:lstStyle/>
                    <a:p>
                      <a:r>
                        <a:rPr lang="en-US"/>
                        <a:t>Endometrial biopsy</a:t>
                      </a:r>
                    </a:p>
                  </a:txBody>
                  <a:tcPr/>
                </a:tc>
                <a:tc>
                  <a:txBody>
                    <a:bodyPr/>
                    <a:lstStyle/>
                    <a:p>
                      <a:pPr algn="ctr"/>
                      <a:r>
                        <a:rPr lang="en-US" sz="2000">
                          <a:solidFill>
                            <a:srgbClr val="00B050"/>
                          </a:solidFill>
                          <a:sym typeface="Wingdings" panose="05000000000000000000" pitchFamily="2" charset="2"/>
                        </a:rPr>
                        <a:t></a:t>
                      </a:r>
                      <a:endParaRPr lang="en-US" sz="2000"/>
                    </a:p>
                  </a:txBody>
                  <a:tcPr/>
                </a:tc>
                <a:tc>
                  <a:txBody>
                    <a:bodyPr/>
                    <a:lstStyle/>
                    <a:p>
                      <a:endParaRPr lang="en-US"/>
                    </a:p>
                  </a:txBody>
                  <a:tcPr/>
                </a:tc>
                <a:extLst>
                  <a:ext uri="{0D108BD9-81ED-4DB2-BD59-A6C34878D82A}">
                    <a16:rowId xmlns:a16="http://schemas.microsoft.com/office/drawing/2014/main" val="3780148905"/>
                  </a:ext>
                </a:extLst>
              </a:tr>
              <a:tr h="370840">
                <a:tc>
                  <a:txBody>
                    <a:bodyPr/>
                    <a:lstStyle/>
                    <a:p>
                      <a:r>
                        <a:rPr lang="en-US"/>
                        <a:t>Pelvic ultrasound</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772204507"/>
                  </a:ext>
                </a:extLst>
              </a:tr>
            </a:tbl>
          </a:graphicData>
        </a:graphic>
      </p:graphicFrame>
      <p:sp>
        <p:nvSpPr>
          <p:cNvPr id="4" name="Date Placeholder 3">
            <a:extLst>
              <a:ext uri="{FF2B5EF4-FFF2-40B4-BE49-F238E27FC236}">
                <a16:creationId xmlns:a16="http://schemas.microsoft.com/office/drawing/2014/main" id="{CBEEDA61-25A5-73A3-1DDD-FC9D8D51EE0E}"/>
              </a:ext>
            </a:extLst>
          </p:cNvPr>
          <p:cNvSpPr>
            <a:spLocks noGrp="1"/>
          </p:cNvSpPr>
          <p:nvPr>
            <p:ph type="dt" sz="half" idx="10"/>
          </p:nvPr>
        </p:nvSpPr>
        <p:spPr/>
        <p:txBody>
          <a:bodyPr/>
          <a:lstStyle/>
          <a:p>
            <a:fld id="{5B621C03-D1DC-42AE-9848-0B06B039CF0D}" type="datetime1">
              <a:rPr lang="en-US"/>
              <a:t>3/30/2026</a:t>
            </a:fld>
            <a:endParaRPr lang="en-US"/>
          </a:p>
        </p:txBody>
      </p:sp>
      <p:sp>
        <p:nvSpPr>
          <p:cNvPr id="5" name="Footer Placeholder 4">
            <a:extLst>
              <a:ext uri="{FF2B5EF4-FFF2-40B4-BE49-F238E27FC236}">
                <a16:creationId xmlns:a16="http://schemas.microsoft.com/office/drawing/2014/main" id="{8178BFB4-8FD1-ACC3-3AC2-7C02809495DD}"/>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60A9C253-641A-0900-3CD8-4FF2C8790B27}"/>
              </a:ext>
            </a:extLst>
          </p:cNvPr>
          <p:cNvSpPr>
            <a:spLocks noGrp="1"/>
          </p:cNvSpPr>
          <p:nvPr>
            <p:ph type="sldNum" sz="quarter" idx="12"/>
          </p:nvPr>
        </p:nvSpPr>
        <p:spPr/>
        <p:txBody>
          <a:bodyPr/>
          <a:lstStyle/>
          <a:p>
            <a:fld id="{017DE1FC-E54A-4B87-A814-263D1E8654B2}" type="slidenum">
              <a:rPr lang="en-US" dirty="0"/>
              <a:t>43</a:t>
            </a:fld>
            <a:endParaRPr lang="en-US"/>
          </a:p>
        </p:txBody>
      </p:sp>
      <p:sp>
        <p:nvSpPr>
          <p:cNvPr id="7" name="TextBox 6">
            <a:extLst>
              <a:ext uri="{FF2B5EF4-FFF2-40B4-BE49-F238E27FC236}">
                <a16:creationId xmlns:a16="http://schemas.microsoft.com/office/drawing/2014/main" id="{0ADE9B16-38C1-F801-74CF-BE87A1031DC5}"/>
              </a:ext>
            </a:extLst>
          </p:cNvPr>
          <p:cNvSpPr txBox="1"/>
          <p:nvPr/>
        </p:nvSpPr>
        <p:spPr>
          <a:xfrm>
            <a:off x="-1" y="6457462"/>
            <a:ext cx="118146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1000">
                <a:ea typeface="+mn-lt"/>
                <a:cs typeface="+mn-lt"/>
              </a:rPr>
              <a:t>Practice Bulletin No. 136: Management of Abnormal Uterine Bleeding Associated With Ovulatory Dysfunction. Obstetrics &amp; Gynecology 122(1):p 176-185, July 2013.</a:t>
            </a:r>
          </a:p>
        </p:txBody>
      </p:sp>
      <p:sp>
        <p:nvSpPr>
          <p:cNvPr id="14" name="Rectangle 13">
            <a:extLst>
              <a:ext uri="{FF2B5EF4-FFF2-40B4-BE49-F238E27FC236}">
                <a16:creationId xmlns:a16="http://schemas.microsoft.com/office/drawing/2014/main" id="{573E4DDE-4A7D-7623-7A45-8280857F8228}"/>
              </a:ext>
            </a:extLst>
          </p:cNvPr>
          <p:cNvSpPr/>
          <p:nvPr/>
        </p:nvSpPr>
        <p:spPr>
          <a:xfrm>
            <a:off x="2725094" y="1671405"/>
            <a:ext cx="6741811" cy="1299350"/>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latin typeface="Avenir Next LT Pro"/>
                <a:ea typeface="Roboto"/>
                <a:cs typeface="Roboto"/>
              </a:rPr>
              <a:t>"</a:t>
            </a:r>
            <a:r>
              <a:rPr lang="en-US">
                <a:solidFill>
                  <a:schemeClr val="bg1"/>
                </a:solidFill>
                <a:latin typeface="Avenir Next LT Pro"/>
                <a:ea typeface="Roboto"/>
                <a:cs typeface="Arial"/>
              </a:rPr>
              <a:t>All women older than 45 years who present </a:t>
            </a:r>
            <a:r>
              <a:rPr lang="en-US">
                <a:solidFill>
                  <a:schemeClr val="bg1"/>
                </a:solidFill>
                <a:latin typeface="Avenir Next LT Pro"/>
                <a:ea typeface="Arial"/>
                <a:cs typeface="Arial"/>
              </a:rPr>
              <a:t>with suspected anovulatory uterine bleeding should be evaluated with endometrial biopsy (after pregnancy has been excluded).</a:t>
            </a:r>
            <a:r>
              <a:rPr lang="en-US">
                <a:solidFill>
                  <a:schemeClr val="bg1"/>
                </a:solidFill>
                <a:latin typeface="Avenir Next LT Pro"/>
                <a:ea typeface="Roboto"/>
                <a:cs typeface="Roboto"/>
              </a:rPr>
              <a:t>“</a:t>
            </a:r>
            <a:r>
              <a:rPr lang="en-US" baseline="30000">
                <a:solidFill>
                  <a:schemeClr val="bg1"/>
                </a:solidFill>
                <a:latin typeface="Avenir Next LT Pro"/>
                <a:ea typeface="Roboto"/>
                <a:cs typeface="Roboto"/>
              </a:rPr>
              <a:t>1</a:t>
            </a:r>
            <a:endParaRPr lang="en-US">
              <a:solidFill>
                <a:schemeClr val="bg1"/>
              </a:solidFill>
              <a:latin typeface="Avenir Next LT Pro"/>
            </a:endParaRPr>
          </a:p>
        </p:txBody>
      </p:sp>
    </p:spTree>
    <p:extLst>
      <p:ext uri="{BB962C8B-B14F-4D97-AF65-F5344CB8AC3E}">
        <p14:creationId xmlns:p14="http://schemas.microsoft.com/office/powerpoint/2010/main" val="256644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206E-2514-6580-41F5-227EBA79476A}"/>
              </a:ext>
            </a:extLst>
          </p:cNvPr>
          <p:cNvSpPr>
            <a:spLocks noGrp="1"/>
          </p:cNvSpPr>
          <p:nvPr>
            <p:ph type="title"/>
          </p:nvPr>
        </p:nvSpPr>
        <p:spPr>
          <a:xfrm>
            <a:off x="1371600" y="716878"/>
            <a:ext cx="10240903" cy="1233488"/>
          </a:xfrm>
        </p:spPr>
        <p:txBody>
          <a:bodyPr/>
          <a:lstStyle/>
          <a:p>
            <a:r>
              <a:rPr lang="en-US"/>
              <a:t>Case 3: Management of perimenopausal AUB-O</a:t>
            </a:r>
          </a:p>
        </p:txBody>
      </p:sp>
      <p:sp>
        <p:nvSpPr>
          <p:cNvPr id="4" name="Date Placeholder 3">
            <a:extLst>
              <a:ext uri="{FF2B5EF4-FFF2-40B4-BE49-F238E27FC236}">
                <a16:creationId xmlns:a16="http://schemas.microsoft.com/office/drawing/2014/main" id="{CBEEDA61-25A5-73A3-1DDD-FC9D8D51EE0E}"/>
              </a:ext>
            </a:extLst>
          </p:cNvPr>
          <p:cNvSpPr>
            <a:spLocks noGrp="1"/>
          </p:cNvSpPr>
          <p:nvPr>
            <p:ph type="dt" sz="half" idx="10"/>
          </p:nvPr>
        </p:nvSpPr>
        <p:spPr/>
        <p:txBody>
          <a:bodyPr/>
          <a:lstStyle/>
          <a:p>
            <a:fld id="{5B621C03-D1DC-42AE-9848-0B06B039CF0D}" type="datetime1">
              <a:rPr lang="en-US"/>
              <a:t>3/30/2026</a:t>
            </a:fld>
            <a:endParaRPr lang="en-US"/>
          </a:p>
        </p:txBody>
      </p:sp>
      <p:sp>
        <p:nvSpPr>
          <p:cNvPr id="5" name="Footer Placeholder 4">
            <a:extLst>
              <a:ext uri="{FF2B5EF4-FFF2-40B4-BE49-F238E27FC236}">
                <a16:creationId xmlns:a16="http://schemas.microsoft.com/office/drawing/2014/main" id="{8178BFB4-8FD1-ACC3-3AC2-7C02809495DD}"/>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60A9C253-641A-0900-3CD8-4FF2C8790B27}"/>
              </a:ext>
            </a:extLst>
          </p:cNvPr>
          <p:cNvSpPr>
            <a:spLocks noGrp="1"/>
          </p:cNvSpPr>
          <p:nvPr>
            <p:ph type="sldNum" sz="quarter" idx="12"/>
          </p:nvPr>
        </p:nvSpPr>
        <p:spPr/>
        <p:txBody>
          <a:bodyPr/>
          <a:lstStyle/>
          <a:p>
            <a:fld id="{017DE1FC-E54A-4B87-A814-263D1E8654B2}" type="slidenum">
              <a:rPr lang="en-US" dirty="0"/>
              <a:t>44</a:t>
            </a:fld>
            <a:endParaRPr lang="en-US"/>
          </a:p>
        </p:txBody>
      </p:sp>
      <p:graphicFrame>
        <p:nvGraphicFramePr>
          <p:cNvPr id="8" name="Content Placeholder 7">
            <a:extLst>
              <a:ext uri="{FF2B5EF4-FFF2-40B4-BE49-F238E27FC236}">
                <a16:creationId xmlns:a16="http://schemas.microsoft.com/office/drawing/2014/main" id="{6C5B41DD-DDD2-EE7B-ECEA-77E5EB2A9F42}"/>
              </a:ext>
            </a:extLst>
          </p:cNvPr>
          <p:cNvGraphicFramePr>
            <a:graphicFrameLocks noGrp="1"/>
          </p:cNvGraphicFramePr>
          <p:nvPr>
            <p:ph idx="1"/>
          </p:nvPr>
        </p:nvGraphicFramePr>
        <p:xfrm>
          <a:off x="762000" y="2264229"/>
          <a:ext cx="10345060" cy="3779475"/>
        </p:xfrm>
        <a:graphic>
          <a:graphicData uri="http://schemas.openxmlformats.org/drawingml/2006/table">
            <a:tbl>
              <a:tblPr firstRow="1" bandRow="1">
                <a:tableStyleId>{5C22544A-7EE6-4342-B048-85BDC9FD1C3A}</a:tableStyleId>
              </a:tblPr>
              <a:tblGrid>
                <a:gridCol w="2069012">
                  <a:extLst>
                    <a:ext uri="{9D8B030D-6E8A-4147-A177-3AD203B41FA5}">
                      <a16:colId xmlns:a16="http://schemas.microsoft.com/office/drawing/2014/main" val="1043770145"/>
                    </a:ext>
                  </a:extLst>
                </a:gridCol>
                <a:gridCol w="2069012">
                  <a:extLst>
                    <a:ext uri="{9D8B030D-6E8A-4147-A177-3AD203B41FA5}">
                      <a16:colId xmlns:a16="http://schemas.microsoft.com/office/drawing/2014/main" val="3061348656"/>
                    </a:ext>
                  </a:extLst>
                </a:gridCol>
                <a:gridCol w="2069012">
                  <a:extLst>
                    <a:ext uri="{9D8B030D-6E8A-4147-A177-3AD203B41FA5}">
                      <a16:colId xmlns:a16="http://schemas.microsoft.com/office/drawing/2014/main" val="353402329"/>
                    </a:ext>
                  </a:extLst>
                </a:gridCol>
                <a:gridCol w="2069012">
                  <a:extLst>
                    <a:ext uri="{9D8B030D-6E8A-4147-A177-3AD203B41FA5}">
                      <a16:colId xmlns:a16="http://schemas.microsoft.com/office/drawing/2014/main" val="3372815657"/>
                    </a:ext>
                  </a:extLst>
                </a:gridCol>
                <a:gridCol w="2069012">
                  <a:extLst>
                    <a:ext uri="{9D8B030D-6E8A-4147-A177-3AD203B41FA5}">
                      <a16:colId xmlns:a16="http://schemas.microsoft.com/office/drawing/2014/main" val="1011667867"/>
                    </a:ext>
                  </a:extLst>
                </a:gridCol>
              </a:tblGrid>
              <a:tr h="991699">
                <a:tc>
                  <a:txBody>
                    <a:bodyPr/>
                    <a:lstStyle/>
                    <a:p>
                      <a:pPr algn="ctr"/>
                      <a:r>
                        <a:rPr lang="en-US"/>
                        <a:t>Goals of management:</a:t>
                      </a:r>
                    </a:p>
                  </a:txBody>
                  <a:tcPr anchor="ctr"/>
                </a:tc>
                <a:tc>
                  <a:txBody>
                    <a:bodyPr/>
                    <a:lstStyle/>
                    <a:p>
                      <a:pPr algn="ctr"/>
                      <a:r>
                        <a:rPr lang="en-US"/>
                        <a:t>Contraception</a:t>
                      </a:r>
                    </a:p>
                  </a:txBody>
                  <a:tcPr anchor="ctr"/>
                </a:tc>
                <a:tc>
                  <a:txBody>
                    <a:bodyPr/>
                    <a:lstStyle/>
                    <a:p>
                      <a:pPr algn="ctr"/>
                      <a:r>
                        <a:rPr lang="en-US"/>
                        <a:t>Endometrial protection</a:t>
                      </a:r>
                    </a:p>
                  </a:txBody>
                  <a:tcPr anchor="ctr"/>
                </a:tc>
                <a:tc>
                  <a:txBody>
                    <a:bodyPr/>
                    <a:lstStyle/>
                    <a:p>
                      <a:pPr algn="ctr"/>
                      <a:r>
                        <a:rPr lang="en-US"/>
                        <a:t>Menstrual regulation / bleeding</a:t>
                      </a:r>
                    </a:p>
                  </a:txBody>
                  <a:tcPr anchor="ctr"/>
                </a:tc>
                <a:tc>
                  <a:txBody>
                    <a:bodyPr/>
                    <a:lstStyle/>
                    <a:p>
                      <a:pPr algn="ctr"/>
                      <a:r>
                        <a:rPr lang="en-US"/>
                        <a:t>Vasomotor symptoms</a:t>
                      </a:r>
                    </a:p>
                  </a:txBody>
                  <a:tcPr anchor="ctr"/>
                </a:tc>
                <a:extLst>
                  <a:ext uri="{0D108BD9-81ED-4DB2-BD59-A6C34878D82A}">
                    <a16:rowId xmlns:a16="http://schemas.microsoft.com/office/drawing/2014/main" val="3813887181"/>
                  </a:ext>
                </a:extLst>
              </a:tr>
              <a:tr h="696944">
                <a:tc>
                  <a:txBody>
                    <a:bodyPr/>
                    <a:lstStyle/>
                    <a:p>
                      <a:pPr algn="ctr"/>
                      <a:r>
                        <a:rPr lang="en-US"/>
                        <a:t>L-52 IUD</a:t>
                      </a:r>
                    </a:p>
                  </a:txBody>
                  <a:tcPr anchor="ctr"/>
                </a:tc>
                <a:tc>
                  <a:txBody>
                    <a:bodyPr/>
                    <a:lstStyle/>
                    <a:p>
                      <a:pPr algn="ctr"/>
                      <a:r>
                        <a:rPr lang="en-US" sz="2400">
                          <a:solidFill>
                            <a:srgbClr val="00B050"/>
                          </a:solidFill>
                          <a:sym typeface="Wingdings" panose="05000000000000000000" pitchFamily="2" charset="2"/>
                        </a:rPr>
                        <a:t></a:t>
                      </a:r>
                      <a:endParaRPr lang="en-US" sz="2400">
                        <a:solidFill>
                          <a:srgbClr val="00B050"/>
                        </a:solidFill>
                      </a:endParaRPr>
                    </a:p>
                  </a:txBody>
                  <a:tcPr anchor="ctr"/>
                </a:tc>
                <a:tc>
                  <a:txBody>
                    <a:bodyPr/>
                    <a:lstStyle/>
                    <a:p>
                      <a:pPr algn="ctr"/>
                      <a:r>
                        <a:rPr lang="en-US" sz="2400">
                          <a:solidFill>
                            <a:srgbClr val="00B050"/>
                          </a:solidFill>
                          <a:sym typeface="Wingdings" panose="05000000000000000000" pitchFamily="2" charset="2"/>
                        </a:rPr>
                        <a:t></a:t>
                      </a:r>
                      <a:endParaRPr lang="en-US" sz="2400"/>
                    </a:p>
                  </a:txBody>
                  <a:tcPr anchor="ctr"/>
                </a:tc>
                <a:tc>
                  <a:txBody>
                    <a:bodyPr/>
                    <a:lstStyle/>
                    <a:p>
                      <a:pPr algn="ctr"/>
                      <a:r>
                        <a:rPr lang="en-US" sz="2400">
                          <a:solidFill>
                            <a:srgbClr val="00B050"/>
                          </a:solidFill>
                          <a:sym typeface="Wingdings" panose="05000000000000000000" pitchFamily="2" charset="2"/>
                        </a:rPr>
                        <a:t></a:t>
                      </a:r>
                      <a:endParaRPr lang="en-US" sz="2400"/>
                    </a:p>
                  </a:txBody>
                  <a:tcPr anchor="ctr"/>
                </a:tc>
                <a:tc>
                  <a:txBody>
                    <a:bodyPr/>
                    <a:lstStyle/>
                    <a:p>
                      <a:pPr algn="ctr"/>
                      <a:endParaRPr lang="en-US" sz="2400"/>
                    </a:p>
                  </a:txBody>
                  <a:tcPr anchor="ctr"/>
                </a:tc>
                <a:extLst>
                  <a:ext uri="{0D108BD9-81ED-4DB2-BD59-A6C34878D82A}">
                    <a16:rowId xmlns:a16="http://schemas.microsoft.com/office/drawing/2014/main" val="1136601690"/>
                  </a:ext>
                </a:extLst>
              </a:tr>
              <a:tr h="696944">
                <a:tc>
                  <a:txBody>
                    <a:bodyPr/>
                    <a:lstStyle/>
                    <a:p>
                      <a:pPr algn="ctr"/>
                      <a:r>
                        <a:rPr lang="en-US"/>
                        <a:t>Low-dose CHC or POP</a:t>
                      </a:r>
                    </a:p>
                  </a:txBody>
                  <a:tcPr anchor="ctr"/>
                </a:tc>
                <a:tc>
                  <a:txBody>
                    <a:bodyPr/>
                    <a:lstStyle/>
                    <a:p>
                      <a:pPr algn="ctr"/>
                      <a:r>
                        <a:rPr lang="en-US" sz="2400">
                          <a:solidFill>
                            <a:srgbClr val="00B050"/>
                          </a:solidFill>
                          <a:sym typeface="Wingdings" panose="05000000000000000000" pitchFamily="2" charset="2"/>
                        </a:rPr>
                        <a:t></a:t>
                      </a:r>
                      <a:endParaRPr lang="en-US" sz="2400"/>
                    </a:p>
                  </a:txBody>
                  <a:tcPr anchor="ctr"/>
                </a:tc>
                <a:tc>
                  <a:txBody>
                    <a:bodyPr/>
                    <a:lstStyle/>
                    <a:p>
                      <a:pPr algn="ctr"/>
                      <a:r>
                        <a:rPr lang="en-US" sz="2400">
                          <a:solidFill>
                            <a:srgbClr val="00B050"/>
                          </a:solidFill>
                          <a:sym typeface="Wingdings" panose="05000000000000000000" pitchFamily="2" charset="2"/>
                        </a:rPr>
                        <a:t></a:t>
                      </a:r>
                      <a:endParaRPr lang="en-US" sz="2400"/>
                    </a:p>
                  </a:txBody>
                  <a:tcPr anchor="ctr"/>
                </a:tc>
                <a:tc>
                  <a:txBody>
                    <a:bodyPr/>
                    <a:lstStyle/>
                    <a:p>
                      <a:pPr algn="ctr"/>
                      <a:r>
                        <a:rPr lang="en-US" sz="2400">
                          <a:solidFill>
                            <a:srgbClr val="00B050"/>
                          </a:solidFill>
                          <a:sym typeface="Wingdings" panose="05000000000000000000" pitchFamily="2" charset="2"/>
                        </a:rPr>
                        <a:t></a:t>
                      </a:r>
                      <a:endParaRPr lang="en-US" sz="2400"/>
                    </a:p>
                  </a:txBody>
                  <a:tcPr anchor="ctr"/>
                </a:tc>
                <a:tc>
                  <a:txBody>
                    <a:bodyPr/>
                    <a:lstStyle/>
                    <a:p>
                      <a:pPr algn="ctr"/>
                      <a:r>
                        <a:rPr lang="en-US" sz="2400">
                          <a:solidFill>
                            <a:srgbClr val="00B050"/>
                          </a:solidFill>
                          <a:sym typeface="Wingdings" panose="05000000000000000000" pitchFamily="2" charset="2"/>
                        </a:rPr>
                        <a:t></a:t>
                      </a:r>
                      <a:endParaRPr lang="en-US" sz="2400"/>
                    </a:p>
                  </a:txBody>
                  <a:tcPr anchor="ctr"/>
                </a:tc>
                <a:extLst>
                  <a:ext uri="{0D108BD9-81ED-4DB2-BD59-A6C34878D82A}">
                    <a16:rowId xmlns:a16="http://schemas.microsoft.com/office/drawing/2014/main" val="721760612"/>
                  </a:ext>
                </a:extLst>
              </a:tr>
              <a:tr h="696944">
                <a:tc>
                  <a:txBody>
                    <a:bodyPr/>
                    <a:lstStyle/>
                    <a:p>
                      <a:pPr algn="ctr"/>
                      <a:r>
                        <a:rPr lang="en-US"/>
                        <a:t>Cyclic progesterone</a:t>
                      </a:r>
                    </a:p>
                  </a:txBody>
                  <a:tcPr anchor="ctr"/>
                </a:tc>
                <a:tc>
                  <a:txBody>
                    <a:bodyPr/>
                    <a:lstStyle/>
                    <a:p>
                      <a:pPr algn="ctr"/>
                      <a:endParaRPr lang="en-US" sz="2400"/>
                    </a:p>
                  </a:txBody>
                  <a:tcPr anchor="ctr"/>
                </a:tc>
                <a:tc>
                  <a:txBody>
                    <a:bodyPr/>
                    <a:lstStyle/>
                    <a:p>
                      <a:pPr algn="ctr"/>
                      <a:r>
                        <a:rPr lang="en-US" sz="2400">
                          <a:solidFill>
                            <a:srgbClr val="00B050"/>
                          </a:solidFill>
                          <a:sym typeface="Wingdings" panose="05000000000000000000" pitchFamily="2" charset="2"/>
                        </a:rPr>
                        <a:t></a:t>
                      </a:r>
                      <a:endParaRPr lang="en-US" sz="2400"/>
                    </a:p>
                  </a:txBody>
                  <a:tcPr anchor="ctr"/>
                </a:tc>
                <a:tc>
                  <a:txBody>
                    <a:bodyPr/>
                    <a:lstStyle/>
                    <a:p>
                      <a:pPr algn="ctr"/>
                      <a:r>
                        <a:rPr lang="en-US" sz="2400">
                          <a:solidFill>
                            <a:srgbClr val="00B050"/>
                          </a:solidFill>
                          <a:sym typeface="Wingdings" panose="05000000000000000000" pitchFamily="2" charset="2"/>
                        </a:rPr>
                        <a:t></a:t>
                      </a:r>
                      <a:endParaRPr lang="en-US" sz="2400"/>
                    </a:p>
                  </a:txBody>
                  <a:tcPr anchor="ctr"/>
                </a:tc>
                <a:tc>
                  <a:txBody>
                    <a:bodyPr/>
                    <a:lstStyle/>
                    <a:p>
                      <a:pPr algn="ctr"/>
                      <a:r>
                        <a:rPr lang="en-US" sz="2400">
                          <a:solidFill>
                            <a:srgbClr val="00B050"/>
                          </a:solidFill>
                          <a:sym typeface="Wingdings" panose="05000000000000000000" pitchFamily="2" charset="2"/>
                        </a:rPr>
                        <a:t></a:t>
                      </a:r>
                      <a:endParaRPr lang="en-US" sz="2400"/>
                    </a:p>
                  </a:txBody>
                  <a:tcPr anchor="ctr"/>
                </a:tc>
                <a:extLst>
                  <a:ext uri="{0D108BD9-81ED-4DB2-BD59-A6C34878D82A}">
                    <a16:rowId xmlns:a16="http://schemas.microsoft.com/office/drawing/2014/main" val="1581477070"/>
                  </a:ext>
                </a:extLst>
              </a:tr>
              <a:tr h="696944">
                <a:tc>
                  <a:txBody>
                    <a:bodyPr/>
                    <a:lstStyle/>
                    <a:p>
                      <a:pPr algn="ctr"/>
                      <a:r>
                        <a:rPr lang="en-US"/>
                        <a:t>Cyclic HRT</a:t>
                      </a:r>
                    </a:p>
                  </a:txBody>
                  <a:tcPr anchor="ctr"/>
                </a:tc>
                <a:tc>
                  <a:txBody>
                    <a:bodyPr/>
                    <a:lstStyle/>
                    <a:p>
                      <a:pPr algn="ctr"/>
                      <a:endParaRPr lang="en-US" sz="2400"/>
                    </a:p>
                  </a:txBody>
                  <a:tcPr anchor="ctr"/>
                </a:tc>
                <a:tc>
                  <a:txBody>
                    <a:bodyPr/>
                    <a:lstStyle/>
                    <a:p>
                      <a:pPr algn="ctr"/>
                      <a:r>
                        <a:rPr lang="en-US" sz="2400">
                          <a:solidFill>
                            <a:srgbClr val="00B050"/>
                          </a:solidFill>
                          <a:sym typeface="Wingdings" panose="05000000000000000000" pitchFamily="2" charset="2"/>
                        </a:rPr>
                        <a:t></a:t>
                      </a:r>
                      <a:endParaRPr lang="en-US" sz="2400"/>
                    </a:p>
                  </a:txBody>
                  <a:tcPr anchor="ctr"/>
                </a:tc>
                <a:tc>
                  <a:txBody>
                    <a:bodyPr/>
                    <a:lstStyle/>
                    <a:p>
                      <a:pPr algn="ctr"/>
                      <a:r>
                        <a:rPr lang="en-US" sz="2400">
                          <a:solidFill>
                            <a:srgbClr val="00B050"/>
                          </a:solidFill>
                          <a:sym typeface="Wingdings" panose="05000000000000000000" pitchFamily="2" charset="2"/>
                        </a:rPr>
                        <a:t></a:t>
                      </a:r>
                      <a:endParaRPr lang="en-US" sz="2400"/>
                    </a:p>
                  </a:txBody>
                  <a:tcPr anchor="ctr"/>
                </a:tc>
                <a:tc>
                  <a:txBody>
                    <a:bodyPr/>
                    <a:lstStyle/>
                    <a:p>
                      <a:pPr algn="ctr"/>
                      <a:r>
                        <a:rPr lang="en-US" sz="2400">
                          <a:solidFill>
                            <a:srgbClr val="00B050"/>
                          </a:solidFill>
                          <a:sym typeface="Wingdings" panose="05000000000000000000" pitchFamily="2" charset="2"/>
                        </a:rPr>
                        <a:t></a:t>
                      </a:r>
                      <a:endParaRPr lang="en-US" sz="2400"/>
                    </a:p>
                  </a:txBody>
                  <a:tcPr anchor="ctr"/>
                </a:tc>
                <a:extLst>
                  <a:ext uri="{0D108BD9-81ED-4DB2-BD59-A6C34878D82A}">
                    <a16:rowId xmlns:a16="http://schemas.microsoft.com/office/drawing/2014/main" val="340376543"/>
                  </a:ext>
                </a:extLst>
              </a:tr>
            </a:tbl>
          </a:graphicData>
        </a:graphic>
      </p:graphicFrame>
      <p:sp>
        <p:nvSpPr>
          <p:cNvPr id="11" name="TextBox 10">
            <a:extLst>
              <a:ext uri="{FF2B5EF4-FFF2-40B4-BE49-F238E27FC236}">
                <a16:creationId xmlns:a16="http://schemas.microsoft.com/office/drawing/2014/main" id="{C10FD543-2650-A72C-3FA4-F52A1D49DE7C}"/>
              </a:ext>
            </a:extLst>
          </p:cNvPr>
          <p:cNvSpPr txBox="1"/>
          <p:nvPr/>
        </p:nvSpPr>
        <p:spPr>
          <a:xfrm>
            <a:off x="0" y="6510046"/>
            <a:ext cx="118146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mn-lt"/>
                <a:cs typeface="+mn-lt"/>
              </a:rPr>
              <a:t>Practice Bulletin No. 136: Management of Abnormal Uterine Bleeding Associated With Ovulatory Dysfunction. Obstetrics &amp; Gynecology 122(1):p 176-185, July 2013.</a:t>
            </a:r>
          </a:p>
        </p:txBody>
      </p:sp>
    </p:spTree>
    <p:extLst>
      <p:ext uri="{BB962C8B-B14F-4D97-AF65-F5344CB8AC3E}">
        <p14:creationId xmlns:p14="http://schemas.microsoft.com/office/powerpoint/2010/main" val="1487189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B6EB7-00F1-D95E-4B0E-A6EDCB950022}"/>
              </a:ext>
            </a:extLst>
          </p:cNvPr>
          <p:cNvSpPr>
            <a:spLocks noGrp="1"/>
          </p:cNvSpPr>
          <p:nvPr>
            <p:ph type="title"/>
          </p:nvPr>
        </p:nvSpPr>
        <p:spPr/>
        <p:txBody>
          <a:bodyPr/>
          <a:lstStyle/>
          <a:p>
            <a:r>
              <a:rPr lang="en-US"/>
              <a:t>Surgical treatment of </a:t>
            </a:r>
            <a:r>
              <a:rPr lang="en-US" err="1"/>
              <a:t>aub</a:t>
            </a:r>
            <a:endParaRPr lang="en-US"/>
          </a:p>
        </p:txBody>
      </p:sp>
      <p:sp>
        <p:nvSpPr>
          <p:cNvPr id="3" name="Content Placeholder 2">
            <a:extLst>
              <a:ext uri="{FF2B5EF4-FFF2-40B4-BE49-F238E27FC236}">
                <a16:creationId xmlns:a16="http://schemas.microsoft.com/office/drawing/2014/main" id="{05D2C47E-D3FE-0071-7D4A-6EADC26157CA}"/>
              </a:ext>
            </a:extLst>
          </p:cNvPr>
          <p:cNvSpPr>
            <a:spLocks noGrp="1"/>
          </p:cNvSpPr>
          <p:nvPr>
            <p:ph idx="1"/>
          </p:nvPr>
        </p:nvSpPr>
        <p:spPr/>
        <p:txBody>
          <a:bodyPr vert="horz" lIns="0" tIns="0" rIns="0" bIns="0" rtlCol="0" anchor="t">
            <a:normAutofit lnSpcReduction="10000"/>
          </a:bodyPr>
          <a:lstStyle/>
          <a:p>
            <a:pPr>
              <a:buFont typeface="Wingdings,Sans-Serif" panose="020B0604020202020204" pitchFamily="34" charset="0"/>
              <a:buChar char="§"/>
            </a:pPr>
            <a:r>
              <a:rPr lang="en-US" sz="1800"/>
              <a:t>Not first line for AUB-O</a:t>
            </a:r>
          </a:p>
          <a:p>
            <a:pPr>
              <a:buFont typeface="Wingdings,Sans-Serif" panose="020B0604020202020204" pitchFamily="34" charset="0"/>
              <a:buChar char="§"/>
            </a:pPr>
            <a:r>
              <a:rPr lang="en-US" sz="1800" b="1">
                <a:solidFill>
                  <a:schemeClr val="tx2">
                    <a:lumMod val="75000"/>
                    <a:lumOff val="25000"/>
                  </a:schemeClr>
                </a:solidFill>
              </a:rPr>
              <a:t>Ablation</a:t>
            </a:r>
            <a:r>
              <a:rPr lang="en-US" sz="1800"/>
              <a:t>:</a:t>
            </a:r>
            <a:r>
              <a:rPr lang="en-US" sz="1800" b="1"/>
              <a:t> </a:t>
            </a:r>
          </a:p>
          <a:p>
            <a:pPr lvl="1">
              <a:buFont typeface="Wingdings,Sans-Serif" panose="020B0604020202020204" pitchFamily="34" charset="0"/>
              <a:buChar char="§"/>
            </a:pPr>
            <a:r>
              <a:rPr lang="en-US" sz="1800"/>
              <a:t>Need to have completed reproduction</a:t>
            </a:r>
          </a:p>
          <a:p>
            <a:pPr lvl="1">
              <a:buFont typeface="Wingdings,Sans-Serif" panose="020B0604020202020204" pitchFamily="34" charset="0"/>
              <a:buChar char="§"/>
            </a:pPr>
            <a:r>
              <a:rPr lang="en-US" sz="1800"/>
              <a:t>Unable to assess uterus for hyperplasia after ablation</a:t>
            </a:r>
            <a:endParaRPr lang="en-US" sz="1800">
              <a:sym typeface="Wingdings" panose="05000000000000000000" pitchFamily="2" charset="2"/>
            </a:endParaRPr>
          </a:p>
          <a:p>
            <a:pPr lvl="1">
              <a:buFont typeface="Wingdings,Sans-Serif" panose="020B0604020202020204" pitchFamily="34" charset="0"/>
              <a:buChar char="§"/>
            </a:pPr>
            <a:r>
              <a:rPr lang="en-US" sz="1800">
                <a:sym typeface="Wingdings" panose="05000000000000000000" pitchFamily="2" charset="2"/>
              </a:rPr>
              <a:t>Possible surgical complications</a:t>
            </a:r>
            <a:endParaRPr lang="en-US" sz="1800"/>
          </a:p>
          <a:p>
            <a:pPr lvl="1">
              <a:buFont typeface="Wingdings,Sans-Serif" panose="020B0604020202020204" pitchFamily="34" charset="0"/>
              <a:buChar char="§"/>
            </a:pPr>
            <a:r>
              <a:rPr lang="en-US" sz="1800">
                <a:sym typeface="Wingdings" panose="05000000000000000000" pitchFamily="2" charset="2"/>
              </a:rPr>
              <a:t>Possible increased cancer risk – does not address anovulation</a:t>
            </a:r>
            <a:endParaRPr lang="en-US" sz="1800"/>
          </a:p>
          <a:p>
            <a:pPr>
              <a:buFont typeface="Wingdings,Sans-Serif" panose="020B0604020202020204" pitchFamily="34" charset="0"/>
              <a:buChar char="§"/>
            </a:pPr>
            <a:r>
              <a:rPr lang="en-US" sz="1800" b="1">
                <a:solidFill>
                  <a:schemeClr val="tx2">
                    <a:lumMod val="75000"/>
                    <a:lumOff val="25000"/>
                  </a:schemeClr>
                </a:solidFill>
                <a:sym typeface="Wingdings" panose="05000000000000000000" pitchFamily="2" charset="2"/>
              </a:rPr>
              <a:t>Hysterectomy</a:t>
            </a:r>
            <a:r>
              <a:rPr lang="en-US" sz="1800">
                <a:sym typeface="Wingdings" panose="05000000000000000000" pitchFamily="2" charset="2"/>
              </a:rPr>
              <a:t> - consider if: </a:t>
            </a:r>
            <a:endParaRPr lang="en-US" sz="1800"/>
          </a:p>
          <a:p>
            <a:pPr lvl="1">
              <a:buFont typeface="Wingdings,Sans-Serif" panose="020B0604020202020204" pitchFamily="34" charset="0"/>
              <a:buChar char="§"/>
            </a:pPr>
            <a:r>
              <a:rPr lang="en-US" sz="1800">
                <a:sym typeface="Wingdings" panose="05000000000000000000" pitchFamily="2" charset="2"/>
              </a:rPr>
              <a:t>Completed childbearing</a:t>
            </a:r>
            <a:endParaRPr lang="en-US" sz="1800"/>
          </a:p>
          <a:p>
            <a:pPr lvl="1">
              <a:buFont typeface="Wingdings,Sans-Serif" panose="020B0604020202020204" pitchFamily="34" charset="0"/>
              <a:buChar char="§"/>
            </a:pPr>
            <a:r>
              <a:rPr lang="en-US" sz="1800">
                <a:sym typeface="Wingdings" panose="05000000000000000000" pitchFamily="2" charset="2"/>
              </a:rPr>
              <a:t>Bleeding not managed with, or contraindication to, medical treatment</a:t>
            </a:r>
            <a:endParaRPr lang="en-US" sz="1800"/>
          </a:p>
          <a:p>
            <a:pPr lvl="1">
              <a:buFont typeface="Wingdings,Sans-Serif" panose="020B0604020202020204" pitchFamily="34" charset="0"/>
              <a:buChar char="§"/>
            </a:pPr>
            <a:r>
              <a:rPr lang="en-US" sz="1800">
                <a:sym typeface="Wingdings" panose="05000000000000000000" pitchFamily="2" charset="2"/>
              </a:rPr>
              <a:t>Structural cause of bleeding</a:t>
            </a:r>
            <a:endParaRPr lang="en-US" sz="1800"/>
          </a:p>
        </p:txBody>
      </p:sp>
      <p:sp>
        <p:nvSpPr>
          <p:cNvPr id="4" name="Date Placeholder 3">
            <a:extLst>
              <a:ext uri="{FF2B5EF4-FFF2-40B4-BE49-F238E27FC236}">
                <a16:creationId xmlns:a16="http://schemas.microsoft.com/office/drawing/2014/main" id="{862A0FE4-5AFF-B4C3-FC1F-2EB8CCE3BAEA}"/>
              </a:ext>
            </a:extLst>
          </p:cNvPr>
          <p:cNvSpPr>
            <a:spLocks noGrp="1"/>
          </p:cNvSpPr>
          <p:nvPr>
            <p:ph type="dt" sz="half" idx="10"/>
          </p:nvPr>
        </p:nvSpPr>
        <p:spPr/>
        <p:txBody>
          <a:bodyPr/>
          <a:lstStyle/>
          <a:p>
            <a:fld id="{19B32E94-47C2-4758-95F9-A1A1DB8A959D}" type="datetime1">
              <a:rPr lang="en-US"/>
              <a:t>3/30/2026</a:t>
            </a:fld>
            <a:endParaRPr lang="en-US"/>
          </a:p>
        </p:txBody>
      </p:sp>
      <p:sp>
        <p:nvSpPr>
          <p:cNvPr id="5" name="Footer Placeholder 4">
            <a:extLst>
              <a:ext uri="{FF2B5EF4-FFF2-40B4-BE49-F238E27FC236}">
                <a16:creationId xmlns:a16="http://schemas.microsoft.com/office/drawing/2014/main" id="{92792F1C-E452-DD5C-0FE2-2C8076912352}"/>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F9111ECF-E501-26C3-3F0E-71D6FF526124}"/>
              </a:ext>
            </a:extLst>
          </p:cNvPr>
          <p:cNvSpPr>
            <a:spLocks noGrp="1"/>
          </p:cNvSpPr>
          <p:nvPr>
            <p:ph type="sldNum" sz="quarter" idx="12"/>
          </p:nvPr>
        </p:nvSpPr>
        <p:spPr/>
        <p:txBody>
          <a:bodyPr/>
          <a:lstStyle/>
          <a:p>
            <a:fld id="{017DE1FC-E54A-4B87-A814-263D1E8654B2}" type="slidenum">
              <a:rPr lang="en-US" dirty="0"/>
              <a:t>45</a:t>
            </a:fld>
            <a:endParaRPr lang="en-US"/>
          </a:p>
        </p:txBody>
      </p:sp>
      <p:sp>
        <p:nvSpPr>
          <p:cNvPr id="7" name="TextBox 6">
            <a:extLst>
              <a:ext uri="{FF2B5EF4-FFF2-40B4-BE49-F238E27FC236}">
                <a16:creationId xmlns:a16="http://schemas.microsoft.com/office/drawing/2014/main" id="{3F61035B-EBAC-6EBF-D9C3-F63AFEB3BECA}"/>
              </a:ext>
            </a:extLst>
          </p:cNvPr>
          <p:cNvSpPr txBox="1"/>
          <p:nvPr/>
        </p:nvSpPr>
        <p:spPr>
          <a:xfrm>
            <a:off x="0" y="6510046"/>
            <a:ext cx="118146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mn-lt"/>
                <a:cs typeface="+mn-lt"/>
              </a:rPr>
              <a:t>Practice Bulletin No. 136: Management of Abnormal Uterine Bleeding Associated With Ovulatory Dysfunction. Obstetrics &amp; Gynecology 122(1):p 176-185, July 2013.</a:t>
            </a:r>
          </a:p>
        </p:txBody>
      </p:sp>
    </p:spTree>
    <p:extLst>
      <p:ext uri="{BB962C8B-B14F-4D97-AF65-F5344CB8AC3E}">
        <p14:creationId xmlns:p14="http://schemas.microsoft.com/office/powerpoint/2010/main" val="390429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069C-DCC4-DDD8-3956-E6DE5DDE9102}"/>
              </a:ext>
            </a:extLst>
          </p:cNvPr>
          <p:cNvSpPr>
            <a:spLocks noGrp="1"/>
          </p:cNvSpPr>
          <p:nvPr>
            <p:ph type="title"/>
          </p:nvPr>
        </p:nvSpPr>
        <p:spPr>
          <a:xfrm>
            <a:off x="0" y="793080"/>
            <a:ext cx="12192000" cy="1233488"/>
          </a:xfrm>
        </p:spPr>
        <p:txBody>
          <a:bodyPr/>
          <a:lstStyle/>
          <a:p>
            <a:pPr algn="ctr"/>
            <a:r>
              <a:rPr lang="en-US"/>
              <a:t>POST-MENOPAUSAL</a:t>
            </a:r>
          </a:p>
        </p:txBody>
      </p:sp>
      <p:sp>
        <p:nvSpPr>
          <p:cNvPr id="4" name="Date Placeholder 3">
            <a:extLst>
              <a:ext uri="{FF2B5EF4-FFF2-40B4-BE49-F238E27FC236}">
                <a16:creationId xmlns:a16="http://schemas.microsoft.com/office/drawing/2014/main" id="{006FCCC5-8A75-15B4-F1A5-9B18BDC6DA4E}"/>
              </a:ext>
            </a:extLst>
          </p:cNvPr>
          <p:cNvSpPr>
            <a:spLocks noGrp="1"/>
          </p:cNvSpPr>
          <p:nvPr>
            <p:ph type="dt" sz="half" idx="10"/>
          </p:nvPr>
        </p:nvSpPr>
        <p:spPr/>
        <p:txBody>
          <a:bodyPr/>
          <a:lstStyle/>
          <a:p>
            <a:fld id="{9CE976F4-4603-48DA-A26A-C23B306BA427}" type="datetime1">
              <a:rPr lang="en-US" smtClean="0"/>
              <a:t>3/30/2026</a:t>
            </a:fld>
            <a:endParaRPr lang="en-US"/>
          </a:p>
        </p:txBody>
      </p:sp>
      <p:sp>
        <p:nvSpPr>
          <p:cNvPr id="5" name="Footer Placeholder 4">
            <a:extLst>
              <a:ext uri="{FF2B5EF4-FFF2-40B4-BE49-F238E27FC236}">
                <a16:creationId xmlns:a16="http://schemas.microsoft.com/office/drawing/2014/main" id="{F6EC21B4-895E-678B-0473-A6DA24BB39A8}"/>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336F3C02-C374-977C-433B-BB4E45E6051A}"/>
              </a:ext>
            </a:extLst>
          </p:cNvPr>
          <p:cNvSpPr>
            <a:spLocks noGrp="1"/>
          </p:cNvSpPr>
          <p:nvPr>
            <p:ph type="sldNum" sz="quarter" idx="12"/>
          </p:nvPr>
        </p:nvSpPr>
        <p:spPr/>
        <p:txBody>
          <a:bodyPr/>
          <a:lstStyle/>
          <a:p>
            <a:fld id="{017DE1FC-E54A-4B87-A814-263D1E8654B2}" type="slidenum">
              <a:rPr lang="en-US" smtClean="0"/>
              <a:t>46</a:t>
            </a:fld>
            <a:endParaRPr lang="en-US"/>
          </a:p>
        </p:txBody>
      </p:sp>
      <p:pic>
        <p:nvPicPr>
          <p:cNvPr id="8" name="Picture 7">
            <a:extLst>
              <a:ext uri="{FF2B5EF4-FFF2-40B4-BE49-F238E27FC236}">
                <a16:creationId xmlns:a16="http://schemas.microsoft.com/office/drawing/2014/main" id="{C6CC99C0-5F9F-0910-1BD1-17F2666BC9BA}"/>
              </a:ext>
            </a:extLst>
          </p:cNvPr>
          <p:cNvPicPr>
            <a:picLocks noChangeAspect="1"/>
          </p:cNvPicPr>
          <p:nvPr/>
        </p:nvPicPr>
        <p:blipFill>
          <a:blip r:embed="rId2"/>
          <a:srcRect b="7686"/>
          <a:stretch/>
        </p:blipFill>
        <p:spPr>
          <a:xfrm>
            <a:off x="1740693" y="2596863"/>
            <a:ext cx="8710613" cy="3202708"/>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96153A5E-6BAA-EEEF-5BDD-49FAF225115B}"/>
              </a:ext>
            </a:extLst>
          </p:cNvPr>
          <p:cNvSpPr txBox="1"/>
          <p:nvPr/>
        </p:nvSpPr>
        <p:spPr>
          <a:xfrm>
            <a:off x="-1" y="6510046"/>
            <a:ext cx="6096000" cy="246221"/>
          </a:xfrm>
          <a:prstGeom prst="rect">
            <a:avLst/>
          </a:prstGeom>
          <a:noFill/>
        </p:spPr>
        <p:txBody>
          <a:bodyPr wrap="square">
            <a:spAutoFit/>
          </a:bodyPr>
          <a:lstStyle/>
          <a:p>
            <a:r>
              <a:rPr lang="en-US" sz="1000"/>
              <a:t>Image source: Shutterstock</a:t>
            </a:r>
          </a:p>
        </p:txBody>
      </p:sp>
    </p:spTree>
    <p:extLst>
      <p:ext uri="{BB962C8B-B14F-4D97-AF65-F5344CB8AC3E}">
        <p14:creationId xmlns:p14="http://schemas.microsoft.com/office/powerpoint/2010/main" val="1285061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C9658-26CF-16F2-33D6-DA6F98D343A8}"/>
              </a:ext>
            </a:extLst>
          </p:cNvPr>
          <p:cNvSpPr>
            <a:spLocks noGrp="1"/>
          </p:cNvSpPr>
          <p:nvPr>
            <p:ph type="title"/>
          </p:nvPr>
        </p:nvSpPr>
        <p:spPr>
          <a:xfrm>
            <a:off x="1044054" y="457200"/>
            <a:ext cx="10309745" cy="1233488"/>
          </a:xfrm>
        </p:spPr>
        <p:txBody>
          <a:bodyPr anchor="b">
            <a:normAutofit/>
          </a:bodyPr>
          <a:lstStyle/>
          <a:p>
            <a:r>
              <a:rPr lang="en-US"/>
              <a:t>Case 4: June</a:t>
            </a:r>
          </a:p>
        </p:txBody>
      </p:sp>
      <p:sp>
        <p:nvSpPr>
          <p:cNvPr id="3" name="Content Placeholder 2">
            <a:extLst>
              <a:ext uri="{FF2B5EF4-FFF2-40B4-BE49-F238E27FC236}">
                <a16:creationId xmlns:a16="http://schemas.microsoft.com/office/drawing/2014/main" id="{DA60B9FF-B868-0DA2-C17E-BB304E8B2184}"/>
              </a:ext>
            </a:extLst>
          </p:cNvPr>
          <p:cNvSpPr>
            <a:spLocks noGrp="1"/>
          </p:cNvSpPr>
          <p:nvPr>
            <p:ph sz="half" idx="1"/>
          </p:nvPr>
        </p:nvSpPr>
        <p:spPr>
          <a:xfrm>
            <a:off x="1044053" y="1996141"/>
            <a:ext cx="6193087" cy="4180822"/>
          </a:xfrm>
        </p:spPr>
        <p:txBody>
          <a:bodyPr vert="horz" lIns="91440" tIns="45720" rIns="91440" bIns="45720" rtlCol="0">
            <a:normAutofit/>
          </a:bodyPr>
          <a:lstStyle/>
          <a:p>
            <a:pPr>
              <a:lnSpc>
                <a:spcPct val="110000"/>
              </a:lnSpc>
            </a:pPr>
            <a:r>
              <a:rPr lang="en-US"/>
              <a:t>72 </a:t>
            </a:r>
            <a:r>
              <a:rPr lang="en-US" err="1"/>
              <a:t>yo</a:t>
            </a:r>
            <a:r>
              <a:rPr lang="en-US"/>
              <a:t> healthy woman with recent episode of 2 days of vaginal bleeding, now resolved</a:t>
            </a:r>
          </a:p>
          <a:p>
            <a:pPr>
              <a:lnSpc>
                <a:spcPct val="110000"/>
              </a:lnSpc>
            </a:pPr>
            <a:r>
              <a:rPr lang="en-US"/>
              <a:t>S/p menopause age 53, no bleeding since</a:t>
            </a:r>
          </a:p>
          <a:p>
            <a:pPr>
              <a:lnSpc>
                <a:spcPct val="110000"/>
              </a:lnSpc>
            </a:pPr>
            <a:r>
              <a:rPr lang="en-US"/>
              <a:t>Thinks might have been due to vigorous jumping during Zumba class</a:t>
            </a:r>
          </a:p>
          <a:p>
            <a:pPr>
              <a:lnSpc>
                <a:spcPct val="110000"/>
              </a:lnSpc>
            </a:pPr>
            <a:r>
              <a:rPr lang="en-US"/>
              <a:t>No f/c/n/v/dysuria/diarrhea/firm stools/pelvic pain/weight changes</a:t>
            </a:r>
          </a:p>
          <a:p>
            <a:pPr>
              <a:lnSpc>
                <a:spcPct val="110000"/>
              </a:lnSpc>
            </a:pPr>
            <a:r>
              <a:rPr lang="en-US"/>
              <a:t>No recent med changes</a:t>
            </a:r>
          </a:p>
        </p:txBody>
      </p:sp>
      <p:pic>
        <p:nvPicPr>
          <p:cNvPr id="1026" name="Picture 2" descr="zumba">
            <a:extLst>
              <a:ext uri="{FF2B5EF4-FFF2-40B4-BE49-F238E27FC236}">
                <a16:creationId xmlns:a16="http://schemas.microsoft.com/office/drawing/2014/main" id="{90A330E9-60B8-F179-6E6E-80D48F0D48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83" t="2" r="13500" b="-3"/>
          <a:stretch/>
        </p:blipFill>
        <p:spPr bwMode="auto">
          <a:xfrm>
            <a:off x="7486650" y="1729836"/>
            <a:ext cx="3732406" cy="3876332"/>
          </a:xfrm>
          <a:prstGeom prst="rect">
            <a:avLst/>
          </a:prstGeom>
          <a:ln>
            <a:noFill/>
          </a:ln>
          <a:effectLst>
            <a:outerShdw blurRad="190500" algn="tl" rotWithShape="0">
              <a:srgbClr val="000000">
                <a:alpha val="70000"/>
              </a:srgbClr>
            </a:outerShdw>
          </a:effectLst>
        </p:spPr>
      </p:pic>
      <p:sp>
        <p:nvSpPr>
          <p:cNvPr id="1031" name="Date Placeholder 4">
            <a:extLst>
              <a:ext uri="{FF2B5EF4-FFF2-40B4-BE49-F238E27FC236}">
                <a16:creationId xmlns:a16="http://schemas.microsoft.com/office/drawing/2014/main" id="{E28EB6A3-3798-36A3-1458-98690FE68097}"/>
              </a:ext>
            </a:extLst>
          </p:cNvPr>
          <p:cNvSpPr>
            <a:spLocks noGrp="1"/>
          </p:cNvSpPr>
          <p:nvPr>
            <p:ph type="dt" sz="half" idx="10"/>
          </p:nvPr>
        </p:nvSpPr>
        <p:spPr>
          <a:xfrm>
            <a:off x="7910111" y="6409170"/>
            <a:ext cx="3702392" cy="448830"/>
          </a:xfrm>
        </p:spPr>
        <p:txBody>
          <a:bodyPr/>
          <a:lstStyle/>
          <a:p>
            <a:pPr>
              <a:spcAft>
                <a:spcPts val="600"/>
              </a:spcAft>
            </a:pPr>
            <a:fld id="{CD8C267A-1A62-4196-BACF-B4A3CCCAA081}" type="datetime1">
              <a:rPr lang="en-US"/>
              <a:pPr>
                <a:spcAft>
                  <a:spcPts val="600"/>
                </a:spcAft>
              </a:pPr>
              <a:t>3/30/2026</a:t>
            </a:fld>
            <a:endParaRPr lang="en-US"/>
          </a:p>
        </p:txBody>
      </p:sp>
      <p:sp>
        <p:nvSpPr>
          <p:cNvPr id="1033" name="Footer Placeholder 5">
            <a:extLst>
              <a:ext uri="{FF2B5EF4-FFF2-40B4-BE49-F238E27FC236}">
                <a16:creationId xmlns:a16="http://schemas.microsoft.com/office/drawing/2014/main" id="{5CF12355-B6CD-99E4-3130-32EAB7ADFD38}"/>
              </a:ext>
            </a:extLst>
          </p:cNvPr>
          <p:cNvSpPr>
            <a:spLocks noGrp="1"/>
          </p:cNvSpPr>
          <p:nvPr>
            <p:ph type="ftr" sz="quarter" idx="11"/>
          </p:nvPr>
        </p:nvSpPr>
        <p:spPr>
          <a:xfrm rot="5400000">
            <a:off x="-1828801" y="1912217"/>
            <a:ext cx="4114800" cy="457200"/>
          </a:xfrm>
        </p:spPr>
        <p:txBody>
          <a:bodyPr/>
          <a:lstStyle/>
          <a:p>
            <a:pPr>
              <a:spcAft>
                <a:spcPts val="600"/>
              </a:spcAft>
            </a:pPr>
            <a:r>
              <a:rPr lang="en-US"/>
              <a:t>
              </a:t>
            </a:r>
          </a:p>
        </p:txBody>
      </p:sp>
      <p:sp>
        <p:nvSpPr>
          <p:cNvPr id="1035" name="Slide Number Placeholder 6">
            <a:extLst>
              <a:ext uri="{FF2B5EF4-FFF2-40B4-BE49-F238E27FC236}">
                <a16:creationId xmlns:a16="http://schemas.microsoft.com/office/drawing/2014/main" id="{97D90608-63D6-DCBB-C6D8-94C822AD8447}"/>
              </a:ext>
            </a:extLst>
          </p:cNvPr>
          <p:cNvSpPr>
            <a:spLocks noGrp="1"/>
          </p:cNvSpPr>
          <p:nvPr>
            <p:ph type="sldNum" sz="quarter" idx="12"/>
          </p:nvPr>
        </p:nvSpPr>
        <p:spPr>
          <a:xfrm>
            <a:off x="11669678" y="6408742"/>
            <a:ext cx="438652" cy="448830"/>
          </a:xfrm>
        </p:spPr>
        <p:txBody>
          <a:bodyPr/>
          <a:lstStyle/>
          <a:p>
            <a:pPr>
              <a:spcAft>
                <a:spcPts val="600"/>
              </a:spcAft>
            </a:pPr>
            <a:fld id="{017DE1FC-E54A-4B87-A814-263D1E8654B2}" type="slidenum">
              <a:rPr lang="en-US" dirty="0"/>
              <a:pPr>
                <a:spcAft>
                  <a:spcPts val="600"/>
                </a:spcAft>
              </a:pPr>
              <a:t>47</a:t>
            </a:fld>
            <a:endParaRPr lang="en-US"/>
          </a:p>
        </p:txBody>
      </p:sp>
      <p:sp>
        <p:nvSpPr>
          <p:cNvPr id="5" name="TextBox 4">
            <a:extLst>
              <a:ext uri="{FF2B5EF4-FFF2-40B4-BE49-F238E27FC236}">
                <a16:creationId xmlns:a16="http://schemas.microsoft.com/office/drawing/2014/main" id="{FF88DFA9-2C3D-9160-E4D5-D71895D05EE5}"/>
              </a:ext>
            </a:extLst>
          </p:cNvPr>
          <p:cNvSpPr txBox="1"/>
          <p:nvPr/>
        </p:nvSpPr>
        <p:spPr>
          <a:xfrm>
            <a:off x="0" y="6528362"/>
            <a:ext cx="5336055" cy="246221"/>
          </a:xfrm>
          <a:prstGeom prst="rect">
            <a:avLst/>
          </a:prstGeom>
          <a:noFill/>
        </p:spPr>
        <p:txBody>
          <a:bodyPr wrap="square">
            <a:spAutoFit/>
          </a:bodyPr>
          <a:lstStyle/>
          <a:p>
            <a:r>
              <a:rPr lang="en-US" sz="1000"/>
              <a:t>Image source: https://www.silversneakers.com/blog/benefits-zumba-older-adults/</a:t>
            </a:r>
          </a:p>
        </p:txBody>
      </p:sp>
    </p:spTree>
    <p:extLst>
      <p:ext uri="{BB962C8B-B14F-4D97-AF65-F5344CB8AC3E}">
        <p14:creationId xmlns:p14="http://schemas.microsoft.com/office/powerpoint/2010/main" val="20854401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05610A5-1BE0-23F5-E6E7-E49A4B32D562}"/>
              </a:ext>
            </a:extLst>
          </p:cNvPr>
          <p:cNvSpPr>
            <a:spLocks noGrp="1"/>
          </p:cNvSpPr>
          <p:nvPr>
            <p:ph idx="1"/>
          </p:nvPr>
        </p:nvSpPr>
        <p:spPr/>
        <p:txBody>
          <a:bodyPr vert="horz" lIns="0" tIns="0" rIns="0" bIns="0" rtlCol="0" anchor="t">
            <a:normAutofit/>
          </a:bodyPr>
          <a:lstStyle/>
          <a:p>
            <a:r>
              <a:rPr lang="en-US"/>
              <a:t>PALM-COEIN: is for classification of </a:t>
            </a:r>
            <a:r>
              <a:rPr lang="en-US" b="1"/>
              <a:t>AUB for </a:t>
            </a:r>
            <a:r>
              <a:rPr lang="en-US" b="1" i="1"/>
              <a:t>reproductive-aged </a:t>
            </a:r>
            <a:r>
              <a:rPr lang="en-US"/>
              <a:t>persons</a:t>
            </a:r>
          </a:p>
          <a:p>
            <a:r>
              <a:rPr lang="en-US"/>
              <a:t>Post-menopausal:</a:t>
            </a:r>
          </a:p>
          <a:p>
            <a:pPr lvl="1"/>
            <a:endParaRPr lang="en-US"/>
          </a:p>
          <a:p>
            <a:pPr lvl="1"/>
            <a:r>
              <a:rPr lang="en-US"/>
              <a:t>Malignancy </a:t>
            </a:r>
          </a:p>
          <a:p>
            <a:pPr lvl="1"/>
            <a:r>
              <a:rPr lang="en-US"/>
              <a:t>Malignancy</a:t>
            </a:r>
          </a:p>
          <a:p>
            <a:pPr lvl="1"/>
            <a:r>
              <a:rPr lang="en-US"/>
              <a:t>Malignancy</a:t>
            </a:r>
          </a:p>
          <a:p>
            <a:pPr lvl="1"/>
            <a:r>
              <a:rPr lang="en-US"/>
              <a:t>Non-uterine: UTI, rectal bleeding</a:t>
            </a:r>
          </a:p>
        </p:txBody>
      </p:sp>
      <p:sp>
        <p:nvSpPr>
          <p:cNvPr id="2" name="Title 1">
            <a:extLst>
              <a:ext uri="{FF2B5EF4-FFF2-40B4-BE49-F238E27FC236}">
                <a16:creationId xmlns:a16="http://schemas.microsoft.com/office/drawing/2014/main" id="{1536206E-2514-6580-41F5-227EBA79476A}"/>
              </a:ext>
            </a:extLst>
          </p:cNvPr>
          <p:cNvSpPr>
            <a:spLocks noGrp="1"/>
          </p:cNvSpPr>
          <p:nvPr>
            <p:ph type="title"/>
          </p:nvPr>
        </p:nvSpPr>
        <p:spPr>
          <a:xfrm>
            <a:off x="1371600" y="502794"/>
            <a:ext cx="10240903" cy="1233488"/>
          </a:xfrm>
        </p:spPr>
        <p:txBody>
          <a:bodyPr/>
          <a:lstStyle/>
          <a:p>
            <a:r>
              <a:rPr lang="en-US"/>
              <a:t>what is on your </a:t>
            </a:r>
            <a:r>
              <a:rPr lang="en-US" err="1"/>
              <a:t>ddx</a:t>
            </a:r>
            <a:r>
              <a:rPr lang="en-US"/>
              <a:t>?</a:t>
            </a:r>
          </a:p>
        </p:txBody>
      </p:sp>
      <p:sp>
        <p:nvSpPr>
          <p:cNvPr id="4" name="Date Placeholder 3">
            <a:extLst>
              <a:ext uri="{FF2B5EF4-FFF2-40B4-BE49-F238E27FC236}">
                <a16:creationId xmlns:a16="http://schemas.microsoft.com/office/drawing/2014/main" id="{CBEEDA61-25A5-73A3-1DDD-FC9D8D51EE0E}"/>
              </a:ext>
            </a:extLst>
          </p:cNvPr>
          <p:cNvSpPr>
            <a:spLocks noGrp="1"/>
          </p:cNvSpPr>
          <p:nvPr>
            <p:ph type="dt" sz="half" idx="10"/>
          </p:nvPr>
        </p:nvSpPr>
        <p:spPr/>
        <p:txBody>
          <a:bodyPr/>
          <a:lstStyle/>
          <a:p>
            <a:fld id="{5B621C03-D1DC-42AE-9848-0B06B039CF0D}" type="datetime1">
              <a:rPr lang="en-US"/>
              <a:t>3/30/2026</a:t>
            </a:fld>
            <a:endParaRPr lang="en-US"/>
          </a:p>
        </p:txBody>
      </p:sp>
      <p:sp>
        <p:nvSpPr>
          <p:cNvPr id="5" name="Footer Placeholder 4">
            <a:extLst>
              <a:ext uri="{FF2B5EF4-FFF2-40B4-BE49-F238E27FC236}">
                <a16:creationId xmlns:a16="http://schemas.microsoft.com/office/drawing/2014/main" id="{8178BFB4-8FD1-ACC3-3AC2-7C02809495DD}"/>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60A9C253-641A-0900-3CD8-4FF2C8790B27}"/>
              </a:ext>
            </a:extLst>
          </p:cNvPr>
          <p:cNvSpPr>
            <a:spLocks noGrp="1"/>
          </p:cNvSpPr>
          <p:nvPr>
            <p:ph type="sldNum" sz="quarter" idx="12"/>
          </p:nvPr>
        </p:nvSpPr>
        <p:spPr/>
        <p:txBody>
          <a:bodyPr/>
          <a:lstStyle/>
          <a:p>
            <a:fld id="{017DE1FC-E54A-4B87-A814-263D1E8654B2}" type="slidenum">
              <a:rPr lang="en-US" dirty="0"/>
              <a:t>48</a:t>
            </a:fld>
            <a:endParaRPr lang="en-US"/>
          </a:p>
        </p:txBody>
      </p:sp>
      <p:sp>
        <p:nvSpPr>
          <p:cNvPr id="14" name="TextBox 13">
            <a:extLst>
              <a:ext uri="{FF2B5EF4-FFF2-40B4-BE49-F238E27FC236}">
                <a16:creationId xmlns:a16="http://schemas.microsoft.com/office/drawing/2014/main" id="{12743885-93B7-6BF9-695D-80BBCE0F463E}"/>
              </a:ext>
            </a:extLst>
          </p:cNvPr>
          <p:cNvSpPr txBox="1"/>
          <p:nvPr/>
        </p:nvSpPr>
        <p:spPr>
          <a:xfrm>
            <a:off x="-1" y="6425408"/>
            <a:ext cx="10410826" cy="415498"/>
          </a:xfrm>
          <a:prstGeom prst="rect">
            <a:avLst/>
          </a:prstGeom>
          <a:noFill/>
        </p:spPr>
        <p:txBody>
          <a:bodyPr wrap="square">
            <a:spAutoFit/>
          </a:bodyPr>
          <a:lstStyle/>
          <a:p>
            <a:r>
              <a:rPr lang="en-US" sz="1000" i="0">
                <a:solidFill>
                  <a:srgbClr val="212121"/>
                </a:solidFill>
                <a:effectLst/>
              </a:rPr>
              <a:t>ACOG Committee Opinion No. 734: The Role of Transvaginal Ultrasonography in Evaluating the Endometrium of Women With Postmenopausal Bleeding. </a:t>
            </a:r>
            <a:r>
              <a:rPr lang="en-US" sz="1000" i="0" err="1">
                <a:solidFill>
                  <a:srgbClr val="212121"/>
                </a:solidFill>
                <a:effectLst/>
              </a:rPr>
              <a:t>Obstet</a:t>
            </a:r>
            <a:r>
              <a:rPr lang="en-US" sz="1000" i="0">
                <a:solidFill>
                  <a:srgbClr val="212121"/>
                </a:solidFill>
                <a:effectLst/>
              </a:rPr>
              <a:t> Gynecol. 2018 May;131(5):e124-e129. </a:t>
            </a:r>
            <a:endParaRPr lang="en-US" sz="1000"/>
          </a:p>
        </p:txBody>
      </p:sp>
      <p:sp>
        <p:nvSpPr>
          <p:cNvPr id="3" name="TextBox 2">
            <a:extLst>
              <a:ext uri="{FF2B5EF4-FFF2-40B4-BE49-F238E27FC236}">
                <a16:creationId xmlns:a16="http://schemas.microsoft.com/office/drawing/2014/main" id="{59E74DBF-20EF-5E1D-B8A9-3DB2AB21C1EA}"/>
              </a:ext>
            </a:extLst>
          </p:cNvPr>
          <p:cNvSpPr txBox="1"/>
          <p:nvPr/>
        </p:nvSpPr>
        <p:spPr>
          <a:xfrm>
            <a:off x="1736689" y="3059723"/>
            <a:ext cx="645941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Arial"/>
              <a:buChar char="•"/>
            </a:pPr>
            <a:r>
              <a:rPr lang="en-US" sz="2000"/>
              <a:t>Atrophic changes of the vagina or endometrium</a:t>
            </a:r>
            <a:endParaRPr lang="en-US"/>
          </a:p>
        </p:txBody>
      </p:sp>
    </p:spTree>
    <p:extLst>
      <p:ext uri="{BB962C8B-B14F-4D97-AF65-F5344CB8AC3E}">
        <p14:creationId xmlns:p14="http://schemas.microsoft.com/office/powerpoint/2010/main" val="57097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AC20E1-5E77-80A5-9957-38EEA83E43BD}"/>
              </a:ext>
            </a:extLst>
          </p:cNvPr>
          <p:cNvSpPr>
            <a:spLocks noGrp="1"/>
          </p:cNvSpPr>
          <p:nvPr>
            <p:ph type="title"/>
          </p:nvPr>
        </p:nvSpPr>
        <p:spPr>
          <a:xfrm>
            <a:off x="838200" y="113007"/>
            <a:ext cx="10240903" cy="1233488"/>
          </a:xfrm>
        </p:spPr>
        <p:txBody>
          <a:bodyPr/>
          <a:lstStyle/>
          <a:p>
            <a:r>
              <a:rPr lang="en-US" dirty="0"/>
              <a:t>Health Inequities and Endometrial Cancer</a:t>
            </a:r>
          </a:p>
        </p:txBody>
      </p:sp>
      <p:sp>
        <p:nvSpPr>
          <p:cNvPr id="5" name="Content Placeholder 4">
            <a:extLst>
              <a:ext uri="{FF2B5EF4-FFF2-40B4-BE49-F238E27FC236}">
                <a16:creationId xmlns:a16="http://schemas.microsoft.com/office/drawing/2014/main" id="{3B36F0E1-97FE-E5D5-CBCE-05A74D3BD3EE}"/>
              </a:ext>
            </a:extLst>
          </p:cNvPr>
          <p:cNvSpPr>
            <a:spLocks noGrp="1"/>
          </p:cNvSpPr>
          <p:nvPr>
            <p:ph idx="1"/>
          </p:nvPr>
        </p:nvSpPr>
        <p:spPr>
          <a:xfrm>
            <a:off x="838200" y="1825625"/>
            <a:ext cx="5769167" cy="4360518"/>
          </a:xfrm>
        </p:spPr>
        <p:txBody>
          <a:bodyPr vert="horz" lIns="91440" tIns="45720" rIns="91440" bIns="45720" rtlCol="0" anchor="t">
            <a:normAutofit fontScale="92500"/>
          </a:bodyPr>
          <a:lstStyle/>
          <a:p>
            <a:pPr>
              <a:lnSpc>
                <a:spcPct val="120000"/>
              </a:lnSpc>
            </a:pPr>
            <a:r>
              <a:rPr lang="en-US" dirty="0"/>
              <a:t>Similar chance of </a:t>
            </a:r>
            <a:r>
              <a:rPr lang="en-US" u="sng" dirty="0"/>
              <a:t>developing</a:t>
            </a:r>
            <a:r>
              <a:rPr lang="en-US" dirty="0"/>
              <a:t> uterine cancer in Black women compared to Non-Hispanic white women (1:32 vs 1:31)</a:t>
            </a:r>
            <a:endParaRPr lang="en-US"/>
          </a:p>
          <a:p>
            <a:pPr>
              <a:lnSpc>
                <a:spcPct val="120000"/>
              </a:lnSpc>
            </a:pPr>
            <a:r>
              <a:rPr lang="en-US" dirty="0"/>
              <a:t>When corrected for hysterectomy status (higher rates in Black women), incidence of endometrial cancer is 15-20% higher in Black women</a:t>
            </a:r>
          </a:p>
          <a:p>
            <a:pPr>
              <a:lnSpc>
                <a:spcPct val="120000"/>
              </a:lnSpc>
            </a:pPr>
            <a:r>
              <a:rPr lang="en-US" dirty="0"/>
              <a:t>~2x the death rate for Black women diagnosed with uterine cancer compared to NH white women (9.0 vs 4.6 per 100,000)</a:t>
            </a:r>
          </a:p>
          <a:p>
            <a:pPr>
              <a:lnSpc>
                <a:spcPct val="120000"/>
              </a:lnSpc>
            </a:pPr>
            <a:r>
              <a:rPr lang="en-US" b="1" dirty="0"/>
              <a:t>Largest disparity in 5-year relative survival of all cancers</a:t>
            </a:r>
          </a:p>
        </p:txBody>
      </p:sp>
      <p:sp>
        <p:nvSpPr>
          <p:cNvPr id="7" name="TextBox 6">
            <a:extLst>
              <a:ext uri="{FF2B5EF4-FFF2-40B4-BE49-F238E27FC236}">
                <a16:creationId xmlns:a16="http://schemas.microsoft.com/office/drawing/2014/main" id="{444A56EE-20D1-E708-BC56-ACF23CC0002A}"/>
              </a:ext>
            </a:extLst>
          </p:cNvPr>
          <p:cNvSpPr txBox="1"/>
          <p:nvPr/>
        </p:nvSpPr>
        <p:spPr>
          <a:xfrm>
            <a:off x="-3616" y="6386606"/>
            <a:ext cx="11796665" cy="400110"/>
          </a:xfrm>
          <a:prstGeom prst="rect">
            <a:avLst/>
          </a:prstGeom>
          <a:noFill/>
        </p:spPr>
        <p:txBody>
          <a:bodyPr wrap="square" lIns="91440" tIns="45720" rIns="91440" bIns="45720" anchor="t">
            <a:spAutoFit/>
          </a:bodyPr>
          <a:lstStyle/>
          <a:p>
            <a:r>
              <a:rPr lang="en-US" sz="1000" dirty="0">
                <a:latin typeface="Avenir Next LT Pro Light"/>
              </a:rPr>
              <a:t>Giaquinto AN, Miller KD, Tossas KY, Winn RA, Jemal A, Siegel RL. Cancer statistics for African American/Black People 2022. CA Cancer J Clin. 2022 May;72(3):202-229. </a:t>
            </a:r>
            <a:r>
              <a:rPr lang="en-US" sz="1000" err="1">
                <a:latin typeface="Avenir Next LT Pro Light"/>
              </a:rPr>
              <a:t>doi</a:t>
            </a:r>
            <a:r>
              <a:rPr lang="en-US" sz="1000" dirty="0">
                <a:latin typeface="Avenir Next LT Pro Light"/>
              </a:rPr>
              <a:t>: 10.3322/caac.21718. </a:t>
            </a:r>
            <a:r>
              <a:rPr lang="en-US" sz="1000" err="1">
                <a:latin typeface="Avenir Next LT Pro Light"/>
              </a:rPr>
              <a:t>Epub</a:t>
            </a:r>
            <a:r>
              <a:rPr lang="en-US" sz="1000" dirty="0">
                <a:latin typeface="Avenir Next LT Pro Light"/>
              </a:rPr>
              <a:t> 2022 Feb 10. PMID: 35143040. https://acsjournals.onlinelibrary.wiley.com/doi/10.3322/caac.21718 </a:t>
            </a:r>
            <a:endParaRPr lang="en-US"/>
          </a:p>
        </p:txBody>
      </p:sp>
      <p:pic>
        <p:nvPicPr>
          <p:cNvPr id="6" name="Picture 5" descr="Stage Distribution for Selected Cancers by Race, United States, 2014 to 2018. ">
            <a:extLst>
              <a:ext uri="{FF2B5EF4-FFF2-40B4-BE49-F238E27FC236}">
                <a16:creationId xmlns:a16="http://schemas.microsoft.com/office/drawing/2014/main" id="{5F6FED7D-A020-41B3-6184-EDA4916B060F}"/>
              </a:ext>
            </a:extLst>
          </p:cNvPr>
          <p:cNvPicPr>
            <a:picLocks noChangeAspect="1"/>
          </p:cNvPicPr>
          <p:nvPr/>
        </p:nvPicPr>
        <p:blipFill>
          <a:blip r:embed="rId3"/>
          <a:stretch>
            <a:fillRect/>
          </a:stretch>
        </p:blipFill>
        <p:spPr>
          <a:xfrm>
            <a:off x="6800380" y="2123091"/>
            <a:ext cx="2262015" cy="3662764"/>
          </a:xfrm>
          <a:prstGeom prst="rect">
            <a:avLst/>
          </a:prstGeom>
          <a:ln>
            <a:noFill/>
          </a:ln>
        </p:spPr>
      </p:pic>
      <p:pic>
        <p:nvPicPr>
          <p:cNvPr id="8" name="Picture 7" descr="A red and blue bars with white text&#10;&#10;AI-generated content may be incorrect.">
            <a:extLst>
              <a:ext uri="{FF2B5EF4-FFF2-40B4-BE49-F238E27FC236}">
                <a16:creationId xmlns:a16="http://schemas.microsoft.com/office/drawing/2014/main" id="{BE5A9E8E-3652-125C-5E91-838F44AD65FA}"/>
              </a:ext>
            </a:extLst>
          </p:cNvPr>
          <p:cNvPicPr>
            <a:picLocks noChangeAspect="1"/>
          </p:cNvPicPr>
          <p:nvPr/>
        </p:nvPicPr>
        <p:blipFill>
          <a:blip r:embed="rId4"/>
          <a:srcRect t="89189" r="82609"/>
          <a:stretch/>
        </p:blipFill>
        <p:spPr>
          <a:xfrm>
            <a:off x="9061069" y="5783300"/>
            <a:ext cx="748748" cy="344949"/>
          </a:xfrm>
          <a:prstGeom prst="rect">
            <a:avLst/>
          </a:prstGeom>
          <a:ln>
            <a:noFill/>
          </a:ln>
        </p:spPr>
      </p:pic>
      <p:pic>
        <p:nvPicPr>
          <p:cNvPr id="9" name="Picture 8" descr="Five-Year Relative Survival Rates for Selected Cancers by Race and Stage, United States, 2011 to 2017.">
            <a:extLst>
              <a:ext uri="{FF2B5EF4-FFF2-40B4-BE49-F238E27FC236}">
                <a16:creationId xmlns:a16="http://schemas.microsoft.com/office/drawing/2014/main" id="{441720A7-A19A-4CD2-B248-611A08E2ADDA}"/>
              </a:ext>
            </a:extLst>
          </p:cNvPr>
          <p:cNvPicPr>
            <a:picLocks noChangeAspect="1"/>
          </p:cNvPicPr>
          <p:nvPr/>
        </p:nvPicPr>
        <p:blipFill>
          <a:blip r:embed="rId4"/>
          <a:srcRect l="56327" t="-114" r="-282" b="4907"/>
          <a:stretch/>
        </p:blipFill>
        <p:spPr>
          <a:xfrm>
            <a:off x="9703043" y="2120747"/>
            <a:ext cx="2277951" cy="3662231"/>
          </a:xfrm>
          <a:prstGeom prst="rect">
            <a:avLst/>
          </a:prstGeom>
          <a:ln>
            <a:noFill/>
          </a:ln>
        </p:spPr>
      </p:pic>
      <p:sp>
        <p:nvSpPr>
          <p:cNvPr id="11" name="TextBox 10">
            <a:extLst>
              <a:ext uri="{FF2B5EF4-FFF2-40B4-BE49-F238E27FC236}">
                <a16:creationId xmlns:a16="http://schemas.microsoft.com/office/drawing/2014/main" id="{65FD1667-6D87-B4B0-C2BA-ED9C56383B7A}"/>
              </a:ext>
            </a:extLst>
          </p:cNvPr>
          <p:cNvSpPr txBox="1"/>
          <p:nvPr/>
        </p:nvSpPr>
        <p:spPr>
          <a:xfrm>
            <a:off x="6639677" y="1502399"/>
            <a:ext cx="2589464"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Stage distribution at diagnosis, 2014-2018</a:t>
            </a:r>
          </a:p>
        </p:txBody>
      </p:sp>
      <p:sp>
        <p:nvSpPr>
          <p:cNvPr id="12" name="TextBox 11">
            <a:extLst>
              <a:ext uri="{FF2B5EF4-FFF2-40B4-BE49-F238E27FC236}">
                <a16:creationId xmlns:a16="http://schemas.microsoft.com/office/drawing/2014/main" id="{540401DD-3A2F-284C-4D9F-660221708AEB}"/>
              </a:ext>
            </a:extLst>
          </p:cNvPr>
          <p:cNvSpPr txBox="1"/>
          <p:nvPr/>
        </p:nvSpPr>
        <p:spPr>
          <a:xfrm>
            <a:off x="9605050" y="1502398"/>
            <a:ext cx="2589464"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5-year survival rate by stage, 2011-2017</a:t>
            </a:r>
          </a:p>
        </p:txBody>
      </p:sp>
    </p:spTree>
    <p:extLst>
      <p:ext uri="{BB962C8B-B14F-4D97-AF65-F5344CB8AC3E}">
        <p14:creationId xmlns:p14="http://schemas.microsoft.com/office/powerpoint/2010/main" val="2068923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25289-60B5-FE28-296A-24EC95A4A644}"/>
              </a:ext>
            </a:extLst>
          </p:cNvPr>
          <p:cNvSpPr>
            <a:spLocks noGrp="1"/>
          </p:cNvSpPr>
          <p:nvPr>
            <p:ph type="title"/>
          </p:nvPr>
        </p:nvSpPr>
        <p:spPr/>
        <p:txBody>
          <a:bodyPr/>
          <a:lstStyle/>
          <a:p>
            <a:r>
              <a:rPr lang="en-US"/>
              <a:t>Case 1: Taylor</a:t>
            </a:r>
          </a:p>
        </p:txBody>
      </p:sp>
      <p:sp>
        <p:nvSpPr>
          <p:cNvPr id="3" name="Content Placeholder 2">
            <a:extLst>
              <a:ext uri="{FF2B5EF4-FFF2-40B4-BE49-F238E27FC236}">
                <a16:creationId xmlns:a16="http://schemas.microsoft.com/office/drawing/2014/main" id="{5ECD65F3-EBC6-1083-E830-1D2B3AE044EF}"/>
              </a:ext>
            </a:extLst>
          </p:cNvPr>
          <p:cNvSpPr>
            <a:spLocks noGrp="1"/>
          </p:cNvSpPr>
          <p:nvPr>
            <p:ph idx="1"/>
          </p:nvPr>
        </p:nvSpPr>
        <p:spPr>
          <a:xfrm>
            <a:off x="1371600" y="2114939"/>
            <a:ext cx="6219825" cy="3956179"/>
          </a:xfrm>
        </p:spPr>
        <p:txBody>
          <a:bodyPr vert="horz" lIns="91440" tIns="45720" rIns="91440" bIns="45720" rtlCol="0" anchor="t">
            <a:normAutofit/>
          </a:bodyPr>
          <a:lstStyle/>
          <a:p>
            <a:r>
              <a:rPr lang="en-US" dirty="0">
                <a:ea typeface="+mn-lt"/>
                <a:cs typeface="+mn-lt"/>
              </a:rPr>
              <a:t>13-year-old presents with their mom</a:t>
            </a:r>
          </a:p>
          <a:p>
            <a:r>
              <a:rPr lang="en-US" dirty="0">
                <a:ea typeface="+mn-lt"/>
                <a:cs typeface="+mn-lt"/>
              </a:rPr>
              <a:t>Reports heavy periods and irregular cycles</a:t>
            </a:r>
          </a:p>
          <a:p>
            <a:r>
              <a:rPr lang="en-US" dirty="0">
                <a:ea typeface="+mn-lt"/>
                <a:cs typeface="+mn-lt"/>
              </a:rPr>
              <a:t>Menarche was approximately 1 year ago (age 12)</a:t>
            </a:r>
          </a:p>
          <a:p>
            <a:r>
              <a:rPr lang="en-US" dirty="0">
                <a:ea typeface="+mn-lt"/>
                <a:cs typeface="+mn-lt"/>
              </a:rPr>
              <a:t>Cycles occur every 28 – 37 days</a:t>
            </a:r>
          </a:p>
          <a:p>
            <a:r>
              <a:rPr lang="en-US" dirty="0">
                <a:ea typeface="+mn-lt"/>
                <a:cs typeface="+mn-lt"/>
              </a:rPr>
              <a:t>Occasionally miss a cycle</a:t>
            </a:r>
          </a:p>
          <a:p>
            <a:r>
              <a:rPr lang="en-US" dirty="0" err="1">
                <a:ea typeface="+mn-lt"/>
                <a:cs typeface="+mn-lt"/>
              </a:rPr>
              <a:t>Menses</a:t>
            </a:r>
            <a:r>
              <a:rPr lang="en-US" dirty="0">
                <a:ea typeface="+mn-lt"/>
                <a:cs typeface="+mn-lt"/>
              </a:rPr>
              <a:t> last 8-9 days with 5 heavy days, sometimes with quarter-sized clots</a:t>
            </a:r>
          </a:p>
        </p:txBody>
      </p:sp>
      <p:pic>
        <p:nvPicPr>
          <p:cNvPr id="4" name="Picture 3">
            <a:extLst>
              <a:ext uri="{FF2B5EF4-FFF2-40B4-BE49-F238E27FC236}">
                <a16:creationId xmlns:a16="http://schemas.microsoft.com/office/drawing/2014/main" id="{8B571BE4-228B-A6C4-C48E-9D4CBC2BA368}"/>
              </a:ext>
            </a:extLst>
          </p:cNvPr>
          <p:cNvPicPr>
            <a:picLocks noChangeAspect="1"/>
          </p:cNvPicPr>
          <p:nvPr/>
        </p:nvPicPr>
        <p:blipFill>
          <a:blip r:embed="rId2"/>
          <a:srcRect l="8132" r="22440"/>
          <a:stretch/>
        </p:blipFill>
        <p:spPr>
          <a:xfrm>
            <a:off x="7961308" y="2114939"/>
            <a:ext cx="3508320" cy="3368799"/>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0125CBD5-AE0B-94BF-A0E2-8F500A982623}"/>
              </a:ext>
            </a:extLst>
          </p:cNvPr>
          <p:cNvSpPr txBox="1"/>
          <p:nvPr/>
        </p:nvSpPr>
        <p:spPr>
          <a:xfrm>
            <a:off x="0" y="6476940"/>
            <a:ext cx="4229100" cy="400110"/>
          </a:xfrm>
          <a:prstGeom prst="rect">
            <a:avLst/>
          </a:prstGeom>
          <a:noFill/>
        </p:spPr>
        <p:txBody>
          <a:bodyPr wrap="square" rtlCol="0">
            <a:spAutoFit/>
          </a:bodyPr>
          <a:lstStyle/>
          <a:p>
            <a:r>
              <a:rPr lang="en-US" sz="1000"/>
              <a:t>Image source: </a:t>
            </a:r>
            <a:r>
              <a:rPr lang="en-US" sz="1000" i="0" u="none" strike="noStrike">
                <a:effectLst/>
              </a:rPr>
              <a:t>YF Gender Identity Night – Resource Center</a:t>
            </a:r>
            <a:endParaRPr lang="en-US" sz="1000" i="0" u="none" strike="noStrike">
              <a:effectLst/>
              <a:hlinkClick r:id="rId3"/>
            </a:endParaRPr>
          </a:p>
          <a:p>
            <a:endParaRPr lang="en-US" sz="1000"/>
          </a:p>
        </p:txBody>
      </p:sp>
    </p:spTree>
    <p:extLst>
      <p:ext uri="{BB962C8B-B14F-4D97-AF65-F5344CB8AC3E}">
        <p14:creationId xmlns:p14="http://schemas.microsoft.com/office/powerpoint/2010/main" val="33493075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9B927-E5D1-745C-16AE-532FF471784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30CC13-9F27-3FFB-7473-403F18A0B7B1}"/>
              </a:ext>
            </a:extLst>
          </p:cNvPr>
          <p:cNvSpPr>
            <a:spLocks noGrp="1"/>
          </p:cNvSpPr>
          <p:nvPr>
            <p:ph type="title"/>
          </p:nvPr>
        </p:nvSpPr>
        <p:spPr>
          <a:xfrm>
            <a:off x="854364" y="170138"/>
            <a:ext cx="10240903" cy="1233488"/>
          </a:xfrm>
        </p:spPr>
        <p:txBody>
          <a:bodyPr/>
          <a:lstStyle/>
          <a:p>
            <a:r>
              <a:rPr lang="en-US" dirty="0"/>
              <a:t>Health Inequities and Endometrial Cancer</a:t>
            </a:r>
          </a:p>
        </p:txBody>
      </p:sp>
      <p:sp>
        <p:nvSpPr>
          <p:cNvPr id="5" name="Content Placeholder 4">
            <a:extLst>
              <a:ext uri="{FF2B5EF4-FFF2-40B4-BE49-F238E27FC236}">
                <a16:creationId xmlns:a16="http://schemas.microsoft.com/office/drawing/2014/main" id="{50AC6E7B-A22F-FD29-E43B-BD1586075E8C}"/>
              </a:ext>
            </a:extLst>
          </p:cNvPr>
          <p:cNvSpPr>
            <a:spLocks noGrp="1"/>
          </p:cNvSpPr>
          <p:nvPr>
            <p:ph idx="1"/>
          </p:nvPr>
        </p:nvSpPr>
        <p:spPr>
          <a:xfrm>
            <a:off x="1371600" y="1718064"/>
            <a:ext cx="10240903" cy="3956179"/>
          </a:xfrm>
        </p:spPr>
        <p:txBody>
          <a:bodyPr vert="horz" lIns="91440" tIns="45720" rIns="91440" bIns="45720" rtlCol="0" anchor="t">
            <a:normAutofit fontScale="85000" lnSpcReduction="10000"/>
          </a:bodyPr>
          <a:lstStyle/>
          <a:p>
            <a:r>
              <a:rPr lang="en-US" sz="2400" dirty="0"/>
              <a:t>Possible reasons for disparities</a:t>
            </a:r>
            <a:r>
              <a:rPr lang="en-US" sz="2400" baseline="30000" dirty="0"/>
              <a:t>1,2</a:t>
            </a:r>
            <a:endParaRPr lang="en-US" dirty="0"/>
          </a:p>
          <a:p>
            <a:pPr lvl="1">
              <a:buFont typeface="Courier New" panose="020B0604020202020204" pitchFamily="34" charset="0"/>
              <a:buChar char="o"/>
            </a:pPr>
            <a:r>
              <a:rPr lang="en-US" sz="2000" dirty="0"/>
              <a:t>Non-endometrioid subtypes – more aggressive tumors</a:t>
            </a:r>
          </a:p>
          <a:p>
            <a:pPr lvl="1">
              <a:buFont typeface="Courier New" panose="020B0604020202020204" pitchFamily="34" charset="0"/>
              <a:buChar char="o"/>
            </a:pPr>
            <a:r>
              <a:rPr lang="en-US" sz="2000" dirty="0"/>
              <a:t>Later stage diagnosis (</a:t>
            </a:r>
            <a:r>
              <a:rPr lang="en-US" sz="2000" i="1" dirty="0"/>
              <a:t>but lower survival at all stages</a:t>
            </a:r>
            <a:r>
              <a:rPr lang="en-US" sz="2000" dirty="0"/>
              <a:t>)</a:t>
            </a:r>
          </a:p>
          <a:p>
            <a:pPr lvl="1">
              <a:buFont typeface="Courier New" panose="020B0604020202020204" pitchFamily="34" charset="0"/>
              <a:buChar char="o"/>
            </a:pPr>
            <a:r>
              <a:rPr lang="en-US" sz="2000" dirty="0"/>
              <a:t>Lower likelihood of timely, optimal treatment</a:t>
            </a:r>
          </a:p>
          <a:p>
            <a:pPr lvl="1">
              <a:buFont typeface="Courier New,monospace" panose="020B0604020202020204" pitchFamily="34" charset="0"/>
              <a:buChar char="o"/>
            </a:pPr>
            <a:r>
              <a:rPr lang="en-US" sz="2000" dirty="0"/>
              <a:t>Providers not adequately educating patients about symptoms and workup</a:t>
            </a:r>
            <a:r>
              <a:rPr lang="en-US" sz="2000" baseline="30000" dirty="0"/>
              <a:t>4</a:t>
            </a:r>
            <a:endParaRPr lang="en-US" sz="2000" dirty="0"/>
          </a:p>
          <a:p>
            <a:pPr lvl="1">
              <a:buFont typeface="Courier New,monospace" panose="020B0604020202020204" pitchFamily="34" charset="0"/>
              <a:buChar char="o"/>
            </a:pPr>
            <a:r>
              <a:rPr lang="en-US" sz="2000" dirty="0"/>
              <a:t>Obesity? (</a:t>
            </a:r>
            <a:r>
              <a:rPr lang="en-US" sz="2000" i="1" dirty="0"/>
              <a:t>Social drivers of health?</a:t>
            </a:r>
            <a:r>
              <a:rPr lang="en-US" sz="2000" dirty="0"/>
              <a:t>)</a:t>
            </a:r>
            <a:endParaRPr lang="en-US"/>
          </a:p>
          <a:p>
            <a:pPr lvl="1">
              <a:buFont typeface="Courier New" panose="020B0604020202020204" pitchFamily="34" charset="0"/>
              <a:buChar char="o"/>
            </a:pPr>
            <a:r>
              <a:rPr lang="en-US" sz="2000" dirty="0"/>
              <a:t>Social / cultural influences on health seeking behaviors and knowledge</a:t>
            </a:r>
            <a:endParaRPr lang="en-US"/>
          </a:p>
          <a:p>
            <a:r>
              <a:rPr lang="en-US" sz="2400" dirty="0"/>
              <a:t>Caveats</a:t>
            </a:r>
          </a:p>
          <a:p>
            <a:pPr lvl="1">
              <a:buFont typeface="Courier New,monospace" panose="020B0604020202020204" pitchFamily="34" charset="0"/>
              <a:buChar char="o"/>
            </a:pPr>
            <a:r>
              <a:rPr lang="en-US" sz="2000" dirty="0"/>
              <a:t>Quality and frequency of racial/ethnic reporting in studies of endometrial cancer is low</a:t>
            </a:r>
            <a:r>
              <a:rPr lang="en-US" sz="2000" baseline="30000" dirty="0"/>
              <a:t>3</a:t>
            </a:r>
            <a:r>
              <a:rPr lang="en-US" sz="2000" dirty="0"/>
              <a:t> </a:t>
            </a:r>
          </a:p>
          <a:p>
            <a:pPr lvl="1">
              <a:buFont typeface="Courier New,monospace" panose="020B0604020202020204" pitchFamily="34" charset="0"/>
              <a:buChar char="o"/>
            </a:pPr>
            <a:r>
              <a:rPr lang="en-US" sz="2000" dirty="0"/>
              <a:t>Low involvement of Black women in clinical trials</a:t>
            </a:r>
            <a:r>
              <a:rPr lang="en-US" sz="2000" baseline="30000" dirty="0"/>
              <a:t>2</a:t>
            </a:r>
            <a:endParaRPr lang="en-US" sz="2000" dirty="0"/>
          </a:p>
        </p:txBody>
      </p:sp>
      <p:sp>
        <p:nvSpPr>
          <p:cNvPr id="7" name="TextBox 6">
            <a:extLst>
              <a:ext uri="{FF2B5EF4-FFF2-40B4-BE49-F238E27FC236}">
                <a16:creationId xmlns:a16="http://schemas.microsoft.com/office/drawing/2014/main" id="{6B463BAC-0E06-A392-656B-6AEE00737EBA}"/>
              </a:ext>
            </a:extLst>
          </p:cNvPr>
          <p:cNvSpPr txBox="1"/>
          <p:nvPr/>
        </p:nvSpPr>
        <p:spPr>
          <a:xfrm>
            <a:off x="4871" y="5991682"/>
            <a:ext cx="12200617" cy="954107"/>
          </a:xfrm>
          <a:prstGeom prst="rect">
            <a:avLst/>
          </a:prstGeom>
          <a:noFill/>
        </p:spPr>
        <p:txBody>
          <a:bodyPr wrap="square" lIns="91440" tIns="45720" rIns="91440" bIns="45720" anchor="t">
            <a:spAutoFit/>
          </a:bodyPr>
          <a:lstStyle/>
          <a:p>
            <a:pPr marL="342900" indent="-342900">
              <a:buAutoNum type="arabicPeriod"/>
            </a:pPr>
            <a:r>
              <a:rPr lang="en-US" sz="800" dirty="0">
                <a:solidFill>
                  <a:srgbClr val="212121"/>
                </a:solidFill>
                <a:ea typeface="+mn-lt"/>
                <a:cs typeface="+mn-lt"/>
              </a:rPr>
              <a:t>Giaquinto AN, Miller KD, Tossas KY, Winn RA, Jemal A, Siegel RL. Cancer statistics for African American/Black People 2022. CA Cancer J Clin. 2022 May;72(3):202-229. </a:t>
            </a:r>
            <a:r>
              <a:rPr lang="en-US" sz="800" err="1">
                <a:solidFill>
                  <a:srgbClr val="212121"/>
                </a:solidFill>
                <a:ea typeface="+mn-lt"/>
                <a:cs typeface="+mn-lt"/>
              </a:rPr>
              <a:t>doi</a:t>
            </a:r>
            <a:r>
              <a:rPr lang="en-US" sz="800" dirty="0">
                <a:solidFill>
                  <a:srgbClr val="212121"/>
                </a:solidFill>
                <a:ea typeface="+mn-lt"/>
                <a:cs typeface="+mn-lt"/>
              </a:rPr>
              <a:t>: 10.3322/caac.21718. </a:t>
            </a:r>
            <a:r>
              <a:rPr lang="en-US" sz="800" err="1">
                <a:solidFill>
                  <a:srgbClr val="212121"/>
                </a:solidFill>
                <a:ea typeface="+mn-lt"/>
                <a:cs typeface="+mn-lt"/>
              </a:rPr>
              <a:t>Epub</a:t>
            </a:r>
            <a:r>
              <a:rPr lang="en-US" sz="800" dirty="0">
                <a:solidFill>
                  <a:srgbClr val="212121"/>
                </a:solidFill>
                <a:ea typeface="+mn-lt"/>
                <a:cs typeface="+mn-lt"/>
              </a:rPr>
              <a:t> 2022 Feb 10. PMID: 35143040</a:t>
            </a:r>
            <a:endParaRPr lang="en-US" sz="800" dirty="0">
              <a:solidFill>
                <a:srgbClr val="212121"/>
              </a:solidFill>
              <a:latin typeface="Avenir Next LT Pro Light"/>
            </a:endParaRPr>
          </a:p>
          <a:p>
            <a:pPr marL="342900" indent="-342900">
              <a:buAutoNum type="arabicPeriod"/>
            </a:pPr>
            <a:r>
              <a:rPr lang="en-US" sz="800" b="0" i="0" dirty="0">
                <a:solidFill>
                  <a:srgbClr val="212121"/>
                </a:solidFill>
                <a:effectLst/>
                <a:latin typeface="Avenir Next LT Pro Light"/>
              </a:rPr>
              <a:t>Schlumbrecht M, Wright K, George S. Unique Considerations in Early Detection, Risk, and Awareness of Endometrial Cancer in Black Women. Cancer Control. 2023 Jan-Dec;30:10732748231202952. </a:t>
            </a:r>
            <a:r>
              <a:rPr lang="en-US" sz="800" b="0" i="0" err="1">
                <a:solidFill>
                  <a:srgbClr val="212121"/>
                </a:solidFill>
                <a:effectLst/>
                <a:latin typeface="Avenir Next LT Pro Light"/>
              </a:rPr>
              <a:t>doi</a:t>
            </a:r>
            <a:r>
              <a:rPr lang="en-US" sz="800" b="0" i="0" dirty="0">
                <a:solidFill>
                  <a:srgbClr val="212121"/>
                </a:solidFill>
                <a:effectLst/>
                <a:latin typeface="Avenir Next LT Pro Light"/>
              </a:rPr>
              <a:t>: 10.1177/10732748231202952. PMID: 37732413; PMCID: PMC10515581. </a:t>
            </a:r>
            <a:r>
              <a:rPr lang="en-US" sz="800" b="0" i="0" dirty="0">
                <a:solidFill>
                  <a:srgbClr val="212121"/>
                </a:solidFill>
                <a:effectLst/>
                <a:latin typeface="Avenir Next LT Pro Light"/>
                <a:hlinkClick r:id="rId3"/>
              </a:rPr>
              <a:t>https://pubmed.ncbi.nlm.nih.gov/37732413/</a:t>
            </a:r>
            <a:r>
              <a:rPr lang="en-US" sz="800" b="0" i="0" dirty="0">
                <a:solidFill>
                  <a:srgbClr val="212121"/>
                </a:solidFill>
                <a:effectLst/>
                <a:latin typeface="Avenir Next LT Pro Light"/>
              </a:rPr>
              <a:t> </a:t>
            </a:r>
          </a:p>
          <a:p>
            <a:pPr marL="342900" indent="-342900">
              <a:buAutoNum type="arabicPeriod"/>
            </a:pPr>
            <a:r>
              <a:rPr lang="en-US" sz="800" dirty="0">
                <a:solidFill>
                  <a:srgbClr val="212121"/>
                </a:solidFill>
                <a:latin typeface="Avenir Next LT Pro Light"/>
                <a:cs typeface="Arial"/>
              </a:rPr>
              <a:t>Raimondo D, Raffone A, Pezzullo AM, </a:t>
            </a:r>
            <a:r>
              <a:rPr lang="en-US" sz="800" err="1">
                <a:solidFill>
                  <a:srgbClr val="212121"/>
                </a:solidFill>
                <a:latin typeface="Avenir Next LT Pro Light"/>
                <a:cs typeface="Arial"/>
              </a:rPr>
              <a:t>Doglioli</a:t>
            </a:r>
            <a:r>
              <a:rPr lang="en-US" sz="800" dirty="0">
                <a:solidFill>
                  <a:srgbClr val="212121"/>
                </a:solidFill>
                <a:latin typeface="Avenir Next LT Pro Light"/>
                <a:cs typeface="Arial"/>
              </a:rPr>
              <a:t> M, De Benedetti P, Celerino P, De Meis L, Maletta M, </a:t>
            </a:r>
            <a:r>
              <a:rPr lang="en-US" sz="800" err="1">
                <a:solidFill>
                  <a:srgbClr val="212121"/>
                </a:solidFill>
                <a:latin typeface="Avenir Next LT Pro Light"/>
                <a:cs typeface="Arial"/>
              </a:rPr>
              <a:t>Raspollini</a:t>
            </a:r>
            <a:r>
              <a:rPr lang="en-US" sz="800" dirty="0">
                <a:solidFill>
                  <a:srgbClr val="212121"/>
                </a:solidFill>
                <a:latin typeface="Avenir Next LT Pro Light"/>
                <a:cs typeface="Arial"/>
              </a:rPr>
              <a:t> A, Travaglino A, Guida M, </a:t>
            </a:r>
            <a:r>
              <a:rPr lang="en-US" sz="800" err="1">
                <a:solidFill>
                  <a:srgbClr val="212121"/>
                </a:solidFill>
                <a:latin typeface="Avenir Next LT Pro Light"/>
                <a:cs typeface="Arial"/>
              </a:rPr>
              <a:t>Casadio</a:t>
            </a:r>
            <a:r>
              <a:rPr lang="en-US" sz="800" dirty="0">
                <a:solidFill>
                  <a:srgbClr val="212121"/>
                </a:solidFill>
                <a:latin typeface="Avenir Next LT Pro Light"/>
                <a:cs typeface="Arial"/>
              </a:rPr>
              <a:t> P, </a:t>
            </a:r>
            <a:r>
              <a:rPr lang="en-US" sz="800" err="1">
                <a:solidFill>
                  <a:srgbClr val="212121"/>
                </a:solidFill>
                <a:latin typeface="Avenir Next LT Pro Light"/>
                <a:cs typeface="Arial"/>
              </a:rPr>
              <a:t>Seracchioli</a:t>
            </a:r>
            <a:r>
              <a:rPr lang="en-US" sz="800" dirty="0">
                <a:solidFill>
                  <a:srgbClr val="212121"/>
                </a:solidFill>
                <a:latin typeface="Avenir Next LT Pro Light"/>
                <a:cs typeface="Arial"/>
              </a:rPr>
              <a:t> R. Race and ethnicity reporting in endometrial cancer literature. Int J </a:t>
            </a:r>
            <a:r>
              <a:rPr lang="en-US" sz="800" err="1">
                <a:solidFill>
                  <a:srgbClr val="212121"/>
                </a:solidFill>
                <a:latin typeface="Avenir Next LT Pro Light"/>
                <a:cs typeface="Arial"/>
              </a:rPr>
              <a:t>Gynecol</a:t>
            </a:r>
            <a:r>
              <a:rPr lang="en-US" sz="800" dirty="0">
                <a:solidFill>
                  <a:srgbClr val="212121"/>
                </a:solidFill>
                <a:latin typeface="Avenir Next LT Pro Light"/>
                <a:cs typeface="Arial"/>
              </a:rPr>
              <a:t> Cancer. 2023 Sep 4;33(9):1402-1407. </a:t>
            </a:r>
            <a:r>
              <a:rPr lang="en-US" sz="800" err="1">
                <a:solidFill>
                  <a:srgbClr val="212121"/>
                </a:solidFill>
                <a:latin typeface="Avenir Next LT Pro Light"/>
                <a:cs typeface="Arial"/>
              </a:rPr>
              <a:t>doi</a:t>
            </a:r>
            <a:r>
              <a:rPr lang="en-US" sz="800" dirty="0">
                <a:solidFill>
                  <a:srgbClr val="212121"/>
                </a:solidFill>
                <a:latin typeface="Avenir Next LT Pro Light"/>
                <a:cs typeface="Arial"/>
              </a:rPr>
              <a:t>: 10.1136/ijgc-2023-004552. PMID: 37479465.</a:t>
            </a:r>
            <a:endParaRPr lang="en-US" sz="800">
              <a:solidFill>
                <a:srgbClr val="000000"/>
              </a:solidFill>
              <a:latin typeface="Avenir Next LT Pro Light"/>
              <a:cs typeface="Arial"/>
            </a:endParaRPr>
          </a:p>
          <a:p>
            <a:pPr marL="342900" indent="-342900">
              <a:buAutoNum type="arabicPeriod"/>
            </a:pPr>
            <a:r>
              <a:rPr lang="en-US" sz="800" b="0" i="0" dirty="0">
                <a:solidFill>
                  <a:srgbClr val="212121"/>
                </a:solidFill>
                <a:effectLst/>
                <a:latin typeface="Avenir Next LT Pro Light"/>
              </a:rPr>
              <a:t>Doll KM, Hempstead B, Alson J, Sage L, Lavallee D. Assessment of </a:t>
            </a:r>
            <a:r>
              <a:rPr lang="en-US" sz="800" b="0" i="0" err="1">
                <a:solidFill>
                  <a:srgbClr val="212121"/>
                </a:solidFill>
                <a:effectLst/>
                <a:latin typeface="Avenir Next LT Pro Light"/>
              </a:rPr>
              <a:t>Prediagnostic</a:t>
            </a:r>
            <a:r>
              <a:rPr lang="en-US" sz="800" b="0" i="0" dirty="0">
                <a:solidFill>
                  <a:srgbClr val="212121"/>
                </a:solidFill>
                <a:effectLst/>
                <a:latin typeface="Avenir Next LT Pro Light"/>
              </a:rPr>
              <a:t> Experiences of Black Women With Endometrial Cancer in the United States. JAMA </a:t>
            </a:r>
            <a:r>
              <a:rPr lang="en-US" sz="800" b="0" i="0" err="1">
                <a:solidFill>
                  <a:srgbClr val="212121"/>
                </a:solidFill>
                <a:effectLst/>
                <a:latin typeface="Avenir Next LT Pro Light"/>
              </a:rPr>
              <a:t>Netw</a:t>
            </a:r>
            <a:r>
              <a:rPr lang="en-US" sz="800" b="0" i="0" dirty="0">
                <a:solidFill>
                  <a:srgbClr val="212121"/>
                </a:solidFill>
                <a:effectLst/>
                <a:latin typeface="Avenir Next LT Pro Light"/>
              </a:rPr>
              <a:t> Open. 2020 May 1;3(5):e204954. </a:t>
            </a:r>
            <a:r>
              <a:rPr lang="en-US" sz="800" b="0" i="0" err="1">
                <a:solidFill>
                  <a:srgbClr val="212121"/>
                </a:solidFill>
                <a:effectLst/>
                <a:latin typeface="Avenir Next LT Pro Light"/>
              </a:rPr>
              <a:t>doi</a:t>
            </a:r>
            <a:r>
              <a:rPr lang="en-US" sz="800" b="0" i="0" dirty="0">
                <a:solidFill>
                  <a:srgbClr val="212121"/>
                </a:solidFill>
                <a:effectLst/>
                <a:latin typeface="Avenir Next LT Pro Light"/>
              </a:rPr>
              <a:t>: 10.1001/jamanetworkopen.2020.4954. PMID: 32412636; PMCID: PMC7229523.</a:t>
            </a:r>
            <a:r>
              <a:rPr lang="en-US" sz="800" dirty="0">
                <a:solidFill>
                  <a:srgbClr val="212121"/>
                </a:solidFill>
                <a:latin typeface="Avenir Next LT Pro Light"/>
              </a:rPr>
              <a:t> </a:t>
            </a:r>
            <a:r>
              <a:rPr lang="en-US" sz="800" dirty="0">
                <a:solidFill>
                  <a:srgbClr val="212121"/>
                </a:solidFill>
                <a:latin typeface="Avenir Next LT Pro Light"/>
                <a:hlinkClick r:id="rId4"/>
              </a:rPr>
              <a:t>https://pubmed.ncbi.nlm.nih.gov/32412636/</a:t>
            </a:r>
            <a:r>
              <a:rPr lang="en-US" sz="800" dirty="0">
                <a:solidFill>
                  <a:srgbClr val="212121"/>
                </a:solidFill>
                <a:latin typeface="Avenir Next LT Pro Light"/>
              </a:rPr>
              <a:t> </a:t>
            </a:r>
            <a:endParaRPr lang="en-US" sz="800">
              <a:latin typeface="Avenir Next LT Pro Light"/>
            </a:endParaRPr>
          </a:p>
        </p:txBody>
      </p:sp>
    </p:spTree>
    <p:extLst>
      <p:ext uri="{BB962C8B-B14F-4D97-AF65-F5344CB8AC3E}">
        <p14:creationId xmlns:p14="http://schemas.microsoft.com/office/powerpoint/2010/main" val="35502029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A90A6-7ED7-CCF8-3A26-F42B8CC57AFA}"/>
              </a:ext>
            </a:extLst>
          </p:cNvPr>
          <p:cNvSpPr>
            <a:spLocks noGrp="1"/>
          </p:cNvSpPr>
          <p:nvPr>
            <p:ph type="title"/>
          </p:nvPr>
        </p:nvSpPr>
        <p:spPr/>
        <p:txBody>
          <a:bodyPr/>
          <a:lstStyle/>
          <a:p>
            <a:r>
              <a:rPr lang="en-US" dirty="0"/>
              <a:t>What is your </a:t>
            </a:r>
            <a:r>
              <a:rPr lang="en-US" u="sng" dirty="0"/>
              <a:t>first step</a:t>
            </a:r>
            <a:r>
              <a:rPr lang="en-US" dirty="0"/>
              <a:t> in workup for June?</a:t>
            </a:r>
          </a:p>
        </p:txBody>
      </p:sp>
      <p:sp>
        <p:nvSpPr>
          <p:cNvPr id="4" name="Date Placeholder 3">
            <a:extLst>
              <a:ext uri="{FF2B5EF4-FFF2-40B4-BE49-F238E27FC236}">
                <a16:creationId xmlns:a16="http://schemas.microsoft.com/office/drawing/2014/main" id="{95C0E688-90BA-3E74-AFCD-0D007AFCE886}"/>
              </a:ext>
            </a:extLst>
          </p:cNvPr>
          <p:cNvSpPr>
            <a:spLocks noGrp="1"/>
          </p:cNvSpPr>
          <p:nvPr>
            <p:ph type="dt" sz="half" idx="10"/>
          </p:nvPr>
        </p:nvSpPr>
        <p:spPr/>
        <p:txBody>
          <a:bodyPr/>
          <a:lstStyle/>
          <a:p>
            <a:fld id="{397E1ED7-EB47-4643-A40B-8BBCA6604762}" type="datetime1">
              <a:rPr lang="en-US"/>
              <a:t>3/30/2026</a:t>
            </a:fld>
            <a:endParaRPr lang="en-US"/>
          </a:p>
        </p:txBody>
      </p:sp>
      <p:sp>
        <p:nvSpPr>
          <p:cNvPr id="5" name="Footer Placeholder 4">
            <a:extLst>
              <a:ext uri="{FF2B5EF4-FFF2-40B4-BE49-F238E27FC236}">
                <a16:creationId xmlns:a16="http://schemas.microsoft.com/office/drawing/2014/main" id="{F07D3FAC-1802-D153-D674-E0F618A8034C}"/>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B286B21F-EA95-DEA3-A8DB-8A98F6A4F381}"/>
              </a:ext>
            </a:extLst>
          </p:cNvPr>
          <p:cNvSpPr>
            <a:spLocks noGrp="1"/>
          </p:cNvSpPr>
          <p:nvPr>
            <p:ph type="sldNum" sz="quarter" idx="12"/>
          </p:nvPr>
        </p:nvSpPr>
        <p:spPr/>
        <p:txBody>
          <a:bodyPr/>
          <a:lstStyle/>
          <a:p>
            <a:fld id="{017DE1FC-E54A-4B87-A814-263D1E8654B2}" type="slidenum">
              <a:rPr lang="en-US" dirty="0"/>
              <a:t>51</a:t>
            </a:fld>
            <a:endParaRPr lang="en-US"/>
          </a:p>
        </p:txBody>
      </p:sp>
    </p:spTree>
    <p:extLst>
      <p:ext uri="{BB962C8B-B14F-4D97-AF65-F5344CB8AC3E}">
        <p14:creationId xmlns:p14="http://schemas.microsoft.com/office/powerpoint/2010/main" val="37373556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A90A6-7ED7-CCF8-3A26-F42B8CC57AFA}"/>
              </a:ext>
            </a:extLst>
          </p:cNvPr>
          <p:cNvSpPr>
            <a:spLocks noGrp="1"/>
          </p:cNvSpPr>
          <p:nvPr>
            <p:ph type="title"/>
          </p:nvPr>
        </p:nvSpPr>
        <p:spPr>
          <a:xfrm>
            <a:off x="764554" y="210278"/>
            <a:ext cx="7598229" cy="1516660"/>
          </a:xfrm>
        </p:spPr>
        <p:txBody>
          <a:bodyPr>
            <a:normAutofit/>
          </a:bodyPr>
          <a:lstStyle/>
          <a:p>
            <a:r>
              <a:rPr lang="en-US"/>
              <a:t>Transvaginal ultrasound</a:t>
            </a:r>
          </a:p>
        </p:txBody>
      </p:sp>
      <p:sp>
        <p:nvSpPr>
          <p:cNvPr id="3" name="Content Placeholder 2">
            <a:extLst>
              <a:ext uri="{FF2B5EF4-FFF2-40B4-BE49-F238E27FC236}">
                <a16:creationId xmlns:a16="http://schemas.microsoft.com/office/drawing/2014/main" id="{86B854BC-115F-F293-7D02-360985B912F3}"/>
              </a:ext>
            </a:extLst>
          </p:cNvPr>
          <p:cNvSpPr>
            <a:spLocks noGrp="1"/>
          </p:cNvSpPr>
          <p:nvPr>
            <p:ph idx="1"/>
          </p:nvPr>
        </p:nvSpPr>
        <p:spPr>
          <a:xfrm>
            <a:off x="764554" y="2082842"/>
            <a:ext cx="7554741" cy="3956179"/>
          </a:xfrm>
        </p:spPr>
        <p:txBody>
          <a:bodyPr vert="horz" lIns="0" tIns="0" rIns="0" bIns="0" rtlCol="0" anchor="t">
            <a:normAutofit lnSpcReduction="10000"/>
          </a:bodyPr>
          <a:lstStyle/>
          <a:p>
            <a:pPr marL="0" indent="0">
              <a:buNone/>
            </a:pPr>
            <a:r>
              <a:rPr lang="en-US" b="1"/>
              <a:t>ACOG Committee Opinion (2018)</a:t>
            </a:r>
          </a:p>
          <a:p>
            <a:r>
              <a:rPr lang="en-US"/>
              <a:t>TVUS appropriate for </a:t>
            </a:r>
            <a:r>
              <a:rPr lang="en-US" u="sng"/>
              <a:t>initial</a:t>
            </a:r>
            <a:r>
              <a:rPr lang="en-US"/>
              <a:t> evaluation of </a:t>
            </a:r>
            <a:r>
              <a:rPr lang="en-US" u="sng"/>
              <a:t>first</a:t>
            </a:r>
            <a:r>
              <a:rPr lang="en-US"/>
              <a:t> episode of </a:t>
            </a:r>
            <a:r>
              <a:rPr lang="en-US" u="sng"/>
              <a:t>post-menopausal</a:t>
            </a:r>
            <a:r>
              <a:rPr lang="en-US"/>
              <a:t> bleeding</a:t>
            </a:r>
          </a:p>
          <a:p>
            <a:r>
              <a:rPr lang="en-US"/>
              <a:t>Endometrial thickness of </a:t>
            </a:r>
            <a:r>
              <a:rPr lang="en-US" b="1"/>
              <a:t>≤4 mm </a:t>
            </a:r>
            <a:r>
              <a:rPr lang="en-US"/>
              <a:t>has 99% NPV for endometrial cancer</a:t>
            </a:r>
          </a:p>
          <a:p>
            <a:pPr lvl="1"/>
            <a:r>
              <a:rPr lang="en-US"/>
              <a:t>If &gt;4 mm thickness, endometrial biopsy is indicated</a:t>
            </a:r>
          </a:p>
          <a:p>
            <a:pPr lvl="1"/>
            <a:r>
              <a:rPr lang="en-US"/>
              <a:t>If EMB is negative but bleeding persists, refer for hysteroscopy</a:t>
            </a:r>
          </a:p>
          <a:p>
            <a:r>
              <a:rPr lang="en-US"/>
              <a:t>Not recommended as a screening tool for post-menopausal people without bleeding</a:t>
            </a:r>
          </a:p>
        </p:txBody>
      </p:sp>
      <p:sp>
        <p:nvSpPr>
          <p:cNvPr id="4" name="Date Placeholder 3">
            <a:extLst>
              <a:ext uri="{FF2B5EF4-FFF2-40B4-BE49-F238E27FC236}">
                <a16:creationId xmlns:a16="http://schemas.microsoft.com/office/drawing/2014/main" id="{95C0E688-90BA-3E74-AFCD-0D007AFCE886}"/>
              </a:ext>
            </a:extLst>
          </p:cNvPr>
          <p:cNvSpPr>
            <a:spLocks noGrp="1"/>
          </p:cNvSpPr>
          <p:nvPr>
            <p:ph type="dt" sz="half" idx="10"/>
          </p:nvPr>
        </p:nvSpPr>
        <p:spPr/>
        <p:txBody>
          <a:bodyPr/>
          <a:lstStyle/>
          <a:p>
            <a:fld id="{397E1ED7-EB47-4643-A40B-8BBCA6604762}" type="datetime1">
              <a:rPr lang="en-US"/>
              <a:t>3/30/2026</a:t>
            </a:fld>
            <a:endParaRPr lang="en-US"/>
          </a:p>
        </p:txBody>
      </p:sp>
      <p:sp>
        <p:nvSpPr>
          <p:cNvPr id="5" name="Footer Placeholder 4">
            <a:extLst>
              <a:ext uri="{FF2B5EF4-FFF2-40B4-BE49-F238E27FC236}">
                <a16:creationId xmlns:a16="http://schemas.microsoft.com/office/drawing/2014/main" id="{F07D3FAC-1802-D153-D674-E0F618A8034C}"/>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B286B21F-EA95-DEA3-A8DB-8A98F6A4F381}"/>
              </a:ext>
            </a:extLst>
          </p:cNvPr>
          <p:cNvSpPr>
            <a:spLocks noGrp="1"/>
          </p:cNvSpPr>
          <p:nvPr>
            <p:ph type="sldNum" sz="quarter" idx="12"/>
          </p:nvPr>
        </p:nvSpPr>
        <p:spPr/>
        <p:txBody>
          <a:bodyPr/>
          <a:lstStyle/>
          <a:p>
            <a:fld id="{017DE1FC-E54A-4B87-A814-263D1E8654B2}" type="slidenum">
              <a:rPr lang="en-US" dirty="0"/>
              <a:t>52</a:t>
            </a:fld>
            <a:endParaRPr lang="en-US"/>
          </a:p>
        </p:txBody>
      </p:sp>
      <p:sp>
        <p:nvSpPr>
          <p:cNvPr id="8" name="TextBox 7">
            <a:extLst>
              <a:ext uri="{FF2B5EF4-FFF2-40B4-BE49-F238E27FC236}">
                <a16:creationId xmlns:a16="http://schemas.microsoft.com/office/drawing/2014/main" id="{786D6687-A8DA-E132-C793-FFA1742C832D}"/>
              </a:ext>
            </a:extLst>
          </p:cNvPr>
          <p:cNvSpPr txBox="1"/>
          <p:nvPr/>
        </p:nvSpPr>
        <p:spPr>
          <a:xfrm>
            <a:off x="21772" y="6426685"/>
            <a:ext cx="9329058" cy="400110"/>
          </a:xfrm>
          <a:prstGeom prst="rect">
            <a:avLst/>
          </a:prstGeom>
          <a:noFill/>
        </p:spPr>
        <p:txBody>
          <a:bodyPr wrap="square">
            <a:spAutoFit/>
          </a:bodyPr>
          <a:lstStyle/>
          <a:p>
            <a:r>
              <a:rPr lang="en-US" sz="1000" i="0">
                <a:effectLst/>
              </a:rPr>
              <a:t>ACOG Committee Opinion No. 734: The Role of Transvaginal Ultrasonography in Evaluating the Endometrium of Women With Postmenopausal Bleeding. </a:t>
            </a:r>
            <a:r>
              <a:rPr lang="en-US" sz="1000" i="0" err="1">
                <a:effectLst/>
              </a:rPr>
              <a:t>Obstet</a:t>
            </a:r>
            <a:r>
              <a:rPr lang="en-US" sz="1000" i="0">
                <a:effectLst/>
              </a:rPr>
              <a:t> Gynecol. 2018 May;131(5):e124-e129.</a:t>
            </a:r>
            <a:endParaRPr lang="en-US" sz="1000"/>
          </a:p>
        </p:txBody>
      </p:sp>
      <p:pic>
        <p:nvPicPr>
          <p:cNvPr id="1028" name="Picture 4">
            <a:extLst>
              <a:ext uri="{FF2B5EF4-FFF2-40B4-BE49-F238E27FC236}">
                <a16:creationId xmlns:a16="http://schemas.microsoft.com/office/drawing/2014/main" id="{4D577BB1-B746-EF4D-E6D6-9333F57C81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231"/>
          <a:stretch/>
        </p:blipFill>
        <p:spPr bwMode="auto">
          <a:xfrm>
            <a:off x="8629734" y="3458549"/>
            <a:ext cx="3272518" cy="261521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5BD8138-A401-68F3-DB2D-D98DCA984111}"/>
              </a:ext>
            </a:extLst>
          </p:cNvPr>
          <p:cNvSpPr txBox="1"/>
          <p:nvPr/>
        </p:nvSpPr>
        <p:spPr>
          <a:xfrm>
            <a:off x="8564503" y="6064771"/>
            <a:ext cx="3384208" cy="338554"/>
          </a:xfrm>
          <a:prstGeom prst="rect">
            <a:avLst/>
          </a:prstGeom>
          <a:noFill/>
        </p:spPr>
        <p:txBody>
          <a:bodyPr wrap="square">
            <a:spAutoFit/>
          </a:bodyPr>
          <a:lstStyle/>
          <a:p>
            <a:r>
              <a:rPr lang="en-US" sz="800"/>
              <a:t>Image source: </a:t>
            </a:r>
            <a:r>
              <a:rPr lang="en-US" sz="800">
                <a:hlinkClick r:id="rId3"/>
              </a:rPr>
              <a:t>https://radiopaedia.org/articles/endometrial-thickness?lang=us</a:t>
            </a:r>
            <a:r>
              <a:rPr lang="en-US" sz="800"/>
              <a:t> </a:t>
            </a:r>
          </a:p>
        </p:txBody>
      </p:sp>
      <p:pic>
        <p:nvPicPr>
          <p:cNvPr id="1030" name="Picture 6">
            <a:extLst>
              <a:ext uri="{FF2B5EF4-FFF2-40B4-BE49-F238E27FC236}">
                <a16:creationId xmlns:a16="http://schemas.microsoft.com/office/drawing/2014/main" id="{57102BD4-1335-C58A-E27D-36F490554B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10" r="50000" b="11002"/>
          <a:stretch/>
        </p:blipFill>
        <p:spPr bwMode="auto">
          <a:xfrm>
            <a:off x="8686798" y="320653"/>
            <a:ext cx="3212731" cy="26152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03A5454-83F5-0370-2821-525E516456FB}"/>
              </a:ext>
            </a:extLst>
          </p:cNvPr>
          <p:cNvSpPr txBox="1"/>
          <p:nvPr/>
        </p:nvSpPr>
        <p:spPr>
          <a:xfrm>
            <a:off x="8686799" y="2919505"/>
            <a:ext cx="3212730" cy="461665"/>
          </a:xfrm>
          <a:prstGeom prst="rect">
            <a:avLst/>
          </a:prstGeom>
          <a:noFill/>
        </p:spPr>
        <p:txBody>
          <a:bodyPr wrap="square">
            <a:spAutoFit/>
          </a:bodyPr>
          <a:lstStyle/>
          <a:p>
            <a:r>
              <a:rPr lang="en-US" sz="800"/>
              <a:t>Image source: </a:t>
            </a:r>
            <a:r>
              <a:rPr lang="en-US" sz="800" err="1"/>
              <a:t>Sadro</a:t>
            </a:r>
            <a:r>
              <a:rPr lang="en-US" sz="800"/>
              <a:t> CT. Imaging the Endometrium: A Pictorial Essay. Canadian Association of Radiologists Journal. 2016;67(3):254-262. doi:10.1016/j.carj.2015.09.012</a:t>
            </a:r>
          </a:p>
        </p:txBody>
      </p:sp>
    </p:spTree>
    <p:extLst>
      <p:ext uri="{BB962C8B-B14F-4D97-AF65-F5344CB8AC3E}">
        <p14:creationId xmlns:p14="http://schemas.microsoft.com/office/powerpoint/2010/main" val="6976977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B1DE3-586D-3C58-36D8-ECF20FD3065F}"/>
              </a:ext>
            </a:extLst>
          </p:cNvPr>
          <p:cNvSpPr>
            <a:spLocks noGrp="1"/>
          </p:cNvSpPr>
          <p:nvPr>
            <p:ph type="title"/>
          </p:nvPr>
        </p:nvSpPr>
        <p:spPr>
          <a:xfrm>
            <a:off x="1371600" y="793080"/>
            <a:ext cx="10240903" cy="578520"/>
          </a:xfrm>
        </p:spPr>
        <p:txBody>
          <a:bodyPr>
            <a:normAutofit/>
          </a:bodyPr>
          <a:lstStyle/>
          <a:p>
            <a:r>
              <a:rPr lang="en-US"/>
              <a:t>Endometrial biopsy</a:t>
            </a:r>
          </a:p>
        </p:txBody>
      </p:sp>
      <p:sp>
        <p:nvSpPr>
          <p:cNvPr id="3" name="Content Placeholder 2">
            <a:extLst>
              <a:ext uri="{FF2B5EF4-FFF2-40B4-BE49-F238E27FC236}">
                <a16:creationId xmlns:a16="http://schemas.microsoft.com/office/drawing/2014/main" id="{8F431326-AA29-A8D2-5944-488C59D05884}"/>
              </a:ext>
            </a:extLst>
          </p:cNvPr>
          <p:cNvSpPr>
            <a:spLocks noGrp="1"/>
          </p:cNvSpPr>
          <p:nvPr>
            <p:ph idx="1"/>
          </p:nvPr>
        </p:nvSpPr>
        <p:spPr>
          <a:xfrm>
            <a:off x="1371600" y="1621971"/>
            <a:ext cx="10289283" cy="3638767"/>
          </a:xfrm>
        </p:spPr>
        <p:txBody>
          <a:bodyPr vert="horz" lIns="0" tIns="0" rIns="0" bIns="0" rtlCol="0" anchor="t">
            <a:noAutofit/>
          </a:bodyPr>
          <a:lstStyle/>
          <a:p>
            <a:r>
              <a:rPr lang="en-US" sz="1700">
                <a:ea typeface="+mn-lt"/>
                <a:cs typeface="+mn-lt"/>
              </a:rPr>
              <a:t>Comparable to D&amp;C (prior standard)</a:t>
            </a:r>
            <a:r>
              <a:rPr lang="en-US" sz="1700" baseline="30000">
                <a:ea typeface="+mn-lt"/>
                <a:cs typeface="+mn-lt"/>
              </a:rPr>
              <a:t>1</a:t>
            </a:r>
            <a:r>
              <a:rPr lang="en-US" sz="1700">
                <a:ea typeface="+mn-lt"/>
                <a:cs typeface="+mn-lt"/>
              </a:rPr>
              <a:t>: Sensitivity 75-83% for malignancy</a:t>
            </a:r>
            <a:r>
              <a:rPr lang="en-US" sz="1700" baseline="30000">
                <a:ea typeface="+mn-lt"/>
                <a:cs typeface="+mn-lt"/>
              </a:rPr>
              <a:t>1,2</a:t>
            </a:r>
            <a:r>
              <a:rPr lang="en-US" sz="1700">
                <a:ea typeface="+mn-lt"/>
                <a:cs typeface="+mn-lt"/>
              </a:rPr>
              <a:t>, 67% for hyperplasia</a:t>
            </a:r>
            <a:r>
              <a:rPr lang="en-US" sz="1700" baseline="30000">
                <a:ea typeface="+mn-lt"/>
                <a:cs typeface="+mn-lt"/>
              </a:rPr>
              <a:t>1</a:t>
            </a:r>
            <a:endParaRPr lang="en-US" sz="1700"/>
          </a:p>
          <a:p>
            <a:r>
              <a:rPr lang="en-US" sz="1700">
                <a:ea typeface="+mn-lt"/>
                <a:cs typeface="+mn-lt"/>
              </a:rPr>
              <a:t>Negative predictive value for malignancy ~99%</a:t>
            </a:r>
            <a:r>
              <a:rPr lang="en-US" sz="1700" baseline="30000">
                <a:ea typeface="+mn-lt"/>
                <a:cs typeface="+mn-lt"/>
              </a:rPr>
              <a:t>1</a:t>
            </a:r>
            <a:endParaRPr lang="en-US" sz="1700"/>
          </a:p>
          <a:p>
            <a:r>
              <a:rPr lang="en-US" sz="1700">
                <a:ea typeface="+mn-lt"/>
                <a:cs typeface="+mn-lt"/>
              </a:rPr>
              <a:t>Can be done in outpatient PCP office; fast, safe, generally straightforward</a:t>
            </a:r>
            <a:endParaRPr lang="en-US" sz="1700"/>
          </a:p>
          <a:p>
            <a:r>
              <a:rPr lang="en-US" sz="1700">
                <a:ea typeface="+mn-lt"/>
                <a:cs typeface="+mn-lt"/>
              </a:rPr>
              <a:t>Limitations:</a:t>
            </a:r>
          </a:p>
          <a:p>
            <a:pPr lvl="1">
              <a:buFont typeface="Courier New,monospace" panose="020B0604020202020204" pitchFamily="34" charset="0"/>
              <a:buChar char="o"/>
            </a:pPr>
            <a:r>
              <a:rPr lang="en-US" sz="1700">
                <a:ea typeface="+mn-lt"/>
                <a:cs typeface="+mn-lt"/>
              </a:rPr>
              <a:t>Unable to visualize intrauterine lesions (focal lesions – polyp, fibroid or specific area of abnormality - SIS or diagnostic hysteroscopy with focal biopsy are superior</a:t>
            </a:r>
            <a:r>
              <a:rPr lang="en-US" sz="1700" baseline="30000">
                <a:ea typeface="+mn-lt"/>
                <a:cs typeface="+mn-lt"/>
              </a:rPr>
              <a:t>3</a:t>
            </a:r>
            <a:endParaRPr lang="en-US" sz="1700"/>
          </a:p>
          <a:p>
            <a:pPr lvl="1">
              <a:buFont typeface="Courier New" panose="020B0604020202020204" pitchFamily="34" charset="0"/>
              <a:buChar char="o"/>
            </a:pPr>
            <a:r>
              <a:rPr lang="en-US" sz="1700">
                <a:ea typeface="+mn-lt"/>
                <a:cs typeface="+mn-lt"/>
              </a:rPr>
              <a:t>Samples ~4% of the endometrium</a:t>
            </a:r>
            <a:r>
              <a:rPr lang="en-US" sz="1700" baseline="30000">
                <a:ea typeface="+mn-lt"/>
                <a:cs typeface="+mn-lt"/>
              </a:rPr>
              <a:t>4</a:t>
            </a:r>
            <a:endParaRPr lang="en-US" sz="1700">
              <a:ea typeface="+mn-lt"/>
              <a:cs typeface="+mn-lt"/>
            </a:endParaRPr>
          </a:p>
          <a:p>
            <a:pPr lvl="1">
              <a:buFont typeface="Courier New" panose="020B0604020202020204" pitchFamily="34" charset="0"/>
              <a:buChar char="o"/>
            </a:pPr>
            <a:r>
              <a:rPr lang="en-US" sz="1700">
                <a:ea typeface="+mn-lt"/>
                <a:cs typeface="+mn-lt"/>
              </a:rPr>
              <a:t>Insufficient sample does not r/o malignancy (need further eval)</a:t>
            </a:r>
            <a:r>
              <a:rPr lang="en-US" sz="1700" baseline="30000">
                <a:ea typeface="+mn-lt"/>
                <a:cs typeface="+mn-lt"/>
              </a:rPr>
              <a:t>5</a:t>
            </a:r>
            <a:r>
              <a:rPr lang="en-US" sz="1700">
                <a:ea typeface="+mn-lt"/>
                <a:cs typeface="+mn-lt"/>
              </a:rPr>
              <a:t> </a:t>
            </a:r>
          </a:p>
          <a:p>
            <a:pPr lvl="1">
              <a:buFont typeface="Courier New" panose="020B0604020202020204" pitchFamily="34" charset="0"/>
              <a:buChar char="o"/>
            </a:pPr>
            <a:r>
              <a:rPr lang="en-US" sz="1700">
                <a:ea typeface="+mn-lt"/>
                <a:cs typeface="+mn-lt"/>
              </a:rPr>
              <a:t>Stenosis, uterine distortions will limit ability to perform</a:t>
            </a:r>
            <a:r>
              <a:rPr lang="en-US" sz="1700" baseline="30000">
                <a:ea typeface="+mn-lt"/>
                <a:cs typeface="+mn-lt"/>
              </a:rPr>
              <a:t>6</a:t>
            </a:r>
            <a:endParaRPr lang="en-US" sz="1700">
              <a:ea typeface="+mn-lt"/>
              <a:cs typeface="+mn-lt"/>
            </a:endParaRPr>
          </a:p>
        </p:txBody>
      </p:sp>
      <p:sp>
        <p:nvSpPr>
          <p:cNvPr id="4" name="Date Placeholder 3">
            <a:extLst>
              <a:ext uri="{FF2B5EF4-FFF2-40B4-BE49-F238E27FC236}">
                <a16:creationId xmlns:a16="http://schemas.microsoft.com/office/drawing/2014/main" id="{F246210A-BA85-A998-6157-44DD3E0F0D3B}"/>
              </a:ext>
            </a:extLst>
          </p:cNvPr>
          <p:cNvSpPr>
            <a:spLocks noGrp="1"/>
          </p:cNvSpPr>
          <p:nvPr>
            <p:ph type="dt" sz="half" idx="10"/>
          </p:nvPr>
        </p:nvSpPr>
        <p:spPr/>
        <p:txBody>
          <a:bodyPr/>
          <a:lstStyle/>
          <a:p>
            <a:fld id="{493EBC49-84F2-4869-8F4F-0A8439308713}" type="datetime1">
              <a:rPr lang="en-US"/>
              <a:t>3/30/2026</a:t>
            </a:fld>
            <a:endParaRPr lang="en-US"/>
          </a:p>
        </p:txBody>
      </p:sp>
      <p:sp>
        <p:nvSpPr>
          <p:cNvPr id="5" name="Footer Placeholder 4">
            <a:extLst>
              <a:ext uri="{FF2B5EF4-FFF2-40B4-BE49-F238E27FC236}">
                <a16:creationId xmlns:a16="http://schemas.microsoft.com/office/drawing/2014/main" id="{C8B08921-0058-D489-94CC-78026EFAD4A5}"/>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1BF4A29B-4624-CD55-6E05-AE4452236E74}"/>
              </a:ext>
            </a:extLst>
          </p:cNvPr>
          <p:cNvSpPr>
            <a:spLocks noGrp="1"/>
          </p:cNvSpPr>
          <p:nvPr>
            <p:ph type="sldNum" sz="quarter" idx="12"/>
          </p:nvPr>
        </p:nvSpPr>
        <p:spPr/>
        <p:txBody>
          <a:bodyPr/>
          <a:lstStyle/>
          <a:p>
            <a:fld id="{017DE1FC-E54A-4B87-A814-263D1E8654B2}" type="slidenum">
              <a:rPr lang="en-US" dirty="0"/>
              <a:t>53</a:t>
            </a:fld>
            <a:endParaRPr lang="en-US"/>
          </a:p>
        </p:txBody>
      </p:sp>
      <p:sp>
        <p:nvSpPr>
          <p:cNvPr id="7" name="TextBox 6">
            <a:extLst>
              <a:ext uri="{FF2B5EF4-FFF2-40B4-BE49-F238E27FC236}">
                <a16:creationId xmlns:a16="http://schemas.microsoft.com/office/drawing/2014/main" id="{A2FBDFC7-D384-28FF-A3E6-8F57A4431239}"/>
              </a:ext>
            </a:extLst>
          </p:cNvPr>
          <p:cNvSpPr txBox="1"/>
          <p:nvPr/>
        </p:nvSpPr>
        <p:spPr>
          <a:xfrm>
            <a:off x="-1" y="5984433"/>
            <a:ext cx="107918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
              <a:buAutoNum type="arabicPeriod"/>
            </a:pPr>
            <a:r>
              <a:rPr lang="en-US" sz="780" err="1">
                <a:solidFill>
                  <a:srgbClr val="212121"/>
                </a:solidFill>
                <a:ea typeface="+mn-lt"/>
                <a:cs typeface="+mn-lt"/>
              </a:rPr>
              <a:t>Demirkiran</a:t>
            </a:r>
            <a:r>
              <a:rPr lang="en-US" sz="780">
                <a:solidFill>
                  <a:srgbClr val="212121"/>
                </a:solidFill>
                <a:ea typeface="+mn-lt"/>
                <a:cs typeface="+mn-lt"/>
              </a:rPr>
              <a:t> F, Yavuz E, </a:t>
            </a:r>
            <a:r>
              <a:rPr lang="en-US" sz="780" err="1">
                <a:solidFill>
                  <a:srgbClr val="212121"/>
                </a:solidFill>
                <a:ea typeface="+mn-lt"/>
                <a:cs typeface="+mn-lt"/>
              </a:rPr>
              <a:t>Erenel</a:t>
            </a:r>
            <a:r>
              <a:rPr lang="en-US" sz="780">
                <a:solidFill>
                  <a:srgbClr val="212121"/>
                </a:solidFill>
                <a:ea typeface="+mn-lt"/>
                <a:cs typeface="+mn-lt"/>
              </a:rPr>
              <a:t> H, </a:t>
            </a:r>
            <a:r>
              <a:rPr lang="en-US" sz="780" err="1">
                <a:solidFill>
                  <a:srgbClr val="212121"/>
                </a:solidFill>
                <a:ea typeface="+mn-lt"/>
                <a:cs typeface="+mn-lt"/>
              </a:rPr>
              <a:t>Bese</a:t>
            </a:r>
            <a:r>
              <a:rPr lang="en-US" sz="780">
                <a:solidFill>
                  <a:srgbClr val="212121"/>
                </a:solidFill>
                <a:ea typeface="+mn-lt"/>
                <a:cs typeface="+mn-lt"/>
              </a:rPr>
              <a:t> T, </a:t>
            </a:r>
            <a:r>
              <a:rPr lang="en-US" sz="780" err="1">
                <a:solidFill>
                  <a:srgbClr val="212121"/>
                </a:solidFill>
                <a:ea typeface="+mn-lt"/>
                <a:cs typeface="+mn-lt"/>
              </a:rPr>
              <a:t>Arvas</a:t>
            </a:r>
            <a:r>
              <a:rPr lang="en-US" sz="780">
                <a:solidFill>
                  <a:srgbClr val="212121"/>
                </a:solidFill>
                <a:ea typeface="+mn-lt"/>
                <a:cs typeface="+mn-lt"/>
              </a:rPr>
              <a:t> M, </a:t>
            </a:r>
            <a:r>
              <a:rPr lang="en-US" sz="780" err="1">
                <a:solidFill>
                  <a:srgbClr val="212121"/>
                </a:solidFill>
                <a:ea typeface="+mn-lt"/>
                <a:cs typeface="+mn-lt"/>
              </a:rPr>
              <a:t>Sanioglu</a:t>
            </a:r>
            <a:r>
              <a:rPr lang="en-US" sz="780">
                <a:solidFill>
                  <a:srgbClr val="212121"/>
                </a:solidFill>
                <a:ea typeface="+mn-lt"/>
                <a:cs typeface="+mn-lt"/>
              </a:rPr>
              <a:t> C. Which is the best technique for endometrial sampling? Aspiration (</a:t>
            </a:r>
            <a:r>
              <a:rPr lang="en-US" sz="780" err="1">
                <a:solidFill>
                  <a:srgbClr val="212121"/>
                </a:solidFill>
                <a:ea typeface="+mn-lt"/>
                <a:cs typeface="+mn-lt"/>
              </a:rPr>
              <a:t>pipelle</a:t>
            </a:r>
            <a:r>
              <a:rPr lang="en-US" sz="780">
                <a:solidFill>
                  <a:srgbClr val="212121"/>
                </a:solidFill>
                <a:ea typeface="+mn-lt"/>
                <a:cs typeface="+mn-lt"/>
              </a:rPr>
              <a:t>) versus dilatation and curettage (D&amp;C). Arch </a:t>
            </a:r>
            <a:r>
              <a:rPr lang="en-US" sz="780" err="1">
                <a:solidFill>
                  <a:srgbClr val="212121"/>
                </a:solidFill>
                <a:ea typeface="+mn-lt"/>
                <a:cs typeface="+mn-lt"/>
              </a:rPr>
              <a:t>Gynecol</a:t>
            </a:r>
            <a:r>
              <a:rPr lang="en-US" sz="780">
                <a:solidFill>
                  <a:srgbClr val="212121"/>
                </a:solidFill>
                <a:ea typeface="+mn-lt"/>
                <a:cs typeface="+mn-lt"/>
              </a:rPr>
              <a:t> Obstet. 2012 Nov;286(5):1277-82.</a:t>
            </a:r>
          </a:p>
          <a:p>
            <a:pPr marL="342900" indent="-342900">
              <a:buFont typeface=""/>
              <a:buAutoNum type="arabicPeriod"/>
            </a:pPr>
            <a:r>
              <a:rPr lang="en-US" sz="780">
                <a:solidFill>
                  <a:srgbClr val="212121"/>
                </a:solidFill>
                <a:ea typeface="+mn-lt"/>
                <a:cs typeface="+mn-lt"/>
              </a:rPr>
              <a:t>Guido RS, </a:t>
            </a:r>
            <a:r>
              <a:rPr lang="en-US" sz="780" err="1">
                <a:solidFill>
                  <a:srgbClr val="212121"/>
                </a:solidFill>
                <a:ea typeface="+mn-lt"/>
                <a:cs typeface="+mn-lt"/>
              </a:rPr>
              <a:t>Kanbour</a:t>
            </a:r>
            <a:r>
              <a:rPr lang="en-US" sz="780">
                <a:solidFill>
                  <a:srgbClr val="212121"/>
                </a:solidFill>
                <a:ea typeface="+mn-lt"/>
                <a:cs typeface="+mn-lt"/>
              </a:rPr>
              <a:t>-Shakir A, </a:t>
            </a:r>
            <a:r>
              <a:rPr lang="en-US" sz="780" err="1">
                <a:solidFill>
                  <a:srgbClr val="212121"/>
                </a:solidFill>
                <a:ea typeface="+mn-lt"/>
                <a:cs typeface="+mn-lt"/>
              </a:rPr>
              <a:t>Rulin</a:t>
            </a:r>
            <a:r>
              <a:rPr lang="en-US" sz="780">
                <a:solidFill>
                  <a:srgbClr val="212121"/>
                </a:solidFill>
                <a:ea typeface="+mn-lt"/>
                <a:cs typeface="+mn-lt"/>
              </a:rPr>
              <a:t> MC, Christopherson WA. </a:t>
            </a:r>
            <a:r>
              <a:rPr lang="en-US" sz="780" err="1">
                <a:solidFill>
                  <a:srgbClr val="212121"/>
                </a:solidFill>
                <a:ea typeface="+mn-lt"/>
                <a:cs typeface="+mn-lt"/>
              </a:rPr>
              <a:t>Pipelle</a:t>
            </a:r>
            <a:r>
              <a:rPr lang="en-US" sz="780">
                <a:solidFill>
                  <a:srgbClr val="212121"/>
                </a:solidFill>
                <a:ea typeface="+mn-lt"/>
                <a:cs typeface="+mn-lt"/>
              </a:rPr>
              <a:t> endometrial sampling. Sensitivity in the detection of endometrial cancer. J </a:t>
            </a:r>
            <a:r>
              <a:rPr lang="en-US" sz="780" err="1">
                <a:solidFill>
                  <a:srgbClr val="212121"/>
                </a:solidFill>
                <a:ea typeface="+mn-lt"/>
                <a:cs typeface="+mn-lt"/>
              </a:rPr>
              <a:t>Reprod</a:t>
            </a:r>
            <a:r>
              <a:rPr lang="en-US" sz="780">
                <a:solidFill>
                  <a:srgbClr val="212121"/>
                </a:solidFill>
                <a:ea typeface="+mn-lt"/>
                <a:cs typeface="+mn-lt"/>
              </a:rPr>
              <a:t> Med. 1995 Aug;40(8):553-5.</a:t>
            </a:r>
          </a:p>
          <a:p>
            <a:pPr marL="342900" indent="-342900">
              <a:buFont typeface=""/>
              <a:buAutoNum type="arabicPeriod"/>
            </a:pPr>
            <a:r>
              <a:rPr lang="en-US" sz="780">
                <a:cs typeface="Arial"/>
              </a:rPr>
              <a:t>Practice Bulletin No. 136: Management of Abnormal Uterine Bleeding Associated With Ovulatory Dysfunction. Obstetrics &amp; Gynecology 122(1):p 176-185, July 2013. </a:t>
            </a:r>
          </a:p>
          <a:p>
            <a:pPr marL="342900" indent="-342900">
              <a:buFont typeface=""/>
              <a:buAutoNum type="arabicPeriod"/>
            </a:pPr>
            <a:r>
              <a:rPr lang="en-US" sz="780">
                <a:solidFill>
                  <a:srgbClr val="212121"/>
                </a:solidFill>
                <a:ea typeface="+mn-lt"/>
                <a:cs typeface="+mn-lt"/>
              </a:rPr>
              <a:t>Rodriguez GC, Yaqub N, King ME. A comparison of the </a:t>
            </a:r>
            <a:r>
              <a:rPr lang="en-US" sz="780" err="1">
                <a:solidFill>
                  <a:srgbClr val="212121"/>
                </a:solidFill>
                <a:ea typeface="+mn-lt"/>
                <a:cs typeface="+mn-lt"/>
              </a:rPr>
              <a:t>Pipelle</a:t>
            </a:r>
            <a:r>
              <a:rPr lang="en-US" sz="780">
                <a:solidFill>
                  <a:srgbClr val="212121"/>
                </a:solidFill>
                <a:ea typeface="+mn-lt"/>
                <a:cs typeface="+mn-lt"/>
              </a:rPr>
              <a:t> device and the </a:t>
            </a:r>
            <a:r>
              <a:rPr lang="en-US" sz="780" err="1">
                <a:solidFill>
                  <a:srgbClr val="212121"/>
                </a:solidFill>
                <a:ea typeface="+mn-lt"/>
                <a:cs typeface="+mn-lt"/>
              </a:rPr>
              <a:t>Vabra</a:t>
            </a:r>
            <a:r>
              <a:rPr lang="en-US" sz="780">
                <a:solidFill>
                  <a:srgbClr val="212121"/>
                </a:solidFill>
                <a:ea typeface="+mn-lt"/>
                <a:cs typeface="+mn-lt"/>
              </a:rPr>
              <a:t> aspirator as measured by endometrial denudation in hysterectomy specimens: the </a:t>
            </a:r>
            <a:r>
              <a:rPr lang="en-US" sz="780" err="1">
                <a:solidFill>
                  <a:srgbClr val="212121"/>
                </a:solidFill>
                <a:ea typeface="+mn-lt"/>
                <a:cs typeface="+mn-lt"/>
              </a:rPr>
              <a:t>Pipelle</a:t>
            </a:r>
            <a:r>
              <a:rPr lang="en-US" sz="780">
                <a:solidFill>
                  <a:srgbClr val="212121"/>
                </a:solidFill>
                <a:ea typeface="+mn-lt"/>
                <a:cs typeface="+mn-lt"/>
              </a:rPr>
              <a:t> device samples significantly less of the endometrial surface than the </a:t>
            </a:r>
            <a:r>
              <a:rPr lang="en-US" sz="780" err="1">
                <a:solidFill>
                  <a:srgbClr val="212121"/>
                </a:solidFill>
                <a:ea typeface="+mn-lt"/>
                <a:cs typeface="+mn-lt"/>
              </a:rPr>
              <a:t>Vabra</a:t>
            </a:r>
            <a:r>
              <a:rPr lang="en-US" sz="780">
                <a:solidFill>
                  <a:srgbClr val="212121"/>
                </a:solidFill>
                <a:ea typeface="+mn-lt"/>
                <a:cs typeface="+mn-lt"/>
              </a:rPr>
              <a:t> aspirator. Am J </a:t>
            </a:r>
            <a:r>
              <a:rPr lang="en-US" sz="780" err="1">
                <a:solidFill>
                  <a:srgbClr val="212121"/>
                </a:solidFill>
                <a:ea typeface="+mn-lt"/>
                <a:cs typeface="+mn-lt"/>
              </a:rPr>
              <a:t>Obstet</a:t>
            </a:r>
            <a:r>
              <a:rPr lang="en-US" sz="780">
                <a:solidFill>
                  <a:srgbClr val="212121"/>
                </a:solidFill>
                <a:ea typeface="+mn-lt"/>
                <a:cs typeface="+mn-lt"/>
              </a:rPr>
              <a:t> Gynecol. 1993 Jan;168(1 Pt 1):55-9.</a:t>
            </a:r>
          </a:p>
          <a:p>
            <a:pPr marL="342900" indent="-342900">
              <a:buFont typeface=""/>
              <a:buAutoNum type="arabicPeriod"/>
            </a:pPr>
            <a:r>
              <a:rPr lang="en-US" sz="780">
                <a:solidFill>
                  <a:srgbClr val="212121"/>
                </a:solidFill>
                <a:ea typeface="+mn-lt"/>
                <a:cs typeface="+mn-lt"/>
              </a:rPr>
              <a:t>Pasqualotto EB, </a:t>
            </a:r>
            <a:r>
              <a:rPr lang="en-US" sz="780" err="1">
                <a:solidFill>
                  <a:srgbClr val="212121"/>
                </a:solidFill>
                <a:ea typeface="+mn-lt"/>
                <a:cs typeface="+mn-lt"/>
              </a:rPr>
              <a:t>Margossian</a:t>
            </a:r>
            <a:r>
              <a:rPr lang="en-US" sz="780">
                <a:solidFill>
                  <a:srgbClr val="212121"/>
                </a:solidFill>
                <a:ea typeface="+mn-lt"/>
                <a:cs typeface="+mn-lt"/>
              </a:rPr>
              <a:t> H, Price LL, Bradley LD. Accuracy of preoperative diagnostic tools and outcome of hysteroscopic management of menstrual dysfunction. J Am Assoc </a:t>
            </a:r>
            <a:r>
              <a:rPr lang="en-US" sz="780" err="1">
                <a:solidFill>
                  <a:srgbClr val="212121"/>
                </a:solidFill>
                <a:ea typeface="+mn-lt"/>
                <a:cs typeface="+mn-lt"/>
              </a:rPr>
              <a:t>Gynecol</a:t>
            </a:r>
            <a:r>
              <a:rPr lang="en-US" sz="780">
                <a:solidFill>
                  <a:srgbClr val="212121"/>
                </a:solidFill>
                <a:ea typeface="+mn-lt"/>
                <a:cs typeface="+mn-lt"/>
              </a:rPr>
              <a:t> </a:t>
            </a:r>
            <a:r>
              <a:rPr lang="en-US" sz="780" err="1">
                <a:solidFill>
                  <a:srgbClr val="212121"/>
                </a:solidFill>
                <a:ea typeface="+mn-lt"/>
                <a:cs typeface="+mn-lt"/>
              </a:rPr>
              <a:t>Laparosc</a:t>
            </a:r>
            <a:r>
              <a:rPr lang="en-US" sz="780">
                <a:solidFill>
                  <a:srgbClr val="212121"/>
                </a:solidFill>
                <a:ea typeface="+mn-lt"/>
                <a:cs typeface="+mn-lt"/>
              </a:rPr>
              <a:t>. 2000 May;7(2):201-9. Farrell T, Jones N, Owen P, Baird A. The significance of an 'insufficient' </a:t>
            </a:r>
            <a:r>
              <a:rPr lang="en-US" sz="780" err="1">
                <a:solidFill>
                  <a:srgbClr val="212121"/>
                </a:solidFill>
                <a:ea typeface="+mn-lt"/>
                <a:cs typeface="+mn-lt"/>
              </a:rPr>
              <a:t>Pipelle</a:t>
            </a:r>
            <a:r>
              <a:rPr lang="en-US" sz="780">
                <a:solidFill>
                  <a:srgbClr val="212121"/>
                </a:solidFill>
                <a:ea typeface="+mn-lt"/>
                <a:cs typeface="+mn-lt"/>
              </a:rPr>
              <a:t> sample in the investigation of post-menopausal bleeding. Acta </a:t>
            </a:r>
            <a:r>
              <a:rPr lang="en-US" sz="780" err="1">
                <a:solidFill>
                  <a:srgbClr val="212121"/>
                </a:solidFill>
                <a:ea typeface="+mn-lt"/>
                <a:cs typeface="+mn-lt"/>
              </a:rPr>
              <a:t>Obstet</a:t>
            </a:r>
            <a:r>
              <a:rPr lang="en-US" sz="780">
                <a:solidFill>
                  <a:srgbClr val="212121"/>
                </a:solidFill>
                <a:ea typeface="+mn-lt"/>
                <a:cs typeface="+mn-lt"/>
              </a:rPr>
              <a:t> </a:t>
            </a:r>
            <a:r>
              <a:rPr lang="en-US" sz="780" err="1">
                <a:solidFill>
                  <a:srgbClr val="212121"/>
                </a:solidFill>
                <a:ea typeface="+mn-lt"/>
                <a:cs typeface="+mn-lt"/>
              </a:rPr>
              <a:t>Gynecol</a:t>
            </a:r>
            <a:r>
              <a:rPr lang="en-US" sz="780">
                <a:solidFill>
                  <a:srgbClr val="212121"/>
                </a:solidFill>
                <a:ea typeface="+mn-lt"/>
                <a:cs typeface="+mn-lt"/>
              </a:rPr>
              <a:t> Scand. 1999 Oct;78(9):810-2. </a:t>
            </a:r>
          </a:p>
        </p:txBody>
      </p:sp>
    </p:spTree>
    <p:extLst>
      <p:ext uri="{BB962C8B-B14F-4D97-AF65-F5344CB8AC3E}">
        <p14:creationId xmlns:p14="http://schemas.microsoft.com/office/powerpoint/2010/main" val="33875501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stick with a white handle&#10;&#10;AI-generated content may be incorrect.">
            <a:extLst>
              <a:ext uri="{FF2B5EF4-FFF2-40B4-BE49-F238E27FC236}">
                <a16:creationId xmlns:a16="http://schemas.microsoft.com/office/drawing/2014/main" id="{6E67F27B-C0F1-9F7C-08C8-BDF7BDF1B803}"/>
              </a:ext>
            </a:extLst>
          </p:cNvPr>
          <p:cNvPicPr>
            <a:picLocks noChangeAspect="1"/>
          </p:cNvPicPr>
          <p:nvPr/>
        </p:nvPicPr>
        <p:blipFill>
          <a:blip r:embed="rId2"/>
          <a:srcRect l="-2745" t="2133" r="-6532" b="391"/>
          <a:stretch/>
        </p:blipFill>
        <p:spPr>
          <a:xfrm>
            <a:off x="8548193" y="1132114"/>
            <a:ext cx="3643808" cy="3250302"/>
          </a:xfrm>
          <a:prstGeom prst="roundRect">
            <a:avLst/>
          </a:prstGeom>
          <a:ln>
            <a:noFill/>
          </a:ln>
        </p:spPr>
      </p:pic>
      <p:pic>
        <p:nvPicPr>
          <p:cNvPr id="11" name="Picture 10" descr="A close-up of a syringe&#10;&#10;AI-generated content may be incorrect.">
            <a:extLst>
              <a:ext uri="{FF2B5EF4-FFF2-40B4-BE49-F238E27FC236}">
                <a16:creationId xmlns:a16="http://schemas.microsoft.com/office/drawing/2014/main" id="{BB4DF87C-A575-139C-BDC3-FA901524C76A}"/>
              </a:ext>
            </a:extLst>
          </p:cNvPr>
          <p:cNvPicPr>
            <a:picLocks noChangeAspect="1"/>
          </p:cNvPicPr>
          <p:nvPr/>
        </p:nvPicPr>
        <p:blipFill>
          <a:blip r:embed="rId3"/>
          <a:srcRect l="-276" t="33170" r="-1118" b="38282"/>
          <a:stretch/>
        </p:blipFill>
        <p:spPr>
          <a:xfrm rot="2400000">
            <a:off x="7786984" y="3736089"/>
            <a:ext cx="4604102" cy="1292655"/>
          </a:xfrm>
          <a:prstGeom prst="rect">
            <a:avLst/>
          </a:prstGeom>
          <a:ln>
            <a:noFill/>
          </a:ln>
        </p:spPr>
      </p:pic>
      <p:sp>
        <p:nvSpPr>
          <p:cNvPr id="2" name="Title 1">
            <a:extLst>
              <a:ext uri="{FF2B5EF4-FFF2-40B4-BE49-F238E27FC236}">
                <a16:creationId xmlns:a16="http://schemas.microsoft.com/office/drawing/2014/main" id="{30057700-2683-5D22-82C9-4F2B87CCA55D}"/>
              </a:ext>
            </a:extLst>
          </p:cNvPr>
          <p:cNvSpPr>
            <a:spLocks noGrp="1"/>
          </p:cNvSpPr>
          <p:nvPr>
            <p:ph type="title"/>
          </p:nvPr>
        </p:nvSpPr>
        <p:spPr>
          <a:xfrm>
            <a:off x="1055914" y="157050"/>
            <a:ext cx="10240903" cy="720034"/>
          </a:xfrm>
        </p:spPr>
        <p:txBody>
          <a:bodyPr/>
          <a:lstStyle/>
          <a:p>
            <a:r>
              <a:rPr lang="en-US"/>
              <a:t>EMB Technique</a:t>
            </a:r>
          </a:p>
        </p:txBody>
      </p:sp>
      <p:pic>
        <p:nvPicPr>
          <p:cNvPr id="7" name="Content Placeholder 6" descr="Pipelle Easy to Use catalogue Image">
            <a:extLst>
              <a:ext uri="{FF2B5EF4-FFF2-40B4-BE49-F238E27FC236}">
                <a16:creationId xmlns:a16="http://schemas.microsoft.com/office/drawing/2014/main" id="{BCEB9932-858D-9D2E-564D-BB6AE2B65F2F}"/>
              </a:ext>
            </a:extLst>
          </p:cNvPr>
          <p:cNvPicPr>
            <a:picLocks noGrp="1" noChangeAspect="1"/>
          </p:cNvPicPr>
          <p:nvPr>
            <p:ph idx="1"/>
          </p:nvPr>
        </p:nvPicPr>
        <p:blipFill>
          <a:blip r:embed="rId4"/>
          <a:srcRect b="3955"/>
          <a:stretch/>
        </p:blipFill>
        <p:spPr>
          <a:xfrm>
            <a:off x="241896" y="877084"/>
            <a:ext cx="8208259" cy="5480178"/>
          </a:xfrm>
          <a:ln>
            <a:noFill/>
          </a:ln>
        </p:spPr>
      </p:pic>
      <p:sp>
        <p:nvSpPr>
          <p:cNvPr id="4" name="Date Placeholder 3">
            <a:extLst>
              <a:ext uri="{FF2B5EF4-FFF2-40B4-BE49-F238E27FC236}">
                <a16:creationId xmlns:a16="http://schemas.microsoft.com/office/drawing/2014/main" id="{CF41A493-8C23-8F3F-0F09-C336097D6180}"/>
              </a:ext>
            </a:extLst>
          </p:cNvPr>
          <p:cNvSpPr>
            <a:spLocks noGrp="1"/>
          </p:cNvSpPr>
          <p:nvPr>
            <p:ph type="dt" sz="half" idx="10"/>
          </p:nvPr>
        </p:nvSpPr>
        <p:spPr/>
        <p:txBody>
          <a:bodyPr/>
          <a:lstStyle/>
          <a:p>
            <a:fld id="{FD5ACB54-417E-4CF2-AA73-AACE5C64F157}" type="datetime1">
              <a:rPr lang="en-US"/>
              <a:t>3/30/2026</a:t>
            </a:fld>
            <a:endParaRPr lang="en-US"/>
          </a:p>
        </p:txBody>
      </p:sp>
      <p:sp>
        <p:nvSpPr>
          <p:cNvPr id="5" name="Footer Placeholder 4">
            <a:extLst>
              <a:ext uri="{FF2B5EF4-FFF2-40B4-BE49-F238E27FC236}">
                <a16:creationId xmlns:a16="http://schemas.microsoft.com/office/drawing/2014/main" id="{B416CD2A-FC02-0530-39ED-9FC7DB86ED34}"/>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48BB6C40-2C1B-6B91-B666-BCD15FD09317}"/>
              </a:ext>
            </a:extLst>
          </p:cNvPr>
          <p:cNvSpPr>
            <a:spLocks noGrp="1"/>
          </p:cNvSpPr>
          <p:nvPr>
            <p:ph type="sldNum" sz="quarter" idx="12"/>
          </p:nvPr>
        </p:nvSpPr>
        <p:spPr/>
        <p:txBody>
          <a:bodyPr/>
          <a:lstStyle/>
          <a:p>
            <a:fld id="{017DE1FC-E54A-4B87-A814-263D1E8654B2}" type="slidenum">
              <a:rPr lang="en-US" dirty="0"/>
              <a:t>54</a:t>
            </a:fld>
            <a:endParaRPr lang="en-US"/>
          </a:p>
        </p:txBody>
      </p:sp>
      <p:sp>
        <p:nvSpPr>
          <p:cNvPr id="8" name="TextBox 7">
            <a:extLst>
              <a:ext uri="{FF2B5EF4-FFF2-40B4-BE49-F238E27FC236}">
                <a16:creationId xmlns:a16="http://schemas.microsoft.com/office/drawing/2014/main" id="{04439253-F9F7-1529-E196-94031B8B0187}"/>
              </a:ext>
            </a:extLst>
          </p:cNvPr>
          <p:cNvSpPr txBox="1"/>
          <p:nvPr/>
        </p:nvSpPr>
        <p:spPr>
          <a:xfrm>
            <a:off x="124914" y="6413791"/>
            <a:ext cx="98464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bg1"/>
                </a:solidFill>
              </a:rPr>
              <a:t>Image sources: </a:t>
            </a:r>
            <a:r>
              <a:rPr lang="en-US" sz="1050">
                <a:solidFill>
                  <a:schemeClr val="bg1"/>
                </a:solidFill>
                <a:ea typeface="+mn-lt"/>
                <a:cs typeface="+mn-lt"/>
                <a:hlinkClick r:id="rId5">
                  <a:extLst>
                    <a:ext uri="{A12FA001-AC4F-418D-AE19-62706E023703}">
                      <ahyp:hlinkClr xmlns:ahyp="http://schemas.microsoft.com/office/drawing/2018/hyperlinkcolor" val="tx"/>
                    </a:ext>
                  </a:extLst>
                </a:hlinkClick>
              </a:rPr>
              <a:t>https://www.eurosurgical.co.uk/gynaecology/1997-2/</a:t>
            </a:r>
            <a:r>
              <a:rPr lang="en-US" sz="1050">
                <a:solidFill>
                  <a:schemeClr val="bg1"/>
                </a:solidFill>
                <a:ea typeface="+mn-lt"/>
                <a:cs typeface="+mn-lt"/>
              </a:rPr>
              <a:t>, </a:t>
            </a:r>
            <a:r>
              <a:rPr lang="en-US" sz="1050">
                <a:solidFill>
                  <a:schemeClr val="bg1"/>
                </a:solidFill>
                <a:ea typeface="+mn-lt"/>
                <a:cs typeface="+mn-lt"/>
                <a:hlinkClick r:id="rId6">
                  <a:extLst>
                    <a:ext uri="{A12FA001-AC4F-418D-AE19-62706E023703}">
                      <ahyp:hlinkClr xmlns:ahyp="http://schemas.microsoft.com/office/drawing/2018/hyperlinkcolor" val="tx"/>
                    </a:ext>
                  </a:extLst>
                </a:hlinkClick>
              </a:rPr>
              <a:t>https://www.medgyn.com/product/medgyn-pipette-2/</a:t>
            </a:r>
            <a:r>
              <a:rPr lang="en-US" sz="1050">
                <a:solidFill>
                  <a:schemeClr val="bg1"/>
                </a:solidFill>
                <a:ea typeface="+mn-lt"/>
                <a:cs typeface="+mn-lt"/>
              </a:rPr>
              <a:t>, </a:t>
            </a:r>
            <a:r>
              <a:rPr lang="en-US" sz="1050">
                <a:solidFill>
                  <a:schemeClr val="bg1"/>
                </a:solidFill>
                <a:ea typeface="+mn-lt"/>
                <a:cs typeface="+mn-lt"/>
                <a:hlinkClick r:id="rId7">
                  <a:extLst>
                    <a:ext uri="{A12FA001-AC4F-418D-AE19-62706E023703}">
                      <ahyp:hlinkClr xmlns:ahyp="http://schemas.microsoft.com/office/drawing/2018/hyperlinkcolor" val="tx"/>
                    </a:ext>
                  </a:extLst>
                </a:hlinkClick>
              </a:rPr>
              <a:t>https://www.medgyn.com/product/medgyn-endosampler-2/</a:t>
            </a:r>
            <a:endParaRPr lang="en-US" sz="1400">
              <a:solidFill>
                <a:schemeClr val="bg1"/>
              </a:solidFill>
              <a:ea typeface="+mn-lt"/>
              <a:cs typeface="+mn-lt"/>
            </a:endParaRPr>
          </a:p>
          <a:p>
            <a:endParaRPr lang="en-US" sz="1050">
              <a:solidFill>
                <a:schemeClr val="bg1"/>
              </a:solidFill>
            </a:endParaRPr>
          </a:p>
        </p:txBody>
      </p:sp>
    </p:spTree>
    <p:extLst>
      <p:ext uri="{BB962C8B-B14F-4D97-AF65-F5344CB8AC3E}">
        <p14:creationId xmlns:p14="http://schemas.microsoft.com/office/powerpoint/2010/main" val="27219716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CE80-E53A-81D0-1AEA-ABCEAC12206C}"/>
              </a:ext>
            </a:extLst>
          </p:cNvPr>
          <p:cNvSpPr>
            <a:spLocks noGrp="1"/>
          </p:cNvSpPr>
          <p:nvPr>
            <p:ph type="title"/>
          </p:nvPr>
        </p:nvSpPr>
        <p:spPr>
          <a:xfrm>
            <a:off x="1116957" y="43071"/>
            <a:ext cx="10240903" cy="1000462"/>
          </a:xfrm>
        </p:spPr>
        <p:txBody>
          <a:bodyPr/>
          <a:lstStyle/>
          <a:p>
            <a:r>
              <a:rPr lang="en-US"/>
              <a:t>Summary</a:t>
            </a:r>
          </a:p>
        </p:txBody>
      </p:sp>
      <p:sp>
        <p:nvSpPr>
          <p:cNvPr id="3" name="Content Placeholder 2">
            <a:extLst>
              <a:ext uri="{FF2B5EF4-FFF2-40B4-BE49-F238E27FC236}">
                <a16:creationId xmlns:a16="http://schemas.microsoft.com/office/drawing/2014/main" id="{C578104E-6EE3-A475-E514-AAEEDAED744F}"/>
              </a:ext>
            </a:extLst>
          </p:cNvPr>
          <p:cNvSpPr>
            <a:spLocks noGrp="1"/>
          </p:cNvSpPr>
          <p:nvPr>
            <p:ph idx="1"/>
          </p:nvPr>
        </p:nvSpPr>
        <p:spPr>
          <a:xfrm>
            <a:off x="975360" y="1226916"/>
            <a:ext cx="10637143" cy="5260565"/>
          </a:xfrm>
        </p:spPr>
        <p:txBody>
          <a:bodyPr vert="horz" lIns="0" tIns="0" rIns="0" bIns="0" rtlCol="0" anchor="t">
            <a:normAutofit fontScale="92500" lnSpcReduction="10000"/>
          </a:bodyPr>
          <a:lstStyle/>
          <a:p>
            <a:r>
              <a:rPr lang="en-US"/>
              <a:t>Use </a:t>
            </a:r>
            <a:r>
              <a:rPr lang="en-US" b="1"/>
              <a:t>PALM-COEIN</a:t>
            </a:r>
            <a:r>
              <a:rPr lang="en-US"/>
              <a:t> framework for differential diagnosis of abnormal uterine bleeding (AUB) in </a:t>
            </a:r>
            <a:r>
              <a:rPr lang="en-US" b="1"/>
              <a:t>non-pregnant</a:t>
            </a:r>
            <a:r>
              <a:rPr lang="en-US"/>
              <a:t> </a:t>
            </a:r>
            <a:r>
              <a:rPr lang="en-US" b="1"/>
              <a:t>reproductive-age</a:t>
            </a:r>
            <a:r>
              <a:rPr lang="en-US"/>
              <a:t> patients</a:t>
            </a:r>
          </a:p>
          <a:p>
            <a:endParaRPr lang="en-US"/>
          </a:p>
          <a:p>
            <a:endParaRPr lang="en-US"/>
          </a:p>
          <a:p>
            <a:r>
              <a:rPr lang="en-US"/>
              <a:t>Evaluation of AUB should be guided by age and DDx</a:t>
            </a:r>
          </a:p>
          <a:p>
            <a:pPr lvl="1"/>
            <a:endParaRPr lang="en-US"/>
          </a:p>
          <a:p>
            <a:pPr lvl="1"/>
            <a:endParaRPr lang="en-US"/>
          </a:p>
          <a:p>
            <a:pPr lvl="1"/>
            <a:endParaRPr lang="en-US"/>
          </a:p>
          <a:p>
            <a:pPr lvl="1"/>
            <a:endParaRPr lang="en-US"/>
          </a:p>
          <a:p>
            <a:pPr lvl="1"/>
            <a:endParaRPr lang="en-US"/>
          </a:p>
          <a:p>
            <a:pPr lvl="1"/>
            <a:endParaRPr lang="en-US"/>
          </a:p>
          <a:p>
            <a:r>
              <a:rPr lang="en-US" b="1"/>
              <a:t>Postmenopausal</a:t>
            </a:r>
            <a:r>
              <a:rPr lang="en-US"/>
              <a:t>: atrophic changes, malignancy </a:t>
            </a:r>
            <a:r>
              <a:rPr lang="en-US">
                <a:sym typeface="Wingdings" panose="05000000000000000000" pitchFamily="2" charset="2"/>
              </a:rPr>
              <a:t> </a:t>
            </a:r>
            <a:r>
              <a:rPr lang="en-US" b="1">
                <a:sym typeface="Wingdings" panose="05000000000000000000" pitchFamily="2" charset="2"/>
              </a:rPr>
              <a:t>TVUS</a:t>
            </a:r>
            <a:r>
              <a:rPr lang="en-US">
                <a:sym typeface="Wingdings" panose="05000000000000000000" pitchFamily="2" charset="2"/>
              </a:rPr>
              <a:t> can be first step; </a:t>
            </a:r>
            <a:r>
              <a:rPr lang="en-US" b="1">
                <a:sym typeface="Wingdings" panose="05000000000000000000" pitchFamily="2" charset="2"/>
              </a:rPr>
              <a:t>EMB &gt;4mm</a:t>
            </a:r>
            <a:endParaRPr lang="en-US" b="1"/>
          </a:p>
          <a:p>
            <a:r>
              <a:rPr lang="en-US"/>
              <a:t>Treatment strategies: hormonal (progesterone) and non-hormonal; surgical rare</a:t>
            </a:r>
          </a:p>
          <a:p>
            <a:endParaRPr lang="en-US"/>
          </a:p>
        </p:txBody>
      </p:sp>
      <p:sp>
        <p:nvSpPr>
          <p:cNvPr id="4" name="Date Placeholder 3">
            <a:extLst>
              <a:ext uri="{FF2B5EF4-FFF2-40B4-BE49-F238E27FC236}">
                <a16:creationId xmlns:a16="http://schemas.microsoft.com/office/drawing/2014/main" id="{59F6B5F9-35B7-4E3D-BCD1-4FAA73C3AA30}"/>
              </a:ext>
            </a:extLst>
          </p:cNvPr>
          <p:cNvSpPr>
            <a:spLocks noGrp="1"/>
          </p:cNvSpPr>
          <p:nvPr>
            <p:ph type="dt" sz="half" idx="10"/>
          </p:nvPr>
        </p:nvSpPr>
        <p:spPr/>
        <p:txBody>
          <a:bodyPr/>
          <a:lstStyle/>
          <a:p>
            <a:fld id="{E23DFDE6-9245-41AB-B70B-43CF02C96AC2}" type="datetime1">
              <a:rPr lang="en-US" smtClean="0"/>
              <a:t>3/30/2026</a:t>
            </a:fld>
            <a:endParaRPr lang="en-US"/>
          </a:p>
        </p:txBody>
      </p:sp>
      <p:sp>
        <p:nvSpPr>
          <p:cNvPr id="5" name="Footer Placeholder 4">
            <a:extLst>
              <a:ext uri="{FF2B5EF4-FFF2-40B4-BE49-F238E27FC236}">
                <a16:creationId xmlns:a16="http://schemas.microsoft.com/office/drawing/2014/main" id="{51C24620-E146-2BAB-431C-681FE484A7D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A41C6294-099B-ACDB-3939-0F3CC6FD1E98}"/>
              </a:ext>
            </a:extLst>
          </p:cNvPr>
          <p:cNvSpPr>
            <a:spLocks noGrp="1"/>
          </p:cNvSpPr>
          <p:nvPr>
            <p:ph type="sldNum" sz="quarter" idx="12"/>
          </p:nvPr>
        </p:nvSpPr>
        <p:spPr/>
        <p:txBody>
          <a:bodyPr/>
          <a:lstStyle/>
          <a:p>
            <a:fld id="{017DE1FC-E54A-4B87-A814-263D1E8654B2}" type="slidenum">
              <a:rPr lang="en-US" smtClean="0"/>
              <a:t>55</a:t>
            </a:fld>
            <a:endParaRPr lang="en-US"/>
          </a:p>
        </p:txBody>
      </p:sp>
      <p:graphicFrame>
        <p:nvGraphicFramePr>
          <p:cNvPr id="7" name="Table 6">
            <a:extLst>
              <a:ext uri="{FF2B5EF4-FFF2-40B4-BE49-F238E27FC236}">
                <a16:creationId xmlns:a16="http://schemas.microsoft.com/office/drawing/2014/main" id="{F36C1D98-A32F-03AC-D2A5-DFD80C46143D}"/>
              </a:ext>
            </a:extLst>
          </p:cNvPr>
          <p:cNvGraphicFramePr>
            <a:graphicFrameLocks noGrp="1"/>
          </p:cNvGraphicFramePr>
          <p:nvPr>
            <p:extLst>
              <p:ext uri="{D42A27DB-BD31-4B8C-83A1-F6EECF244321}">
                <p14:modId xmlns:p14="http://schemas.microsoft.com/office/powerpoint/2010/main" val="1365787612"/>
              </p:ext>
            </p:extLst>
          </p:nvPr>
        </p:nvGraphicFramePr>
        <p:xfrm>
          <a:off x="975548" y="1932475"/>
          <a:ext cx="10240900" cy="3474720"/>
        </p:xfrm>
        <a:graphic>
          <a:graphicData uri="http://schemas.openxmlformats.org/drawingml/2006/table">
            <a:tbl>
              <a:tblPr firstRow="1" bandRow="1">
                <a:tableStyleId>{5C22544A-7EE6-4342-B048-85BDC9FD1C3A}</a:tableStyleId>
              </a:tblPr>
              <a:tblGrid>
                <a:gridCol w="1771903">
                  <a:extLst>
                    <a:ext uri="{9D8B030D-6E8A-4147-A177-3AD203B41FA5}">
                      <a16:colId xmlns:a16="http://schemas.microsoft.com/office/drawing/2014/main" val="4271757885"/>
                    </a:ext>
                  </a:extLst>
                </a:gridCol>
                <a:gridCol w="1446784">
                  <a:extLst>
                    <a:ext uri="{9D8B030D-6E8A-4147-A177-3AD203B41FA5}">
                      <a16:colId xmlns:a16="http://schemas.microsoft.com/office/drawing/2014/main" val="2434859400"/>
                    </a:ext>
                  </a:extLst>
                </a:gridCol>
                <a:gridCol w="1342296">
                  <a:extLst>
                    <a:ext uri="{9D8B030D-6E8A-4147-A177-3AD203B41FA5}">
                      <a16:colId xmlns:a16="http://schemas.microsoft.com/office/drawing/2014/main" val="2070933027"/>
                    </a:ext>
                  </a:extLst>
                </a:gridCol>
                <a:gridCol w="1694384">
                  <a:extLst>
                    <a:ext uri="{9D8B030D-6E8A-4147-A177-3AD203B41FA5}">
                      <a16:colId xmlns:a16="http://schemas.microsoft.com/office/drawing/2014/main" val="2226223412"/>
                    </a:ext>
                  </a:extLst>
                </a:gridCol>
                <a:gridCol w="3985533">
                  <a:extLst>
                    <a:ext uri="{9D8B030D-6E8A-4147-A177-3AD203B41FA5}">
                      <a16:colId xmlns:a16="http://schemas.microsoft.com/office/drawing/2014/main" val="1368598972"/>
                    </a:ext>
                  </a:extLst>
                </a:gridCol>
              </a:tblGrid>
              <a:tr h="289866">
                <a:tc>
                  <a:txBody>
                    <a:bodyPr/>
                    <a:lstStyle/>
                    <a:p>
                      <a:endParaRPr lang="en-US"/>
                    </a:p>
                  </a:txBody>
                  <a:tcPr/>
                </a:tc>
                <a:tc>
                  <a:txBody>
                    <a:bodyPr/>
                    <a:lstStyle/>
                    <a:p>
                      <a:pPr algn="ctr"/>
                      <a:r>
                        <a:rPr lang="en-US" sz="1600"/>
                        <a:t>Adolescents</a:t>
                      </a:r>
                    </a:p>
                  </a:txBody>
                  <a:tcPr/>
                </a:tc>
                <a:tc>
                  <a:txBody>
                    <a:bodyPr/>
                    <a:lstStyle/>
                    <a:p>
                      <a:pPr algn="ctr"/>
                      <a:r>
                        <a:rPr lang="en-US" sz="1600"/>
                        <a:t>Repro-age</a:t>
                      </a:r>
                    </a:p>
                  </a:txBody>
                  <a:tcPr/>
                </a:tc>
                <a:tc>
                  <a:txBody>
                    <a:bodyPr/>
                    <a:lstStyle/>
                    <a:p>
                      <a:pPr algn="ctr"/>
                      <a:r>
                        <a:rPr lang="en-US" sz="1600"/>
                        <a:t>Perimenopausal</a:t>
                      </a:r>
                    </a:p>
                  </a:txBody>
                  <a:tcPr/>
                </a:tc>
                <a:tc>
                  <a:txBody>
                    <a:bodyPr/>
                    <a:lstStyle/>
                    <a:p>
                      <a:pPr algn="ctr"/>
                      <a:r>
                        <a:rPr lang="en-US" sz="1600"/>
                        <a:t>Workup (besides HCG!)</a:t>
                      </a:r>
                    </a:p>
                  </a:txBody>
                  <a:tcPr/>
                </a:tc>
                <a:extLst>
                  <a:ext uri="{0D108BD9-81ED-4DB2-BD59-A6C34878D82A}">
                    <a16:rowId xmlns:a16="http://schemas.microsoft.com/office/drawing/2014/main" val="226129965"/>
                  </a:ext>
                </a:extLst>
              </a:tr>
              <a:tr h="288473">
                <a:tc>
                  <a:txBody>
                    <a:bodyPr/>
                    <a:lstStyle/>
                    <a:p>
                      <a:r>
                        <a:rPr lang="en-US" sz="1500" b="1"/>
                        <a:t>Polyps</a:t>
                      </a:r>
                    </a:p>
                  </a:txBody>
                  <a:tcPr/>
                </a:tc>
                <a:tc>
                  <a:txBody>
                    <a:bodyPr/>
                    <a:lstStyle/>
                    <a:p>
                      <a:pPr algn="ctr"/>
                      <a:endParaRPr lang="en-US" sz="1500"/>
                    </a:p>
                  </a:txBody>
                  <a:tcPr/>
                </a:tc>
                <a:tc>
                  <a:txBody>
                    <a:bodyPr/>
                    <a:lstStyle/>
                    <a:p>
                      <a:pPr algn="ctr"/>
                      <a:r>
                        <a:rPr lang="en-US" sz="1500"/>
                        <a:t>X</a:t>
                      </a:r>
                    </a:p>
                  </a:txBody>
                  <a:tcPr/>
                </a:tc>
                <a:tc>
                  <a:txBody>
                    <a:bodyPr/>
                    <a:lstStyle/>
                    <a:p>
                      <a:pPr algn="ctr"/>
                      <a:r>
                        <a:rPr lang="en-US" sz="1500"/>
                        <a:t>X</a:t>
                      </a:r>
                    </a:p>
                  </a:txBody>
                  <a:tcPr/>
                </a:tc>
                <a:tc rowSpan="3">
                  <a:txBody>
                    <a:bodyPr/>
                    <a:lstStyle/>
                    <a:p>
                      <a:r>
                        <a:rPr lang="en-US" sz="1500"/>
                        <a:t>Pelvic exam</a:t>
                      </a:r>
                    </a:p>
                    <a:p>
                      <a:r>
                        <a:rPr lang="en-US" sz="1500"/>
                        <a:t>TVUS</a:t>
                      </a:r>
                    </a:p>
                  </a:txBody>
                  <a:tcPr anchor="ctr"/>
                </a:tc>
                <a:extLst>
                  <a:ext uri="{0D108BD9-81ED-4DB2-BD59-A6C34878D82A}">
                    <a16:rowId xmlns:a16="http://schemas.microsoft.com/office/drawing/2014/main" val="2190709843"/>
                  </a:ext>
                </a:extLst>
              </a:tr>
              <a:tr h="288473">
                <a:tc>
                  <a:txBody>
                    <a:bodyPr/>
                    <a:lstStyle/>
                    <a:p>
                      <a:r>
                        <a:rPr lang="en-US" sz="1500" b="1"/>
                        <a:t>Adenomyosis</a:t>
                      </a:r>
                    </a:p>
                  </a:txBody>
                  <a:tcPr/>
                </a:tc>
                <a:tc>
                  <a:txBody>
                    <a:bodyPr/>
                    <a:lstStyle/>
                    <a:p>
                      <a:pPr algn="ctr"/>
                      <a:endParaRPr lang="en-US" sz="1500"/>
                    </a:p>
                  </a:txBody>
                  <a:tcPr/>
                </a:tc>
                <a:tc>
                  <a:txBody>
                    <a:bodyPr/>
                    <a:lstStyle/>
                    <a:p>
                      <a:pPr algn="ctr"/>
                      <a:r>
                        <a:rPr lang="en-US" sz="1500"/>
                        <a:t>X</a:t>
                      </a:r>
                    </a:p>
                  </a:txBody>
                  <a:tcPr/>
                </a:tc>
                <a:tc>
                  <a:txBody>
                    <a:bodyPr/>
                    <a:lstStyle/>
                    <a:p>
                      <a:pPr algn="ctr"/>
                      <a:r>
                        <a:rPr lang="en-US" sz="1500"/>
                        <a:t>X</a:t>
                      </a:r>
                    </a:p>
                  </a:txBody>
                  <a:tcPr/>
                </a:tc>
                <a:tc vMerge="1">
                  <a:txBody>
                    <a:bodyPr/>
                    <a:lstStyle/>
                    <a:p>
                      <a:endParaRPr lang="en-US"/>
                    </a:p>
                  </a:txBody>
                  <a:tcPr/>
                </a:tc>
                <a:extLst>
                  <a:ext uri="{0D108BD9-81ED-4DB2-BD59-A6C34878D82A}">
                    <a16:rowId xmlns:a16="http://schemas.microsoft.com/office/drawing/2014/main" val="29559789"/>
                  </a:ext>
                </a:extLst>
              </a:tr>
              <a:tr h="288473">
                <a:tc>
                  <a:txBody>
                    <a:bodyPr/>
                    <a:lstStyle/>
                    <a:p>
                      <a:r>
                        <a:rPr lang="en-US" sz="1500" b="1"/>
                        <a:t>Leiomyoma</a:t>
                      </a:r>
                    </a:p>
                  </a:txBody>
                  <a:tcPr/>
                </a:tc>
                <a:tc>
                  <a:txBody>
                    <a:bodyPr/>
                    <a:lstStyle/>
                    <a:p>
                      <a:pPr algn="ctr"/>
                      <a:endParaRPr lang="en-US" sz="1500"/>
                    </a:p>
                  </a:txBody>
                  <a:tcPr/>
                </a:tc>
                <a:tc>
                  <a:txBody>
                    <a:bodyPr/>
                    <a:lstStyle/>
                    <a:p>
                      <a:pPr algn="ctr"/>
                      <a:r>
                        <a:rPr lang="en-US" sz="1500"/>
                        <a:t>X</a:t>
                      </a:r>
                    </a:p>
                  </a:txBody>
                  <a:tcPr/>
                </a:tc>
                <a:tc>
                  <a:txBody>
                    <a:bodyPr/>
                    <a:lstStyle/>
                    <a:p>
                      <a:pPr algn="ctr"/>
                      <a:r>
                        <a:rPr lang="en-US" sz="1500"/>
                        <a:t>X</a:t>
                      </a:r>
                    </a:p>
                  </a:txBody>
                  <a:tcPr/>
                </a:tc>
                <a:tc vMerge="1">
                  <a:txBody>
                    <a:bodyPr/>
                    <a:lstStyle/>
                    <a:p>
                      <a:endParaRPr lang="en-US"/>
                    </a:p>
                  </a:txBody>
                  <a:tcPr/>
                </a:tc>
                <a:extLst>
                  <a:ext uri="{0D108BD9-81ED-4DB2-BD59-A6C34878D82A}">
                    <a16:rowId xmlns:a16="http://schemas.microsoft.com/office/drawing/2014/main" val="3452168316"/>
                  </a:ext>
                </a:extLst>
              </a:tr>
              <a:tr h="443566">
                <a:tc>
                  <a:txBody>
                    <a:bodyPr/>
                    <a:lstStyle/>
                    <a:p>
                      <a:r>
                        <a:rPr lang="en-US" sz="1500" b="1"/>
                        <a:t>Malignancy/ hyperplasia</a:t>
                      </a:r>
                    </a:p>
                  </a:txBody>
                  <a:tcPr/>
                </a:tc>
                <a:tc>
                  <a:txBody>
                    <a:bodyPr/>
                    <a:lstStyle/>
                    <a:p>
                      <a:pPr algn="ctr"/>
                      <a:endParaRPr lang="en-US" sz="1500"/>
                    </a:p>
                  </a:txBody>
                  <a:tcPr/>
                </a:tc>
                <a:tc>
                  <a:txBody>
                    <a:bodyPr/>
                    <a:lstStyle/>
                    <a:p>
                      <a:pPr algn="ctr"/>
                      <a:r>
                        <a:rPr lang="en-US" sz="1500"/>
                        <a:t>(X)</a:t>
                      </a:r>
                    </a:p>
                  </a:txBody>
                  <a:tcPr/>
                </a:tc>
                <a:tc>
                  <a:txBody>
                    <a:bodyPr/>
                    <a:lstStyle/>
                    <a:p>
                      <a:pPr algn="ctr"/>
                      <a:r>
                        <a:rPr lang="en-US" sz="1500"/>
                        <a:t>X</a:t>
                      </a:r>
                    </a:p>
                  </a:txBody>
                  <a:tcPr/>
                </a:tc>
                <a:tc>
                  <a:txBody>
                    <a:bodyPr/>
                    <a:lstStyle/>
                    <a:p>
                      <a:r>
                        <a:rPr lang="en-US" sz="1500"/>
                        <a:t>EMB</a:t>
                      </a:r>
                    </a:p>
                    <a:p>
                      <a:r>
                        <a:rPr lang="en-US" sz="1500"/>
                        <a:t>TVUS</a:t>
                      </a:r>
                    </a:p>
                  </a:txBody>
                  <a:tcPr anchor="ctr"/>
                </a:tc>
                <a:extLst>
                  <a:ext uri="{0D108BD9-81ED-4DB2-BD59-A6C34878D82A}">
                    <a16:rowId xmlns:a16="http://schemas.microsoft.com/office/drawing/2014/main" val="1514542771"/>
                  </a:ext>
                </a:extLst>
              </a:tr>
              <a:tr h="288473">
                <a:tc>
                  <a:txBody>
                    <a:bodyPr/>
                    <a:lstStyle/>
                    <a:p>
                      <a:r>
                        <a:rPr lang="en-US" sz="1500" b="1"/>
                        <a:t>Coagulopathy</a:t>
                      </a:r>
                    </a:p>
                  </a:txBody>
                  <a:tcPr/>
                </a:tc>
                <a:tc>
                  <a:txBody>
                    <a:bodyPr/>
                    <a:lstStyle/>
                    <a:p>
                      <a:pPr algn="ctr"/>
                      <a:r>
                        <a:rPr lang="en-US" sz="1500"/>
                        <a:t>X</a:t>
                      </a:r>
                    </a:p>
                  </a:txBody>
                  <a:tcPr/>
                </a:tc>
                <a:tc>
                  <a:txBody>
                    <a:bodyPr/>
                    <a:lstStyle/>
                    <a:p>
                      <a:pPr algn="ctr"/>
                      <a:r>
                        <a:rPr lang="en-US" sz="1500"/>
                        <a:t>(X)</a:t>
                      </a:r>
                    </a:p>
                  </a:txBody>
                  <a:tcPr/>
                </a:tc>
                <a:tc>
                  <a:txBody>
                    <a:bodyPr/>
                    <a:lstStyle/>
                    <a:p>
                      <a:pPr algn="ctr"/>
                      <a:endParaRPr lang="en-US" sz="1500"/>
                    </a:p>
                  </a:txBody>
                  <a:tcPr/>
                </a:tc>
                <a:tc>
                  <a:txBody>
                    <a:bodyPr/>
                    <a:lstStyle/>
                    <a:p>
                      <a:r>
                        <a:rPr lang="en-US" sz="1500"/>
                        <a:t>VIII, VWF, CBC, iron, INR, fibrinogen</a:t>
                      </a:r>
                    </a:p>
                  </a:txBody>
                  <a:tcPr anchor="ctr"/>
                </a:tc>
                <a:extLst>
                  <a:ext uri="{0D108BD9-81ED-4DB2-BD59-A6C34878D82A}">
                    <a16:rowId xmlns:a16="http://schemas.microsoft.com/office/drawing/2014/main" val="426951889"/>
                  </a:ext>
                </a:extLst>
              </a:tr>
              <a:tr h="288473">
                <a:tc>
                  <a:txBody>
                    <a:bodyPr/>
                    <a:lstStyle/>
                    <a:p>
                      <a:r>
                        <a:rPr lang="en-US" sz="1500" b="1"/>
                        <a:t>Ovulatory</a:t>
                      </a:r>
                    </a:p>
                  </a:txBody>
                  <a:tcPr/>
                </a:tc>
                <a:tc>
                  <a:txBody>
                    <a:bodyPr/>
                    <a:lstStyle/>
                    <a:p>
                      <a:pPr algn="ctr"/>
                      <a:r>
                        <a:rPr lang="en-US" sz="1500"/>
                        <a:t>X</a:t>
                      </a:r>
                    </a:p>
                  </a:txBody>
                  <a:tcPr/>
                </a:tc>
                <a:tc>
                  <a:txBody>
                    <a:bodyPr/>
                    <a:lstStyle/>
                    <a:p>
                      <a:pPr algn="ctr"/>
                      <a:r>
                        <a:rPr lang="en-US" sz="1500"/>
                        <a:t>X</a:t>
                      </a:r>
                    </a:p>
                  </a:txBody>
                  <a:tcPr/>
                </a:tc>
                <a:tc>
                  <a:txBody>
                    <a:bodyPr/>
                    <a:lstStyle/>
                    <a:p>
                      <a:pPr algn="ctr"/>
                      <a:r>
                        <a:rPr lang="en-US" sz="1500"/>
                        <a:t>X</a:t>
                      </a:r>
                    </a:p>
                  </a:txBody>
                  <a:tcPr/>
                </a:tc>
                <a:tc>
                  <a:txBody>
                    <a:bodyPr/>
                    <a:lstStyle/>
                    <a:p>
                      <a:r>
                        <a:rPr lang="en-US" sz="1500"/>
                        <a:t>TSH; PCOS w/u</a:t>
                      </a:r>
                    </a:p>
                  </a:txBody>
                  <a:tcPr anchor="ctr"/>
                </a:tc>
                <a:extLst>
                  <a:ext uri="{0D108BD9-81ED-4DB2-BD59-A6C34878D82A}">
                    <a16:rowId xmlns:a16="http://schemas.microsoft.com/office/drawing/2014/main" val="1876050445"/>
                  </a:ext>
                </a:extLst>
              </a:tr>
              <a:tr h="288473">
                <a:tc>
                  <a:txBody>
                    <a:bodyPr/>
                    <a:lstStyle/>
                    <a:p>
                      <a:r>
                        <a:rPr lang="en-US" sz="1500" b="1"/>
                        <a:t>Endometrial</a:t>
                      </a:r>
                    </a:p>
                  </a:txBody>
                  <a:tcPr/>
                </a:tc>
                <a:tc>
                  <a:txBody>
                    <a:bodyPr/>
                    <a:lstStyle/>
                    <a:p>
                      <a:pPr algn="ctr"/>
                      <a:r>
                        <a:rPr lang="en-US" sz="1500"/>
                        <a:t>X</a:t>
                      </a:r>
                    </a:p>
                  </a:txBody>
                  <a:tcPr/>
                </a:tc>
                <a:tc>
                  <a:txBody>
                    <a:bodyPr/>
                    <a:lstStyle/>
                    <a:p>
                      <a:pPr algn="ctr"/>
                      <a:r>
                        <a:rPr lang="en-US" sz="1500"/>
                        <a:t>X</a:t>
                      </a:r>
                    </a:p>
                  </a:txBody>
                  <a:tcPr/>
                </a:tc>
                <a:tc>
                  <a:txBody>
                    <a:bodyPr/>
                    <a:lstStyle/>
                    <a:p>
                      <a:pPr algn="ctr"/>
                      <a:r>
                        <a:rPr lang="en-US" sz="1500"/>
                        <a:t>X</a:t>
                      </a:r>
                    </a:p>
                  </a:txBody>
                  <a:tcPr/>
                </a:tc>
                <a:tc>
                  <a:txBody>
                    <a:bodyPr/>
                    <a:lstStyle/>
                    <a:p>
                      <a:r>
                        <a:rPr lang="en-US" sz="1500"/>
                        <a:t>Pelvic exam; GC/CT; (EMB)</a:t>
                      </a:r>
                    </a:p>
                  </a:txBody>
                  <a:tcPr anchor="ctr"/>
                </a:tc>
                <a:extLst>
                  <a:ext uri="{0D108BD9-81ED-4DB2-BD59-A6C34878D82A}">
                    <a16:rowId xmlns:a16="http://schemas.microsoft.com/office/drawing/2014/main" val="1990340433"/>
                  </a:ext>
                </a:extLst>
              </a:tr>
              <a:tr h="288473">
                <a:tc>
                  <a:txBody>
                    <a:bodyPr/>
                    <a:lstStyle/>
                    <a:p>
                      <a:r>
                        <a:rPr lang="en-US" sz="1500" b="1"/>
                        <a:t>Iatrogenic</a:t>
                      </a:r>
                    </a:p>
                  </a:txBody>
                  <a:tcPr/>
                </a:tc>
                <a:tc>
                  <a:txBody>
                    <a:bodyPr/>
                    <a:lstStyle/>
                    <a:p>
                      <a:pPr algn="ctr"/>
                      <a:r>
                        <a:rPr lang="en-US" sz="1500"/>
                        <a:t>X</a:t>
                      </a:r>
                    </a:p>
                  </a:txBody>
                  <a:tcPr/>
                </a:tc>
                <a:tc>
                  <a:txBody>
                    <a:bodyPr/>
                    <a:lstStyle/>
                    <a:p>
                      <a:pPr algn="ctr"/>
                      <a:r>
                        <a:rPr lang="en-US" sz="1500"/>
                        <a:t>X</a:t>
                      </a:r>
                    </a:p>
                  </a:txBody>
                  <a:tcPr/>
                </a:tc>
                <a:tc>
                  <a:txBody>
                    <a:bodyPr/>
                    <a:lstStyle/>
                    <a:p>
                      <a:pPr algn="ctr"/>
                      <a:r>
                        <a:rPr lang="en-US" sz="1500"/>
                        <a:t>X</a:t>
                      </a:r>
                    </a:p>
                  </a:txBody>
                  <a:tcPr/>
                </a:tc>
                <a:tc>
                  <a:txBody>
                    <a:bodyPr/>
                    <a:lstStyle/>
                    <a:p>
                      <a:r>
                        <a:rPr lang="en-US" sz="1500"/>
                        <a:t>Med review</a:t>
                      </a:r>
                    </a:p>
                  </a:txBody>
                  <a:tcPr anchor="ctr"/>
                </a:tc>
                <a:extLst>
                  <a:ext uri="{0D108BD9-81ED-4DB2-BD59-A6C34878D82A}">
                    <a16:rowId xmlns:a16="http://schemas.microsoft.com/office/drawing/2014/main" val="1549818794"/>
                  </a:ext>
                </a:extLst>
              </a:tr>
              <a:tr h="288473">
                <a:tc>
                  <a:txBody>
                    <a:bodyPr/>
                    <a:lstStyle/>
                    <a:p>
                      <a:r>
                        <a:rPr lang="en-US" sz="1500" b="1"/>
                        <a:t>NOS</a:t>
                      </a:r>
                    </a:p>
                  </a:txBody>
                  <a:tcPr/>
                </a:tc>
                <a:tc>
                  <a:txBody>
                    <a:bodyPr/>
                    <a:lstStyle/>
                    <a:p>
                      <a:pPr algn="ctr"/>
                      <a:r>
                        <a:rPr lang="en-US" sz="1500"/>
                        <a:t>X</a:t>
                      </a:r>
                    </a:p>
                  </a:txBody>
                  <a:tcPr/>
                </a:tc>
                <a:tc>
                  <a:txBody>
                    <a:bodyPr/>
                    <a:lstStyle/>
                    <a:p>
                      <a:pPr algn="ctr"/>
                      <a:r>
                        <a:rPr lang="en-US" sz="1500"/>
                        <a:t>X</a:t>
                      </a:r>
                    </a:p>
                  </a:txBody>
                  <a:tcPr/>
                </a:tc>
                <a:tc>
                  <a:txBody>
                    <a:bodyPr/>
                    <a:lstStyle/>
                    <a:p>
                      <a:pPr algn="ctr"/>
                      <a:r>
                        <a:rPr lang="en-US" sz="1500"/>
                        <a:t>X</a:t>
                      </a:r>
                    </a:p>
                  </a:txBody>
                  <a:tcPr/>
                </a:tc>
                <a:tc>
                  <a:txBody>
                    <a:bodyPr/>
                    <a:lstStyle/>
                    <a:p>
                      <a:r>
                        <a:rPr lang="en-US" sz="1500"/>
                        <a:t>Pelvic exam; GC/CT…</a:t>
                      </a:r>
                    </a:p>
                  </a:txBody>
                  <a:tcPr anchor="ctr"/>
                </a:tc>
                <a:extLst>
                  <a:ext uri="{0D108BD9-81ED-4DB2-BD59-A6C34878D82A}">
                    <a16:rowId xmlns:a16="http://schemas.microsoft.com/office/drawing/2014/main" val="3472358866"/>
                  </a:ext>
                </a:extLst>
              </a:tr>
            </a:tbl>
          </a:graphicData>
        </a:graphic>
      </p:graphicFrame>
    </p:spTree>
    <p:extLst>
      <p:ext uri="{BB962C8B-B14F-4D97-AF65-F5344CB8AC3E}">
        <p14:creationId xmlns:p14="http://schemas.microsoft.com/office/powerpoint/2010/main" val="42599415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962FF-132F-559F-D740-08F066E8F1A2}"/>
              </a:ext>
            </a:extLst>
          </p:cNvPr>
          <p:cNvSpPr>
            <a:spLocks noGrp="1"/>
          </p:cNvSpPr>
          <p:nvPr>
            <p:ph type="title"/>
          </p:nvPr>
        </p:nvSpPr>
        <p:spPr/>
        <p:txBody>
          <a:bodyPr/>
          <a:lstStyle/>
          <a:p>
            <a:r>
              <a:rPr lang="en-US"/>
              <a:t>Thank you!</a:t>
            </a:r>
          </a:p>
        </p:txBody>
      </p:sp>
      <p:sp>
        <p:nvSpPr>
          <p:cNvPr id="3" name="Content Placeholder 2">
            <a:extLst>
              <a:ext uri="{FF2B5EF4-FFF2-40B4-BE49-F238E27FC236}">
                <a16:creationId xmlns:a16="http://schemas.microsoft.com/office/drawing/2014/main" id="{F15275B3-256F-CA41-314E-9B7DC6B4D5BA}"/>
              </a:ext>
            </a:extLst>
          </p:cNvPr>
          <p:cNvSpPr>
            <a:spLocks noGrp="1"/>
          </p:cNvSpPr>
          <p:nvPr>
            <p:ph idx="1"/>
          </p:nvPr>
        </p:nvSpPr>
        <p:spPr/>
        <p:txBody>
          <a:bodyPr/>
          <a:lstStyle/>
          <a:p>
            <a:r>
              <a:rPr lang="en-US"/>
              <a:t>Katie Putnam </a:t>
            </a:r>
            <a:r>
              <a:rPr lang="en-US">
                <a:hlinkClick r:id="rId2"/>
              </a:rPr>
              <a:t>bergerk@ohsu.edu</a:t>
            </a:r>
            <a:endParaRPr lang="en-US"/>
          </a:p>
          <a:p>
            <a:r>
              <a:rPr lang="en-US"/>
              <a:t>Emily Waterman </a:t>
            </a:r>
            <a:r>
              <a:rPr lang="en-US">
                <a:hlinkClick r:id="rId3"/>
              </a:rPr>
              <a:t>watermae@ohsu.edu</a:t>
            </a:r>
            <a:endParaRPr lang="en-US"/>
          </a:p>
        </p:txBody>
      </p:sp>
      <p:sp>
        <p:nvSpPr>
          <p:cNvPr id="4" name="Date Placeholder 3">
            <a:extLst>
              <a:ext uri="{FF2B5EF4-FFF2-40B4-BE49-F238E27FC236}">
                <a16:creationId xmlns:a16="http://schemas.microsoft.com/office/drawing/2014/main" id="{25755284-43E6-A2EF-CD36-22EDEC946C1F}"/>
              </a:ext>
            </a:extLst>
          </p:cNvPr>
          <p:cNvSpPr>
            <a:spLocks noGrp="1"/>
          </p:cNvSpPr>
          <p:nvPr>
            <p:ph type="dt" sz="half" idx="10"/>
          </p:nvPr>
        </p:nvSpPr>
        <p:spPr/>
        <p:txBody>
          <a:bodyPr/>
          <a:lstStyle/>
          <a:p>
            <a:fld id="{CC5BBC7C-EE85-4747-A042-3BC83BD86F3F}" type="datetime1">
              <a:rPr lang="en-US" smtClean="0"/>
              <a:t>3/30/2026</a:t>
            </a:fld>
            <a:endParaRPr lang="en-US"/>
          </a:p>
        </p:txBody>
      </p:sp>
      <p:sp>
        <p:nvSpPr>
          <p:cNvPr id="5" name="Footer Placeholder 4">
            <a:extLst>
              <a:ext uri="{FF2B5EF4-FFF2-40B4-BE49-F238E27FC236}">
                <a16:creationId xmlns:a16="http://schemas.microsoft.com/office/drawing/2014/main" id="{FDF5FB01-D4EC-7CFC-740F-A4179CE18C58}"/>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4E2E2AEF-630C-EA1D-353F-E08E6EC1F7A2}"/>
              </a:ext>
            </a:extLst>
          </p:cNvPr>
          <p:cNvSpPr>
            <a:spLocks noGrp="1"/>
          </p:cNvSpPr>
          <p:nvPr>
            <p:ph type="sldNum" sz="quarter" idx="12"/>
          </p:nvPr>
        </p:nvSpPr>
        <p:spPr/>
        <p:txBody>
          <a:bodyPr/>
          <a:lstStyle/>
          <a:p>
            <a:fld id="{017DE1FC-E54A-4B87-A814-263D1E8654B2}" type="slidenum">
              <a:rPr lang="en-US" smtClean="0"/>
              <a:t>56</a:t>
            </a:fld>
            <a:endParaRPr lang="en-US"/>
          </a:p>
        </p:txBody>
      </p:sp>
    </p:spTree>
    <p:extLst>
      <p:ext uri="{BB962C8B-B14F-4D97-AF65-F5344CB8AC3E}">
        <p14:creationId xmlns:p14="http://schemas.microsoft.com/office/powerpoint/2010/main" val="1590903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4F125-56A5-A19C-AB9A-87F5B49EFD4C}"/>
              </a:ext>
            </a:extLst>
          </p:cNvPr>
          <p:cNvSpPr>
            <a:spLocks noGrp="1"/>
          </p:cNvSpPr>
          <p:nvPr>
            <p:ph type="title"/>
          </p:nvPr>
        </p:nvSpPr>
        <p:spPr/>
        <p:txBody>
          <a:bodyPr/>
          <a:lstStyle/>
          <a:p>
            <a:r>
              <a:rPr lang="en-US" dirty="0"/>
              <a:t>What is on your </a:t>
            </a:r>
            <a:r>
              <a:rPr lang="en-US" dirty="0" err="1"/>
              <a:t>ddx</a:t>
            </a:r>
            <a:r>
              <a:rPr lang="en-US" dirty="0"/>
              <a:t>?</a:t>
            </a:r>
          </a:p>
        </p:txBody>
      </p:sp>
      <p:sp>
        <p:nvSpPr>
          <p:cNvPr id="3" name="Content Placeholder 2">
            <a:extLst>
              <a:ext uri="{FF2B5EF4-FFF2-40B4-BE49-F238E27FC236}">
                <a16:creationId xmlns:a16="http://schemas.microsoft.com/office/drawing/2014/main" id="{C6847123-09EA-2C8D-BFCE-1E15B8D93DBF}"/>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03364B22-DE0B-D411-A1AF-9B94E4032269}"/>
              </a:ext>
            </a:extLst>
          </p:cNvPr>
          <p:cNvSpPr>
            <a:spLocks noGrp="1"/>
          </p:cNvSpPr>
          <p:nvPr>
            <p:ph type="dt" sz="half" idx="10"/>
          </p:nvPr>
        </p:nvSpPr>
        <p:spPr/>
        <p:txBody>
          <a:bodyPr/>
          <a:lstStyle/>
          <a:p>
            <a:fld id="{775B1B29-D9DE-465D-9FF4-F70095C33799}" type="datetime1">
              <a:rPr lang="en-US"/>
              <a:t>3/30/2026</a:t>
            </a:fld>
            <a:endParaRPr lang="en-US"/>
          </a:p>
        </p:txBody>
      </p:sp>
      <p:sp>
        <p:nvSpPr>
          <p:cNvPr id="5" name="Footer Placeholder 4">
            <a:extLst>
              <a:ext uri="{FF2B5EF4-FFF2-40B4-BE49-F238E27FC236}">
                <a16:creationId xmlns:a16="http://schemas.microsoft.com/office/drawing/2014/main" id="{8478C9B3-2563-ACC4-7416-4A7B7FF1747C}"/>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45B5B073-B453-F163-0F31-CC3FB6C912A9}"/>
              </a:ext>
            </a:extLst>
          </p:cNvPr>
          <p:cNvSpPr>
            <a:spLocks noGrp="1"/>
          </p:cNvSpPr>
          <p:nvPr>
            <p:ph type="sldNum" sz="quarter" idx="12"/>
          </p:nvPr>
        </p:nvSpPr>
        <p:spPr/>
        <p:txBody>
          <a:bodyPr/>
          <a:lstStyle/>
          <a:p>
            <a:fld id="{017DE1FC-E54A-4B87-A814-263D1E8654B2}" type="slidenum">
              <a:rPr lang="en-US" dirty="0"/>
              <a:t>6</a:t>
            </a:fld>
            <a:endParaRPr lang="en-US"/>
          </a:p>
        </p:txBody>
      </p:sp>
    </p:spTree>
    <p:extLst>
      <p:ext uri="{BB962C8B-B14F-4D97-AF65-F5344CB8AC3E}">
        <p14:creationId xmlns:p14="http://schemas.microsoft.com/office/powerpoint/2010/main" val="3970616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C0056-7E83-1007-6125-86D421528552}"/>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4FB78058-A901-8545-A65D-19F9C1E7E39D}"/>
              </a:ext>
            </a:extLst>
          </p:cNvPr>
          <p:cNvSpPr>
            <a:spLocks noGrp="1"/>
          </p:cNvSpPr>
          <p:nvPr>
            <p:ph type="dt" sz="half" idx="10"/>
          </p:nvPr>
        </p:nvSpPr>
        <p:spPr/>
        <p:txBody>
          <a:bodyPr/>
          <a:lstStyle/>
          <a:p>
            <a:fld id="{C2E7EAFE-EA84-4902-BA0F-15BA150E18B7}" type="datetime1">
              <a:rPr lang="en-US" smtClean="0"/>
              <a:t>3/30/2026</a:t>
            </a:fld>
            <a:endParaRPr lang="en-US"/>
          </a:p>
        </p:txBody>
      </p:sp>
      <p:sp>
        <p:nvSpPr>
          <p:cNvPr id="5" name="Footer Placeholder 4">
            <a:extLst>
              <a:ext uri="{FF2B5EF4-FFF2-40B4-BE49-F238E27FC236}">
                <a16:creationId xmlns:a16="http://schemas.microsoft.com/office/drawing/2014/main" id="{8EDB490A-CAC4-48A8-33E4-2E51134784D9}"/>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98A7EE38-F2FB-078A-7D69-F4AED23FBA68}"/>
              </a:ext>
            </a:extLst>
          </p:cNvPr>
          <p:cNvSpPr>
            <a:spLocks noGrp="1"/>
          </p:cNvSpPr>
          <p:nvPr>
            <p:ph type="sldNum" sz="quarter" idx="12"/>
          </p:nvPr>
        </p:nvSpPr>
        <p:spPr/>
        <p:txBody>
          <a:bodyPr/>
          <a:lstStyle/>
          <a:p>
            <a:fld id="{017DE1FC-E54A-4B87-A814-263D1E8654B2}" type="slidenum">
              <a:rPr lang="en-US" smtClean="0"/>
              <a:t>7</a:t>
            </a:fld>
            <a:endParaRPr lang="en-US"/>
          </a:p>
        </p:txBody>
      </p:sp>
      <p:pic>
        <p:nvPicPr>
          <p:cNvPr id="8" name="Picture 7">
            <a:extLst>
              <a:ext uri="{FF2B5EF4-FFF2-40B4-BE49-F238E27FC236}">
                <a16:creationId xmlns:a16="http://schemas.microsoft.com/office/drawing/2014/main" id="{244060DB-EC43-3816-4FE4-0DC575DF21BB}"/>
              </a:ext>
            </a:extLst>
          </p:cNvPr>
          <p:cNvPicPr>
            <a:picLocks noChangeAspect="1"/>
          </p:cNvPicPr>
          <p:nvPr/>
        </p:nvPicPr>
        <p:blipFill>
          <a:blip r:embed="rId3"/>
          <a:stretch>
            <a:fillRect/>
          </a:stretch>
        </p:blipFill>
        <p:spPr>
          <a:xfrm>
            <a:off x="302202" y="885825"/>
            <a:ext cx="8096250" cy="5086350"/>
          </a:xfrm>
          <a:prstGeom prst="rect">
            <a:avLst/>
          </a:prstGeom>
        </p:spPr>
      </p:pic>
      <p:sp>
        <p:nvSpPr>
          <p:cNvPr id="12" name="TextBox 11">
            <a:extLst>
              <a:ext uri="{FF2B5EF4-FFF2-40B4-BE49-F238E27FC236}">
                <a16:creationId xmlns:a16="http://schemas.microsoft.com/office/drawing/2014/main" id="{79C58A87-C179-8EC3-3700-15039FCADEDE}"/>
              </a:ext>
            </a:extLst>
          </p:cNvPr>
          <p:cNvSpPr txBox="1"/>
          <p:nvPr/>
        </p:nvSpPr>
        <p:spPr>
          <a:xfrm>
            <a:off x="0" y="6401465"/>
            <a:ext cx="10580722" cy="400110"/>
          </a:xfrm>
          <a:prstGeom prst="rect">
            <a:avLst/>
          </a:prstGeom>
          <a:noFill/>
        </p:spPr>
        <p:txBody>
          <a:bodyPr wrap="square">
            <a:spAutoFit/>
          </a:bodyPr>
          <a:lstStyle/>
          <a:p>
            <a:r>
              <a:rPr lang="en-US" sz="1000"/>
              <a:t>Kontogiannis A, Matsas A, Valsami S, Livanou ME, Panoskaltsis T, Christopoulos P. Primary Hemostasis Disorders as a Cause of Heavy Menstrual Bleeding in Women of Reproductive Age. J Clin Med. 2023 Sep 1;12(17):5702. </a:t>
            </a:r>
          </a:p>
        </p:txBody>
      </p:sp>
      <p:sp>
        <p:nvSpPr>
          <p:cNvPr id="11" name="Content Placeholder 2">
            <a:extLst>
              <a:ext uri="{FF2B5EF4-FFF2-40B4-BE49-F238E27FC236}">
                <a16:creationId xmlns:a16="http://schemas.microsoft.com/office/drawing/2014/main" id="{74E9FE29-0897-9219-30B5-819F36B4AE13}"/>
              </a:ext>
            </a:extLst>
          </p:cNvPr>
          <p:cNvSpPr>
            <a:spLocks noGrp="1"/>
          </p:cNvSpPr>
          <p:nvPr>
            <p:ph idx="1"/>
          </p:nvPr>
        </p:nvSpPr>
        <p:spPr>
          <a:xfrm>
            <a:off x="8954730" y="415637"/>
            <a:ext cx="2714948" cy="3131128"/>
          </a:xfrm>
          <a:ln w="28575"/>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fontScale="77500" lnSpcReduction="20000"/>
          </a:bodyPr>
          <a:lstStyle/>
          <a:p>
            <a:r>
              <a:rPr lang="en-US">
                <a:ea typeface="+mn-lt"/>
                <a:cs typeface="+mn-lt"/>
              </a:rPr>
              <a:t>International Federation of Gynecology and Oncology </a:t>
            </a:r>
            <a:r>
              <a:rPr lang="en-US" b="1">
                <a:ea typeface="+mn-lt"/>
                <a:cs typeface="+mn-lt"/>
              </a:rPr>
              <a:t>(FIGO) </a:t>
            </a:r>
            <a:r>
              <a:rPr lang="en-US">
                <a:ea typeface="+mn-lt"/>
                <a:cs typeface="+mn-lt"/>
              </a:rPr>
              <a:t>classification system for abnormal uterine bleeding</a:t>
            </a:r>
          </a:p>
          <a:p>
            <a:r>
              <a:rPr lang="en-US">
                <a:ea typeface="+mn-lt"/>
                <a:cs typeface="+mn-lt"/>
              </a:rPr>
              <a:t>Framework for </a:t>
            </a:r>
            <a:r>
              <a:rPr lang="en-US" b="1">
                <a:ea typeface="+mn-lt"/>
                <a:cs typeface="+mn-lt"/>
              </a:rPr>
              <a:t>differential</a:t>
            </a:r>
            <a:r>
              <a:rPr lang="en-US">
                <a:ea typeface="+mn-lt"/>
                <a:cs typeface="+mn-lt"/>
              </a:rPr>
              <a:t> considerations for abnormal uterine bleeding</a:t>
            </a:r>
          </a:p>
        </p:txBody>
      </p:sp>
    </p:spTree>
    <p:extLst>
      <p:ext uri="{BB962C8B-B14F-4D97-AF65-F5344CB8AC3E}">
        <p14:creationId xmlns:p14="http://schemas.microsoft.com/office/powerpoint/2010/main" val="2449998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1666A-C468-F984-5674-56906EDBD37A}"/>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0E7EDC31-148F-6779-1BB1-FDA5B5B0CACA}"/>
              </a:ext>
            </a:extLst>
          </p:cNvPr>
          <p:cNvSpPr>
            <a:spLocks noGrp="1"/>
          </p:cNvSpPr>
          <p:nvPr>
            <p:ph type="dt" sz="half" idx="10"/>
          </p:nvPr>
        </p:nvSpPr>
        <p:spPr/>
        <p:txBody>
          <a:bodyPr/>
          <a:lstStyle/>
          <a:p>
            <a:fld id="{C2E7EAFE-EA84-4902-BA0F-15BA150E18B7}" type="datetime1">
              <a:rPr lang="en-US" smtClean="0"/>
              <a:t>3/30/2026</a:t>
            </a:fld>
            <a:endParaRPr lang="en-US"/>
          </a:p>
        </p:txBody>
      </p:sp>
      <p:sp>
        <p:nvSpPr>
          <p:cNvPr id="5" name="Footer Placeholder 4">
            <a:extLst>
              <a:ext uri="{FF2B5EF4-FFF2-40B4-BE49-F238E27FC236}">
                <a16:creationId xmlns:a16="http://schemas.microsoft.com/office/drawing/2014/main" id="{906A9A87-FEEF-A849-9AAB-B8AAC66637FB}"/>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B1F9FA11-F7BA-59FE-57B5-3A15BF4E5A3D}"/>
              </a:ext>
            </a:extLst>
          </p:cNvPr>
          <p:cNvSpPr>
            <a:spLocks noGrp="1"/>
          </p:cNvSpPr>
          <p:nvPr>
            <p:ph type="sldNum" sz="quarter" idx="12"/>
          </p:nvPr>
        </p:nvSpPr>
        <p:spPr/>
        <p:txBody>
          <a:bodyPr/>
          <a:lstStyle/>
          <a:p>
            <a:fld id="{017DE1FC-E54A-4B87-A814-263D1E8654B2}" type="slidenum">
              <a:rPr lang="en-US" smtClean="0"/>
              <a:t>8</a:t>
            </a:fld>
            <a:endParaRPr lang="en-US"/>
          </a:p>
        </p:txBody>
      </p:sp>
      <p:pic>
        <p:nvPicPr>
          <p:cNvPr id="8" name="Picture 7">
            <a:extLst>
              <a:ext uri="{FF2B5EF4-FFF2-40B4-BE49-F238E27FC236}">
                <a16:creationId xmlns:a16="http://schemas.microsoft.com/office/drawing/2014/main" id="{501E4305-9F75-A772-DC14-56EA49901FDE}"/>
              </a:ext>
            </a:extLst>
          </p:cNvPr>
          <p:cNvPicPr>
            <a:picLocks noChangeAspect="1"/>
          </p:cNvPicPr>
          <p:nvPr/>
        </p:nvPicPr>
        <p:blipFill>
          <a:blip r:embed="rId3"/>
          <a:stretch>
            <a:fillRect/>
          </a:stretch>
        </p:blipFill>
        <p:spPr>
          <a:xfrm>
            <a:off x="302202" y="885825"/>
            <a:ext cx="8096250" cy="5086350"/>
          </a:xfrm>
          <a:prstGeom prst="rect">
            <a:avLst/>
          </a:prstGeom>
        </p:spPr>
      </p:pic>
      <p:sp>
        <p:nvSpPr>
          <p:cNvPr id="12" name="TextBox 11">
            <a:extLst>
              <a:ext uri="{FF2B5EF4-FFF2-40B4-BE49-F238E27FC236}">
                <a16:creationId xmlns:a16="http://schemas.microsoft.com/office/drawing/2014/main" id="{71688F07-88D1-4862-2E66-C53D6EA34626}"/>
              </a:ext>
            </a:extLst>
          </p:cNvPr>
          <p:cNvSpPr txBox="1"/>
          <p:nvPr/>
        </p:nvSpPr>
        <p:spPr>
          <a:xfrm>
            <a:off x="0" y="6405252"/>
            <a:ext cx="10580722" cy="400110"/>
          </a:xfrm>
          <a:prstGeom prst="rect">
            <a:avLst/>
          </a:prstGeom>
          <a:noFill/>
        </p:spPr>
        <p:txBody>
          <a:bodyPr wrap="square">
            <a:spAutoFit/>
          </a:bodyPr>
          <a:lstStyle/>
          <a:p>
            <a:r>
              <a:rPr lang="en-US" sz="1000"/>
              <a:t>Kontogiannis A, Matsas A, Valsami S, Livanou ME, Panoskaltsis T, Christopoulos P. Primary Hemostasis Disorders as a Cause of Heavy Menstrual Bleeding in Women of Reproductive Age. J Clin Med. 2023 Sep 1;12(17):5702. </a:t>
            </a:r>
          </a:p>
        </p:txBody>
      </p:sp>
      <p:sp>
        <p:nvSpPr>
          <p:cNvPr id="2" name="Rectangle 1">
            <a:extLst>
              <a:ext uri="{FF2B5EF4-FFF2-40B4-BE49-F238E27FC236}">
                <a16:creationId xmlns:a16="http://schemas.microsoft.com/office/drawing/2014/main" id="{B8A3D8E0-244F-CA63-88BD-B204FB7B033C}"/>
              </a:ext>
            </a:extLst>
          </p:cNvPr>
          <p:cNvSpPr/>
          <p:nvPr/>
        </p:nvSpPr>
        <p:spPr>
          <a:xfrm>
            <a:off x="5680364" y="4289543"/>
            <a:ext cx="1607128" cy="283586"/>
          </a:xfrm>
          <a:prstGeom prst="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A6D85F5F-F977-2565-87CA-AED47592B221}"/>
              </a:ext>
            </a:extLst>
          </p:cNvPr>
          <p:cNvSpPr/>
          <p:nvPr/>
        </p:nvSpPr>
        <p:spPr>
          <a:xfrm>
            <a:off x="5680363" y="4568512"/>
            <a:ext cx="2484581" cy="283586"/>
          </a:xfrm>
          <a:prstGeom prst="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0FB6E10C-4340-735F-EEBD-72406A2E6791}"/>
              </a:ext>
            </a:extLst>
          </p:cNvPr>
          <p:cNvSpPr/>
          <p:nvPr/>
        </p:nvSpPr>
        <p:spPr>
          <a:xfrm>
            <a:off x="5680363" y="5405779"/>
            <a:ext cx="2718089" cy="283586"/>
          </a:xfrm>
          <a:prstGeom prst="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aphicFrame>
        <p:nvGraphicFramePr>
          <p:cNvPr id="9" name="Diagram 8">
            <a:extLst>
              <a:ext uri="{FF2B5EF4-FFF2-40B4-BE49-F238E27FC236}">
                <a16:creationId xmlns:a16="http://schemas.microsoft.com/office/drawing/2014/main" id="{A62B7D72-7CCF-2722-7BEA-C1F65A6618A3}"/>
              </a:ext>
            </a:extLst>
          </p:cNvPr>
          <p:cNvGraphicFramePr/>
          <p:nvPr/>
        </p:nvGraphicFramePr>
        <p:xfrm>
          <a:off x="8398453" y="3713018"/>
          <a:ext cx="3643654" cy="9490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Diagram 13">
            <a:extLst>
              <a:ext uri="{FF2B5EF4-FFF2-40B4-BE49-F238E27FC236}">
                <a16:creationId xmlns:a16="http://schemas.microsoft.com/office/drawing/2014/main" id="{66106F4F-B4EF-BEE5-A4EC-79E5D49ACFBA}"/>
              </a:ext>
            </a:extLst>
          </p:cNvPr>
          <p:cNvGraphicFramePr/>
          <p:nvPr/>
        </p:nvGraphicFramePr>
        <p:xfrm>
          <a:off x="8339715" y="5350144"/>
          <a:ext cx="3702392" cy="94905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cxnSp>
        <p:nvCxnSpPr>
          <p:cNvPr id="17" name="Straight Connector 16">
            <a:extLst>
              <a:ext uri="{FF2B5EF4-FFF2-40B4-BE49-F238E27FC236}">
                <a16:creationId xmlns:a16="http://schemas.microsoft.com/office/drawing/2014/main" id="{19425814-4AFC-2D26-A17C-A079806FB2AE}"/>
              </a:ext>
            </a:extLst>
          </p:cNvPr>
          <p:cNvCxnSpPr>
            <a:cxnSpLocks/>
          </p:cNvCxnSpPr>
          <p:nvPr/>
        </p:nvCxnSpPr>
        <p:spPr>
          <a:xfrm flipV="1">
            <a:off x="8265464" y="4198217"/>
            <a:ext cx="573736" cy="518795"/>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39814DFA-0291-349C-9346-383B44E6AEB5}"/>
              </a:ext>
            </a:extLst>
          </p:cNvPr>
          <p:cNvCxnSpPr>
            <a:cxnSpLocks/>
          </p:cNvCxnSpPr>
          <p:nvPr/>
        </p:nvCxnSpPr>
        <p:spPr>
          <a:xfrm>
            <a:off x="8526138" y="5602670"/>
            <a:ext cx="313062" cy="222002"/>
          </a:xfrm>
          <a:prstGeom prst="line">
            <a:avLst/>
          </a:prstGeom>
          <a:ln w="28575"/>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24578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36A49-1463-8A5D-6879-D72C3661C701}"/>
              </a:ext>
            </a:extLst>
          </p:cNvPr>
          <p:cNvSpPr>
            <a:spLocks noGrp="1"/>
          </p:cNvSpPr>
          <p:nvPr>
            <p:ph type="title"/>
          </p:nvPr>
        </p:nvSpPr>
        <p:spPr>
          <a:xfrm>
            <a:off x="1270000" y="83417"/>
            <a:ext cx="10240903" cy="557986"/>
          </a:xfrm>
        </p:spPr>
        <p:txBody>
          <a:bodyPr/>
          <a:lstStyle/>
          <a:p>
            <a:r>
              <a:rPr lang="en-US"/>
              <a:t>Taking the history</a:t>
            </a:r>
          </a:p>
        </p:txBody>
      </p:sp>
      <p:graphicFrame>
        <p:nvGraphicFramePr>
          <p:cNvPr id="7" name="Content Placeholder 6">
            <a:extLst>
              <a:ext uri="{FF2B5EF4-FFF2-40B4-BE49-F238E27FC236}">
                <a16:creationId xmlns:a16="http://schemas.microsoft.com/office/drawing/2014/main" id="{3963B6B3-8199-62EB-7574-380AB92CF67B}"/>
              </a:ext>
            </a:extLst>
          </p:cNvPr>
          <p:cNvGraphicFramePr>
            <a:graphicFrameLocks noGrp="1"/>
          </p:cNvGraphicFramePr>
          <p:nvPr>
            <p:ph idx="1"/>
          </p:nvPr>
        </p:nvGraphicFramePr>
        <p:xfrm>
          <a:off x="1371600" y="641403"/>
          <a:ext cx="10240963" cy="5620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1B0A35ED-3622-4786-8C41-C5EEABCF1B53}"/>
              </a:ext>
            </a:extLst>
          </p:cNvPr>
          <p:cNvSpPr>
            <a:spLocks noGrp="1"/>
          </p:cNvSpPr>
          <p:nvPr>
            <p:ph type="dt" sz="half" idx="10"/>
          </p:nvPr>
        </p:nvSpPr>
        <p:spPr/>
        <p:txBody>
          <a:bodyPr/>
          <a:lstStyle/>
          <a:p>
            <a:fld id="{D6FF3BD8-B1A3-425E-94DD-A44C672FC595}" type="datetime1">
              <a:rPr lang="en-US" smtClean="0"/>
              <a:t>3/30/2026</a:t>
            </a:fld>
            <a:endParaRPr lang="en-US"/>
          </a:p>
        </p:txBody>
      </p:sp>
      <p:sp>
        <p:nvSpPr>
          <p:cNvPr id="5" name="Footer Placeholder 4">
            <a:extLst>
              <a:ext uri="{FF2B5EF4-FFF2-40B4-BE49-F238E27FC236}">
                <a16:creationId xmlns:a16="http://schemas.microsoft.com/office/drawing/2014/main" id="{52C52BE4-700F-1B2A-43D7-2C2A87718C82}"/>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263D5334-5BC7-F428-0ABA-F80D0768394C}"/>
              </a:ext>
            </a:extLst>
          </p:cNvPr>
          <p:cNvSpPr>
            <a:spLocks noGrp="1"/>
          </p:cNvSpPr>
          <p:nvPr>
            <p:ph type="sldNum" sz="quarter" idx="12"/>
          </p:nvPr>
        </p:nvSpPr>
        <p:spPr/>
        <p:txBody>
          <a:bodyPr/>
          <a:lstStyle/>
          <a:p>
            <a:fld id="{017DE1FC-E54A-4B87-A814-263D1E8654B2}" type="slidenum">
              <a:rPr lang="en-US" smtClean="0"/>
              <a:t>9</a:t>
            </a:fld>
            <a:endParaRPr lang="en-US"/>
          </a:p>
        </p:txBody>
      </p:sp>
    </p:spTree>
    <p:extLst>
      <p:ext uri="{BB962C8B-B14F-4D97-AF65-F5344CB8AC3E}">
        <p14:creationId xmlns:p14="http://schemas.microsoft.com/office/powerpoint/2010/main" val="39718943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u2bhgc3wdq3j7azpnxfbakw1j3be3p"/>
</p:tagLst>
</file>

<file path=ppt/theme/theme1.xml><?xml version="1.0" encoding="utf-8"?>
<a:theme xmlns:a="http://schemas.openxmlformats.org/drawingml/2006/main" name="GradientRiseVTI">
  <a:themeElements>
    <a:clrScheme name="GradientRiseVTI">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GradientRiseVTI">
      <a:majorFont>
        <a:latin typeface="Avenir Next LT Pro"/>
        <a:ea typeface=""/>
        <a:cs typeface=""/>
      </a:majorFont>
      <a:minorFont>
        <a:latin typeface="Avenir Next LT Pro Light"/>
        <a:ea typeface=""/>
        <a:cs typeface=""/>
      </a:minorFont>
    </a:fontScheme>
    <a:fmtScheme name="GradientRise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13C68A69-E745-489A-84EC-B7BCE4AA380B}" vid="{9CF7857A-9412-4E45-AB0D-6EAA5A7DC4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65985E872C4F42B232D6205948D775" ma:contentTypeVersion="16" ma:contentTypeDescription="Create a new document." ma:contentTypeScope="" ma:versionID="33b852040fff8588b62534b5863287db">
  <xsd:schema xmlns:xsd="http://www.w3.org/2001/XMLSchema" xmlns:xs="http://www.w3.org/2001/XMLSchema" xmlns:p="http://schemas.microsoft.com/office/2006/metadata/properties" xmlns:ns2="1047a0de-e45b-4fd0-9017-1e6044c1fc03" xmlns:ns3="a448b94a-0e58-46db-8a05-d939707934dc" targetNamespace="http://schemas.microsoft.com/office/2006/metadata/properties" ma:root="true" ma:fieldsID="45612f9dfc9c6bb3a29da006f27e5ac8" ns2:_="" ns3:_="">
    <xsd:import namespace="1047a0de-e45b-4fd0-9017-1e6044c1fc03"/>
    <xsd:import namespace="a448b94a-0e58-46db-8a05-d939707934d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a0de-e45b-4fd0-9017-1e6044c1fc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b15c13e-58db-4d67-9e87-df2024ad83a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48b94a-0e58-46db-8a05-d939707934dc"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b70a1bb-14a2-441e-ae9a-d7f2085ecbc3}" ma:internalName="TaxCatchAll" ma:showField="CatchAllData" ma:web="a448b94a-0e58-46db-8a05-d939707934d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448b94a-0e58-46db-8a05-d939707934dc" xsi:nil="true"/>
    <lcf76f155ced4ddcb4097134ff3c332f xmlns="1047a0de-e45b-4fd0-9017-1e6044c1fc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0D51D1D-92AD-4CF1-BFC0-868473FD805F}"/>
</file>

<file path=customXml/itemProps2.xml><?xml version="1.0" encoding="utf-8"?>
<ds:datastoreItem xmlns:ds="http://schemas.openxmlformats.org/officeDocument/2006/customXml" ds:itemID="{0CB7CE31-60FD-488E-B07B-6FAE27D77C98}"/>
</file>

<file path=customXml/itemProps3.xml><?xml version="1.0" encoding="utf-8"?>
<ds:datastoreItem xmlns:ds="http://schemas.openxmlformats.org/officeDocument/2006/customXml" ds:itemID="{30BEFFA0-89F8-48C2-81EA-71D27130F85D}"/>
</file>

<file path=docProps/app.xml><?xml version="1.0" encoding="utf-8"?>
<Properties xmlns="http://schemas.openxmlformats.org/officeDocument/2006/extended-properties" xmlns:vt="http://schemas.openxmlformats.org/officeDocument/2006/docPropsVTypes">
  <Template>office theme</Template>
  <TotalTime>23</TotalTime>
  <Words>4927</Words>
  <Application>Microsoft Office PowerPoint</Application>
  <PresentationFormat>Widescreen</PresentationFormat>
  <Paragraphs>647</Paragraphs>
  <Slides>56</Slides>
  <Notes>12</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GradientRiseVTI</vt:lpstr>
      <vt:lpstr>Spotlight on Spotting  Mastering Abnormal Uterine  Bleeding in Primary Care</vt:lpstr>
      <vt:lpstr>Disclosures</vt:lpstr>
      <vt:lpstr>Objectives</vt:lpstr>
      <vt:lpstr>adolescents</vt:lpstr>
      <vt:lpstr>Case 1: Taylor</vt:lpstr>
      <vt:lpstr>What is on your ddx?</vt:lpstr>
      <vt:lpstr>PowerPoint Presentation</vt:lpstr>
      <vt:lpstr>PowerPoint Presentation</vt:lpstr>
      <vt:lpstr>Taking the history</vt:lpstr>
      <vt:lpstr>Assessment tools (FIGO)</vt:lpstr>
      <vt:lpstr>Assessment tools (ACOG)</vt:lpstr>
      <vt:lpstr>Assessment tools (PBAC)</vt:lpstr>
      <vt:lpstr>What is your workup?</vt:lpstr>
      <vt:lpstr>workup</vt:lpstr>
      <vt:lpstr>PowerPoint Presentation</vt:lpstr>
      <vt:lpstr>Case 1: Taylor</vt:lpstr>
      <vt:lpstr>What is the cause of taylor’s bleeding?</vt:lpstr>
      <vt:lpstr>Acute management of aub</vt:lpstr>
      <vt:lpstr>Ongoing management of aub</vt:lpstr>
      <vt:lpstr>Ongoing management of aub</vt:lpstr>
      <vt:lpstr>Reproductive ageD</vt:lpstr>
      <vt:lpstr>Case 2: SOFIA</vt:lpstr>
      <vt:lpstr>What is on your ddx?</vt:lpstr>
      <vt:lpstr>Case 2: what is your ddx?</vt:lpstr>
      <vt:lpstr>What is your workup?</vt:lpstr>
      <vt:lpstr>When to do what</vt:lpstr>
      <vt:lpstr>Malignancy risk</vt:lpstr>
      <vt:lpstr>PowerPoint Presentation</vt:lpstr>
      <vt:lpstr>Case 2: SOFIA</vt:lpstr>
      <vt:lpstr>Long-acting reversible contraception (LARC) for aub</vt:lpstr>
      <vt:lpstr>Case 2: SOFIA</vt:lpstr>
      <vt:lpstr>Management of Breakthrough (Iatrogenic) Bleeding</vt:lpstr>
      <vt:lpstr>CASE 2: SOfia</vt:lpstr>
      <vt:lpstr>Non- Hormonal </vt:lpstr>
      <vt:lpstr>perimenopausE</vt:lpstr>
      <vt:lpstr>Case 3: leah</vt:lpstr>
      <vt:lpstr>What is on your ddx?</vt:lpstr>
      <vt:lpstr>Case 3: ddx</vt:lpstr>
      <vt:lpstr>Does Leah have AUB?</vt:lpstr>
      <vt:lpstr>Perimenopausal "AUB"?</vt:lpstr>
      <vt:lpstr>Perimenopausal “AUB“ and endometrial cancer</vt:lpstr>
      <vt:lpstr>What is your workup?</vt:lpstr>
      <vt:lpstr>Perimenopausal "AUB"?</vt:lpstr>
      <vt:lpstr>Case 3: Management of perimenopausal AUB-O</vt:lpstr>
      <vt:lpstr>Surgical treatment of aub</vt:lpstr>
      <vt:lpstr>POST-MENOPAUSAL</vt:lpstr>
      <vt:lpstr>Case 4: June</vt:lpstr>
      <vt:lpstr>what is on your ddx?</vt:lpstr>
      <vt:lpstr>Health Inequities and Endometrial Cancer</vt:lpstr>
      <vt:lpstr>Health Inequities and Endometrial Cancer</vt:lpstr>
      <vt:lpstr>What is your first step in workup for June?</vt:lpstr>
      <vt:lpstr>Transvaginal ultrasound</vt:lpstr>
      <vt:lpstr>Endometrial biopsy</vt:lpstr>
      <vt:lpstr>EMB Technique</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Katherine Putnam</cp:lastModifiedBy>
  <cp:revision>224</cp:revision>
  <dcterms:created xsi:type="dcterms:W3CDTF">2024-11-25T20:04:38Z</dcterms:created>
  <dcterms:modified xsi:type="dcterms:W3CDTF">2026-03-30T16:15:49Z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0x0101004C65985E872C4F42B232D6205948D775</vt:lpwstr>
  </property>
</Properties>
</file>