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B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424" y="1371599"/>
            <a:ext cx="16002000" cy="5943602"/>
          </a:xfrm>
        </p:spPr>
        <p:txBody>
          <a:bodyPr anchor="b">
            <a:normAutofit/>
          </a:bodyPr>
          <a:lstStyle>
            <a:lvl1pPr algn="l">
              <a:defRPr sz="96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424" y="7687735"/>
            <a:ext cx="12801600" cy="3894666"/>
          </a:xfrm>
        </p:spPr>
        <p:txBody>
          <a:bodyPr anchor="t">
            <a:normAutofit/>
          </a:bodyPr>
          <a:lstStyle>
            <a:lvl1pPr marL="0" indent="0" algn="l">
              <a:buNone/>
              <a:defRPr sz="4200">
                <a:solidFill>
                  <a:schemeClr val="bg2">
                    <a:lumMod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6456024" y="16934"/>
            <a:ext cx="7620000" cy="762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2216341" y="183091"/>
            <a:ext cx="12161310" cy="121613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4471650" y="457200"/>
            <a:ext cx="9906000" cy="990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4671675" y="64557"/>
            <a:ext cx="9705978" cy="970597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5690853" y="1219203"/>
            <a:ext cx="8686798" cy="868679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213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371600" y="1066800"/>
            <a:ext cx="21637624" cy="62484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200"/>
            </a:lvl1pPr>
            <a:lvl2pPr marL="914400" indent="0">
              <a:buNone/>
              <a:defRPr sz="3200"/>
            </a:lvl2pPr>
            <a:lvl3pPr marL="1828800" indent="0">
              <a:buNone/>
              <a:defRPr sz="3200"/>
            </a:lvl3pPr>
            <a:lvl4pPr marL="2743200" indent="0">
              <a:buNone/>
              <a:defRPr sz="3200"/>
            </a:lvl4pPr>
            <a:lvl5pPr marL="3657600" indent="0">
              <a:buNone/>
              <a:defRPr sz="3200"/>
            </a:lvl5pPr>
            <a:lvl6pPr marL="4572000" indent="0">
              <a:buNone/>
              <a:defRPr sz="3200"/>
            </a:lvl6pPr>
            <a:lvl7pPr marL="5486400" indent="0">
              <a:buNone/>
              <a:defRPr sz="3200"/>
            </a:lvl7pPr>
            <a:lvl8pPr marL="6400800" indent="0">
              <a:buNone/>
              <a:defRPr sz="3200"/>
            </a:lvl8pPr>
            <a:lvl9pPr marL="731520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828804" y="7687734"/>
            <a:ext cx="16608420" cy="9144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3200"/>
            </a:lvl1pPr>
            <a:lvl2pPr marL="914400" indent="0">
              <a:buFontTx/>
              <a:buNone/>
              <a:defRPr/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8426" y="1371600"/>
            <a:ext cx="20116800" cy="5486400"/>
          </a:xfrm>
        </p:spPr>
        <p:txBody>
          <a:bodyPr anchor="ctr">
            <a:normAutofit/>
          </a:bodyPr>
          <a:lstStyle>
            <a:lvl1pPr algn="l">
              <a:defRPr sz="6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4" y="8229600"/>
            <a:ext cx="17071976" cy="3759200"/>
          </a:xfrm>
        </p:spPr>
        <p:txBody>
          <a:bodyPr anchor="ctr">
            <a:normAutofit/>
          </a:bodyPr>
          <a:lstStyle>
            <a:lvl1pPr marL="0" indent="0" algn="l">
              <a:buNone/>
              <a:defRPr sz="4000">
                <a:solidFill>
                  <a:schemeClr val="bg2">
                    <a:lumMod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82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3" y="1371600"/>
            <a:ext cx="18288002" cy="5486400"/>
          </a:xfrm>
        </p:spPr>
        <p:txBody>
          <a:bodyPr anchor="ctr">
            <a:normAutofit/>
          </a:bodyPr>
          <a:lstStyle>
            <a:lvl1pPr algn="l">
              <a:defRPr sz="64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92424" y="6858000"/>
            <a:ext cx="17068800" cy="762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914400" indent="0">
              <a:buFontTx/>
              <a:buNone/>
              <a:defRPr/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8602135"/>
            <a:ext cx="17068800" cy="3369730"/>
          </a:xfrm>
        </p:spPr>
        <p:txBody>
          <a:bodyPr anchor="ctr">
            <a:normAutofit/>
          </a:bodyPr>
          <a:lstStyle>
            <a:lvl1pPr marL="0" indent="0" algn="l">
              <a:buNone/>
              <a:defRPr sz="4000">
                <a:solidFill>
                  <a:schemeClr val="bg2">
                    <a:lumMod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63624" y="1624444"/>
            <a:ext cx="1219200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/>
          <a:p>
            <a:pPr lvl="0"/>
            <a:r>
              <a:rPr lang="en-US" sz="1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70824" y="5537202"/>
            <a:ext cx="1219200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/>
          <a:p>
            <a:pPr lvl="0" algn="r"/>
            <a:r>
              <a:rPr lang="en-US" sz="1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5711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8424" y="6858000"/>
            <a:ext cx="17068800" cy="3394800"/>
          </a:xfrm>
        </p:spPr>
        <p:txBody>
          <a:bodyPr anchor="b">
            <a:normAutofit/>
          </a:bodyPr>
          <a:lstStyle>
            <a:lvl1pPr algn="l">
              <a:defRPr sz="6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2" y="10265962"/>
            <a:ext cx="17071980" cy="1720800"/>
          </a:xfrm>
        </p:spPr>
        <p:txBody>
          <a:bodyPr anchor="t">
            <a:normAutofit/>
          </a:bodyPr>
          <a:lstStyle>
            <a:lvl1pPr marL="0" indent="0" algn="l">
              <a:buNone/>
              <a:defRPr sz="4000">
                <a:solidFill>
                  <a:schemeClr val="bg2">
                    <a:lumMod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56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6" y="1371600"/>
            <a:ext cx="18288000" cy="5486400"/>
          </a:xfrm>
        </p:spPr>
        <p:txBody>
          <a:bodyPr anchor="ctr">
            <a:normAutofit/>
          </a:bodyPr>
          <a:lstStyle>
            <a:lvl1pPr algn="l">
              <a:defRPr sz="64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8425" y="7857068"/>
            <a:ext cx="17068802" cy="209973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4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3" y="9956800"/>
            <a:ext cx="17068802" cy="2032000"/>
          </a:xfrm>
        </p:spPr>
        <p:txBody>
          <a:bodyPr anchor="t">
            <a:normAutofit/>
          </a:bodyPr>
          <a:lstStyle>
            <a:lvl1pPr marL="0" indent="0" algn="l">
              <a:buNone/>
              <a:defRPr sz="3600">
                <a:solidFill>
                  <a:schemeClr val="bg2">
                    <a:lumMod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63624" y="1624444"/>
            <a:ext cx="1219200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/>
          <a:p>
            <a:pPr lvl="0"/>
            <a:r>
              <a:rPr lang="en-US" sz="1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570824" y="5537202"/>
            <a:ext cx="1219200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/>
          <a:p>
            <a:pPr lvl="0" algn="r"/>
            <a:r>
              <a:rPr lang="en-US" sz="1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8973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8426" y="1371600"/>
            <a:ext cx="20116800" cy="54864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8424" y="7857068"/>
            <a:ext cx="17068800" cy="16764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4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3" y="9533465"/>
            <a:ext cx="17068802" cy="2455334"/>
          </a:xfrm>
        </p:spPr>
        <p:txBody>
          <a:bodyPr anchor="t">
            <a:normAutofit/>
          </a:bodyPr>
          <a:lstStyle>
            <a:lvl1pPr marL="0" indent="0" algn="l">
              <a:buNone/>
              <a:defRPr sz="3600">
                <a:solidFill>
                  <a:schemeClr val="bg2">
                    <a:lumMod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82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44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370424" y="1371600"/>
            <a:ext cx="4114800" cy="914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371600"/>
            <a:ext cx="15646400" cy="106172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0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7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8423" y="4013200"/>
            <a:ext cx="17068802" cy="4563200"/>
          </a:xfrm>
        </p:spPr>
        <p:txBody>
          <a:bodyPr anchor="b">
            <a:normAutofit/>
          </a:bodyPr>
          <a:lstStyle>
            <a:lvl1pPr algn="l">
              <a:defRPr sz="7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8991600"/>
            <a:ext cx="17068800" cy="2997200"/>
          </a:xfrm>
        </p:spPr>
        <p:txBody>
          <a:bodyPr anchor="t">
            <a:normAutofit/>
          </a:bodyPr>
          <a:lstStyle>
            <a:lvl1pPr marL="0" indent="0" algn="l">
              <a:buNone/>
              <a:defRPr sz="3600">
                <a:solidFill>
                  <a:schemeClr val="bg2">
                    <a:lumMod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70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8423" y="1371601"/>
            <a:ext cx="9875310" cy="72305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16267" y="1371602"/>
            <a:ext cx="9868958" cy="723053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7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4161" y="1371600"/>
            <a:ext cx="9299574" cy="1152524"/>
          </a:xfrm>
        </p:spPr>
        <p:txBody>
          <a:bodyPr anchor="b">
            <a:noAutofit/>
          </a:bodyPr>
          <a:lstStyle>
            <a:lvl1pPr marL="0" indent="0">
              <a:buNone/>
              <a:defRPr sz="5600" b="0">
                <a:solidFill>
                  <a:schemeClr val="tx1"/>
                </a:soli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8423" y="2541058"/>
            <a:ext cx="9875310" cy="6061076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158132" y="1371600"/>
            <a:ext cx="9330268" cy="1152524"/>
          </a:xfrm>
        </p:spPr>
        <p:txBody>
          <a:bodyPr anchor="b">
            <a:noAutofit/>
          </a:bodyPr>
          <a:lstStyle>
            <a:lvl1pPr marL="0" indent="0">
              <a:buNone/>
              <a:defRPr sz="5600" b="0">
                <a:solidFill>
                  <a:schemeClr val="tx1"/>
                </a:soli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613090" y="2524124"/>
            <a:ext cx="9858376" cy="6061076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94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7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5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0024" y="1371600"/>
            <a:ext cx="7315200" cy="2743200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8425" y="1371600"/>
            <a:ext cx="11887202" cy="10617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0024" y="4419599"/>
            <a:ext cx="7315200" cy="4182534"/>
          </a:xfrm>
        </p:spPr>
        <p:txBody>
          <a:bodyPr anchor="t">
            <a:normAutofit/>
          </a:bodyPr>
          <a:lstStyle>
            <a:lvl1pPr marL="0" indent="0">
              <a:buNone/>
              <a:defRPr sz="32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3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5624" y="2895600"/>
            <a:ext cx="12039600" cy="2286000"/>
          </a:xfrm>
        </p:spPr>
        <p:txBody>
          <a:bodyPr anchor="b">
            <a:normAutofit/>
          </a:bodyPr>
          <a:lstStyle>
            <a:lvl1pPr algn="l">
              <a:defRPr sz="5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78024" y="1828800"/>
            <a:ext cx="6561948" cy="9144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200"/>
            </a:lvl1pPr>
            <a:lvl2pPr marL="914400" indent="0">
              <a:buNone/>
              <a:defRPr sz="3200"/>
            </a:lvl2pPr>
            <a:lvl3pPr marL="1828800" indent="0">
              <a:buNone/>
              <a:defRPr sz="3200"/>
            </a:lvl3pPr>
            <a:lvl4pPr marL="2743200" indent="0">
              <a:buNone/>
              <a:defRPr sz="3200"/>
            </a:lvl4pPr>
            <a:lvl5pPr marL="3657600" indent="0">
              <a:buNone/>
              <a:defRPr sz="3200"/>
            </a:lvl5pPr>
            <a:lvl6pPr marL="4572000" indent="0">
              <a:buNone/>
              <a:defRPr sz="3200"/>
            </a:lvl6pPr>
            <a:lvl7pPr marL="5486400" indent="0">
              <a:buNone/>
              <a:defRPr sz="3200"/>
            </a:lvl7pPr>
            <a:lvl8pPr marL="6400800" indent="0">
              <a:buNone/>
              <a:defRPr sz="3200"/>
            </a:lvl8pPr>
            <a:lvl9pPr marL="731520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5624" y="5554133"/>
            <a:ext cx="12042776" cy="4097866"/>
          </a:xfrm>
        </p:spPr>
        <p:txBody>
          <a:bodyPr anchor="t">
            <a:normAutofit/>
          </a:bodyPr>
          <a:lstStyle>
            <a:lvl1pPr marL="0" indent="0">
              <a:buNone/>
              <a:defRPr sz="36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4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8413938" y="5926667"/>
            <a:ext cx="5963716" cy="6417734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68424" y="8974665"/>
            <a:ext cx="17068800" cy="301413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4" y="1371601"/>
            <a:ext cx="17068800" cy="7230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8824" y="12344401"/>
            <a:ext cx="3200400" cy="73025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424" y="12344401"/>
            <a:ext cx="15087600" cy="73025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2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726401" y="11156951"/>
            <a:ext cx="2284490" cy="1339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357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7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571500" indent="-571500" algn="l" defTabSz="914400" rtl="0" eaLnBrk="1" latinLnBrk="0" hangingPunct="1">
        <a:spcBef>
          <a:spcPct val="20000"/>
        </a:spcBef>
        <a:spcAft>
          <a:spcPts val="12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1485900" indent="-571500" algn="l" defTabSz="914400" rtl="0" eaLnBrk="1" latinLnBrk="0" hangingPunct="1">
        <a:spcBef>
          <a:spcPct val="20000"/>
        </a:spcBef>
        <a:spcAft>
          <a:spcPts val="12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2400300" indent="-571500" algn="l" defTabSz="914400" rtl="0" eaLnBrk="1" latinLnBrk="0" hangingPunct="1">
        <a:spcBef>
          <a:spcPct val="20000"/>
        </a:spcBef>
        <a:spcAft>
          <a:spcPts val="12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3086100" indent="-342900" algn="l" defTabSz="914400" rtl="0" eaLnBrk="1" latinLnBrk="0" hangingPunct="1">
        <a:spcBef>
          <a:spcPct val="20000"/>
        </a:spcBef>
        <a:spcAft>
          <a:spcPts val="12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4000500" indent="-342900" algn="l" defTabSz="914400" rtl="0" eaLnBrk="1" latinLnBrk="0" hangingPunct="1">
        <a:spcBef>
          <a:spcPct val="20000"/>
        </a:spcBef>
        <a:spcAft>
          <a:spcPts val="12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5029200" indent="-457200" algn="l" defTabSz="914400" rtl="0" eaLnBrk="1" latinLnBrk="0" hangingPunct="1">
        <a:spcBef>
          <a:spcPct val="20000"/>
        </a:spcBef>
        <a:spcAft>
          <a:spcPts val="12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5943600" indent="-457200" algn="l" defTabSz="914400" rtl="0" eaLnBrk="1" latinLnBrk="0" hangingPunct="1">
        <a:spcBef>
          <a:spcPct val="20000"/>
        </a:spcBef>
        <a:spcAft>
          <a:spcPts val="12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6858000" indent="-457200" algn="l" defTabSz="914400" rtl="0" eaLnBrk="1" latinLnBrk="0" hangingPunct="1">
        <a:spcBef>
          <a:spcPct val="20000"/>
        </a:spcBef>
        <a:spcAft>
          <a:spcPts val="12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7772400" indent="-457200" algn="l" defTabSz="914400" rtl="0" eaLnBrk="1" latinLnBrk="0" hangingPunct="1">
        <a:spcBef>
          <a:spcPct val="20000"/>
        </a:spcBef>
        <a:spcAft>
          <a:spcPts val="12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ursusprogram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131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50" y="4"/>
            <a:ext cx="24384000" cy="13716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4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850" y="4"/>
            <a:ext cx="24382150" cy="13715996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9" name="The Oregon Wellness Program: An Aid to Enhanced and Renewed Professional Satisfaction"/>
          <p:cNvSpPr txBox="1">
            <a:spLocks noGrp="1"/>
          </p:cNvSpPr>
          <p:nvPr>
            <p:ph type="ctrTitle"/>
          </p:nvPr>
        </p:nvSpPr>
        <p:spPr>
          <a:xfrm>
            <a:off x="3575650" y="1366287"/>
            <a:ext cx="19698007" cy="7960115"/>
          </a:xfrm>
          <a:prstGeom prst="rect">
            <a:avLst/>
          </a:prstGeom>
        </p:spPr>
        <p:txBody>
          <a:bodyPr>
            <a:normAutofit/>
          </a:bodyPr>
          <a:lstStyle>
            <a:lvl1pPr defTabSz="726440">
              <a:defRPr sz="9800"/>
            </a:lvl1pPr>
          </a:lstStyle>
          <a:p>
            <a:pPr>
              <a:lnSpc>
                <a:spcPct val="90000"/>
              </a:lnSpc>
            </a:pPr>
            <a:r>
              <a:rPr lang="en-US" sz="9600" b="1" dirty="0"/>
              <a:t>The Oregon Wellness Program: </a:t>
            </a:r>
            <a:br>
              <a:rPr lang="en-US" sz="9600" b="1" dirty="0"/>
            </a:br>
            <a:br>
              <a:rPr lang="en-US" sz="8300" dirty="0"/>
            </a:br>
            <a:r>
              <a:rPr lang="en-US" sz="8300" dirty="0">
                <a:solidFill>
                  <a:schemeClr val="bg2">
                    <a:lumMod val="75000"/>
                  </a:schemeClr>
                </a:solidFill>
              </a:rPr>
              <a:t>An Aid to Enhanced and Renewed Professional Satisfaction</a:t>
            </a:r>
          </a:p>
        </p:txBody>
      </p:sp>
      <p:sp>
        <p:nvSpPr>
          <p:cNvPr id="120" name="Oregon Academy of Ophthalmologists 2020"/>
          <p:cNvSpPr txBox="1">
            <a:spLocks noGrp="1"/>
          </p:cNvSpPr>
          <p:nvPr>
            <p:ph type="subTitle" idx="1"/>
          </p:nvPr>
        </p:nvSpPr>
        <p:spPr>
          <a:xfrm>
            <a:off x="630732" y="12349712"/>
            <a:ext cx="17179930" cy="10890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Lunchtime Lectures will begin today, September 10</a:t>
            </a:r>
            <a:r>
              <a:rPr lang="en-US" b="1" baseline="30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th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at Noon. </a:t>
            </a:r>
          </a:p>
        </p:txBody>
      </p:sp>
      <p:pic>
        <p:nvPicPr>
          <p:cNvPr id="3" name="Picture 2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7F5566BB-D749-4B99-AC05-4FE2BCA8AB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32" y="10060507"/>
            <a:ext cx="5046475" cy="1838259"/>
          </a:xfrm>
          <a:prstGeom prst="rect">
            <a:avLst/>
          </a:prstGeom>
        </p:spPr>
      </p:pic>
      <p:sp>
        <p:nvSpPr>
          <p:cNvPr id="6" name="Right Triangle 5">
            <a:extLst>
              <a:ext uri="{FF2B5EF4-FFF2-40B4-BE49-F238E27FC236}">
                <a16:creationId xmlns:a16="http://schemas.microsoft.com/office/drawing/2014/main" id="{DED25F2B-F557-49B8-92AA-0908FBE9BCBD}"/>
              </a:ext>
            </a:extLst>
          </p:cNvPr>
          <p:cNvSpPr/>
          <p:nvPr/>
        </p:nvSpPr>
        <p:spPr>
          <a:xfrm rot="16200000">
            <a:off x="18568858" y="7930454"/>
            <a:ext cx="5029200" cy="6541891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20C1C99-3AC2-47B6-99B9-87DD4F3099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2288" y="11898766"/>
            <a:ext cx="3465780" cy="1332992"/>
          </a:xfrm>
          <a:prstGeom prst="rect">
            <a:avLst/>
          </a:prstGeom>
        </p:spPr>
      </p:pic>
      <p:sp>
        <p:nvSpPr>
          <p:cNvPr id="7" name="Right Triangle 6">
            <a:extLst>
              <a:ext uri="{FF2B5EF4-FFF2-40B4-BE49-F238E27FC236}">
                <a16:creationId xmlns:a16="http://schemas.microsoft.com/office/drawing/2014/main" id="{77A85C2E-4F8A-46F1-8B50-9EB8B4F36FD0}"/>
              </a:ext>
            </a:extLst>
          </p:cNvPr>
          <p:cNvSpPr/>
          <p:nvPr/>
        </p:nvSpPr>
        <p:spPr>
          <a:xfrm flipV="1">
            <a:off x="0" y="0"/>
            <a:ext cx="7351776" cy="5998464"/>
          </a:xfrm>
          <a:prstGeom prst="rtTriangle">
            <a:avLst/>
          </a:prstGeom>
          <a:solidFill>
            <a:srgbClr val="53B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C137AB-D586-4951-A936-06BFE2973FBB}"/>
              </a:ext>
            </a:extLst>
          </p:cNvPr>
          <p:cNvSpPr txBox="1"/>
          <p:nvPr/>
        </p:nvSpPr>
        <p:spPr>
          <a:xfrm>
            <a:off x="3573800" y="704566"/>
            <a:ext cx="13488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cap="al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Please Stay Tuned for: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8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8413938" y="5926666"/>
            <a:ext cx="5963716" cy="6417734"/>
            <a:chOff x="9206969" y="2963333"/>
            <a:chExt cx="2981858" cy="3208867"/>
          </a:xfrm>
        </p:grpSpPr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95" name="Rectangle 94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Counseling Diagnosis and Management"/>
          <p:cNvSpPr txBox="1">
            <a:spLocks noGrp="1"/>
          </p:cNvSpPr>
          <p:nvPr>
            <p:ph type="title" idx="4294967295"/>
          </p:nvPr>
        </p:nvSpPr>
        <p:spPr>
          <a:xfrm>
            <a:off x="1368424" y="1371598"/>
            <a:ext cx="7494222" cy="9784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652144">
              <a:defRPr sz="8800"/>
            </a:lvl1pPr>
          </a:lstStyle>
          <a:p>
            <a:pPr algn="r" defTabSz="457200"/>
            <a:r>
              <a:rPr lang="en-US" sz="4800" b="1" dirty="0">
                <a:solidFill>
                  <a:srgbClr val="002060"/>
                </a:solidFill>
              </a:rPr>
              <a:t>Counseling Diagnosis and Management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01566" y="3064746"/>
            <a:ext cx="0" cy="6397784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he Client: Healthcare professionals represent a continuum;  from well and inquisitive, to flirting with unwellness, to impaired; to crisis!…"/>
          <p:cNvSpPr txBox="1">
            <a:spLocks noGrp="1"/>
          </p:cNvSpPr>
          <p:nvPr>
            <p:ph type="body" idx="4294967295"/>
          </p:nvPr>
        </p:nvSpPr>
        <p:spPr>
          <a:xfrm>
            <a:off x="9959924" y="1371598"/>
            <a:ext cx="12576520" cy="9784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16509" indent="-516509" defTabSz="457200">
              <a:lnSpc>
                <a:spcPct val="90000"/>
              </a:lnSpc>
              <a:spcAft>
                <a:spcPts val="600"/>
              </a:spcAft>
              <a:defRPr sz="3822"/>
            </a:pPr>
            <a:endParaRPr lang="en-US" sz="3822" dirty="0">
              <a:solidFill>
                <a:schemeClr val="tx1"/>
              </a:solidFill>
            </a:endParaRPr>
          </a:p>
          <a:p>
            <a:pPr marL="1033018" lvl="1" indent="-516509" defTabSz="457200">
              <a:lnSpc>
                <a:spcPct val="90000"/>
              </a:lnSpc>
              <a:spcAft>
                <a:spcPts val="600"/>
              </a:spcAft>
              <a:defRPr sz="3822"/>
            </a:pPr>
            <a:r>
              <a:rPr lang="en-US" sz="4000" b="1" dirty="0">
                <a:solidFill>
                  <a:schemeClr val="tx1"/>
                </a:solidFill>
              </a:rPr>
              <a:t>The Client: Health care professionals represent a continuum;  from well and inquisitive, to flirting with un-wellness, to impaired; to crisis!</a:t>
            </a:r>
          </a:p>
          <a:p>
            <a:pPr marL="1033018" lvl="1" indent="-516509" defTabSz="457200">
              <a:lnSpc>
                <a:spcPct val="90000"/>
              </a:lnSpc>
              <a:spcAft>
                <a:spcPts val="600"/>
              </a:spcAft>
              <a:defRPr sz="3822"/>
            </a:pPr>
            <a:r>
              <a:rPr lang="en-US" sz="4000" b="1" dirty="0">
                <a:solidFill>
                  <a:schemeClr val="tx1"/>
                </a:solidFill>
              </a:rPr>
              <a:t>Through initial counseling sessions, mental health provider diagnoses individual’s state of burnout. </a:t>
            </a:r>
          </a:p>
          <a:p>
            <a:pPr marL="1033018" lvl="1" indent="-516509" defTabSz="457200">
              <a:lnSpc>
                <a:spcPct val="90000"/>
              </a:lnSpc>
              <a:spcAft>
                <a:spcPts val="600"/>
              </a:spcAft>
              <a:defRPr sz="3822"/>
            </a:pPr>
            <a:r>
              <a:rPr lang="en-US" sz="4000" b="1" dirty="0">
                <a:solidFill>
                  <a:schemeClr val="tx1"/>
                </a:solidFill>
              </a:rPr>
              <a:t>The initial diagnosis allows the mental health provider to focus treatment on the problem; or for some identify referral sources who are more able to care for the individual’s need</a:t>
            </a:r>
          </a:p>
          <a:p>
            <a:pPr marL="1033018" lvl="1" indent="-516509" defTabSz="457200">
              <a:lnSpc>
                <a:spcPct val="90000"/>
              </a:lnSpc>
              <a:spcAft>
                <a:spcPts val="600"/>
              </a:spcAft>
              <a:defRPr sz="3822"/>
            </a:pPr>
            <a:r>
              <a:rPr 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Goal is to facilitate increased personal insight; establish a work plan to address the problem and with that improved satisfaction; refreshed professional investment and enjoyment.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F258FB7-F4DF-4101-9CBC-36C8811F6CE9}"/>
              </a:ext>
            </a:extLst>
          </p:cNvPr>
          <p:cNvGrpSpPr/>
          <p:nvPr/>
        </p:nvGrpSpPr>
        <p:grpSpPr>
          <a:xfrm>
            <a:off x="17812512" y="8686800"/>
            <a:ext cx="6541891" cy="5029200"/>
            <a:chOff x="17812512" y="8686800"/>
            <a:chExt cx="6541891" cy="5029200"/>
          </a:xfrm>
        </p:grpSpPr>
        <p:sp>
          <p:nvSpPr>
            <p:cNvPr id="13" name="Right Triangle 12">
              <a:extLst>
                <a:ext uri="{FF2B5EF4-FFF2-40B4-BE49-F238E27FC236}">
                  <a16:creationId xmlns:a16="http://schemas.microsoft.com/office/drawing/2014/main" id="{10124121-9F1D-4838-B41B-9E418B735129}"/>
                </a:ext>
              </a:extLst>
            </p:cNvPr>
            <p:cNvSpPr/>
            <p:nvPr/>
          </p:nvSpPr>
          <p:spPr>
            <a:xfrm rot="16200000">
              <a:off x="18568858" y="7930454"/>
              <a:ext cx="5029200" cy="654189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US"/>
                <a:t>                  </a:t>
              </a:r>
            </a:p>
          </p:txBody>
        </p:sp>
        <p:pic>
          <p:nvPicPr>
            <p:cNvPr id="14" name="Picture 13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EC41742B-88A5-4E26-B625-5AF6F3C29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92288" y="11898766"/>
              <a:ext cx="3465780" cy="1332992"/>
            </a:xfrm>
            <a:prstGeom prst="rect">
              <a:avLst/>
            </a:prstGeom>
          </p:spPr>
        </p:pic>
      </p:grpSp>
      <p:pic>
        <p:nvPicPr>
          <p:cNvPr id="2" name="Picture 1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C0ABF90E-2B6A-4FB5-B96D-EAC88DB31A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32" y="12344400"/>
            <a:ext cx="2703958" cy="98496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0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8413938" y="5926666"/>
            <a:ext cx="5963716" cy="6417734"/>
            <a:chOff x="9206969" y="2963333"/>
            <a:chExt cx="2981858" cy="3208867"/>
          </a:xfrm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98" name="Rectangle 9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WP Statistics to date 6-2020"/>
          <p:cNvSpPr txBox="1">
            <a:spLocks noGrp="1"/>
          </p:cNvSpPr>
          <p:nvPr>
            <p:ph type="title" idx="4294967295"/>
          </p:nvPr>
        </p:nvSpPr>
        <p:spPr>
          <a:xfrm>
            <a:off x="1368424" y="1371598"/>
            <a:ext cx="7494222" cy="9784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 defTabSz="457200"/>
            <a:r>
              <a:rPr lang="en-US" sz="4800" b="1" dirty="0">
                <a:solidFill>
                  <a:srgbClr val="002060"/>
                </a:solidFill>
              </a:rPr>
              <a:t>OWP Statistics to date 6-2020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01566" y="3064746"/>
            <a:ext cx="0" cy="6397784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er 1200 client visits; majority in person but increased telemedicine…"/>
          <p:cNvSpPr txBox="1">
            <a:spLocks noGrp="1"/>
          </p:cNvSpPr>
          <p:nvPr>
            <p:ph type="body" idx="4294967295"/>
          </p:nvPr>
        </p:nvSpPr>
        <p:spPr>
          <a:xfrm>
            <a:off x="9959924" y="1371598"/>
            <a:ext cx="12576520" cy="9784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Over 1350 client visits; majority in person but increased telemedicine</a:t>
            </a:r>
          </a:p>
          <a:p>
            <a:pPr defTabSz="457200"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Average visit number 3.5++ per individual     (and increasing)</a:t>
            </a:r>
          </a:p>
          <a:p>
            <a:pPr defTabSz="457200"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Most common age range 41-50 years;        more women than men (2/1)</a:t>
            </a:r>
          </a:p>
          <a:p>
            <a:pPr defTabSz="457200"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Research Pilot Study Results very positive about professional value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E648D85-1330-4FCF-AB16-69FB7ED6D47A}"/>
              </a:ext>
            </a:extLst>
          </p:cNvPr>
          <p:cNvGrpSpPr/>
          <p:nvPr/>
        </p:nvGrpSpPr>
        <p:grpSpPr>
          <a:xfrm>
            <a:off x="17812512" y="8686800"/>
            <a:ext cx="6541891" cy="5029200"/>
            <a:chOff x="17812512" y="8686800"/>
            <a:chExt cx="6541891" cy="5029200"/>
          </a:xfrm>
        </p:grpSpPr>
        <p:sp>
          <p:nvSpPr>
            <p:cNvPr id="13" name="Right Triangle 12">
              <a:extLst>
                <a:ext uri="{FF2B5EF4-FFF2-40B4-BE49-F238E27FC236}">
                  <a16:creationId xmlns:a16="http://schemas.microsoft.com/office/drawing/2014/main" id="{34D0A130-4A91-491D-8E90-6D9E5B20B5B2}"/>
                </a:ext>
              </a:extLst>
            </p:cNvPr>
            <p:cNvSpPr/>
            <p:nvPr/>
          </p:nvSpPr>
          <p:spPr>
            <a:xfrm rot="16200000">
              <a:off x="18568858" y="7930454"/>
              <a:ext cx="5029200" cy="654189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US"/>
                <a:t>                  </a:t>
              </a:r>
            </a:p>
          </p:txBody>
        </p:sp>
        <p:pic>
          <p:nvPicPr>
            <p:cNvPr id="14" name="Picture 13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31024575-F680-49E3-A91C-02876B4FEB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92288" y="11898766"/>
              <a:ext cx="3465780" cy="1332992"/>
            </a:xfrm>
            <a:prstGeom prst="rect">
              <a:avLst/>
            </a:prstGeom>
          </p:spPr>
        </p:pic>
      </p:grpSp>
      <p:pic>
        <p:nvPicPr>
          <p:cNvPr id="2" name="Picture 1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CD0F0E0D-B103-498B-BC44-A9CEE605A1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32" y="12344400"/>
            <a:ext cx="2703958" cy="98496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93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8413938" y="5926666"/>
            <a:ext cx="5963716" cy="6417734"/>
            <a:chOff x="9206969" y="2963333"/>
            <a:chExt cx="2981858" cy="3208867"/>
          </a:xfrm>
        </p:grpSpPr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1" name="Rectangle 100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Questions from Your Colleagues"/>
          <p:cNvSpPr txBox="1">
            <a:spLocks noGrp="1"/>
          </p:cNvSpPr>
          <p:nvPr>
            <p:ph type="title" idx="4294967295"/>
          </p:nvPr>
        </p:nvSpPr>
        <p:spPr>
          <a:xfrm>
            <a:off x="1368424" y="1371598"/>
            <a:ext cx="7494222" cy="9784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817244">
              <a:defRPr sz="11000"/>
            </a:lvl1pPr>
          </a:lstStyle>
          <a:p>
            <a:pPr algn="r" defTabSz="457200"/>
            <a:r>
              <a:rPr lang="en-US" sz="4800" b="1" dirty="0">
                <a:solidFill>
                  <a:srgbClr val="002060"/>
                </a:solidFill>
              </a:rPr>
              <a:t>Client survey outcomes</a:t>
            </a:r>
            <a:br>
              <a:rPr lang="en-US" sz="4800" b="1" dirty="0">
                <a:solidFill>
                  <a:srgbClr val="002060"/>
                </a:solidFill>
              </a:rPr>
            </a:br>
            <a:r>
              <a:rPr lang="en-US" sz="4800" b="1" dirty="0">
                <a:solidFill>
                  <a:srgbClr val="002060"/>
                </a:solidFill>
              </a:rPr>
              <a:t>4-2020</a:t>
            </a:r>
            <a:br>
              <a:rPr lang="en-US" sz="4800" b="1" dirty="0">
                <a:solidFill>
                  <a:srgbClr val="002060"/>
                </a:solidFill>
              </a:rPr>
            </a:br>
            <a:br>
              <a:rPr lang="en-US" sz="4800" b="1" dirty="0">
                <a:solidFill>
                  <a:srgbClr val="002060"/>
                </a:solidFill>
              </a:rPr>
            </a:br>
            <a:endParaRPr lang="en-US" sz="4800" b="1" dirty="0">
              <a:solidFill>
                <a:srgbClr val="002060"/>
              </a:solidFill>
            </a:endParaRP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01566" y="3064746"/>
            <a:ext cx="0" cy="6397784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How do I maintain compassion and empathy in delivering efficient patient care and be present for family when coming through the door at home?…"/>
          <p:cNvSpPr txBox="1">
            <a:spLocks noGrp="1"/>
          </p:cNvSpPr>
          <p:nvPr>
            <p:ph type="body" idx="4294967295"/>
          </p:nvPr>
        </p:nvSpPr>
        <p:spPr>
          <a:xfrm>
            <a:off x="9681791" y="1887675"/>
            <a:ext cx="12576520" cy="9784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Universally helpful (95%)</a:t>
            </a:r>
          </a:p>
          <a:p>
            <a:r>
              <a:rPr lang="en-US" sz="5400" b="1" dirty="0">
                <a:solidFill>
                  <a:schemeClr val="tx1"/>
                </a:solidFill>
              </a:rPr>
              <a:t>Comments about the program: Helpful (95%); helps personally (93%); change in life (90%); made one or more change in life (88%)</a:t>
            </a:r>
          </a:p>
          <a:p>
            <a:r>
              <a:rPr lang="en-US" sz="5400" b="1" dirty="0">
                <a:solidFill>
                  <a:schemeClr val="tx1"/>
                </a:solidFill>
              </a:rPr>
              <a:t>Quality of life improved with more visits</a:t>
            </a:r>
          </a:p>
          <a:p>
            <a:r>
              <a:rPr lang="en-US" sz="5400" b="1" dirty="0">
                <a:solidFill>
                  <a:schemeClr val="tx1"/>
                </a:solidFill>
              </a:rPr>
              <a:t>Symptoms of burnout decrease with increased visits</a:t>
            </a:r>
          </a:p>
          <a:p>
            <a:r>
              <a:rPr lang="en-US" sz="5400" b="1" dirty="0">
                <a:solidFill>
                  <a:schemeClr val="tx1"/>
                </a:solidFill>
              </a:rPr>
              <a:t> </a:t>
            </a:r>
            <a:r>
              <a:rPr lang="en-US" sz="5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Most recent data reveal help 	    with COVID concerns, from 	   spring 2020</a:t>
            </a:r>
          </a:p>
          <a:p>
            <a:pPr marL="0" indent="0" defTabSz="457200">
              <a:spcAft>
                <a:spcPts val="600"/>
              </a:spcAft>
              <a:buNone/>
              <a:defRPr sz="2500"/>
            </a:pPr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CEAC76B-DF4B-43B1-BB97-8E7638F2B04C}"/>
              </a:ext>
            </a:extLst>
          </p:cNvPr>
          <p:cNvGrpSpPr/>
          <p:nvPr/>
        </p:nvGrpSpPr>
        <p:grpSpPr>
          <a:xfrm>
            <a:off x="17812512" y="8686800"/>
            <a:ext cx="6541891" cy="5029200"/>
            <a:chOff x="17812512" y="8686800"/>
            <a:chExt cx="6541891" cy="5029200"/>
          </a:xfrm>
        </p:grpSpPr>
        <p:sp>
          <p:nvSpPr>
            <p:cNvPr id="13" name="Right Triangle 12">
              <a:extLst>
                <a:ext uri="{FF2B5EF4-FFF2-40B4-BE49-F238E27FC236}">
                  <a16:creationId xmlns:a16="http://schemas.microsoft.com/office/drawing/2014/main" id="{EE7AB9C5-204E-4C4D-BCA6-86714B8AA268}"/>
                </a:ext>
              </a:extLst>
            </p:cNvPr>
            <p:cNvSpPr/>
            <p:nvPr/>
          </p:nvSpPr>
          <p:spPr>
            <a:xfrm rot="16200000">
              <a:off x="18568858" y="7930454"/>
              <a:ext cx="5029200" cy="654189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US"/>
                <a:t>                  </a:t>
              </a:r>
            </a:p>
          </p:txBody>
        </p:sp>
        <p:pic>
          <p:nvPicPr>
            <p:cNvPr id="14" name="Picture 13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F4B366C3-90DA-4577-A8D1-1DE094CCB2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92288" y="11898766"/>
              <a:ext cx="3465780" cy="1332992"/>
            </a:xfrm>
            <a:prstGeom prst="rect">
              <a:avLst/>
            </a:prstGeom>
          </p:spPr>
        </p:pic>
      </p:grpSp>
      <p:pic>
        <p:nvPicPr>
          <p:cNvPr id="2" name="Picture 1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AE44470F-E846-40D7-8051-94C5B3CFA1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32" y="12344400"/>
            <a:ext cx="2703958" cy="98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144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93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8413938" y="5926666"/>
            <a:ext cx="5963716" cy="6417734"/>
            <a:chOff x="9206969" y="2963333"/>
            <a:chExt cx="2981858" cy="3208867"/>
          </a:xfrm>
        </p:grpSpPr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1" name="Rectangle 100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Questions from Your Colleagues"/>
          <p:cNvSpPr txBox="1">
            <a:spLocks noGrp="1"/>
          </p:cNvSpPr>
          <p:nvPr>
            <p:ph type="title" idx="4294967295"/>
          </p:nvPr>
        </p:nvSpPr>
        <p:spPr>
          <a:xfrm>
            <a:off x="379142" y="1371598"/>
            <a:ext cx="8483504" cy="9784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817244">
              <a:defRPr sz="11000"/>
            </a:lvl1pPr>
          </a:lstStyle>
          <a:p>
            <a:pPr algn="r" defTabSz="457200"/>
            <a:r>
              <a:rPr lang="en-US" sz="4800" b="1" dirty="0">
                <a:solidFill>
                  <a:srgbClr val="002060"/>
                </a:solidFill>
              </a:rPr>
              <a:t>Examples of </a:t>
            </a:r>
            <a:br>
              <a:rPr lang="en-US" sz="4800" b="1" dirty="0">
                <a:solidFill>
                  <a:srgbClr val="002060"/>
                </a:solidFill>
              </a:rPr>
            </a:br>
            <a:r>
              <a:rPr lang="en-US" sz="4800" b="1" dirty="0">
                <a:solidFill>
                  <a:srgbClr val="002060"/>
                </a:solidFill>
              </a:rPr>
              <a:t>resilience </a:t>
            </a:r>
            <a:br>
              <a:rPr lang="en-US" sz="4800" b="1" dirty="0">
                <a:solidFill>
                  <a:srgbClr val="002060"/>
                </a:solidFill>
              </a:rPr>
            </a:br>
            <a:r>
              <a:rPr lang="en-US" sz="4800" b="1" dirty="0">
                <a:solidFill>
                  <a:srgbClr val="002060"/>
                </a:solidFill>
              </a:rPr>
              <a:t>self teaching</a:t>
            </a:r>
            <a:br>
              <a:rPr lang="en-US" sz="4800" b="1" dirty="0">
                <a:solidFill>
                  <a:srgbClr val="002060"/>
                </a:solidFill>
              </a:rPr>
            </a:br>
            <a:br>
              <a:rPr lang="en-US" sz="4800" b="1" dirty="0">
                <a:solidFill>
                  <a:srgbClr val="002060"/>
                </a:solidFill>
              </a:rPr>
            </a:br>
            <a:r>
              <a:rPr lang="en-US" sz="3600" b="1" u="sng" dirty="0">
                <a:solidFill>
                  <a:schemeClr val="accent4">
                    <a:lumMod val="60000"/>
                    <a:lumOff val="40000"/>
                  </a:schemeClr>
                </a:solidFill>
                <a:uFill>
                  <a:solidFill>
                    <a:srgbClr val="0000FF"/>
                  </a:solidFill>
                </a:u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https://www.ursusprogram.com</a:t>
            </a:r>
            <a:endParaRPr lang="en-US" sz="4800" b="1" dirty="0">
              <a:solidFill>
                <a:srgbClr val="002060"/>
              </a:solidFill>
            </a:endParaRP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01566" y="3064746"/>
            <a:ext cx="0" cy="6397784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How do I maintain compassion and empathy in delivering efficient patient care and be present for family when coming through the door at home?…"/>
          <p:cNvSpPr txBox="1">
            <a:spLocks noGrp="1"/>
          </p:cNvSpPr>
          <p:nvPr>
            <p:ph type="body" idx="4294967295"/>
          </p:nvPr>
        </p:nvSpPr>
        <p:spPr>
          <a:xfrm>
            <a:off x="9681791" y="1887675"/>
            <a:ext cx="12576520" cy="9784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74649" indent="-374649" defTabSz="487044">
              <a:spcBef>
                <a:spcPts val="0"/>
              </a:spcBef>
              <a:spcAft>
                <a:spcPts val="0"/>
              </a:spcAft>
              <a:defRPr sz="2832"/>
            </a:pPr>
            <a:r>
              <a:rPr lang="en-US" sz="3200" b="1" dirty="0">
                <a:solidFill>
                  <a:schemeClr val="tx1"/>
                </a:solidFill>
              </a:rPr>
              <a:t>Simple, effective techniques so that your body thoughts and motions work as a well functioning team</a:t>
            </a:r>
            <a:endParaRPr lang="en-US" sz="800" b="1" dirty="0">
              <a:solidFill>
                <a:schemeClr val="tx1"/>
              </a:solidFill>
            </a:endParaRPr>
          </a:p>
          <a:p>
            <a:pPr marL="374649" indent="-374649" defTabSz="487044">
              <a:spcBef>
                <a:spcPts val="0"/>
              </a:spcBef>
              <a:spcAft>
                <a:spcPts val="0"/>
              </a:spcAft>
              <a:defRPr sz="2832"/>
            </a:pPr>
            <a:endParaRPr lang="en-US" sz="800" b="1" dirty="0">
              <a:solidFill>
                <a:schemeClr val="tx1"/>
              </a:solidFill>
            </a:endParaRPr>
          </a:p>
          <a:p>
            <a:pPr marL="374649" indent="-374649" defTabSz="487044">
              <a:spcBef>
                <a:spcPts val="0"/>
              </a:spcBef>
              <a:spcAft>
                <a:spcPts val="0"/>
              </a:spcAft>
              <a:defRPr sz="2832"/>
            </a:pPr>
            <a:r>
              <a:rPr lang="en-US" sz="3200" b="1" dirty="0">
                <a:solidFill>
                  <a:schemeClr val="tx1"/>
                </a:solidFill>
              </a:rPr>
              <a:t>One breath reset: Use a single breath to shift your body and mind to optimal state</a:t>
            </a:r>
            <a:endParaRPr lang="en-US" sz="800" b="1" dirty="0">
              <a:solidFill>
                <a:schemeClr val="tx1"/>
              </a:solidFill>
            </a:endParaRPr>
          </a:p>
          <a:p>
            <a:pPr marL="374649" indent="-374649" defTabSz="487044">
              <a:spcBef>
                <a:spcPts val="0"/>
              </a:spcBef>
              <a:spcAft>
                <a:spcPts val="0"/>
              </a:spcAft>
              <a:defRPr sz="2832"/>
            </a:pPr>
            <a:endParaRPr lang="en-US" sz="800" b="1" dirty="0">
              <a:solidFill>
                <a:schemeClr val="tx1"/>
              </a:solidFill>
            </a:endParaRPr>
          </a:p>
          <a:p>
            <a:pPr marL="374649" indent="-374649" defTabSz="487044">
              <a:spcBef>
                <a:spcPts val="0"/>
              </a:spcBef>
              <a:spcAft>
                <a:spcPts val="0"/>
              </a:spcAft>
              <a:defRPr sz="2832"/>
            </a:pPr>
            <a:r>
              <a:rPr lang="en-US" sz="3200" b="1" dirty="0">
                <a:solidFill>
                  <a:schemeClr val="tx1"/>
                </a:solidFill>
              </a:rPr>
              <a:t>Power recharge: Use a 1 minute breathing technique to recharge your physician and mental reserves</a:t>
            </a:r>
            <a:endParaRPr lang="en-US" sz="800" b="1" dirty="0">
              <a:solidFill>
                <a:schemeClr val="tx1"/>
              </a:solidFill>
            </a:endParaRPr>
          </a:p>
          <a:p>
            <a:pPr marL="374649" indent="-374649" defTabSz="487044">
              <a:spcBef>
                <a:spcPts val="0"/>
              </a:spcBef>
              <a:spcAft>
                <a:spcPts val="0"/>
              </a:spcAft>
              <a:defRPr sz="2832"/>
            </a:pPr>
            <a:endParaRPr lang="en-US" sz="800" b="1" dirty="0">
              <a:solidFill>
                <a:schemeClr val="tx1"/>
              </a:solidFill>
            </a:endParaRPr>
          </a:p>
          <a:p>
            <a:pPr marL="374649" indent="-374649" defTabSz="487044">
              <a:spcBef>
                <a:spcPts val="0"/>
              </a:spcBef>
              <a:spcAft>
                <a:spcPts val="0"/>
              </a:spcAft>
              <a:defRPr sz="2832"/>
            </a:pPr>
            <a:r>
              <a:rPr lang="en-US" sz="3200" b="1" dirty="0">
                <a:solidFill>
                  <a:schemeClr val="tx1"/>
                </a:solidFill>
              </a:rPr>
              <a:t>Values: Identify your values and train your body to help you live up to them</a:t>
            </a:r>
            <a:endParaRPr lang="en-US" sz="800" b="1" dirty="0">
              <a:solidFill>
                <a:schemeClr val="tx1"/>
              </a:solidFill>
            </a:endParaRPr>
          </a:p>
          <a:p>
            <a:pPr marL="374649" indent="-374649" defTabSz="487044">
              <a:spcBef>
                <a:spcPts val="0"/>
              </a:spcBef>
              <a:spcAft>
                <a:spcPts val="0"/>
              </a:spcAft>
              <a:defRPr sz="2832"/>
            </a:pPr>
            <a:endParaRPr lang="en-US" sz="800" b="1" dirty="0">
              <a:solidFill>
                <a:schemeClr val="tx1"/>
              </a:solidFill>
            </a:endParaRPr>
          </a:p>
          <a:p>
            <a:pPr marL="374649" indent="-374649" defTabSz="487044">
              <a:spcBef>
                <a:spcPts val="0"/>
              </a:spcBef>
              <a:spcAft>
                <a:spcPts val="0"/>
              </a:spcAft>
              <a:defRPr sz="2832"/>
            </a:pPr>
            <a:r>
              <a:rPr lang="en-US" sz="3200" b="1" dirty="0">
                <a:solidFill>
                  <a:schemeClr val="tx1"/>
                </a:solidFill>
              </a:rPr>
              <a:t>Habits: Learn skills for creating helpful habits</a:t>
            </a:r>
            <a:endParaRPr lang="en-US" sz="800" b="1" dirty="0">
              <a:solidFill>
                <a:schemeClr val="tx1"/>
              </a:solidFill>
            </a:endParaRPr>
          </a:p>
          <a:p>
            <a:pPr marL="374649" indent="-374649" defTabSz="487044">
              <a:spcBef>
                <a:spcPts val="0"/>
              </a:spcBef>
              <a:spcAft>
                <a:spcPts val="0"/>
              </a:spcAft>
              <a:defRPr sz="2832"/>
            </a:pPr>
            <a:endParaRPr lang="en-US" sz="800" b="1" dirty="0">
              <a:solidFill>
                <a:schemeClr val="tx1"/>
              </a:solidFill>
            </a:endParaRPr>
          </a:p>
          <a:p>
            <a:pPr marL="374649" indent="-374649" defTabSz="487044">
              <a:spcBef>
                <a:spcPts val="0"/>
              </a:spcBef>
              <a:spcAft>
                <a:spcPts val="0"/>
              </a:spcAft>
              <a:defRPr sz="2832"/>
            </a:pPr>
            <a:r>
              <a:rPr lang="en-US" sz="3200" b="1" dirty="0">
                <a:solidFill>
                  <a:schemeClr val="tx1"/>
                </a:solidFill>
              </a:rPr>
              <a:t>Wise mind: Use the breath to tune into wise, helpful thoughts</a:t>
            </a:r>
            <a:endParaRPr lang="en-US" sz="800" b="1" dirty="0">
              <a:solidFill>
                <a:schemeClr val="tx1"/>
              </a:solidFill>
            </a:endParaRPr>
          </a:p>
          <a:p>
            <a:pPr marL="374649" indent="-374649" defTabSz="487044">
              <a:spcBef>
                <a:spcPts val="0"/>
              </a:spcBef>
              <a:spcAft>
                <a:spcPts val="0"/>
              </a:spcAft>
              <a:defRPr sz="2832"/>
            </a:pPr>
            <a:endParaRPr lang="en-US" sz="800" b="1" dirty="0">
              <a:solidFill>
                <a:schemeClr val="tx1"/>
              </a:solidFill>
            </a:endParaRPr>
          </a:p>
          <a:p>
            <a:pPr marL="374649" indent="-374649" defTabSz="487044">
              <a:spcBef>
                <a:spcPts val="0"/>
              </a:spcBef>
              <a:spcAft>
                <a:spcPts val="0"/>
              </a:spcAft>
              <a:defRPr sz="2832"/>
            </a:pPr>
            <a:r>
              <a:rPr lang="en-US" sz="3200" b="1" dirty="0">
                <a:solidFill>
                  <a:schemeClr val="tx1"/>
                </a:solidFill>
              </a:rPr>
              <a:t>Emotional intelligence: Experience your emotions as a source but not control of information</a:t>
            </a:r>
            <a:endParaRPr lang="en-US" sz="800" b="1" dirty="0">
              <a:solidFill>
                <a:schemeClr val="tx1"/>
              </a:solidFill>
            </a:endParaRPr>
          </a:p>
          <a:p>
            <a:pPr marL="374649" indent="-374649" defTabSz="487044">
              <a:spcBef>
                <a:spcPts val="0"/>
              </a:spcBef>
              <a:spcAft>
                <a:spcPts val="0"/>
              </a:spcAft>
              <a:defRPr sz="2832"/>
            </a:pPr>
            <a:endParaRPr lang="en-US" sz="800" b="1" dirty="0">
              <a:solidFill>
                <a:schemeClr val="tx1"/>
              </a:solidFill>
            </a:endParaRPr>
          </a:p>
          <a:p>
            <a:pPr marL="374649" indent="-374649" defTabSz="487044">
              <a:spcBef>
                <a:spcPts val="0"/>
              </a:spcBef>
              <a:spcAft>
                <a:spcPts val="0"/>
              </a:spcAft>
              <a:defRPr sz="2832"/>
            </a:pPr>
            <a:r>
              <a:rPr lang="en-US" sz="3200" b="1" dirty="0">
                <a:solidFill>
                  <a:schemeClr val="tx1"/>
                </a:solidFill>
              </a:rPr>
              <a:t>Social skills: Listening to learn - use your breath and thinking skills to understand the other person</a:t>
            </a:r>
            <a:endParaRPr lang="en-US" sz="800" b="1" dirty="0">
              <a:solidFill>
                <a:schemeClr val="tx1"/>
              </a:solidFill>
            </a:endParaRPr>
          </a:p>
          <a:p>
            <a:pPr marL="374649" indent="-374649" defTabSz="487044">
              <a:spcBef>
                <a:spcPts val="0"/>
              </a:spcBef>
              <a:spcAft>
                <a:spcPts val="0"/>
              </a:spcAft>
              <a:defRPr sz="2832"/>
            </a:pPr>
            <a:endParaRPr lang="en-US" sz="800" b="1" dirty="0">
              <a:solidFill>
                <a:schemeClr val="tx1"/>
              </a:solidFill>
            </a:endParaRPr>
          </a:p>
          <a:p>
            <a:pPr marL="374649" indent="-374649" defTabSz="487044">
              <a:spcBef>
                <a:spcPts val="0"/>
              </a:spcBef>
              <a:spcAft>
                <a:spcPts val="0"/>
              </a:spcAft>
              <a:defRPr sz="2832"/>
            </a:pPr>
            <a:r>
              <a:rPr lang="en-US" sz="3200" b="1" dirty="0">
                <a:solidFill>
                  <a:schemeClr val="tx1"/>
                </a:solidFill>
              </a:rPr>
              <a:t>Social skills: Learn how to reach agreement on what is important and improve teamwork</a:t>
            </a:r>
          </a:p>
          <a:p>
            <a:pPr marL="374649" indent="-374649" defTabSz="487044">
              <a:spcBef>
                <a:spcPts val="0"/>
              </a:spcBef>
              <a:spcAft>
                <a:spcPts val="0"/>
              </a:spcAft>
              <a:defRPr sz="2832"/>
            </a:pPr>
            <a:endParaRPr lang="en-US" sz="800" b="1" dirty="0">
              <a:solidFill>
                <a:schemeClr val="tx1"/>
              </a:solidFill>
            </a:endParaRPr>
          </a:p>
          <a:p>
            <a:pPr marL="374649" indent="-374649" defTabSz="487044">
              <a:spcBef>
                <a:spcPts val="0"/>
              </a:spcBef>
              <a:spcAft>
                <a:spcPts val="0"/>
              </a:spcAft>
              <a:defRPr sz="2832"/>
            </a:pPr>
            <a:r>
              <a:rPr lang="en-US" sz="3200" b="1" dirty="0">
                <a:solidFill>
                  <a:schemeClr val="tx1"/>
                </a:solidFill>
              </a:rPr>
              <a:t>Maintaining Energy: Create habits using breath, attention, thoughts, and behavior to keep your energy high</a:t>
            </a:r>
          </a:p>
          <a:p>
            <a:pPr marL="374649" indent="-374649" defTabSz="487044">
              <a:spcBef>
                <a:spcPts val="0"/>
              </a:spcBef>
              <a:spcAft>
                <a:spcPts val="0"/>
              </a:spcAft>
              <a:defRPr sz="2832"/>
            </a:pPr>
            <a:endParaRPr lang="en-US" sz="800" b="1" dirty="0">
              <a:solidFill>
                <a:schemeClr val="tx1"/>
              </a:solidFill>
            </a:endParaRPr>
          </a:p>
          <a:p>
            <a:pPr marL="374649" indent="-374649" defTabSz="487044">
              <a:spcBef>
                <a:spcPts val="0"/>
              </a:spcBef>
              <a:spcAft>
                <a:spcPts val="0"/>
              </a:spcAft>
              <a:defRPr sz="2832"/>
            </a:pPr>
            <a:r>
              <a:rPr lang="en-US" sz="3200" b="1" dirty="0">
                <a:solidFill>
                  <a:schemeClr val="tx1"/>
                </a:solidFill>
              </a:rPr>
              <a:t>Continuous improvement: Use mental rehearsal to		 increase successful actions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CEAC76B-DF4B-43B1-BB97-8E7638F2B04C}"/>
              </a:ext>
            </a:extLst>
          </p:cNvPr>
          <p:cNvGrpSpPr/>
          <p:nvPr/>
        </p:nvGrpSpPr>
        <p:grpSpPr>
          <a:xfrm>
            <a:off x="17812512" y="8686800"/>
            <a:ext cx="6541891" cy="5029200"/>
            <a:chOff x="17812512" y="8686800"/>
            <a:chExt cx="6541891" cy="5029200"/>
          </a:xfrm>
        </p:grpSpPr>
        <p:sp>
          <p:nvSpPr>
            <p:cNvPr id="13" name="Right Triangle 12">
              <a:extLst>
                <a:ext uri="{FF2B5EF4-FFF2-40B4-BE49-F238E27FC236}">
                  <a16:creationId xmlns:a16="http://schemas.microsoft.com/office/drawing/2014/main" id="{EE7AB9C5-204E-4C4D-BCA6-86714B8AA268}"/>
                </a:ext>
              </a:extLst>
            </p:cNvPr>
            <p:cNvSpPr/>
            <p:nvPr/>
          </p:nvSpPr>
          <p:spPr>
            <a:xfrm rot="16200000">
              <a:off x="18568858" y="7930454"/>
              <a:ext cx="5029200" cy="654189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US"/>
                <a:t>                  </a:t>
              </a:r>
            </a:p>
          </p:txBody>
        </p:sp>
        <p:pic>
          <p:nvPicPr>
            <p:cNvPr id="14" name="Picture 13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F4B366C3-90DA-4577-A8D1-1DE094CCB2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92288" y="11898766"/>
              <a:ext cx="3465780" cy="1332992"/>
            </a:xfrm>
            <a:prstGeom prst="rect">
              <a:avLst/>
            </a:prstGeom>
          </p:spPr>
        </p:pic>
      </p:grpSp>
      <p:pic>
        <p:nvPicPr>
          <p:cNvPr id="2" name="Picture 1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7B874FB9-141A-4518-83F4-79B134A433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32" y="12344400"/>
            <a:ext cx="2703958" cy="98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897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93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8413938" y="5926666"/>
            <a:ext cx="5963716" cy="6417734"/>
            <a:chOff x="9206969" y="2963333"/>
            <a:chExt cx="2981858" cy="3208867"/>
          </a:xfrm>
        </p:grpSpPr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1" name="Rectangle 100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Questions from Your Colleagues"/>
          <p:cNvSpPr txBox="1">
            <a:spLocks noGrp="1"/>
          </p:cNvSpPr>
          <p:nvPr>
            <p:ph type="title" idx="4294967295"/>
          </p:nvPr>
        </p:nvSpPr>
        <p:spPr>
          <a:xfrm>
            <a:off x="1368424" y="1371598"/>
            <a:ext cx="7494222" cy="9784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817244">
              <a:defRPr sz="11000"/>
            </a:lvl1pPr>
          </a:lstStyle>
          <a:p>
            <a:pPr algn="r" defTabSz="457200"/>
            <a:r>
              <a:rPr lang="en-US" sz="4800" b="1" dirty="0">
                <a:solidFill>
                  <a:srgbClr val="002060"/>
                </a:solidFill>
              </a:rPr>
              <a:t>Questions from Your Colleagues 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01566" y="3064746"/>
            <a:ext cx="0" cy="6397784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How do I maintain compassion and empathy in delivering efficient patient care and be present for family when coming through the door at home?…"/>
          <p:cNvSpPr txBox="1">
            <a:spLocks noGrp="1"/>
          </p:cNvSpPr>
          <p:nvPr>
            <p:ph type="body" idx="4294967295"/>
          </p:nvPr>
        </p:nvSpPr>
        <p:spPr>
          <a:xfrm>
            <a:off x="9681791" y="1887675"/>
            <a:ext cx="12576520" cy="9784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36549" indent="-336549" defTabSz="457200">
              <a:spcAft>
                <a:spcPts val="600"/>
              </a:spcAft>
              <a:defRPr sz="2500"/>
            </a:pPr>
            <a:r>
              <a:rPr lang="en-US" sz="2800" b="1" dirty="0">
                <a:solidFill>
                  <a:schemeClr val="tx1"/>
                </a:solidFill>
              </a:rPr>
              <a:t>How do I maintain compassion and empathy in delivering efficient patient care and be present for family when coming through the door at home?</a:t>
            </a:r>
          </a:p>
          <a:p>
            <a:pPr marL="336549" indent="-336549" defTabSz="457200">
              <a:spcAft>
                <a:spcPts val="600"/>
              </a:spcAft>
              <a:defRPr sz="2500"/>
            </a:pPr>
            <a:r>
              <a:rPr lang="en-US" sz="2800" b="1" dirty="0">
                <a:solidFill>
                  <a:schemeClr val="tx1"/>
                </a:solidFill>
              </a:rPr>
              <a:t>How do I feel good about tackling patient problems in a fast-paced clinical care setting without becoming a magnet for difficult cases that anyone can solve?</a:t>
            </a:r>
          </a:p>
          <a:p>
            <a:pPr marL="336549" indent="-336549" defTabSz="457200">
              <a:spcAft>
                <a:spcPts val="600"/>
              </a:spcAft>
              <a:defRPr sz="2500"/>
            </a:pPr>
            <a:r>
              <a:rPr lang="en-US" sz="2800" b="1" dirty="0">
                <a:solidFill>
                  <a:schemeClr val="tx1"/>
                </a:solidFill>
              </a:rPr>
              <a:t>What are some rewarding milestones in the arc of a physician’s career?</a:t>
            </a:r>
          </a:p>
          <a:p>
            <a:pPr marL="336549" indent="-336549" defTabSz="457200">
              <a:spcAft>
                <a:spcPts val="600"/>
              </a:spcAft>
              <a:defRPr sz="2500"/>
            </a:pPr>
            <a:r>
              <a:rPr lang="en-US" sz="2800" b="1" dirty="0">
                <a:solidFill>
                  <a:schemeClr val="tx1"/>
                </a:solidFill>
              </a:rPr>
              <a:t>What are some of the common modifiable factors that lead to dissatisfaction when looking back on a career?</a:t>
            </a:r>
          </a:p>
          <a:p>
            <a:pPr marL="336549" indent="-336549" defTabSz="457200">
              <a:spcAft>
                <a:spcPts val="600"/>
              </a:spcAft>
              <a:defRPr sz="2500"/>
            </a:pPr>
            <a:r>
              <a:rPr lang="en-US" sz="2800" b="1" dirty="0">
                <a:solidFill>
                  <a:schemeClr val="tx1"/>
                </a:solidFill>
              </a:rPr>
              <a:t>What is a simple tool or easy to use parameter(s) for self check in on wellness?</a:t>
            </a:r>
          </a:p>
          <a:p>
            <a:pPr marL="336549" indent="-336549" defTabSz="457200">
              <a:spcAft>
                <a:spcPts val="600"/>
              </a:spcAft>
              <a:defRPr sz="2500"/>
            </a:pPr>
            <a:r>
              <a:rPr lang="en-US" sz="2800" b="1" dirty="0">
                <a:solidFill>
                  <a:schemeClr val="tx1"/>
                </a:solidFill>
              </a:rPr>
              <a:t>Discuss coping strategies, managing anxiety.</a:t>
            </a:r>
          </a:p>
          <a:p>
            <a:pPr marL="336549" indent="-336549" defTabSz="457200">
              <a:spcAft>
                <a:spcPts val="600"/>
              </a:spcAft>
              <a:defRPr sz="2500"/>
            </a:pPr>
            <a:r>
              <a:rPr lang="en-US" sz="2800" b="1" dirty="0">
                <a:solidFill>
                  <a:schemeClr val="tx1"/>
                </a:solidFill>
              </a:rPr>
              <a:t>Ways to build/enhance(</a:t>
            </a:r>
            <a:r>
              <a:rPr lang="en-US" sz="2800" b="1" dirty="0" err="1">
                <a:solidFill>
                  <a:schemeClr val="tx1"/>
                </a:solidFill>
              </a:rPr>
              <a:t>ment</a:t>
            </a:r>
            <a:r>
              <a:rPr lang="en-US" sz="2800" b="1" dirty="0">
                <a:solidFill>
                  <a:schemeClr val="tx1"/>
                </a:solidFill>
              </a:rPr>
              <a:t>) resilience.</a:t>
            </a:r>
          </a:p>
          <a:p>
            <a:pPr marL="336549" indent="-336549" defTabSz="457200">
              <a:spcAft>
                <a:spcPts val="600"/>
              </a:spcAft>
              <a:defRPr sz="2500"/>
            </a:pPr>
            <a:r>
              <a:rPr lang="en-US" sz="2800" b="1" dirty="0">
                <a:solidFill>
                  <a:schemeClr val="tx1"/>
                </a:solidFill>
              </a:rPr>
              <a:t>With increase amount of time working from home, how can I re-learn to disconnect from work when home?</a:t>
            </a:r>
          </a:p>
          <a:p>
            <a:pPr marL="336549" indent="-336549" defTabSz="457200">
              <a:spcAft>
                <a:spcPts val="600"/>
              </a:spcAft>
              <a:defRPr sz="2500"/>
            </a:pPr>
            <a:r>
              <a:rPr lang="en-US" sz="2800" b="1" dirty="0">
                <a:solidFill>
                  <a:schemeClr val="tx1"/>
                </a:solidFill>
              </a:rPr>
              <a:t>For family physicians working in larger health systems, wellness committees and employee assistance programs are already in place to provide resources. They are not used. </a:t>
            </a:r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Resources available in OR for family physicians confidential, voluntary only and free is OWP.</a:t>
            </a:r>
          </a:p>
          <a:p>
            <a:pPr marL="336549" indent="-336549" defTabSz="457200">
              <a:spcAft>
                <a:spcPts val="600"/>
              </a:spcAft>
              <a:defRPr sz="2500"/>
            </a:pPr>
            <a:r>
              <a:rPr lang="en-US" sz="2800" b="1" dirty="0">
                <a:solidFill>
                  <a:schemeClr val="tx1"/>
                </a:solidFill>
              </a:rPr>
              <a:t>“I strongly second the topic of insidious work creep and maintaining/establishing appropriate boundaries… we are			 always busy and often thinking of work-related things 			    outside of clinic/office time, but this has run amok 					     during COVID-19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CEAC76B-DF4B-43B1-BB97-8E7638F2B04C}"/>
              </a:ext>
            </a:extLst>
          </p:cNvPr>
          <p:cNvGrpSpPr/>
          <p:nvPr/>
        </p:nvGrpSpPr>
        <p:grpSpPr>
          <a:xfrm>
            <a:off x="17812512" y="8686800"/>
            <a:ext cx="6541891" cy="5029200"/>
            <a:chOff x="17812512" y="8686800"/>
            <a:chExt cx="6541891" cy="5029200"/>
          </a:xfrm>
        </p:grpSpPr>
        <p:sp>
          <p:nvSpPr>
            <p:cNvPr id="13" name="Right Triangle 12">
              <a:extLst>
                <a:ext uri="{FF2B5EF4-FFF2-40B4-BE49-F238E27FC236}">
                  <a16:creationId xmlns:a16="http://schemas.microsoft.com/office/drawing/2014/main" id="{EE7AB9C5-204E-4C4D-BCA6-86714B8AA268}"/>
                </a:ext>
              </a:extLst>
            </p:cNvPr>
            <p:cNvSpPr/>
            <p:nvPr/>
          </p:nvSpPr>
          <p:spPr>
            <a:xfrm rot="16200000">
              <a:off x="18568858" y="7930454"/>
              <a:ext cx="5029200" cy="654189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US"/>
                <a:t>                  </a:t>
              </a:r>
            </a:p>
          </p:txBody>
        </p:sp>
        <p:pic>
          <p:nvPicPr>
            <p:cNvPr id="14" name="Picture 13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F4B366C3-90DA-4577-A8D1-1DE094CCB2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92288" y="11898766"/>
              <a:ext cx="3465780" cy="1332992"/>
            </a:xfrm>
            <a:prstGeom prst="rect">
              <a:avLst/>
            </a:prstGeom>
          </p:spPr>
        </p:pic>
      </p:grpSp>
      <p:pic>
        <p:nvPicPr>
          <p:cNvPr id="2" name="Picture 1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00BC99AD-8101-4368-8B4B-0DE6090F85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32" y="12344400"/>
            <a:ext cx="2703958" cy="98496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roup 15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8413938" y="5926666"/>
            <a:ext cx="5963716" cy="6417734"/>
            <a:chOff x="9206969" y="2963333"/>
            <a:chExt cx="2981858" cy="3208867"/>
          </a:xfrm>
        </p:grpSpPr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7" name="Rectangle 164">
            <a:extLst>
              <a:ext uri="{FF2B5EF4-FFF2-40B4-BE49-F238E27FC236}">
                <a16:creationId xmlns:a16="http://schemas.microsoft.com/office/drawing/2014/main" id="{F4E5D790-EF7E-4E52-B208-793079B49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50" y="4"/>
            <a:ext cx="24384000" cy="13716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8" name="Snip Diagonal Corner Rectangle 6">
            <a:extLst>
              <a:ext uri="{FF2B5EF4-FFF2-40B4-BE49-F238E27FC236}">
                <a16:creationId xmlns:a16="http://schemas.microsoft.com/office/drawing/2014/main" id="{479F3ED9-A242-463F-84AE-C4B05016BD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850" y="4"/>
            <a:ext cx="24382150" cy="13715996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3" name="How do I maintain compassion and empathy in delivering efficient patient care and be present for family when coming through the door at home?…"/>
          <p:cNvSpPr txBox="1">
            <a:spLocks noGrp="1"/>
          </p:cNvSpPr>
          <p:nvPr>
            <p:ph type="body" idx="4294967295"/>
          </p:nvPr>
        </p:nvSpPr>
        <p:spPr>
          <a:xfrm>
            <a:off x="3657600" y="981042"/>
            <a:ext cx="17068800" cy="10562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indent="0" defTabSz="457200">
              <a:spcAft>
                <a:spcPts val="600"/>
              </a:spcAft>
              <a:buNone/>
              <a:defRPr sz="2500"/>
            </a:pPr>
            <a:r>
              <a:rPr lang="en-US" sz="17500" b="1" dirty="0"/>
              <a:t>Thank you for joining us today for the first in our Lunchtime Lecture Series</a:t>
            </a:r>
            <a:r>
              <a:rPr lang="en-US" sz="4500" b="1" dirty="0"/>
              <a:t>.  </a:t>
            </a:r>
          </a:p>
          <a:p>
            <a:pPr marL="0" indent="0" defTabSz="457200">
              <a:spcAft>
                <a:spcPts val="600"/>
              </a:spcAft>
              <a:buNone/>
              <a:defRPr sz="2500"/>
            </a:pPr>
            <a:endParaRPr lang="en-US" sz="4500" b="1" dirty="0"/>
          </a:p>
          <a:p>
            <a:pPr marL="0" indent="0" defTabSz="457200">
              <a:spcAft>
                <a:spcPts val="600"/>
              </a:spcAft>
              <a:buNone/>
              <a:defRPr sz="2500"/>
            </a:pPr>
            <a:r>
              <a:rPr lang="en-US" sz="4800" b="1" dirty="0">
                <a:solidFill>
                  <a:schemeClr val="tx1"/>
                </a:solidFill>
              </a:rPr>
              <a:t>Upcoming topics include:</a:t>
            </a:r>
          </a:p>
          <a:p>
            <a:pPr marL="914400" lvl="1" indent="0" defTabSz="457200">
              <a:spcAft>
                <a:spcPts val="600"/>
              </a:spcAft>
              <a:buNone/>
              <a:defRPr sz="2500"/>
            </a:pPr>
            <a:r>
              <a:rPr lang="en-US" sz="4800" b="1" dirty="0">
                <a:solidFill>
                  <a:schemeClr val="tx1"/>
                </a:solidFill>
              </a:rPr>
              <a:t>Bag of Worms or Teachable Moment: The Role of Family Physicians in Addressing Unhealthy Alcohol Use</a:t>
            </a:r>
          </a:p>
          <a:p>
            <a:pPr marL="914400" lvl="1" indent="0" defTabSz="457200">
              <a:spcAft>
                <a:spcPts val="600"/>
              </a:spcAft>
              <a:buNone/>
              <a:defRPr sz="2500"/>
            </a:pPr>
            <a:r>
              <a:rPr lang="en-US" sz="4800" b="1" dirty="0">
                <a:solidFill>
                  <a:schemeClr val="tx1"/>
                </a:solidFill>
              </a:rPr>
              <a:t>Social Determinants of Health &amp; Health Justice: A Vision for Action</a:t>
            </a:r>
          </a:p>
          <a:p>
            <a:pPr marL="914400" lvl="1" indent="0" defTabSz="457200">
              <a:spcAft>
                <a:spcPts val="600"/>
              </a:spcAft>
              <a:buNone/>
              <a:defRPr sz="2500"/>
            </a:pPr>
            <a:r>
              <a:rPr lang="en-US" sz="4800" b="1" dirty="0">
                <a:solidFill>
                  <a:schemeClr val="tx1"/>
                </a:solidFill>
              </a:rPr>
              <a:t>Social Determinants of Health: From Theory to Practice</a:t>
            </a:r>
          </a:p>
          <a:p>
            <a:pPr marL="914400" lvl="1" indent="0" defTabSz="457200">
              <a:spcAft>
                <a:spcPts val="600"/>
              </a:spcAft>
              <a:buNone/>
              <a:defRPr sz="2500"/>
            </a:pPr>
            <a:endParaRPr lang="en-US" sz="4800" b="1" dirty="0">
              <a:solidFill>
                <a:schemeClr val="tx1"/>
              </a:solidFill>
            </a:endParaRPr>
          </a:p>
          <a:p>
            <a:pPr marL="914400" lvl="1" indent="0" defTabSz="457200">
              <a:spcAft>
                <a:spcPts val="600"/>
              </a:spcAft>
              <a:buNone/>
              <a:defRPr sz="2500"/>
            </a:pPr>
            <a:r>
              <a:rPr lang="en-US" sz="4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Each of these webinars has been approved for 1.00 AAFP Online Only, Live AAFP Prescribed Credit.</a:t>
            </a:r>
          </a:p>
          <a:p>
            <a:pPr marL="0" indent="0" defTabSz="457200">
              <a:spcAft>
                <a:spcPts val="600"/>
              </a:spcAft>
              <a:defRPr sz="2500"/>
            </a:pPr>
            <a:endParaRPr lang="en-US" b="1" dirty="0"/>
          </a:p>
        </p:txBody>
      </p:sp>
      <p:pic>
        <p:nvPicPr>
          <p:cNvPr id="2" name="Picture 1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00BC99AD-8101-4368-8B4B-0DE6090F8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31" y="11218127"/>
            <a:ext cx="5795855" cy="211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95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roup 12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8413938" y="5926666"/>
            <a:ext cx="5963716" cy="6417734"/>
            <a:chOff x="9206969" y="2963333"/>
            <a:chExt cx="2981858" cy="3208867"/>
          </a:xfrm>
        </p:grpSpPr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01566" y="3064746"/>
            <a:ext cx="0" cy="6397784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Donald E. Girard, MD, MACP, Emeritus Professor of Medicine, Division of General Internal Medicine, School of Medicine, Oregon Health &amp; Science University, Portland, OR…"/>
          <p:cNvSpPr txBox="1">
            <a:spLocks noGrp="1"/>
          </p:cNvSpPr>
          <p:nvPr>
            <p:ph type="body" idx="4294967295"/>
          </p:nvPr>
        </p:nvSpPr>
        <p:spPr>
          <a:xfrm>
            <a:off x="9814092" y="1371598"/>
            <a:ext cx="12017209" cy="9784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cap="all" dirty="0">
                <a:solidFill>
                  <a:schemeClr val="tx1">
                    <a:lumMod val="95000"/>
                  </a:schemeClr>
                </a:solidFill>
              </a:rPr>
              <a:t>Donald E. Girard, MD, MACP</a:t>
            </a:r>
          </a:p>
          <a:p>
            <a:pPr marL="0" indent="0" defTabSz="457200">
              <a:spcBef>
                <a:spcPts val="0"/>
              </a:spcBef>
              <a:spcAft>
                <a:spcPts val="0"/>
              </a:spcAft>
              <a:buNone/>
            </a:pPr>
            <a:endParaRPr lang="en-US" sz="4800" b="1" cap="all" dirty="0">
              <a:solidFill>
                <a:schemeClr val="tx1">
                  <a:lumMod val="95000"/>
                </a:schemeClr>
              </a:solidFill>
            </a:endParaRPr>
          </a:p>
          <a:p>
            <a:pPr marL="0" defTabSz="4572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Emeritus Professor of Medicine, </a:t>
            </a:r>
          </a:p>
          <a:p>
            <a:pPr marL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   Division of General Internal Medicine, </a:t>
            </a:r>
          </a:p>
          <a:p>
            <a:pPr marL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   School of Medicine - OHSU, Portland, OR</a:t>
            </a:r>
          </a:p>
          <a:p>
            <a:pPr marL="0" defTabSz="4572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Chair, Executive Committee, </a:t>
            </a:r>
          </a:p>
          <a:p>
            <a:pPr marL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   Oregon Wellness Program</a:t>
            </a:r>
          </a:p>
          <a:p>
            <a:pPr marL="0" defTabSz="45720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tx1">
                  <a:lumMod val="95000"/>
                </a:schemeClr>
              </a:solidFill>
            </a:endParaRPr>
          </a:p>
          <a:p>
            <a:pPr marL="0" defTabSz="4572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I have no relevant financial relationships           </a:t>
            </a:r>
          </a:p>
          <a:p>
            <a:pPr marL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    to disclose. </a:t>
            </a:r>
          </a:p>
        </p:txBody>
      </p:sp>
      <p:pic>
        <p:nvPicPr>
          <p:cNvPr id="3" name="Picture 2" descr="A person wearing a suit and tie smiling at the camera&#10;&#10;Description automatically generated">
            <a:extLst>
              <a:ext uri="{FF2B5EF4-FFF2-40B4-BE49-F238E27FC236}">
                <a16:creationId xmlns:a16="http://schemas.microsoft.com/office/drawing/2014/main" id="{AA51A91E-D566-4126-9EBD-976E5352B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11" y="2123593"/>
            <a:ext cx="7606145" cy="7606145"/>
          </a:xfrm>
          <a:prstGeom prst="rect">
            <a:avLst/>
          </a:prstGeom>
        </p:spPr>
      </p:pic>
      <p:sp>
        <p:nvSpPr>
          <p:cNvPr id="7" name="Right Triangle 6">
            <a:extLst>
              <a:ext uri="{FF2B5EF4-FFF2-40B4-BE49-F238E27FC236}">
                <a16:creationId xmlns:a16="http://schemas.microsoft.com/office/drawing/2014/main" id="{81C97ED0-7EF5-4207-B548-56D207A8276B}"/>
              </a:ext>
            </a:extLst>
          </p:cNvPr>
          <p:cNvSpPr/>
          <p:nvPr/>
        </p:nvSpPr>
        <p:spPr>
          <a:xfrm rot="16200000">
            <a:off x="18568858" y="7930454"/>
            <a:ext cx="5029200" cy="6541891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1B74FF-5315-4F1A-93FB-C680DD8107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2288" y="11898766"/>
            <a:ext cx="3465780" cy="1332992"/>
          </a:xfrm>
          <a:prstGeom prst="rect">
            <a:avLst/>
          </a:prstGeom>
        </p:spPr>
      </p:pic>
      <p:pic>
        <p:nvPicPr>
          <p:cNvPr id="2" name="Picture 1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85EB399D-CCD6-4D8B-8D86-040D3FE227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32" y="12344400"/>
            <a:ext cx="2703958" cy="9849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 130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8413938" y="5926666"/>
            <a:ext cx="5963716" cy="6417734"/>
            <a:chOff x="9206969" y="2963333"/>
            <a:chExt cx="2981858" cy="3208867"/>
          </a:xfrm>
        </p:grpSpPr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Course Objectives"/>
          <p:cNvSpPr txBox="1">
            <a:spLocks noGrp="1"/>
          </p:cNvSpPr>
          <p:nvPr>
            <p:ph type="title" idx="4294967295"/>
          </p:nvPr>
        </p:nvSpPr>
        <p:spPr>
          <a:xfrm>
            <a:off x="1368424" y="1371598"/>
            <a:ext cx="7494222" cy="9784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 defTabSz="457200"/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Course Objectives</a:t>
            </a:r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01566" y="3064746"/>
            <a:ext cx="0" cy="6397784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MEMBER: The Oregon Wellness Program (OWP): (oregonwellnessprogram.org/ 541-242-2805…"/>
          <p:cNvSpPr txBox="1">
            <a:spLocks noGrp="1"/>
          </p:cNvSpPr>
          <p:nvPr>
            <p:ph type="body" idx="4294967295"/>
          </p:nvPr>
        </p:nvSpPr>
        <p:spPr>
          <a:xfrm>
            <a:off x="9959924" y="1371598"/>
            <a:ext cx="12576520" cy="9784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63550" indent="-463550" defTabSz="457200">
              <a:spcAft>
                <a:spcPts val="600"/>
              </a:spcAft>
              <a:defRPr sz="3500"/>
            </a:pP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REMEMBER: The Oregon Wellness Program (OWP): (oregonwellnessprogram.org/</a:t>
            </a: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ph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: 541-242-2805)</a:t>
            </a:r>
          </a:p>
          <a:p>
            <a:pPr marL="463550" indent="-463550" defTabSz="457200">
              <a:spcAft>
                <a:spcPts val="600"/>
              </a:spcAft>
              <a:defRPr sz="3500"/>
            </a:pPr>
            <a:r>
              <a:rPr lang="en-US" b="1" dirty="0">
                <a:solidFill>
                  <a:schemeClr val="tx1"/>
                </a:solidFill>
              </a:rPr>
              <a:t>Burnout: A Brief History </a:t>
            </a:r>
          </a:p>
          <a:p>
            <a:pPr marL="463550" indent="-463550" defTabSz="457200">
              <a:spcAft>
                <a:spcPts val="600"/>
              </a:spcAft>
              <a:defRPr sz="3500"/>
            </a:pPr>
            <a:r>
              <a:rPr lang="en-US" b="1" dirty="0">
                <a:solidFill>
                  <a:schemeClr val="tx1"/>
                </a:solidFill>
              </a:rPr>
              <a:t>Burnout as a destructive force for health care professionals</a:t>
            </a:r>
          </a:p>
          <a:p>
            <a:pPr marL="463550" indent="-463550" defTabSz="457200">
              <a:spcAft>
                <a:spcPts val="600"/>
              </a:spcAft>
              <a:defRPr sz="3500"/>
            </a:pPr>
            <a:r>
              <a:rPr lang="en-US" b="1" dirty="0">
                <a:solidFill>
                  <a:schemeClr val="tx1"/>
                </a:solidFill>
              </a:rPr>
              <a:t>The inherent conflict among health care professionals: Caring for patients vs Caring for one self</a:t>
            </a:r>
          </a:p>
          <a:p>
            <a:pPr marL="463550" indent="-463550" defTabSz="457200">
              <a:spcAft>
                <a:spcPts val="600"/>
              </a:spcAft>
              <a:defRPr sz="3500"/>
            </a:pPr>
            <a:r>
              <a:rPr lang="en-US" b="1" dirty="0">
                <a:solidFill>
                  <a:schemeClr val="tx1"/>
                </a:solidFill>
              </a:rPr>
              <a:t>The OWP: A Brief History</a:t>
            </a:r>
          </a:p>
          <a:p>
            <a:pPr marL="463550" indent="-463550" defTabSz="457200">
              <a:spcAft>
                <a:spcPts val="600"/>
              </a:spcAft>
              <a:defRPr sz="3500"/>
            </a:pPr>
            <a:r>
              <a:rPr lang="en-US" b="1" dirty="0">
                <a:solidFill>
                  <a:schemeClr val="tx1"/>
                </a:solidFill>
              </a:rPr>
              <a:t>The OWP: Access</a:t>
            </a:r>
          </a:p>
          <a:p>
            <a:pPr marL="463550" indent="-463550" defTabSz="457200">
              <a:spcAft>
                <a:spcPts val="600"/>
              </a:spcAft>
              <a:defRPr sz="3500"/>
            </a:pPr>
            <a:r>
              <a:rPr lang="en-US" b="1" dirty="0">
                <a:solidFill>
                  <a:schemeClr val="tx1"/>
                </a:solidFill>
              </a:rPr>
              <a:t>Counseling: Diagnosis and Management</a:t>
            </a:r>
          </a:p>
          <a:p>
            <a:pPr marL="463550" indent="-463550" defTabSz="457200">
              <a:spcAft>
                <a:spcPts val="600"/>
              </a:spcAft>
              <a:defRPr sz="3500"/>
            </a:pPr>
            <a:r>
              <a:rPr lang="en-US" b="1" dirty="0">
                <a:solidFill>
                  <a:schemeClr val="tx1"/>
                </a:solidFill>
              </a:rPr>
              <a:t>OWP Outcomes to date (9-2020)</a:t>
            </a:r>
          </a:p>
          <a:p>
            <a:pPr marL="463550" indent="-463550" defTabSz="457200">
              <a:spcAft>
                <a:spcPts val="600"/>
              </a:spcAft>
              <a:defRPr sz="3500"/>
            </a:pPr>
            <a:r>
              <a:rPr lang="en-US" b="1" dirty="0">
                <a:solidFill>
                  <a:schemeClr val="tx1"/>
                </a:solidFill>
              </a:rPr>
              <a:t>Client Survey Outcomes (4-2020)</a:t>
            </a:r>
          </a:p>
          <a:p>
            <a:pPr marL="463550" indent="-463550" defTabSz="457200">
              <a:spcAft>
                <a:spcPts val="600"/>
              </a:spcAft>
              <a:defRPr sz="3500"/>
            </a:pPr>
            <a:r>
              <a:rPr lang="en-US" b="1" dirty="0">
                <a:solidFill>
                  <a:schemeClr val="tx1"/>
                </a:solidFill>
              </a:rPr>
              <a:t>Example of Resilience Self Teaching</a:t>
            </a:r>
          </a:p>
          <a:p>
            <a:pPr marL="463550" indent="-463550" defTabSz="457200">
              <a:spcAft>
                <a:spcPts val="600"/>
              </a:spcAft>
              <a:defRPr sz="3500"/>
            </a:pPr>
            <a:r>
              <a:rPr lang="en-US" b="1" dirty="0">
                <a:solidFill>
                  <a:schemeClr val="tx1"/>
                </a:solidFill>
              </a:rPr>
              <a:t>Questions and comments from your colleagues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C36AD8C-3D80-4FB9-B064-FCAEFF259174}"/>
              </a:ext>
            </a:extLst>
          </p:cNvPr>
          <p:cNvGrpSpPr/>
          <p:nvPr/>
        </p:nvGrpSpPr>
        <p:grpSpPr>
          <a:xfrm>
            <a:off x="17812512" y="8686800"/>
            <a:ext cx="6541891" cy="5029200"/>
            <a:chOff x="17812512" y="8686800"/>
            <a:chExt cx="6541891" cy="5029200"/>
          </a:xfrm>
        </p:grpSpPr>
        <p:sp>
          <p:nvSpPr>
            <p:cNvPr id="2" name="Right Triangle 1">
              <a:extLst>
                <a:ext uri="{FF2B5EF4-FFF2-40B4-BE49-F238E27FC236}">
                  <a16:creationId xmlns:a16="http://schemas.microsoft.com/office/drawing/2014/main" id="{77BC28E3-ECA2-46EB-9B25-5B9676E73E45}"/>
                </a:ext>
              </a:extLst>
            </p:cNvPr>
            <p:cNvSpPr/>
            <p:nvPr/>
          </p:nvSpPr>
          <p:spPr>
            <a:xfrm rot="16200000">
              <a:off x="18568858" y="7930454"/>
              <a:ext cx="5029200" cy="654189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</a:t>
              </a:r>
            </a:p>
          </p:txBody>
        </p:sp>
        <p:pic>
          <p:nvPicPr>
            <p:cNvPr id="3" name="Picture 2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1B69484F-011F-4AC7-AAFA-FD923F3B89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92288" y="11898766"/>
              <a:ext cx="3465780" cy="1332992"/>
            </a:xfrm>
            <a:prstGeom prst="rect">
              <a:avLst/>
            </a:prstGeom>
          </p:spPr>
        </p:pic>
      </p:grpSp>
      <p:pic>
        <p:nvPicPr>
          <p:cNvPr id="5" name="Picture 4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D35AED72-4F3A-4C7E-8803-6E61C967F3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32" y="12344400"/>
            <a:ext cx="2703958" cy="9849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8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8413938" y="5926666"/>
            <a:ext cx="5963716" cy="6417734"/>
            <a:chOff x="9206969" y="2963333"/>
            <a:chExt cx="2981858" cy="3208867"/>
          </a:xfrm>
        </p:grpSpPr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95" name="Rectangle 94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Burnout: A Brief History"/>
          <p:cNvSpPr txBox="1">
            <a:spLocks noGrp="1"/>
          </p:cNvSpPr>
          <p:nvPr>
            <p:ph type="title" idx="4294967295"/>
          </p:nvPr>
        </p:nvSpPr>
        <p:spPr>
          <a:xfrm>
            <a:off x="1368424" y="1371598"/>
            <a:ext cx="7494222" cy="9784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 defTabSz="457200"/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Burnout: </a:t>
            </a:r>
            <a:b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A Brief History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01566" y="3064746"/>
            <a:ext cx="0" cy="6397784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H. J. Freudenberger: Burnout: High Cost For High Achievement: 12 steps, including excess need to succeed, inability to compromise, increasing attention to success and giving up personal interests…"/>
          <p:cNvSpPr txBox="1">
            <a:spLocks noGrp="1"/>
          </p:cNvSpPr>
          <p:nvPr>
            <p:ph type="body" idx="4294967295"/>
          </p:nvPr>
        </p:nvSpPr>
        <p:spPr>
          <a:xfrm>
            <a:off x="9603189" y="1887675"/>
            <a:ext cx="13045908" cy="9784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9250" indent="-349250" defTabSz="457200">
              <a:spcBef>
                <a:spcPts val="0"/>
              </a:spcBef>
              <a:spcAft>
                <a:spcPts val="0"/>
              </a:spcAft>
              <a:defRPr sz="2600"/>
            </a:pPr>
            <a:r>
              <a:rPr lang="en-US" sz="2800" b="1" dirty="0">
                <a:solidFill>
                  <a:schemeClr val="tx1"/>
                </a:solidFill>
              </a:rPr>
              <a:t>H. J. </a:t>
            </a:r>
            <a:r>
              <a:rPr lang="en-US" sz="2800" b="1" dirty="0" err="1">
                <a:solidFill>
                  <a:schemeClr val="tx1"/>
                </a:solidFill>
              </a:rPr>
              <a:t>Freudenberger</a:t>
            </a:r>
            <a:r>
              <a:rPr lang="en-US" sz="2800" b="1" dirty="0">
                <a:solidFill>
                  <a:schemeClr val="tx1"/>
                </a:solidFill>
              </a:rPr>
              <a:t>: Burnout: High Cost For High Achievement: 12 steps, including excess need to succeed, inability to compromise, increasing attention to success and giving up personal interests</a:t>
            </a:r>
          </a:p>
          <a:p>
            <a:pPr marL="349250" indent="-349250" defTabSz="457200">
              <a:spcBef>
                <a:spcPts val="0"/>
              </a:spcBef>
              <a:spcAft>
                <a:spcPts val="0"/>
              </a:spcAft>
              <a:defRPr sz="2600"/>
            </a:pPr>
            <a:endParaRPr lang="en-US" sz="800" b="1" dirty="0">
              <a:solidFill>
                <a:schemeClr val="tx1"/>
              </a:solidFill>
            </a:endParaRPr>
          </a:p>
          <a:p>
            <a:pPr marL="349250" indent="-349250" defTabSz="457200">
              <a:spcBef>
                <a:spcPts val="0"/>
              </a:spcBef>
              <a:spcAft>
                <a:spcPts val="0"/>
              </a:spcAft>
              <a:defRPr sz="2600"/>
            </a:pPr>
            <a:endParaRPr lang="en-US" sz="800" b="1" dirty="0">
              <a:solidFill>
                <a:schemeClr val="tx1"/>
              </a:solidFill>
            </a:endParaRPr>
          </a:p>
          <a:p>
            <a:pPr marL="349250" indent="-349250" defTabSz="457200">
              <a:spcBef>
                <a:spcPts val="0"/>
              </a:spcBef>
              <a:spcAft>
                <a:spcPts val="0"/>
              </a:spcAft>
              <a:defRPr sz="2600"/>
            </a:pPr>
            <a:r>
              <a:rPr lang="en-US" sz="2800" b="1" dirty="0">
                <a:solidFill>
                  <a:schemeClr val="tx1"/>
                </a:solidFill>
              </a:rPr>
              <a:t>Christina Maslach’s definition as Occupational Disorder with markers:    A. Professional Exhaustion; B. Depersonalization; C. Inability to appreciate professional accomplishments</a:t>
            </a:r>
          </a:p>
          <a:p>
            <a:pPr marL="349250" indent="-349250" defTabSz="457200">
              <a:spcBef>
                <a:spcPts val="0"/>
              </a:spcBef>
              <a:spcAft>
                <a:spcPts val="0"/>
              </a:spcAft>
              <a:defRPr sz="2600"/>
            </a:pPr>
            <a:endParaRPr lang="en-US" sz="800" b="1" dirty="0">
              <a:solidFill>
                <a:schemeClr val="tx1"/>
              </a:solidFill>
            </a:endParaRPr>
          </a:p>
          <a:p>
            <a:pPr marL="349250" indent="-349250" defTabSz="457200">
              <a:spcBef>
                <a:spcPts val="0"/>
              </a:spcBef>
              <a:spcAft>
                <a:spcPts val="0"/>
              </a:spcAft>
              <a:defRPr sz="2600"/>
            </a:pPr>
            <a:endParaRPr lang="en-US" sz="800" b="1" dirty="0">
              <a:solidFill>
                <a:schemeClr val="tx1"/>
              </a:solidFill>
            </a:endParaRPr>
          </a:p>
          <a:p>
            <a:pPr marL="349250" indent="-349250" defTabSz="457200">
              <a:spcBef>
                <a:spcPts val="0"/>
              </a:spcBef>
              <a:spcAft>
                <a:spcPts val="0"/>
              </a:spcAft>
              <a:defRPr sz="2600"/>
            </a:pPr>
            <a:r>
              <a:rPr lang="en-US" sz="2800" b="1" dirty="0">
                <a:solidFill>
                  <a:schemeClr val="tx1"/>
                </a:solidFill>
              </a:rPr>
              <a:t>Medicine as  Profession: +/- for much of history; but in US a Golden Era from WWII through 1970s</a:t>
            </a:r>
            <a:endParaRPr lang="en-US" sz="800" b="1" dirty="0">
              <a:solidFill>
                <a:schemeClr val="tx1"/>
              </a:solidFill>
            </a:endParaRPr>
          </a:p>
          <a:p>
            <a:pPr marL="0" indent="0" defTabSz="457200">
              <a:spcBef>
                <a:spcPts val="0"/>
              </a:spcBef>
              <a:spcAft>
                <a:spcPts val="0"/>
              </a:spcAft>
              <a:buNone/>
              <a:defRPr sz="2600"/>
            </a:pPr>
            <a:endParaRPr lang="en-US" sz="800" b="1" dirty="0">
              <a:solidFill>
                <a:schemeClr val="tx1"/>
              </a:solidFill>
            </a:endParaRPr>
          </a:p>
          <a:p>
            <a:pPr marL="0" indent="0" defTabSz="457200">
              <a:spcBef>
                <a:spcPts val="0"/>
              </a:spcBef>
              <a:spcAft>
                <a:spcPts val="0"/>
              </a:spcAft>
              <a:buNone/>
              <a:defRPr sz="2600"/>
            </a:pPr>
            <a:endParaRPr lang="en-US" sz="800" b="1" dirty="0">
              <a:solidFill>
                <a:schemeClr val="tx1"/>
              </a:solidFill>
            </a:endParaRPr>
          </a:p>
          <a:p>
            <a:pPr marL="349250" indent="-349250" defTabSz="457200">
              <a:spcBef>
                <a:spcPts val="0"/>
              </a:spcBef>
              <a:spcAft>
                <a:spcPts val="0"/>
              </a:spcAft>
              <a:defRPr sz="2600"/>
            </a:pPr>
            <a:r>
              <a:rPr lang="en-US" sz="2800" b="1" dirty="0">
                <a:solidFill>
                  <a:schemeClr val="tx1"/>
                </a:solidFill>
              </a:rPr>
              <a:t>The profession becomes industrialized: 1970s to present</a:t>
            </a:r>
            <a:endParaRPr lang="en-US" sz="800" b="1" dirty="0">
              <a:solidFill>
                <a:schemeClr val="tx1"/>
              </a:solidFill>
            </a:endParaRPr>
          </a:p>
          <a:p>
            <a:pPr marL="0" indent="0" defTabSz="457200">
              <a:spcBef>
                <a:spcPts val="0"/>
              </a:spcBef>
              <a:spcAft>
                <a:spcPts val="0"/>
              </a:spcAft>
              <a:defRPr sz="2600"/>
            </a:pPr>
            <a:endParaRPr lang="en-US" sz="800" b="1" dirty="0">
              <a:solidFill>
                <a:schemeClr val="tx1"/>
              </a:solidFill>
            </a:endParaRPr>
          </a:p>
          <a:p>
            <a:pPr marL="0" indent="0" defTabSz="457200">
              <a:spcBef>
                <a:spcPts val="0"/>
              </a:spcBef>
              <a:spcAft>
                <a:spcPts val="0"/>
              </a:spcAft>
              <a:defRPr sz="2600"/>
            </a:pPr>
            <a:endParaRPr lang="en-US" sz="800" b="1" dirty="0">
              <a:solidFill>
                <a:schemeClr val="tx1"/>
              </a:solidFill>
            </a:endParaRPr>
          </a:p>
          <a:p>
            <a:pPr marL="349250" indent="-349250" defTabSz="457200">
              <a:spcBef>
                <a:spcPts val="0"/>
              </a:spcBef>
              <a:spcAft>
                <a:spcPts val="0"/>
              </a:spcAft>
              <a:defRPr sz="2600"/>
            </a:pPr>
            <a:r>
              <a:rPr lang="en-US" sz="2800" b="1" dirty="0">
                <a:solidFill>
                  <a:schemeClr val="tx1"/>
                </a:solidFill>
              </a:rPr>
              <a:t>Professional burnout rates rise from: less than 20% in 1980; about 33% in 2000; to more than 50% present</a:t>
            </a:r>
            <a:endParaRPr lang="en-US" sz="800" b="1" dirty="0">
              <a:solidFill>
                <a:schemeClr val="tx1"/>
              </a:solidFill>
            </a:endParaRPr>
          </a:p>
          <a:p>
            <a:pPr marL="349250" indent="-349250" defTabSz="457200">
              <a:spcBef>
                <a:spcPts val="0"/>
              </a:spcBef>
              <a:spcAft>
                <a:spcPts val="0"/>
              </a:spcAft>
              <a:defRPr sz="2600"/>
            </a:pPr>
            <a:endParaRPr lang="en-US" sz="800" b="1" dirty="0">
              <a:solidFill>
                <a:schemeClr val="tx1"/>
              </a:solidFill>
            </a:endParaRPr>
          </a:p>
          <a:p>
            <a:pPr marL="349250" indent="-349250" defTabSz="457200">
              <a:spcBef>
                <a:spcPts val="0"/>
              </a:spcBef>
              <a:spcAft>
                <a:spcPts val="0"/>
              </a:spcAft>
              <a:defRPr sz="2600"/>
            </a:pPr>
            <a:endParaRPr lang="en-US" sz="800" b="1" dirty="0">
              <a:solidFill>
                <a:schemeClr val="tx1"/>
              </a:solidFill>
            </a:endParaRPr>
          </a:p>
          <a:p>
            <a:pPr marL="349250" indent="-349250" defTabSz="457200">
              <a:spcBef>
                <a:spcPts val="0"/>
              </a:spcBef>
              <a:spcAft>
                <a:spcPts val="0"/>
              </a:spcAft>
              <a:defRPr sz="2600"/>
            </a:pPr>
            <a:r>
              <a:rPr lang="en-US" sz="2800" b="1" dirty="0">
                <a:solidFill>
                  <a:schemeClr val="tx1"/>
                </a:solidFill>
              </a:rPr>
              <a:t>Primary care, emergency medicine and select subspecialties the most; pathology and dermatology the least; </a:t>
            </a:r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Family Physicians high!</a:t>
            </a:r>
            <a:endParaRPr lang="en-US" sz="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349250" indent="-349250" defTabSz="457200">
              <a:spcBef>
                <a:spcPts val="0"/>
              </a:spcBef>
              <a:spcAft>
                <a:spcPts val="0"/>
              </a:spcAft>
              <a:defRPr sz="2600"/>
            </a:pPr>
            <a:endParaRPr lang="en-US" sz="800" b="1" dirty="0">
              <a:solidFill>
                <a:schemeClr val="tx1"/>
              </a:solidFill>
            </a:endParaRPr>
          </a:p>
          <a:p>
            <a:pPr marL="349250" indent="-349250" defTabSz="457200">
              <a:spcBef>
                <a:spcPts val="0"/>
              </a:spcBef>
              <a:spcAft>
                <a:spcPts val="0"/>
              </a:spcAft>
              <a:defRPr sz="2600"/>
            </a:pPr>
            <a:endParaRPr lang="en-US" sz="800" b="1" dirty="0">
              <a:solidFill>
                <a:schemeClr val="tx1"/>
              </a:solidFill>
            </a:endParaRPr>
          </a:p>
          <a:p>
            <a:pPr marL="349250" indent="-349250" defTabSz="457200">
              <a:spcBef>
                <a:spcPts val="0"/>
              </a:spcBef>
              <a:spcAft>
                <a:spcPts val="0"/>
              </a:spcAft>
              <a:defRPr sz="2600"/>
            </a:pPr>
            <a:r>
              <a:rPr lang="en-US" sz="2800" b="1" dirty="0">
                <a:solidFill>
                  <a:schemeClr val="tx1"/>
                </a:solidFill>
              </a:rPr>
              <a:t>Precipitants: Industry replaces profession (wealth for health); professional loss of control;  worker bees; technology and information overload; regulatory requirements explosion (certification, recertification, credentialing, governmental requirements, preauthorization, </a:t>
            </a:r>
            <a:r>
              <a:rPr lang="en-US" sz="2800" b="1" dirty="0" err="1">
                <a:solidFill>
                  <a:schemeClr val="tx1"/>
                </a:solidFill>
              </a:rPr>
              <a:t>etc</a:t>
            </a:r>
            <a:r>
              <a:rPr lang="en-US" sz="2800" b="1" dirty="0">
                <a:solidFill>
                  <a:schemeClr val="tx1"/>
                </a:solidFill>
              </a:rPr>
              <a:t>)  </a:t>
            </a:r>
            <a:endParaRPr lang="en-US" sz="800" b="1" dirty="0">
              <a:solidFill>
                <a:schemeClr val="tx1"/>
              </a:solidFill>
            </a:endParaRPr>
          </a:p>
          <a:p>
            <a:pPr marL="349250" indent="-349250" defTabSz="457200">
              <a:spcBef>
                <a:spcPts val="0"/>
              </a:spcBef>
              <a:spcAft>
                <a:spcPts val="0"/>
              </a:spcAft>
              <a:defRPr sz="2600"/>
            </a:pPr>
            <a:endParaRPr lang="en-US" sz="800" b="1" dirty="0">
              <a:solidFill>
                <a:schemeClr val="tx1"/>
              </a:solidFill>
            </a:endParaRPr>
          </a:p>
          <a:p>
            <a:pPr marL="349250" indent="-349250" defTabSz="457200">
              <a:spcBef>
                <a:spcPts val="0"/>
              </a:spcBef>
              <a:spcAft>
                <a:spcPts val="0"/>
              </a:spcAft>
              <a:defRPr sz="2600"/>
            </a:pPr>
            <a:endParaRPr lang="en-US" sz="800" b="1" dirty="0">
              <a:solidFill>
                <a:schemeClr val="tx1"/>
              </a:solidFill>
            </a:endParaRPr>
          </a:p>
          <a:p>
            <a:pPr marL="349250" indent="-349250" defTabSz="457200">
              <a:spcBef>
                <a:spcPts val="0"/>
              </a:spcBef>
              <a:spcAft>
                <a:spcPts val="0"/>
              </a:spcAft>
              <a:defRPr sz="2600"/>
            </a:pPr>
            <a:r>
              <a:rPr lang="en-US" sz="2800" b="1" dirty="0">
                <a:solidFill>
                  <a:schemeClr val="tx1"/>
                </a:solidFill>
              </a:rPr>
              <a:t>EPIC and other electronic medical record systems became the         straw that broke the camel’s back: while established to serve               the physicians, it became the system’s payment tool and              requires more time per practitioner than direct patient care</a:t>
            </a:r>
            <a:endParaRPr lang="en-US" sz="800" b="1" dirty="0">
              <a:solidFill>
                <a:schemeClr val="tx1"/>
              </a:solidFill>
            </a:endParaRPr>
          </a:p>
          <a:p>
            <a:pPr marL="349250" indent="-349250" defTabSz="457200">
              <a:spcBef>
                <a:spcPts val="0"/>
              </a:spcBef>
              <a:spcAft>
                <a:spcPts val="0"/>
              </a:spcAft>
              <a:defRPr sz="2600"/>
            </a:pPr>
            <a:endParaRPr lang="en-US" sz="800" b="1" dirty="0">
              <a:solidFill>
                <a:schemeClr val="tx1"/>
              </a:solidFill>
            </a:endParaRPr>
          </a:p>
          <a:p>
            <a:pPr marL="349250" indent="-349250" defTabSz="457200">
              <a:spcBef>
                <a:spcPts val="0"/>
              </a:spcBef>
              <a:spcAft>
                <a:spcPts val="0"/>
              </a:spcAft>
              <a:defRPr sz="2600"/>
            </a:pPr>
            <a:endParaRPr lang="en-US" sz="800" b="1" dirty="0">
              <a:solidFill>
                <a:schemeClr val="tx1"/>
              </a:solidFill>
            </a:endParaRPr>
          </a:p>
          <a:p>
            <a:pPr marL="349250" indent="-349250" defTabSz="457200">
              <a:spcBef>
                <a:spcPts val="0"/>
              </a:spcBef>
              <a:spcAft>
                <a:spcPts val="0"/>
              </a:spcAft>
              <a:defRPr sz="2600"/>
            </a:pPr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OUTCOME: Professional Burnout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B49A128-3CD6-4D7F-A716-BAD83F6FCF3B}"/>
              </a:ext>
            </a:extLst>
          </p:cNvPr>
          <p:cNvGrpSpPr/>
          <p:nvPr/>
        </p:nvGrpSpPr>
        <p:grpSpPr>
          <a:xfrm>
            <a:off x="17812512" y="8686800"/>
            <a:ext cx="6541891" cy="5029200"/>
            <a:chOff x="17812512" y="8686800"/>
            <a:chExt cx="6541891" cy="5029200"/>
          </a:xfrm>
        </p:grpSpPr>
        <p:sp>
          <p:nvSpPr>
            <p:cNvPr id="35" name="Right Triangle 34">
              <a:extLst>
                <a:ext uri="{FF2B5EF4-FFF2-40B4-BE49-F238E27FC236}">
                  <a16:creationId xmlns:a16="http://schemas.microsoft.com/office/drawing/2014/main" id="{567ADE8F-2050-458E-A5CD-F2850F8512B8}"/>
                </a:ext>
              </a:extLst>
            </p:cNvPr>
            <p:cNvSpPr/>
            <p:nvPr/>
          </p:nvSpPr>
          <p:spPr>
            <a:xfrm rot="16200000">
              <a:off x="18568858" y="7930454"/>
              <a:ext cx="5029200" cy="654189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</a:t>
              </a:r>
            </a:p>
          </p:txBody>
        </p:sp>
        <p:pic>
          <p:nvPicPr>
            <p:cNvPr id="36" name="Picture 35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1E865D83-7448-41EE-AC75-0C9D879D34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92288" y="11898766"/>
              <a:ext cx="3465780" cy="1332992"/>
            </a:xfrm>
            <a:prstGeom prst="rect">
              <a:avLst/>
            </a:prstGeom>
          </p:spPr>
        </p:pic>
      </p:grpSp>
      <p:pic>
        <p:nvPicPr>
          <p:cNvPr id="2" name="Picture 1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F5DF8E35-303A-43D9-916C-99AE180381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32" y="12344400"/>
            <a:ext cx="2703958" cy="9849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8413938" y="5926666"/>
            <a:ext cx="5963716" cy="6417734"/>
            <a:chOff x="9206969" y="2963333"/>
            <a:chExt cx="2981858" cy="3208867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Professional Burnout as a Destructive Force"/>
          <p:cNvSpPr txBox="1">
            <a:spLocks noGrp="1"/>
          </p:cNvSpPr>
          <p:nvPr>
            <p:ph type="title" idx="4294967295"/>
          </p:nvPr>
        </p:nvSpPr>
        <p:spPr>
          <a:xfrm>
            <a:off x="1368424" y="1371598"/>
            <a:ext cx="7494222" cy="9784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594359">
              <a:defRPr sz="8000"/>
            </a:lvl1pPr>
          </a:lstStyle>
          <a:p>
            <a:pPr algn="r" defTabSz="457200"/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Professional Burnout as a Destructive Force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01566" y="3064746"/>
            <a:ext cx="0" cy="6397784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Burnout Prevalence among all US Physicians 2020: @ 50%…"/>
          <p:cNvSpPr txBox="1">
            <a:spLocks noGrp="1"/>
          </p:cNvSpPr>
          <p:nvPr>
            <p:ph type="body" idx="4294967295"/>
          </p:nvPr>
        </p:nvSpPr>
        <p:spPr>
          <a:xfrm>
            <a:off x="9959924" y="1371598"/>
            <a:ext cx="12576520" cy="9784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Burnout Prevalence among all US Physicians 2020: @ 50%</a:t>
            </a:r>
          </a:p>
          <a:p>
            <a:pPr defTabSz="457200"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An Occupational Health Disorder identified by three characteristics:</a:t>
            </a:r>
          </a:p>
          <a:p>
            <a:pPr lvl="1" defTabSz="457200"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Professional Exhaustion</a:t>
            </a:r>
          </a:p>
          <a:p>
            <a:pPr lvl="1" defTabSz="457200"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Depersonalization: (cynicism, anger, disrespect)</a:t>
            </a:r>
          </a:p>
          <a:p>
            <a:pPr lvl="1" defTabSz="457200"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Inability to appreciate success in one’s professional life </a:t>
            </a:r>
          </a:p>
          <a:p>
            <a:pPr lvl="1" defTabSz="457200">
              <a:spcAft>
                <a:spcPts val="600"/>
              </a:spcAft>
            </a:pP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All lead to bad care; bad relations; somatic complaints, bad behavior, attrition from practice; depression and suicide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8DD0984-F66A-412E-9D3F-0A78649ABD1A}"/>
              </a:ext>
            </a:extLst>
          </p:cNvPr>
          <p:cNvGrpSpPr/>
          <p:nvPr/>
        </p:nvGrpSpPr>
        <p:grpSpPr>
          <a:xfrm>
            <a:off x="17812512" y="8686800"/>
            <a:ext cx="6541891" cy="5029200"/>
            <a:chOff x="17812512" y="8686800"/>
            <a:chExt cx="6541891" cy="5029200"/>
          </a:xfrm>
        </p:grpSpPr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5722D20C-A317-4777-9D2B-A72E3C33F126}"/>
                </a:ext>
              </a:extLst>
            </p:cNvPr>
            <p:cNvSpPr/>
            <p:nvPr/>
          </p:nvSpPr>
          <p:spPr>
            <a:xfrm rot="16200000">
              <a:off x="18568858" y="7930454"/>
              <a:ext cx="5029200" cy="654189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US"/>
                <a:t>                  </a:t>
              </a:r>
            </a:p>
          </p:txBody>
        </p:sp>
        <p:pic>
          <p:nvPicPr>
            <p:cNvPr id="6" name="Picture 5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EEE1901E-1C83-4902-B00C-D8F8B47135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92288" y="11898766"/>
              <a:ext cx="3465780" cy="1332992"/>
            </a:xfrm>
            <a:prstGeom prst="rect">
              <a:avLst/>
            </a:prstGeom>
          </p:spPr>
        </p:pic>
      </p:grpSp>
      <p:pic>
        <p:nvPicPr>
          <p:cNvPr id="2" name="Picture 1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410A8927-963C-4392-9958-289D78E674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32" y="12344400"/>
            <a:ext cx="2703958" cy="9849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8413938" y="5926666"/>
            <a:ext cx="5963716" cy="6417734"/>
            <a:chOff x="9206969" y="2963333"/>
            <a:chExt cx="2981858" cy="3208867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Professional Burnout as a Destructive Force, continued"/>
          <p:cNvSpPr txBox="1">
            <a:spLocks noGrp="1"/>
          </p:cNvSpPr>
          <p:nvPr>
            <p:ph type="title" idx="4294967295"/>
          </p:nvPr>
        </p:nvSpPr>
        <p:spPr>
          <a:xfrm>
            <a:off x="1045032" y="1371598"/>
            <a:ext cx="7817614" cy="9784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 defTabSz="457200">
              <a:defRPr sz="7000"/>
            </a:pPr>
            <a:r>
              <a:rPr lang="en-US" sz="4800" b="1" dirty="0">
                <a:solidFill>
                  <a:srgbClr val="002060"/>
                </a:solidFill>
              </a:rPr>
              <a:t>Professional Burnout as a Destructive Force</a:t>
            </a:r>
          </a:p>
          <a:p>
            <a:pPr algn="r" defTabSz="457200">
              <a:defRPr sz="7000"/>
            </a:pPr>
            <a:r>
              <a:rPr lang="en-US" sz="4800" b="1" dirty="0">
                <a:solidFill>
                  <a:srgbClr val="002060"/>
                </a:solidFill>
              </a:rPr>
              <a:t>continued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01566" y="3064746"/>
            <a:ext cx="0" cy="6397784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Outcomes of burnout:…"/>
          <p:cNvSpPr txBox="1">
            <a:spLocks noGrp="1"/>
          </p:cNvSpPr>
          <p:nvPr>
            <p:ph type="body" idx="4294967295"/>
          </p:nvPr>
        </p:nvSpPr>
        <p:spPr>
          <a:xfrm>
            <a:off x="9959924" y="1371598"/>
            <a:ext cx="12576520" cy="9784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609600" indent="-609600" defTabSz="457200">
              <a:lnSpc>
                <a:spcPct val="90000"/>
              </a:lnSpc>
              <a:spcAft>
                <a:spcPts val="600"/>
              </a:spcAft>
              <a:defRPr sz="4600"/>
            </a:pPr>
            <a:r>
              <a:rPr lang="en-US" sz="4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Outcomes of burnout:</a:t>
            </a:r>
          </a:p>
          <a:p>
            <a:pPr marL="1219200" lvl="1" indent="-609600" defTabSz="457200">
              <a:lnSpc>
                <a:spcPct val="90000"/>
              </a:lnSpc>
              <a:spcAft>
                <a:spcPts val="600"/>
              </a:spcAft>
              <a:defRPr sz="4600"/>
            </a:pPr>
            <a:r>
              <a:rPr lang="en-US" sz="4400" b="1" dirty="0">
                <a:solidFill>
                  <a:schemeClr val="tx1"/>
                </a:solidFill>
              </a:rPr>
              <a:t>Unhappy and dissatisfying professional lives</a:t>
            </a:r>
          </a:p>
          <a:p>
            <a:pPr marL="1219200" lvl="1" indent="-609600" defTabSz="457200">
              <a:lnSpc>
                <a:spcPct val="90000"/>
              </a:lnSpc>
              <a:spcAft>
                <a:spcPts val="600"/>
              </a:spcAft>
              <a:defRPr sz="4600"/>
            </a:pPr>
            <a:r>
              <a:rPr lang="en-US" sz="4400" b="1" dirty="0">
                <a:solidFill>
                  <a:schemeClr val="tx1"/>
                </a:solidFill>
              </a:rPr>
              <a:t>Poor relationships with patients, colleagues, friends, supervisors, others</a:t>
            </a:r>
          </a:p>
          <a:p>
            <a:pPr marL="1219200" lvl="1" indent="-609600" defTabSz="457200">
              <a:lnSpc>
                <a:spcPct val="90000"/>
              </a:lnSpc>
              <a:spcAft>
                <a:spcPts val="600"/>
              </a:spcAft>
              <a:defRPr sz="4600"/>
            </a:pPr>
            <a:r>
              <a:rPr lang="en-US" sz="4400" b="1" dirty="0">
                <a:solidFill>
                  <a:schemeClr val="tx1"/>
                </a:solidFill>
              </a:rPr>
              <a:t>Bad patient care and bad patients’ outcomes</a:t>
            </a:r>
          </a:p>
          <a:p>
            <a:pPr marL="1219200" lvl="1" indent="-609600" defTabSz="457200">
              <a:lnSpc>
                <a:spcPct val="90000"/>
              </a:lnSpc>
              <a:spcAft>
                <a:spcPts val="600"/>
              </a:spcAft>
              <a:defRPr sz="4600"/>
            </a:pPr>
            <a:r>
              <a:rPr lang="en-US" sz="4400" b="1" dirty="0">
                <a:solidFill>
                  <a:schemeClr val="tx1"/>
                </a:solidFill>
              </a:rPr>
              <a:t>Attrition from profession </a:t>
            </a:r>
          </a:p>
          <a:p>
            <a:pPr marL="1219200" lvl="1" indent="-609600" defTabSz="457200">
              <a:lnSpc>
                <a:spcPct val="90000"/>
              </a:lnSpc>
              <a:spcAft>
                <a:spcPts val="600"/>
              </a:spcAft>
              <a:defRPr sz="4600"/>
            </a:pPr>
            <a:r>
              <a:rPr lang="en-US" sz="4400" b="1" dirty="0">
                <a:solidFill>
                  <a:schemeClr val="tx1"/>
                </a:solidFill>
              </a:rPr>
              <a:t>Bad behavior (gateway to alcohol and substance abuse, boundary breaches, poor cognition, chronic, unforgiving somatic complaints (headaches, back pains, </a:t>
            </a:r>
            <a:r>
              <a:rPr lang="en-US" sz="4400" b="1" dirty="0" err="1">
                <a:solidFill>
                  <a:schemeClr val="tx1"/>
                </a:solidFill>
              </a:rPr>
              <a:t>etc</a:t>
            </a:r>
            <a:r>
              <a:rPr lang="en-US" sz="4400" b="1" dirty="0">
                <a:solidFill>
                  <a:schemeClr val="tx1"/>
                </a:solidFill>
              </a:rPr>
              <a:t>), depression, suicide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806355F-1517-47F9-B13F-E29F89EBC92F}"/>
              </a:ext>
            </a:extLst>
          </p:cNvPr>
          <p:cNvGrpSpPr/>
          <p:nvPr/>
        </p:nvGrpSpPr>
        <p:grpSpPr>
          <a:xfrm>
            <a:off x="17812512" y="8686800"/>
            <a:ext cx="6541891" cy="5029200"/>
            <a:chOff x="17812512" y="8686800"/>
            <a:chExt cx="6541891" cy="5029200"/>
          </a:xfrm>
        </p:grpSpPr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6FA4396F-0F45-4C6D-94C9-4D63FEC8AC09}"/>
                </a:ext>
              </a:extLst>
            </p:cNvPr>
            <p:cNvSpPr/>
            <p:nvPr/>
          </p:nvSpPr>
          <p:spPr>
            <a:xfrm rot="16200000">
              <a:off x="18568858" y="7930454"/>
              <a:ext cx="5029200" cy="654189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US"/>
                <a:t>                  </a:t>
              </a:r>
            </a:p>
          </p:txBody>
        </p:sp>
        <p:pic>
          <p:nvPicPr>
            <p:cNvPr id="16" name="Picture 15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6704F4E6-A217-4E16-9B7B-A00D3DE12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92288" y="11898766"/>
              <a:ext cx="3465780" cy="1332992"/>
            </a:xfrm>
            <a:prstGeom prst="rect">
              <a:avLst/>
            </a:prstGeom>
          </p:spPr>
        </p:pic>
      </p:grpSp>
      <p:pic>
        <p:nvPicPr>
          <p:cNvPr id="2" name="Picture 1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2DFE0B42-77B7-45E3-B9CF-128167C968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32" y="12344400"/>
            <a:ext cx="2703958" cy="9849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8413938" y="5926666"/>
            <a:ext cx="5963716" cy="6417734"/>
            <a:chOff x="9206969" y="2963333"/>
            <a:chExt cx="2981858" cy="3208867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Understanding the Professionals’ Inherent Conflict Between Caring for Patients vs Caring for Self"/>
          <p:cNvSpPr txBox="1">
            <a:spLocks noGrp="1"/>
          </p:cNvSpPr>
          <p:nvPr>
            <p:ph type="title" idx="4294967295"/>
          </p:nvPr>
        </p:nvSpPr>
        <p:spPr>
          <a:xfrm>
            <a:off x="1368424" y="1371598"/>
            <a:ext cx="7494222" cy="9784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520065">
              <a:defRPr sz="7000"/>
            </a:lvl1pPr>
          </a:lstStyle>
          <a:p>
            <a:pPr algn="r" defTabSz="457200"/>
            <a:r>
              <a:rPr lang="en-US" sz="4800" b="1" dirty="0">
                <a:solidFill>
                  <a:srgbClr val="002060"/>
                </a:solidFill>
              </a:rPr>
              <a:t>Understanding the Professionals’ Inherent Conflict Between Caring for Patients vs Caring for Self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01566" y="3064746"/>
            <a:ext cx="0" cy="6397784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Caring for Patients: the Mantra instilled from the beginning of medical education, increasing through graduate medical education and sustained through one’s practice life: Your patients come first, always!!!!…"/>
          <p:cNvSpPr txBox="1">
            <a:spLocks noGrp="1"/>
          </p:cNvSpPr>
          <p:nvPr>
            <p:ph type="body" idx="4294967295"/>
          </p:nvPr>
        </p:nvSpPr>
        <p:spPr>
          <a:xfrm>
            <a:off x="9959924" y="1371598"/>
            <a:ext cx="12576520" cy="9784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Caring for Patients: the Mantra instilled from the beginning of medical education, increasing through graduate medical education and sustained through one’s practice life: 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Your patients come first, always!!!!</a:t>
            </a:r>
          </a:p>
          <a:p>
            <a:pPr defTabSz="457200"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Caring for Self: Ignored during medical education, completely displaced during graduate medical education and never recovered during professional careers</a:t>
            </a:r>
          </a:p>
          <a:p>
            <a:pPr defTabSz="457200"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</a:rPr>
              <a:t>Thus health care professionals are frequently not as well as they can be in their professional lives; 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AND IF THEY ARE NOT AT THEIR BEST, THEY CANNOT PROVIDE THE BEST PATIENTS’ CARE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E8F5658-4A26-4876-8D29-ECDCD4441C93}"/>
              </a:ext>
            </a:extLst>
          </p:cNvPr>
          <p:cNvGrpSpPr/>
          <p:nvPr/>
        </p:nvGrpSpPr>
        <p:grpSpPr>
          <a:xfrm>
            <a:off x="17812512" y="8686800"/>
            <a:ext cx="6541891" cy="5029200"/>
            <a:chOff x="17812512" y="8686800"/>
            <a:chExt cx="6541891" cy="5029200"/>
          </a:xfrm>
        </p:grpSpPr>
        <p:sp>
          <p:nvSpPr>
            <p:cNvPr id="13" name="Right Triangle 12">
              <a:extLst>
                <a:ext uri="{FF2B5EF4-FFF2-40B4-BE49-F238E27FC236}">
                  <a16:creationId xmlns:a16="http://schemas.microsoft.com/office/drawing/2014/main" id="{53D3D562-15EF-4FB7-8B0D-88F4D3A71F1F}"/>
                </a:ext>
              </a:extLst>
            </p:cNvPr>
            <p:cNvSpPr/>
            <p:nvPr/>
          </p:nvSpPr>
          <p:spPr>
            <a:xfrm rot="16200000">
              <a:off x="18568858" y="7930454"/>
              <a:ext cx="5029200" cy="654189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US"/>
                <a:t>                  </a:t>
              </a:r>
            </a:p>
          </p:txBody>
        </p:sp>
        <p:pic>
          <p:nvPicPr>
            <p:cNvPr id="14" name="Picture 13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68611028-0FF3-47E1-A52A-48D063D8AA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92288" y="11898766"/>
              <a:ext cx="3465780" cy="1332992"/>
            </a:xfrm>
            <a:prstGeom prst="rect">
              <a:avLst/>
            </a:prstGeom>
          </p:spPr>
        </p:pic>
      </p:grpSp>
      <p:pic>
        <p:nvPicPr>
          <p:cNvPr id="2" name="Picture 1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34E44EEB-45D1-4403-9CE6-5EB50F2BAC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32" y="12344400"/>
            <a:ext cx="2703958" cy="98496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8413938" y="5926666"/>
            <a:ext cx="5963716" cy="6417734"/>
            <a:chOff x="9206969" y="2963333"/>
            <a:chExt cx="2981858" cy="3208867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89" name="Rectangle 88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he OWP: Brief History"/>
          <p:cNvSpPr txBox="1">
            <a:spLocks noGrp="1"/>
          </p:cNvSpPr>
          <p:nvPr>
            <p:ph type="title" idx="4294967295"/>
          </p:nvPr>
        </p:nvSpPr>
        <p:spPr>
          <a:xfrm>
            <a:off x="1368424" y="1371598"/>
            <a:ext cx="7494222" cy="9784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 defTabSz="457200"/>
            <a:r>
              <a:rPr lang="en-US" sz="4800" b="1" dirty="0">
                <a:solidFill>
                  <a:srgbClr val="002060"/>
                </a:solidFill>
              </a:rPr>
              <a:t>The OWP: Brief History 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01566" y="3064746"/>
            <a:ext cx="0" cy="6397784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2014 the Oregon Wellness Coalition is organized…"/>
          <p:cNvSpPr txBox="1">
            <a:spLocks noGrp="1"/>
          </p:cNvSpPr>
          <p:nvPr>
            <p:ph type="body" idx="4294967295"/>
          </p:nvPr>
        </p:nvSpPr>
        <p:spPr>
          <a:xfrm>
            <a:off x="9757401" y="-1"/>
            <a:ext cx="13945099" cy="13715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361950" indent="-361950" defTabSz="457200">
              <a:spcAft>
                <a:spcPts val="600"/>
              </a:spcAft>
              <a:defRPr sz="2700"/>
            </a:pPr>
            <a:endParaRPr lang="en-US" sz="2700" dirty="0">
              <a:solidFill>
                <a:schemeClr val="tx1"/>
              </a:solidFill>
            </a:endParaRPr>
          </a:p>
          <a:p>
            <a:pPr marL="723900" lvl="1" indent="-361950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 sz="2700"/>
            </a:pPr>
            <a:r>
              <a:rPr lang="en-US" sz="5100" b="1" dirty="0">
                <a:solidFill>
                  <a:schemeClr val="tx1"/>
                </a:solidFill>
              </a:rPr>
              <a:t>2014 the Oregon Wellness Coalition is organized </a:t>
            </a:r>
          </a:p>
          <a:p>
            <a:pPr marL="723900" lvl="1" indent="-361950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 sz="2700"/>
            </a:pPr>
            <a:endParaRPr lang="en-US" sz="900" b="1" dirty="0">
              <a:solidFill>
                <a:schemeClr val="tx1"/>
              </a:solidFill>
            </a:endParaRPr>
          </a:p>
          <a:p>
            <a:pPr marL="723900" lvl="1" indent="-361950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 sz="2700"/>
            </a:pPr>
            <a:r>
              <a:rPr lang="en-US" sz="5100" b="1" dirty="0">
                <a:solidFill>
                  <a:schemeClr val="tx1"/>
                </a:solidFill>
              </a:rPr>
              <a:t>2016 An Executive Committee is formed and has the authority to manage the program</a:t>
            </a:r>
          </a:p>
          <a:p>
            <a:pPr marL="723900" lvl="1" indent="-361950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 sz="2700"/>
            </a:pPr>
            <a:endParaRPr lang="en-US" sz="1000" b="1" dirty="0">
              <a:solidFill>
                <a:schemeClr val="tx1"/>
              </a:solidFill>
            </a:endParaRPr>
          </a:p>
          <a:p>
            <a:pPr marL="723900" lvl="1" indent="-361950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 sz="2700"/>
            </a:pPr>
            <a:r>
              <a:rPr lang="en-US" sz="5100" b="1" dirty="0">
                <a:solidFill>
                  <a:schemeClr val="tx1"/>
                </a:solidFill>
              </a:rPr>
              <a:t>Four chapters are established at medical society sites: MSMP, LCMS, MPCMS, COMS, and Medford and one pending</a:t>
            </a:r>
          </a:p>
          <a:p>
            <a:pPr marL="723900" lvl="1" indent="-361950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 sz="2700"/>
            </a:pPr>
            <a:endParaRPr lang="en-US" sz="1000" b="1" dirty="0">
              <a:solidFill>
                <a:schemeClr val="tx1"/>
              </a:solidFill>
            </a:endParaRPr>
          </a:p>
          <a:p>
            <a:pPr marL="723900" lvl="1" indent="-361950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 sz="2700"/>
            </a:pPr>
            <a:r>
              <a:rPr lang="en-US" sz="5100" b="1" dirty="0">
                <a:solidFill>
                  <a:schemeClr val="tx1"/>
                </a:solidFill>
              </a:rPr>
              <a:t>Psychologists and psychiatrists respected for expertise in treating physicians are recruited and vetted to provide counseling services in these five sites</a:t>
            </a:r>
          </a:p>
          <a:p>
            <a:pPr marL="723900" lvl="1" indent="-361950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 sz="2700"/>
            </a:pPr>
            <a:endParaRPr lang="en-US" sz="1000" b="1" dirty="0">
              <a:solidFill>
                <a:schemeClr val="tx1"/>
              </a:solidFill>
            </a:endParaRPr>
          </a:p>
          <a:p>
            <a:pPr marL="723900" lvl="1" indent="-361950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 sz="2700"/>
            </a:pPr>
            <a:r>
              <a:rPr lang="en-US" sz="5100" b="1" dirty="0">
                <a:solidFill>
                  <a:schemeClr val="tx1"/>
                </a:solidFill>
              </a:rPr>
              <a:t>2018 Formal Contract ratified by all site directors bring programs under the umbrella of the OWP to develop together, receive and give financial support and share expertise</a:t>
            </a:r>
          </a:p>
          <a:p>
            <a:pPr marL="723900" lvl="1" indent="-361950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 sz="2700"/>
            </a:pPr>
            <a:endParaRPr lang="en-US" sz="1100" b="1" dirty="0">
              <a:solidFill>
                <a:schemeClr val="tx1"/>
              </a:solidFill>
            </a:endParaRPr>
          </a:p>
          <a:p>
            <a:pPr marL="723900" lvl="1" indent="-361950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 sz="2700"/>
            </a:pPr>
            <a:r>
              <a:rPr lang="en-US" sz="5100" b="1" dirty="0">
                <a:solidFill>
                  <a:schemeClr val="tx1"/>
                </a:solidFill>
              </a:rPr>
              <a:t>2018 The Foundation for Medical Excellence partners with the OWP as its fiduciary and becomes the seat of financial  recruitment</a:t>
            </a:r>
          </a:p>
          <a:p>
            <a:pPr marL="723900" lvl="1" indent="-361950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 sz="2700"/>
            </a:pPr>
            <a:endParaRPr lang="en-US" sz="1100" b="1" dirty="0">
              <a:solidFill>
                <a:schemeClr val="tx1"/>
              </a:solidFill>
            </a:endParaRPr>
          </a:p>
          <a:p>
            <a:pPr marL="723900" lvl="1" indent="-361950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 sz="2700"/>
            </a:pPr>
            <a:r>
              <a:rPr lang="en-US" sz="51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THE PRODUCT: Voluntary counseling services for all OR licensed       physicians, physician assistants and advanced nurses; confidential, 		   no records, no referrals, no tracking, all free and 8 per year, 				       48-72 hours wait time; in person or telemedicine visits</a:t>
            </a:r>
          </a:p>
          <a:p>
            <a:pPr marL="723900" lvl="1" indent="-361950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 sz="2700"/>
            </a:pPr>
            <a:endParaRPr lang="en-US" sz="1100" b="1" dirty="0">
              <a:solidFill>
                <a:schemeClr val="tx1"/>
              </a:solidFill>
            </a:endParaRPr>
          </a:p>
          <a:p>
            <a:pPr marL="723900" lvl="1" indent="-361950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 sz="2700"/>
            </a:pPr>
            <a:r>
              <a:rPr lang="en-US" sz="5100" b="1" dirty="0">
                <a:solidFill>
                  <a:schemeClr val="tx1"/>
                </a:solidFill>
              </a:rPr>
              <a:t>Financial support has now been received from    								    health care systems, legislative approval of  								       licensee fees use, individual donations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E6D3FCE-3DD6-4329-A0CD-6E1D4C872074}"/>
              </a:ext>
            </a:extLst>
          </p:cNvPr>
          <p:cNvGrpSpPr/>
          <p:nvPr/>
        </p:nvGrpSpPr>
        <p:grpSpPr>
          <a:xfrm>
            <a:off x="17812512" y="8686800"/>
            <a:ext cx="6541891" cy="5029200"/>
            <a:chOff x="17812512" y="8686800"/>
            <a:chExt cx="6541891" cy="5029200"/>
          </a:xfrm>
        </p:grpSpPr>
        <p:sp>
          <p:nvSpPr>
            <p:cNvPr id="13" name="Right Triangle 12">
              <a:extLst>
                <a:ext uri="{FF2B5EF4-FFF2-40B4-BE49-F238E27FC236}">
                  <a16:creationId xmlns:a16="http://schemas.microsoft.com/office/drawing/2014/main" id="{B72075DB-9964-413F-A021-42D7FAE13AC8}"/>
                </a:ext>
              </a:extLst>
            </p:cNvPr>
            <p:cNvSpPr/>
            <p:nvPr/>
          </p:nvSpPr>
          <p:spPr>
            <a:xfrm rot="16200000">
              <a:off x="18568858" y="7930454"/>
              <a:ext cx="5029200" cy="654189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US"/>
                <a:t>                  </a:t>
              </a:r>
            </a:p>
          </p:txBody>
        </p:sp>
        <p:pic>
          <p:nvPicPr>
            <p:cNvPr id="14" name="Picture 13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A7C02E64-A11A-4EC9-8E08-54A227CEBD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92288" y="11898766"/>
              <a:ext cx="3465780" cy="1332992"/>
            </a:xfrm>
            <a:prstGeom prst="rect">
              <a:avLst/>
            </a:prstGeom>
          </p:spPr>
        </p:pic>
      </p:grpSp>
      <p:pic>
        <p:nvPicPr>
          <p:cNvPr id="2" name="Picture 1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B7DE40FC-6861-4429-BDF7-A8CB1BA04C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32" y="12344400"/>
            <a:ext cx="2703958" cy="9849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8413938" y="5926666"/>
            <a:ext cx="5963716" cy="6417734"/>
            <a:chOff x="9206969" y="2963333"/>
            <a:chExt cx="2981858" cy="3208867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92" name="Rectangle 91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he OWP: Access"/>
          <p:cNvSpPr txBox="1">
            <a:spLocks noGrp="1"/>
          </p:cNvSpPr>
          <p:nvPr>
            <p:ph type="title" idx="4294967295"/>
          </p:nvPr>
        </p:nvSpPr>
        <p:spPr>
          <a:xfrm>
            <a:off x="1368424" y="1371598"/>
            <a:ext cx="7494222" cy="9784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 defTabSz="457200"/>
            <a:r>
              <a:rPr lang="en-US" sz="4800" b="1" dirty="0">
                <a:solidFill>
                  <a:srgbClr val="002060"/>
                </a:solidFill>
              </a:rPr>
              <a:t>The OWP: Access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01566" y="3064746"/>
            <a:ext cx="0" cy="6397784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he Program is accessible live during usual work hours or thru voice mail all other times; crisis line available at all times…"/>
          <p:cNvSpPr txBox="1">
            <a:spLocks noGrp="1"/>
          </p:cNvSpPr>
          <p:nvPr>
            <p:ph type="body" idx="4294967295"/>
          </p:nvPr>
        </p:nvSpPr>
        <p:spPr>
          <a:xfrm>
            <a:off x="9959924" y="1371598"/>
            <a:ext cx="12576520" cy="9784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71500" indent="-571500" defTabSz="457200">
              <a:lnSpc>
                <a:spcPct val="90000"/>
              </a:lnSpc>
              <a:spcAft>
                <a:spcPts val="600"/>
              </a:spcAft>
              <a:defRPr sz="4300"/>
            </a:pPr>
            <a:r>
              <a:rPr lang="en-US" b="1" dirty="0">
                <a:solidFill>
                  <a:schemeClr val="tx1"/>
                </a:solidFill>
              </a:rPr>
              <a:t>The Program is accessible live during usual work hours or thru voice mail all other times; </a:t>
            </a: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crisis line available at all times</a:t>
            </a:r>
          </a:p>
          <a:p>
            <a:pPr marL="571500" indent="-571500" defTabSz="457200">
              <a:lnSpc>
                <a:spcPct val="90000"/>
              </a:lnSpc>
              <a:spcAft>
                <a:spcPts val="600"/>
              </a:spcAft>
              <a:defRPr sz="4300"/>
            </a:pPr>
            <a:r>
              <a:rPr lang="en-US" b="1" dirty="0">
                <a:solidFill>
                  <a:schemeClr val="tx1"/>
                </a:solidFill>
              </a:rPr>
              <a:t>Website: oregonwellnessprogram.org   or phone: 541-242-2805</a:t>
            </a:r>
          </a:p>
          <a:p>
            <a:pPr marL="571500" indent="-571500" defTabSz="457200">
              <a:lnSpc>
                <a:spcPct val="90000"/>
              </a:lnSpc>
              <a:spcAft>
                <a:spcPts val="600"/>
              </a:spcAft>
              <a:defRPr sz="4300"/>
            </a:pPr>
            <a:r>
              <a:rPr lang="en-US" b="1" dirty="0">
                <a:solidFill>
                  <a:schemeClr val="tx1"/>
                </a:solidFill>
              </a:rPr>
              <a:t>Operator from Cascade Health (Eugene) answers and asks only for name and contact phone number</a:t>
            </a:r>
          </a:p>
          <a:p>
            <a:pPr marL="571500" indent="-571500" defTabSz="457200">
              <a:lnSpc>
                <a:spcPct val="90000"/>
              </a:lnSpc>
              <a:spcAft>
                <a:spcPts val="600"/>
              </a:spcAft>
              <a:defRPr sz="4300"/>
            </a:pPr>
            <a:r>
              <a:rPr lang="en-US" b="1" dirty="0">
                <a:solidFill>
                  <a:schemeClr val="tx1"/>
                </a:solidFill>
              </a:rPr>
              <a:t>Operator reviews request from caller and together identity the mental health provider best suited for him/her; in his/her locale or anywhere in the state; in person visit or via telemedicine</a:t>
            </a:r>
          </a:p>
          <a:p>
            <a:pPr marL="571500" indent="-571500" defTabSz="457200">
              <a:lnSpc>
                <a:spcPct val="90000"/>
              </a:lnSpc>
              <a:spcAft>
                <a:spcPts val="600"/>
              </a:spcAft>
              <a:defRPr sz="4300"/>
            </a:pPr>
            <a:r>
              <a:rPr lang="en-US" b="1" dirty="0">
                <a:solidFill>
                  <a:schemeClr val="tx1"/>
                </a:solidFill>
              </a:rPr>
              <a:t>Currently 20 mental health providers are available (Psychiatrists, PsyDs, PhDs, or MSW/LSWs)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03C627B-55A7-4E02-8893-C6AA658901BF}"/>
              </a:ext>
            </a:extLst>
          </p:cNvPr>
          <p:cNvGrpSpPr/>
          <p:nvPr/>
        </p:nvGrpSpPr>
        <p:grpSpPr>
          <a:xfrm>
            <a:off x="17812512" y="8686800"/>
            <a:ext cx="6541891" cy="5029200"/>
            <a:chOff x="17812512" y="8686800"/>
            <a:chExt cx="6541891" cy="5029200"/>
          </a:xfrm>
        </p:grpSpPr>
        <p:sp>
          <p:nvSpPr>
            <p:cNvPr id="13" name="Right Triangle 12">
              <a:extLst>
                <a:ext uri="{FF2B5EF4-FFF2-40B4-BE49-F238E27FC236}">
                  <a16:creationId xmlns:a16="http://schemas.microsoft.com/office/drawing/2014/main" id="{005E0982-752F-460B-A9AB-F00D310BC93F}"/>
                </a:ext>
              </a:extLst>
            </p:cNvPr>
            <p:cNvSpPr/>
            <p:nvPr/>
          </p:nvSpPr>
          <p:spPr>
            <a:xfrm rot="16200000">
              <a:off x="18568858" y="7930454"/>
              <a:ext cx="5029200" cy="654189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US"/>
                <a:t>                  </a:t>
              </a:r>
            </a:p>
          </p:txBody>
        </p:sp>
        <p:pic>
          <p:nvPicPr>
            <p:cNvPr id="14" name="Picture 13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9DEC5DBB-64E5-405C-8BB9-172C027810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92288" y="11898766"/>
              <a:ext cx="3465780" cy="1332992"/>
            </a:xfrm>
            <a:prstGeom prst="rect">
              <a:avLst/>
            </a:prstGeom>
          </p:spPr>
        </p:pic>
      </p:grpSp>
      <p:pic>
        <p:nvPicPr>
          <p:cNvPr id="2" name="Picture 1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271DA604-2AB4-4E40-89D3-D949AF7EC6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32" y="12344400"/>
            <a:ext cx="2703958" cy="9849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1690</Words>
  <Application>Microsoft Office PowerPoint</Application>
  <PresentationFormat>Custom</PresentationFormat>
  <Paragraphs>163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Century Gothic</vt:lpstr>
      <vt:lpstr>Helvetica Neue</vt:lpstr>
      <vt:lpstr>Wingdings 3</vt:lpstr>
      <vt:lpstr>Slice</vt:lpstr>
      <vt:lpstr>The Oregon Wellness Program:   An Aid to Enhanced and Renewed Professional Satisfaction</vt:lpstr>
      <vt:lpstr>PowerPoint Presentation</vt:lpstr>
      <vt:lpstr>Course Objectives</vt:lpstr>
      <vt:lpstr>Burnout:  A Brief History</vt:lpstr>
      <vt:lpstr>Professional Burnout as a Destructive Force</vt:lpstr>
      <vt:lpstr>Professional Burnout as a Destructive Force continued</vt:lpstr>
      <vt:lpstr>Understanding the Professionals’ Inherent Conflict Between Caring for Patients vs Caring for Self</vt:lpstr>
      <vt:lpstr>The OWP: Brief History </vt:lpstr>
      <vt:lpstr>The OWP: Access</vt:lpstr>
      <vt:lpstr>Counseling Diagnosis and Management</vt:lpstr>
      <vt:lpstr>OWP Statistics to date 6-2020</vt:lpstr>
      <vt:lpstr>Client survey outcomes 4-2020  </vt:lpstr>
      <vt:lpstr>Examples of  resilience  self teaching  https://www.ursusprogram.com</vt:lpstr>
      <vt:lpstr>Questions from Your Colleagues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Oregon Wellness Program:   An Aid to Enhanced and Renewed Professional Satisfaction</dc:title>
  <dc:creator>Louise Merrigan</dc:creator>
  <cp:lastModifiedBy>Louise Merrigan</cp:lastModifiedBy>
  <cp:revision>2</cp:revision>
  <dcterms:created xsi:type="dcterms:W3CDTF">2020-09-08T15:43:44Z</dcterms:created>
  <dcterms:modified xsi:type="dcterms:W3CDTF">2020-09-10T16:47:37Z</dcterms:modified>
</cp:coreProperties>
</file>