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22.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21.xml" ContentType="application/vnd.openxmlformats-officedocument.presentationml.notesSlide+xml"/>
  <Override PartName="/ppt/notesSlides/notesSlide23.xml" ContentType="application/vnd.openxmlformats-officedocument.presentationml.notesSlide+xml"/>
  <Override PartName="/ppt/notesMasters/notesMaster1.xml" ContentType="application/vnd.openxmlformats-officedocument.presentationml.notesMaster+xml"/>
  <Override PartName="/ppt/authors.xml" ContentType="application/vnd.ms-powerpoint.authors+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9"/>
  </p:notesMasterIdLst>
  <p:sldIdLst>
    <p:sldId id="279" r:id="rId2"/>
    <p:sldId id="256" r:id="rId3"/>
    <p:sldId id="257" r:id="rId4"/>
    <p:sldId id="280" r:id="rId5"/>
    <p:sldId id="312" r:id="rId6"/>
    <p:sldId id="258" r:id="rId7"/>
    <p:sldId id="299" r:id="rId8"/>
    <p:sldId id="274" r:id="rId9"/>
    <p:sldId id="330" r:id="rId10"/>
    <p:sldId id="275" r:id="rId11"/>
    <p:sldId id="277" r:id="rId12"/>
    <p:sldId id="278" r:id="rId13"/>
    <p:sldId id="259" r:id="rId14"/>
    <p:sldId id="272" r:id="rId15"/>
    <p:sldId id="260" r:id="rId16"/>
    <p:sldId id="261" r:id="rId17"/>
    <p:sldId id="263" r:id="rId18"/>
    <p:sldId id="264" r:id="rId19"/>
    <p:sldId id="265" r:id="rId20"/>
    <p:sldId id="266" r:id="rId21"/>
    <p:sldId id="315" r:id="rId22"/>
    <p:sldId id="316" r:id="rId23"/>
    <p:sldId id="317" r:id="rId24"/>
    <p:sldId id="318" r:id="rId25"/>
    <p:sldId id="319" r:id="rId26"/>
    <p:sldId id="262" r:id="rId27"/>
    <p:sldId id="321" r:id="rId28"/>
    <p:sldId id="322" r:id="rId29"/>
    <p:sldId id="323" r:id="rId30"/>
    <p:sldId id="324" r:id="rId31"/>
    <p:sldId id="325" r:id="rId32"/>
    <p:sldId id="326" r:id="rId33"/>
    <p:sldId id="327" r:id="rId34"/>
    <p:sldId id="328" r:id="rId35"/>
    <p:sldId id="329" r:id="rId36"/>
    <p:sldId id="313" r:id="rId37"/>
    <p:sldId id="273" r:id="rId38"/>
  </p:sldIdLst>
  <p:sldSz cx="14630400" cy="8229600"/>
  <p:notesSz cx="8229600" cy="14630400"/>
  <p:embeddedFontLst>
    <p:embeddedFont>
      <p:font typeface="Lato" panose="020F0502020204030203" pitchFamily="34" charset="0"/>
      <p:regular r:id="rId40"/>
      <p:bold r:id="rId41"/>
      <p:italic r:id="rId42"/>
      <p:boldItalic r:id="rId43"/>
    </p:embeddedFont>
    <p:embeddedFont>
      <p:font typeface="Lato Bold" panose="020F0502020204030203" pitchFamily="34" charset="0"/>
      <p:bold r:id="rId44"/>
    </p:embeddedFont>
    <p:embeddedFont>
      <p:font typeface="Lato Regular" panose="020F0502020204030203" pitchFamily="34" charset="0"/>
      <p:regular r:id="rId45"/>
    </p:embeddedFont>
    <p:embeddedFont>
      <p:font typeface="Noto Sans" panose="020B0502040504020204" pitchFamily="34" charset="0"/>
      <p:regular r:id="rId46"/>
      <p:bold r:id="rId47"/>
      <p:italic r:id="rId48"/>
      <p:boldItalic r:id="rId49"/>
    </p:embeddedFont>
    <p:embeddedFont>
      <p:font typeface="Noto Serif" panose="02020600060500020200" pitchFamily="18"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DC10F7-29F2-21A4-0AB3-2212578C366B}" name="Angela-Tu Nguyen" initials="AN" userId="S::nguyange@ohsu.edu::34533fa4-96ff-4f0d-950f-0d62fbc07d6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7A0E88-684E-2C53-BBCA-0D71E1B24A94}" v="12" dt="2026-04-14T04:03:29.449"/>
    <p1510:client id="{A3DA65FB-B8E1-7808-D771-79913C3E336D}" v="165" dt="2026-04-14T16:13:32.6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740" autoAdjust="0"/>
  </p:normalViewPr>
  <p:slideViewPr>
    <p:cSldViewPr snapToGrid="0">
      <p:cViewPr varScale="1">
        <p:scale>
          <a:sx n="56" d="100"/>
          <a:sy n="56" d="100"/>
        </p:scale>
        <p:origin x="12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customXml" Target="../customXml/item2.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microsoft.com/office/2018/10/relationships/authors" Target="authors.xml"/><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presProps" Target="presProps.xml"/><Relationship Id="rId62"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42EA20-8849-4A46-A8BE-73B4CCD1C497}"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60D24A7D-F2AB-4561-B148-6E02D8DED12A}">
      <dgm:prSet phldrT="[Text]" custT="0"/>
      <dgm:spPr/>
      <dgm:t>
        <a:bodyPr/>
        <a:lstStyle/>
        <a:p>
          <a:r>
            <a:rPr lang="en-US"/>
            <a:t>Patient</a:t>
          </a:r>
        </a:p>
      </dgm:t>
    </dgm:pt>
    <dgm:pt modelId="{F38E0D1C-4764-47D4-94EA-6EF9FD21E804}" type="parTrans" cxnId="{FC72867D-6226-4071-9F5B-8BC4A4310DB5}">
      <dgm:prSet/>
      <dgm:spPr/>
      <dgm:t>
        <a:bodyPr/>
        <a:lstStyle/>
        <a:p>
          <a:endParaRPr lang="en-US"/>
        </a:p>
      </dgm:t>
    </dgm:pt>
    <dgm:pt modelId="{0B15D96D-720B-48D2-A07C-052DF680E3B1}" type="sibTrans" cxnId="{FC72867D-6226-4071-9F5B-8BC4A4310DB5}">
      <dgm:prSet/>
      <dgm:spPr/>
      <dgm:t>
        <a:bodyPr/>
        <a:lstStyle/>
        <a:p>
          <a:endParaRPr lang="en-US"/>
        </a:p>
      </dgm:t>
    </dgm:pt>
    <dgm:pt modelId="{8EA10B8C-AA18-48AF-8287-1D7298D4AEFB}">
      <dgm:prSet phldrT="[Text]" custT="1"/>
      <dgm:spPr/>
      <dgm:t>
        <a:bodyPr/>
        <a:lstStyle/>
        <a:p>
          <a:r>
            <a:rPr lang="en-US" sz="1800"/>
            <a:t>PCP</a:t>
          </a:r>
        </a:p>
      </dgm:t>
    </dgm:pt>
    <dgm:pt modelId="{2456D617-6D2D-4BFF-89AB-C9961C22E9DA}" type="parTrans" cxnId="{F59183B5-925E-4FAB-84E3-FC36E900BF19}">
      <dgm:prSet/>
      <dgm:spPr/>
      <dgm:t>
        <a:bodyPr/>
        <a:lstStyle/>
        <a:p>
          <a:endParaRPr lang="en-US"/>
        </a:p>
      </dgm:t>
    </dgm:pt>
    <dgm:pt modelId="{D07A24BD-78F8-4495-9516-00F4322A3041}" type="sibTrans" cxnId="{F59183B5-925E-4FAB-84E3-FC36E900BF19}">
      <dgm:prSet/>
      <dgm:spPr/>
      <dgm:t>
        <a:bodyPr/>
        <a:lstStyle/>
        <a:p>
          <a:endParaRPr lang="en-US"/>
        </a:p>
      </dgm:t>
    </dgm:pt>
    <dgm:pt modelId="{ED8FB8D2-8DF9-44FF-A874-5DBE587AA721}">
      <dgm:prSet phldrT="[Text]"/>
      <dgm:spPr/>
      <dgm:t>
        <a:bodyPr/>
        <a:lstStyle/>
        <a:p>
          <a:r>
            <a:rPr lang="en-US" sz="1800"/>
            <a:t>HLC</a:t>
          </a:r>
        </a:p>
      </dgm:t>
    </dgm:pt>
    <dgm:pt modelId="{78CC99C5-C488-4B0C-B646-E0E875CD6106}" type="parTrans" cxnId="{7FBF2480-D532-4982-BE8B-421FED75D854}">
      <dgm:prSet/>
      <dgm:spPr/>
      <dgm:t>
        <a:bodyPr/>
        <a:lstStyle/>
        <a:p>
          <a:endParaRPr lang="en-US"/>
        </a:p>
      </dgm:t>
    </dgm:pt>
    <dgm:pt modelId="{5C217C0B-B268-480A-B3D1-140FCBC6A2EE}" type="sibTrans" cxnId="{7FBF2480-D532-4982-BE8B-421FED75D854}">
      <dgm:prSet/>
      <dgm:spPr/>
      <dgm:t>
        <a:bodyPr/>
        <a:lstStyle/>
        <a:p>
          <a:endParaRPr lang="en-US"/>
        </a:p>
      </dgm:t>
    </dgm:pt>
    <dgm:pt modelId="{26AB6E0C-2B0F-4394-B02C-097F30F0E469}">
      <dgm:prSet phldrT="[Text]"/>
      <dgm:spPr/>
      <dgm:t>
        <a:bodyPr/>
        <a:lstStyle/>
        <a:p>
          <a:r>
            <a:rPr lang="en-US" sz="1800"/>
            <a:t>Endo</a:t>
          </a:r>
        </a:p>
      </dgm:t>
    </dgm:pt>
    <dgm:pt modelId="{8330E8F6-1F7E-44C9-9510-7AAF5F408620}" type="parTrans" cxnId="{2CB8D37A-AA9A-4593-AB5F-95BE0D0E9BF8}">
      <dgm:prSet/>
      <dgm:spPr/>
      <dgm:t>
        <a:bodyPr/>
        <a:lstStyle/>
        <a:p>
          <a:endParaRPr lang="en-US"/>
        </a:p>
      </dgm:t>
    </dgm:pt>
    <dgm:pt modelId="{C4FF7414-6ED5-468A-AC4E-86A77567C711}" type="sibTrans" cxnId="{2CB8D37A-AA9A-4593-AB5F-95BE0D0E9BF8}">
      <dgm:prSet/>
      <dgm:spPr/>
      <dgm:t>
        <a:bodyPr/>
        <a:lstStyle/>
        <a:p>
          <a:endParaRPr lang="en-US"/>
        </a:p>
      </dgm:t>
    </dgm:pt>
    <dgm:pt modelId="{B744680D-A3AB-4797-8645-A88642D2312F}">
      <dgm:prSet phldrT="[Text]"/>
      <dgm:spPr/>
      <dgm:t>
        <a:bodyPr/>
        <a:lstStyle/>
        <a:p>
          <a:r>
            <a:rPr lang="en-US" sz="1800"/>
            <a:t>GI</a:t>
          </a:r>
        </a:p>
      </dgm:t>
    </dgm:pt>
    <dgm:pt modelId="{D798A3C7-60BC-4DBF-BA0F-B65F382F7281}" type="parTrans" cxnId="{D392D521-BC01-406C-9F92-671DFDC6D71A}">
      <dgm:prSet/>
      <dgm:spPr/>
      <dgm:t>
        <a:bodyPr/>
        <a:lstStyle/>
        <a:p>
          <a:endParaRPr lang="en-US"/>
        </a:p>
      </dgm:t>
    </dgm:pt>
    <dgm:pt modelId="{353DF69A-9CFF-49EB-A93E-491A4B2ECF5D}" type="sibTrans" cxnId="{D392D521-BC01-406C-9F92-671DFDC6D71A}">
      <dgm:prSet/>
      <dgm:spPr/>
      <dgm:t>
        <a:bodyPr/>
        <a:lstStyle/>
        <a:p>
          <a:endParaRPr lang="en-US"/>
        </a:p>
      </dgm:t>
    </dgm:pt>
    <dgm:pt modelId="{DED2B292-4906-4F2F-864C-2D83F9BB3F2E}">
      <dgm:prSet phldrT="[Text]"/>
      <dgm:spPr/>
      <dgm:t>
        <a:bodyPr/>
        <a:lstStyle/>
        <a:p>
          <a:r>
            <a:rPr lang="en-US" sz="1800"/>
            <a:t>Card</a:t>
          </a:r>
        </a:p>
      </dgm:t>
    </dgm:pt>
    <dgm:pt modelId="{6F16DD45-3EBE-4ED1-AE90-CDD1E5001E0D}" type="parTrans" cxnId="{3302A5D2-D75C-45C8-BCED-C3896DD80F24}">
      <dgm:prSet/>
      <dgm:spPr/>
      <dgm:t>
        <a:bodyPr/>
        <a:lstStyle/>
        <a:p>
          <a:endParaRPr lang="en-US"/>
        </a:p>
      </dgm:t>
    </dgm:pt>
    <dgm:pt modelId="{1F6BDDC9-D2C9-42A0-8818-636DFAC0C3F2}" type="sibTrans" cxnId="{3302A5D2-D75C-45C8-BCED-C3896DD80F24}">
      <dgm:prSet/>
      <dgm:spPr/>
      <dgm:t>
        <a:bodyPr/>
        <a:lstStyle/>
        <a:p>
          <a:endParaRPr lang="en-US"/>
        </a:p>
      </dgm:t>
    </dgm:pt>
    <dgm:pt modelId="{AE4409A1-1FCE-4531-82E6-CAD32F0C1C94}">
      <dgm:prSet phldrT="[Text]" custT="1"/>
      <dgm:spPr/>
      <dgm:t>
        <a:bodyPr/>
        <a:lstStyle/>
        <a:p>
          <a:r>
            <a:rPr lang="en-US" sz="1800"/>
            <a:t>Sleep</a:t>
          </a:r>
        </a:p>
      </dgm:t>
    </dgm:pt>
    <dgm:pt modelId="{8E5777E7-E3FE-432F-B803-D7291FF8E09E}" type="parTrans" cxnId="{5E2AEA64-7444-4F03-997F-783D9F28BFF1}">
      <dgm:prSet/>
      <dgm:spPr/>
      <dgm:t>
        <a:bodyPr/>
        <a:lstStyle/>
        <a:p>
          <a:endParaRPr lang="en-US"/>
        </a:p>
      </dgm:t>
    </dgm:pt>
    <dgm:pt modelId="{636C1509-8752-4709-9B57-2A3D64694E00}" type="sibTrans" cxnId="{5E2AEA64-7444-4F03-997F-783D9F28BFF1}">
      <dgm:prSet/>
      <dgm:spPr/>
      <dgm:t>
        <a:bodyPr/>
        <a:lstStyle/>
        <a:p>
          <a:endParaRPr lang="en-US"/>
        </a:p>
      </dgm:t>
    </dgm:pt>
    <dgm:pt modelId="{BA843C63-C8B7-4D8A-AC45-24D61EF59A3B}">
      <dgm:prSet phldrT="[Text]"/>
      <dgm:spPr/>
      <dgm:t>
        <a:bodyPr/>
        <a:lstStyle/>
        <a:p>
          <a:r>
            <a:rPr lang="en-US" sz="1800"/>
            <a:t>Psych</a:t>
          </a:r>
        </a:p>
      </dgm:t>
    </dgm:pt>
    <dgm:pt modelId="{77FECEFC-2F47-4455-992D-50E14C9C0D5B}" type="parTrans" cxnId="{B9F36BC9-055B-4D3A-A29B-AE0BD57CBD18}">
      <dgm:prSet/>
      <dgm:spPr/>
      <dgm:t>
        <a:bodyPr/>
        <a:lstStyle/>
        <a:p>
          <a:endParaRPr lang="en-US"/>
        </a:p>
      </dgm:t>
    </dgm:pt>
    <dgm:pt modelId="{E36BACD9-D77D-4770-A0A3-AC02A4124016}" type="sibTrans" cxnId="{B9F36BC9-055B-4D3A-A29B-AE0BD57CBD18}">
      <dgm:prSet/>
      <dgm:spPr/>
      <dgm:t>
        <a:bodyPr/>
        <a:lstStyle/>
        <a:p>
          <a:endParaRPr lang="en-US"/>
        </a:p>
      </dgm:t>
    </dgm:pt>
    <dgm:pt modelId="{9861422E-3139-43E0-8834-F2420CCE6118}">
      <dgm:prSet phldrT="[Text]"/>
      <dgm:spPr/>
      <dgm:t>
        <a:bodyPr/>
        <a:lstStyle/>
        <a:p>
          <a:r>
            <a:rPr lang="en-US" sz="1800"/>
            <a:t>RD</a:t>
          </a:r>
        </a:p>
      </dgm:t>
    </dgm:pt>
    <dgm:pt modelId="{6B798837-5D63-4F8C-855A-CA5E393CD81E}" type="parTrans" cxnId="{458D73A0-7457-445C-B626-72B6EC68907E}">
      <dgm:prSet/>
      <dgm:spPr/>
      <dgm:t>
        <a:bodyPr/>
        <a:lstStyle/>
        <a:p>
          <a:endParaRPr lang="en-US"/>
        </a:p>
      </dgm:t>
    </dgm:pt>
    <dgm:pt modelId="{E43921EF-D3B8-4EEB-9C58-D5D451A202A6}" type="sibTrans" cxnId="{458D73A0-7457-445C-B626-72B6EC68907E}">
      <dgm:prSet/>
      <dgm:spPr/>
      <dgm:t>
        <a:bodyPr/>
        <a:lstStyle/>
        <a:p>
          <a:endParaRPr lang="en-US"/>
        </a:p>
      </dgm:t>
    </dgm:pt>
    <dgm:pt modelId="{B3211A6A-1C85-46C2-84B1-28E3EC8CEB81}">
      <dgm:prSet phldrT="[Text]"/>
      <dgm:spPr/>
      <dgm:t>
        <a:bodyPr/>
        <a:lstStyle/>
        <a:p>
          <a:r>
            <a:rPr lang="en-US" sz="1800"/>
            <a:t>PT</a:t>
          </a:r>
        </a:p>
      </dgm:t>
    </dgm:pt>
    <dgm:pt modelId="{03668CBB-9D12-4B2F-9708-974497CF15B8}" type="parTrans" cxnId="{19C13BCA-474C-4917-9B29-9E9CBDC73BA8}">
      <dgm:prSet/>
      <dgm:spPr/>
      <dgm:t>
        <a:bodyPr/>
        <a:lstStyle/>
        <a:p>
          <a:endParaRPr lang="en-US"/>
        </a:p>
      </dgm:t>
    </dgm:pt>
    <dgm:pt modelId="{3751DA09-44D4-4F00-A0E4-E54C380D210A}" type="sibTrans" cxnId="{19C13BCA-474C-4917-9B29-9E9CBDC73BA8}">
      <dgm:prSet/>
      <dgm:spPr/>
      <dgm:t>
        <a:bodyPr/>
        <a:lstStyle/>
        <a:p>
          <a:endParaRPr lang="en-US"/>
        </a:p>
      </dgm:t>
    </dgm:pt>
    <dgm:pt modelId="{C6363A8B-AEC1-4FC8-8859-1CE5429A7512}">
      <dgm:prSet phldrT="[Text]"/>
      <dgm:spPr/>
      <dgm:t>
        <a:bodyPr/>
        <a:lstStyle/>
        <a:p>
          <a:r>
            <a:rPr lang="en-US" sz="1800"/>
            <a:t>MBS</a:t>
          </a:r>
        </a:p>
      </dgm:t>
    </dgm:pt>
    <dgm:pt modelId="{C09E9D9C-495C-40A5-873B-2CC6A9D413AE}" type="parTrans" cxnId="{39D9E507-E29C-4ED8-8FAE-EED4B30F4DF2}">
      <dgm:prSet/>
      <dgm:spPr/>
      <dgm:t>
        <a:bodyPr/>
        <a:lstStyle/>
        <a:p>
          <a:endParaRPr lang="en-US"/>
        </a:p>
      </dgm:t>
    </dgm:pt>
    <dgm:pt modelId="{9D0EA978-F822-4F83-BD5B-159A5B07748C}" type="sibTrans" cxnId="{39D9E507-E29C-4ED8-8FAE-EED4B30F4DF2}">
      <dgm:prSet/>
      <dgm:spPr/>
      <dgm:t>
        <a:bodyPr/>
        <a:lstStyle/>
        <a:p>
          <a:endParaRPr lang="en-US"/>
        </a:p>
      </dgm:t>
    </dgm:pt>
    <dgm:pt modelId="{8A151852-A48E-4807-97B3-CBCD018F8E47}">
      <dgm:prSet phldrT="[Text]"/>
      <dgm:spPr/>
      <dgm:t>
        <a:bodyPr/>
        <a:lstStyle/>
        <a:p>
          <a:r>
            <a:rPr lang="en-US" sz="1800"/>
            <a:t>LCSW</a:t>
          </a:r>
        </a:p>
      </dgm:t>
    </dgm:pt>
    <dgm:pt modelId="{1CCAA8CE-51A0-4228-808D-F359C963B716}" type="parTrans" cxnId="{51C1B6F2-9CFA-4F9E-8391-FA9AFE21F88D}">
      <dgm:prSet/>
      <dgm:spPr/>
      <dgm:t>
        <a:bodyPr/>
        <a:lstStyle/>
        <a:p>
          <a:endParaRPr lang="en-US"/>
        </a:p>
      </dgm:t>
    </dgm:pt>
    <dgm:pt modelId="{E21F4060-9F92-4C51-BB1B-971700A4B1F4}" type="sibTrans" cxnId="{51C1B6F2-9CFA-4F9E-8391-FA9AFE21F88D}">
      <dgm:prSet/>
      <dgm:spPr/>
      <dgm:t>
        <a:bodyPr/>
        <a:lstStyle/>
        <a:p>
          <a:endParaRPr lang="en-US"/>
        </a:p>
      </dgm:t>
    </dgm:pt>
    <dgm:pt modelId="{45822436-E4EC-4D95-9A7C-D4615AB87444}">
      <dgm:prSet phldrT="[Text]"/>
      <dgm:spPr/>
      <dgm:t>
        <a:bodyPr/>
        <a:lstStyle/>
        <a:p>
          <a:r>
            <a:rPr lang="en-US" sz="1800"/>
            <a:t>CDRC</a:t>
          </a:r>
        </a:p>
      </dgm:t>
    </dgm:pt>
    <dgm:pt modelId="{82133774-E087-4C6F-B4D4-727DDFDFE08A}" type="parTrans" cxnId="{DA7C8BA1-0F7A-44AC-B508-45B00E07BE04}">
      <dgm:prSet/>
      <dgm:spPr/>
      <dgm:t>
        <a:bodyPr/>
        <a:lstStyle/>
        <a:p>
          <a:endParaRPr lang="en-US"/>
        </a:p>
      </dgm:t>
    </dgm:pt>
    <dgm:pt modelId="{12E64E4D-2254-4EBC-8022-287B66B4C515}" type="sibTrans" cxnId="{DA7C8BA1-0F7A-44AC-B508-45B00E07BE04}">
      <dgm:prSet/>
      <dgm:spPr/>
      <dgm:t>
        <a:bodyPr/>
        <a:lstStyle/>
        <a:p>
          <a:endParaRPr lang="en-US"/>
        </a:p>
      </dgm:t>
    </dgm:pt>
    <dgm:pt modelId="{E54819AD-DD9A-4A2A-B7A7-1060927B2FD5}">
      <dgm:prSet phldrT="[Text]"/>
      <dgm:spPr/>
      <dgm:t>
        <a:bodyPr/>
        <a:lstStyle/>
        <a:p>
          <a:r>
            <a:rPr lang="en-US" sz="1800"/>
            <a:t>Many more!</a:t>
          </a:r>
        </a:p>
      </dgm:t>
    </dgm:pt>
    <dgm:pt modelId="{19866C2B-0134-4717-847C-48BA03653ADC}" type="parTrans" cxnId="{97F0F438-2DFB-4D35-9E99-3719DF962741}">
      <dgm:prSet/>
      <dgm:spPr/>
      <dgm:t>
        <a:bodyPr/>
        <a:lstStyle/>
        <a:p>
          <a:endParaRPr lang="en-US"/>
        </a:p>
      </dgm:t>
    </dgm:pt>
    <dgm:pt modelId="{F7D74506-BCFD-4D6B-B8BC-25A8C16F3ACE}" type="sibTrans" cxnId="{97F0F438-2DFB-4D35-9E99-3719DF962741}">
      <dgm:prSet/>
      <dgm:spPr/>
      <dgm:t>
        <a:bodyPr/>
        <a:lstStyle/>
        <a:p>
          <a:endParaRPr lang="en-US"/>
        </a:p>
      </dgm:t>
    </dgm:pt>
    <dgm:pt modelId="{1AF57BE3-5EE5-453B-8544-354CDE77789D}">
      <dgm:prSet phldrT="[Text]"/>
      <dgm:spPr/>
      <dgm:t>
        <a:bodyPr/>
        <a:lstStyle/>
        <a:p>
          <a:r>
            <a:rPr lang="en-US" sz="1800"/>
            <a:t>Ortho</a:t>
          </a:r>
        </a:p>
      </dgm:t>
    </dgm:pt>
    <dgm:pt modelId="{25EBB2A8-E525-4D21-B756-9AEAE09B3425}" type="parTrans" cxnId="{646E6767-638B-40C7-BAB7-63F6BE140B98}">
      <dgm:prSet/>
      <dgm:spPr/>
      <dgm:t>
        <a:bodyPr/>
        <a:lstStyle/>
        <a:p>
          <a:endParaRPr lang="en-US"/>
        </a:p>
      </dgm:t>
    </dgm:pt>
    <dgm:pt modelId="{DAAA7655-2A60-4068-A627-10CB6A797996}" type="sibTrans" cxnId="{646E6767-638B-40C7-BAB7-63F6BE140B98}">
      <dgm:prSet/>
      <dgm:spPr/>
      <dgm:t>
        <a:bodyPr/>
        <a:lstStyle/>
        <a:p>
          <a:endParaRPr lang="en-US"/>
        </a:p>
      </dgm:t>
    </dgm:pt>
    <dgm:pt modelId="{6173C149-48EA-4EB9-B051-90FC43E77064}" type="pres">
      <dgm:prSet presAssocID="{D242EA20-8849-4A46-A8BE-73B4CCD1C497}" presName="Name0" presStyleCnt="0">
        <dgm:presLayoutVars>
          <dgm:chMax val="1"/>
          <dgm:dir/>
          <dgm:animLvl val="ctr"/>
          <dgm:resizeHandles val="exact"/>
        </dgm:presLayoutVars>
      </dgm:prSet>
      <dgm:spPr/>
    </dgm:pt>
    <dgm:pt modelId="{86E1A242-328B-4FBA-A324-C8F4BB6AFFD5}" type="pres">
      <dgm:prSet presAssocID="{60D24A7D-F2AB-4561-B148-6E02D8DED12A}" presName="centerShape" presStyleLbl="node0" presStyleIdx="0" presStyleCnt="1"/>
      <dgm:spPr/>
    </dgm:pt>
    <dgm:pt modelId="{205A40E6-56DB-4BBA-8E6B-3C8C7935A58E}" type="pres">
      <dgm:prSet presAssocID="{2456D617-6D2D-4BFF-89AB-C9961C22E9DA}" presName="parTrans" presStyleLbl="sibTrans2D1" presStyleIdx="0" presStyleCnt="14"/>
      <dgm:spPr/>
    </dgm:pt>
    <dgm:pt modelId="{EB453D25-0560-4593-A4D6-09D4AAF0D467}" type="pres">
      <dgm:prSet presAssocID="{2456D617-6D2D-4BFF-89AB-C9961C22E9DA}" presName="connectorText" presStyleLbl="sibTrans2D1" presStyleIdx="0" presStyleCnt="14"/>
      <dgm:spPr/>
    </dgm:pt>
    <dgm:pt modelId="{8565B485-18E5-4849-9FAF-84310BD3CF91}" type="pres">
      <dgm:prSet presAssocID="{8EA10B8C-AA18-48AF-8287-1D7298D4AEFB}" presName="node" presStyleLbl="node1" presStyleIdx="0" presStyleCnt="14">
        <dgm:presLayoutVars>
          <dgm:bulletEnabled val="1"/>
        </dgm:presLayoutVars>
      </dgm:prSet>
      <dgm:spPr/>
    </dgm:pt>
    <dgm:pt modelId="{E1B03D82-40CB-418F-96E8-0F2921C91B95}" type="pres">
      <dgm:prSet presAssocID="{6F16DD45-3EBE-4ED1-AE90-CDD1E5001E0D}" presName="parTrans" presStyleLbl="sibTrans2D1" presStyleIdx="1" presStyleCnt="14"/>
      <dgm:spPr/>
    </dgm:pt>
    <dgm:pt modelId="{FA7A466C-6E89-4FE9-9080-1C632BB3CEDA}" type="pres">
      <dgm:prSet presAssocID="{6F16DD45-3EBE-4ED1-AE90-CDD1E5001E0D}" presName="connectorText" presStyleLbl="sibTrans2D1" presStyleIdx="1" presStyleCnt="14"/>
      <dgm:spPr/>
    </dgm:pt>
    <dgm:pt modelId="{AF80ED22-FBC9-437D-A3FC-477EE2463A32}" type="pres">
      <dgm:prSet presAssocID="{DED2B292-4906-4F2F-864C-2D83F9BB3F2E}" presName="node" presStyleLbl="node1" presStyleIdx="1" presStyleCnt="14">
        <dgm:presLayoutVars>
          <dgm:bulletEnabled val="1"/>
        </dgm:presLayoutVars>
      </dgm:prSet>
      <dgm:spPr/>
    </dgm:pt>
    <dgm:pt modelId="{FD3EFCCF-B56F-4233-A174-E79A22B75CFD}" type="pres">
      <dgm:prSet presAssocID="{78CC99C5-C488-4B0C-B646-E0E875CD6106}" presName="parTrans" presStyleLbl="sibTrans2D1" presStyleIdx="2" presStyleCnt="14"/>
      <dgm:spPr/>
    </dgm:pt>
    <dgm:pt modelId="{C56284C1-EF73-45C2-BD56-1B3074CE5608}" type="pres">
      <dgm:prSet presAssocID="{78CC99C5-C488-4B0C-B646-E0E875CD6106}" presName="connectorText" presStyleLbl="sibTrans2D1" presStyleIdx="2" presStyleCnt="14"/>
      <dgm:spPr/>
    </dgm:pt>
    <dgm:pt modelId="{0FEB5D88-D81E-4327-8052-9D58EC012CBD}" type="pres">
      <dgm:prSet presAssocID="{ED8FB8D2-8DF9-44FF-A874-5DBE587AA721}" presName="node" presStyleLbl="node1" presStyleIdx="2" presStyleCnt="14">
        <dgm:presLayoutVars>
          <dgm:bulletEnabled val="1"/>
        </dgm:presLayoutVars>
      </dgm:prSet>
      <dgm:spPr/>
    </dgm:pt>
    <dgm:pt modelId="{18AA71EE-AAC5-487B-98EE-A3A88980BE00}" type="pres">
      <dgm:prSet presAssocID="{8330E8F6-1F7E-44C9-9510-7AAF5F408620}" presName="parTrans" presStyleLbl="sibTrans2D1" presStyleIdx="3" presStyleCnt="14"/>
      <dgm:spPr/>
    </dgm:pt>
    <dgm:pt modelId="{69ED3082-C6B3-4E0C-8F32-1C0A5A7F7650}" type="pres">
      <dgm:prSet presAssocID="{8330E8F6-1F7E-44C9-9510-7AAF5F408620}" presName="connectorText" presStyleLbl="sibTrans2D1" presStyleIdx="3" presStyleCnt="14"/>
      <dgm:spPr/>
    </dgm:pt>
    <dgm:pt modelId="{D64DA0A3-8371-4F18-A99C-B46B28F06B1F}" type="pres">
      <dgm:prSet presAssocID="{26AB6E0C-2B0F-4394-B02C-097F30F0E469}" presName="node" presStyleLbl="node1" presStyleIdx="3" presStyleCnt="14">
        <dgm:presLayoutVars>
          <dgm:bulletEnabled val="1"/>
        </dgm:presLayoutVars>
      </dgm:prSet>
      <dgm:spPr/>
    </dgm:pt>
    <dgm:pt modelId="{EB9CC7EE-C152-4170-A041-E218BC0F39FB}" type="pres">
      <dgm:prSet presAssocID="{D798A3C7-60BC-4DBF-BA0F-B65F382F7281}" presName="parTrans" presStyleLbl="sibTrans2D1" presStyleIdx="4" presStyleCnt="14"/>
      <dgm:spPr/>
    </dgm:pt>
    <dgm:pt modelId="{6987D681-FA20-4CE1-9A31-3E5A1DC7B4FB}" type="pres">
      <dgm:prSet presAssocID="{D798A3C7-60BC-4DBF-BA0F-B65F382F7281}" presName="connectorText" presStyleLbl="sibTrans2D1" presStyleIdx="4" presStyleCnt="14"/>
      <dgm:spPr/>
    </dgm:pt>
    <dgm:pt modelId="{85F543A1-4406-4675-BE4C-9415CF0438B7}" type="pres">
      <dgm:prSet presAssocID="{B744680D-A3AB-4797-8645-A88642D2312F}" presName="node" presStyleLbl="node1" presStyleIdx="4" presStyleCnt="14">
        <dgm:presLayoutVars>
          <dgm:bulletEnabled val="1"/>
        </dgm:presLayoutVars>
      </dgm:prSet>
      <dgm:spPr/>
    </dgm:pt>
    <dgm:pt modelId="{12ECED37-648E-4DEB-9224-3C7E952C01F4}" type="pres">
      <dgm:prSet presAssocID="{8E5777E7-E3FE-432F-B803-D7291FF8E09E}" presName="parTrans" presStyleLbl="sibTrans2D1" presStyleIdx="5" presStyleCnt="14"/>
      <dgm:spPr/>
    </dgm:pt>
    <dgm:pt modelId="{6049D64E-D11C-44AB-84C9-532E06092624}" type="pres">
      <dgm:prSet presAssocID="{8E5777E7-E3FE-432F-B803-D7291FF8E09E}" presName="connectorText" presStyleLbl="sibTrans2D1" presStyleIdx="5" presStyleCnt="14"/>
      <dgm:spPr/>
    </dgm:pt>
    <dgm:pt modelId="{3C9199F1-CAFF-44C2-ABE5-1AB9D4C31849}" type="pres">
      <dgm:prSet presAssocID="{AE4409A1-1FCE-4531-82E6-CAD32F0C1C94}" presName="node" presStyleLbl="node1" presStyleIdx="5" presStyleCnt="14">
        <dgm:presLayoutVars>
          <dgm:bulletEnabled val="1"/>
        </dgm:presLayoutVars>
      </dgm:prSet>
      <dgm:spPr/>
    </dgm:pt>
    <dgm:pt modelId="{EBA297D5-43F8-4B47-9A07-828FEB4327DD}" type="pres">
      <dgm:prSet presAssocID="{77FECEFC-2F47-4455-992D-50E14C9C0D5B}" presName="parTrans" presStyleLbl="sibTrans2D1" presStyleIdx="6" presStyleCnt="14"/>
      <dgm:spPr/>
    </dgm:pt>
    <dgm:pt modelId="{2B20E3B6-1989-44AB-AB08-8380ECB8572D}" type="pres">
      <dgm:prSet presAssocID="{77FECEFC-2F47-4455-992D-50E14C9C0D5B}" presName="connectorText" presStyleLbl="sibTrans2D1" presStyleIdx="6" presStyleCnt="14"/>
      <dgm:spPr/>
    </dgm:pt>
    <dgm:pt modelId="{6CB27E0F-E990-409E-946A-0AEC63A8E122}" type="pres">
      <dgm:prSet presAssocID="{BA843C63-C8B7-4D8A-AC45-24D61EF59A3B}" presName="node" presStyleLbl="node1" presStyleIdx="6" presStyleCnt="14">
        <dgm:presLayoutVars>
          <dgm:bulletEnabled val="1"/>
        </dgm:presLayoutVars>
      </dgm:prSet>
      <dgm:spPr/>
    </dgm:pt>
    <dgm:pt modelId="{D7E674B7-BA58-47C4-B2E4-99F9CF20AD86}" type="pres">
      <dgm:prSet presAssocID="{6B798837-5D63-4F8C-855A-CA5E393CD81E}" presName="parTrans" presStyleLbl="sibTrans2D1" presStyleIdx="7" presStyleCnt="14"/>
      <dgm:spPr/>
    </dgm:pt>
    <dgm:pt modelId="{12085142-2A0E-448A-B3B2-C7969C2DEC61}" type="pres">
      <dgm:prSet presAssocID="{6B798837-5D63-4F8C-855A-CA5E393CD81E}" presName="connectorText" presStyleLbl="sibTrans2D1" presStyleIdx="7" presStyleCnt="14"/>
      <dgm:spPr/>
    </dgm:pt>
    <dgm:pt modelId="{8EC24647-E649-4444-B5D1-944EA63634BF}" type="pres">
      <dgm:prSet presAssocID="{9861422E-3139-43E0-8834-F2420CCE6118}" presName="node" presStyleLbl="node1" presStyleIdx="7" presStyleCnt="14">
        <dgm:presLayoutVars>
          <dgm:bulletEnabled val="1"/>
        </dgm:presLayoutVars>
      </dgm:prSet>
      <dgm:spPr/>
    </dgm:pt>
    <dgm:pt modelId="{AB13CC56-2CF7-4642-B928-D3BFB933B26F}" type="pres">
      <dgm:prSet presAssocID="{03668CBB-9D12-4B2F-9708-974497CF15B8}" presName="parTrans" presStyleLbl="sibTrans2D1" presStyleIdx="8" presStyleCnt="14"/>
      <dgm:spPr/>
    </dgm:pt>
    <dgm:pt modelId="{6DA41C43-78CD-4E00-B858-B602B8DEF9D2}" type="pres">
      <dgm:prSet presAssocID="{03668CBB-9D12-4B2F-9708-974497CF15B8}" presName="connectorText" presStyleLbl="sibTrans2D1" presStyleIdx="8" presStyleCnt="14"/>
      <dgm:spPr/>
    </dgm:pt>
    <dgm:pt modelId="{FF5F87E7-5AE0-484E-8AA4-FA65996A03D8}" type="pres">
      <dgm:prSet presAssocID="{B3211A6A-1C85-46C2-84B1-28E3EC8CEB81}" presName="node" presStyleLbl="node1" presStyleIdx="8" presStyleCnt="14">
        <dgm:presLayoutVars>
          <dgm:bulletEnabled val="1"/>
        </dgm:presLayoutVars>
      </dgm:prSet>
      <dgm:spPr/>
    </dgm:pt>
    <dgm:pt modelId="{38F6B6B1-8CA1-4140-9D6C-5019320D2F63}" type="pres">
      <dgm:prSet presAssocID="{C09E9D9C-495C-40A5-873B-2CC6A9D413AE}" presName="parTrans" presStyleLbl="sibTrans2D1" presStyleIdx="9" presStyleCnt="14"/>
      <dgm:spPr/>
    </dgm:pt>
    <dgm:pt modelId="{A15F20DE-D9C4-4FFB-8656-811824DA0DC8}" type="pres">
      <dgm:prSet presAssocID="{C09E9D9C-495C-40A5-873B-2CC6A9D413AE}" presName="connectorText" presStyleLbl="sibTrans2D1" presStyleIdx="9" presStyleCnt="14"/>
      <dgm:spPr/>
    </dgm:pt>
    <dgm:pt modelId="{C27C8462-E846-49FE-B9D6-0BDEF2BD57F0}" type="pres">
      <dgm:prSet presAssocID="{C6363A8B-AEC1-4FC8-8859-1CE5429A7512}" presName="node" presStyleLbl="node1" presStyleIdx="9" presStyleCnt="14">
        <dgm:presLayoutVars>
          <dgm:bulletEnabled val="1"/>
        </dgm:presLayoutVars>
      </dgm:prSet>
      <dgm:spPr/>
    </dgm:pt>
    <dgm:pt modelId="{E46DC803-1ED2-4532-8289-E15B0FA4C2C2}" type="pres">
      <dgm:prSet presAssocID="{1CCAA8CE-51A0-4228-808D-F359C963B716}" presName="parTrans" presStyleLbl="sibTrans2D1" presStyleIdx="10" presStyleCnt="14"/>
      <dgm:spPr/>
    </dgm:pt>
    <dgm:pt modelId="{E99E9729-94E5-4476-8B5D-547A0BEB630B}" type="pres">
      <dgm:prSet presAssocID="{1CCAA8CE-51A0-4228-808D-F359C963B716}" presName="connectorText" presStyleLbl="sibTrans2D1" presStyleIdx="10" presStyleCnt="14"/>
      <dgm:spPr/>
    </dgm:pt>
    <dgm:pt modelId="{61BF361A-D6C3-4122-8BD0-1114461E2343}" type="pres">
      <dgm:prSet presAssocID="{8A151852-A48E-4807-97B3-CBCD018F8E47}" presName="node" presStyleLbl="node1" presStyleIdx="10" presStyleCnt="14">
        <dgm:presLayoutVars>
          <dgm:bulletEnabled val="1"/>
        </dgm:presLayoutVars>
      </dgm:prSet>
      <dgm:spPr/>
    </dgm:pt>
    <dgm:pt modelId="{CB38DB29-271E-49EB-AA39-C26BCEDB18F8}" type="pres">
      <dgm:prSet presAssocID="{82133774-E087-4C6F-B4D4-727DDFDFE08A}" presName="parTrans" presStyleLbl="sibTrans2D1" presStyleIdx="11" presStyleCnt="14"/>
      <dgm:spPr/>
    </dgm:pt>
    <dgm:pt modelId="{F938515C-152B-4D10-8624-F586EF37FC45}" type="pres">
      <dgm:prSet presAssocID="{82133774-E087-4C6F-B4D4-727DDFDFE08A}" presName="connectorText" presStyleLbl="sibTrans2D1" presStyleIdx="11" presStyleCnt="14"/>
      <dgm:spPr/>
    </dgm:pt>
    <dgm:pt modelId="{36CBF046-13AF-4DEE-9AC2-C6A941D34F0F}" type="pres">
      <dgm:prSet presAssocID="{45822436-E4EC-4D95-9A7C-D4615AB87444}" presName="node" presStyleLbl="node1" presStyleIdx="11" presStyleCnt="14">
        <dgm:presLayoutVars>
          <dgm:bulletEnabled val="1"/>
        </dgm:presLayoutVars>
      </dgm:prSet>
      <dgm:spPr/>
    </dgm:pt>
    <dgm:pt modelId="{0215D9DE-E827-4772-BF46-11D2A94F8FF2}" type="pres">
      <dgm:prSet presAssocID="{25EBB2A8-E525-4D21-B756-9AEAE09B3425}" presName="parTrans" presStyleLbl="sibTrans2D1" presStyleIdx="12" presStyleCnt="14"/>
      <dgm:spPr/>
    </dgm:pt>
    <dgm:pt modelId="{A63EFCDE-ADF9-4BFD-8532-7C73E906033D}" type="pres">
      <dgm:prSet presAssocID="{25EBB2A8-E525-4D21-B756-9AEAE09B3425}" presName="connectorText" presStyleLbl="sibTrans2D1" presStyleIdx="12" presStyleCnt="14"/>
      <dgm:spPr/>
    </dgm:pt>
    <dgm:pt modelId="{73A36020-52ED-4DFF-9E3F-5F4EBBAB2A5B}" type="pres">
      <dgm:prSet presAssocID="{1AF57BE3-5EE5-453B-8544-354CDE77789D}" presName="node" presStyleLbl="node1" presStyleIdx="12" presStyleCnt="14">
        <dgm:presLayoutVars>
          <dgm:bulletEnabled val="1"/>
        </dgm:presLayoutVars>
      </dgm:prSet>
      <dgm:spPr/>
    </dgm:pt>
    <dgm:pt modelId="{79E57163-E492-4A32-B872-047E0840EA69}" type="pres">
      <dgm:prSet presAssocID="{19866C2B-0134-4717-847C-48BA03653ADC}" presName="parTrans" presStyleLbl="sibTrans2D1" presStyleIdx="13" presStyleCnt="14"/>
      <dgm:spPr/>
    </dgm:pt>
    <dgm:pt modelId="{80BD71A6-711E-4D94-805A-CC8197803213}" type="pres">
      <dgm:prSet presAssocID="{19866C2B-0134-4717-847C-48BA03653ADC}" presName="connectorText" presStyleLbl="sibTrans2D1" presStyleIdx="13" presStyleCnt="14"/>
      <dgm:spPr/>
    </dgm:pt>
    <dgm:pt modelId="{9C4DC8D4-83ED-4C93-B0CB-54F88E71855D}" type="pres">
      <dgm:prSet presAssocID="{E54819AD-DD9A-4A2A-B7A7-1060927B2FD5}" presName="node" presStyleLbl="node1" presStyleIdx="13" presStyleCnt="14">
        <dgm:presLayoutVars>
          <dgm:bulletEnabled val="1"/>
        </dgm:presLayoutVars>
      </dgm:prSet>
      <dgm:spPr/>
    </dgm:pt>
  </dgm:ptLst>
  <dgm:cxnLst>
    <dgm:cxn modelId="{39D9E507-E29C-4ED8-8FAE-EED4B30F4DF2}" srcId="{60D24A7D-F2AB-4561-B148-6E02D8DED12A}" destId="{C6363A8B-AEC1-4FC8-8859-1CE5429A7512}" srcOrd="9" destOrd="0" parTransId="{C09E9D9C-495C-40A5-873B-2CC6A9D413AE}" sibTransId="{9D0EA978-F822-4F83-BD5B-159A5B07748C}"/>
    <dgm:cxn modelId="{58FDD20D-5EEE-4684-A342-A93E5F3CA518}" type="presOf" srcId="{DED2B292-4906-4F2F-864C-2D83F9BB3F2E}" destId="{AF80ED22-FBC9-437D-A3FC-477EE2463A32}" srcOrd="0" destOrd="0" presId="urn:microsoft.com/office/officeart/2005/8/layout/radial5"/>
    <dgm:cxn modelId="{01A1080F-A0A9-40D9-A264-1F92F49DE4A9}" type="presOf" srcId="{C09E9D9C-495C-40A5-873B-2CC6A9D413AE}" destId="{38F6B6B1-8CA1-4140-9D6C-5019320D2F63}" srcOrd="0" destOrd="0" presId="urn:microsoft.com/office/officeart/2005/8/layout/radial5"/>
    <dgm:cxn modelId="{B0196D0F-4134-49EE-962C-E4C1ECFF6D05}" type="presOf" srcId="{03668CBB-9D12-4B2F-9708-974497CF15B8}" destId="{AB13CC56-2CF7-4642-B928-D3BFB933B26F}" srcOrd="0" destOrd="0" presId="urn:microsoft.com/office/officeart/2005/8/layout/radial5"/>
    <dgm:cxn modelId="{DA5B3013-CA24-4549-8C9E-EFEC1D9964DC}" type="presOf" srcId="{8330E8F6-1F7E-44C9-9510-7AAF5F408620}" destId="{18AA71EE-AAC5-487B-98EE-A3A88980BE00}" srcOrd="0" destOrd="0" presId="urn:microsoft.com/office/officeart/2005/8/layout/radial5"/>
    <dgm:cxn modelId="{9158FE17-7087-45AB-B395-2AF1FC007318}" type="presOf" srcId="{77FECEFC-2F47-4455-992D-50E14C9C0D5B}" destId="{2B20E3B6-1989-44AB-AB08-8380ECB8572D}" srcOrd="1" destOrd="0" presId="urn:microsoft.com/office/officeart/2005/8/layout/radial5"/>
    <dgm:cxn modelId="{D392D521-BC01-406C-9F92-671DFDC6D71A}" srcId="{60D24A7D-F2AB-4561-B148-6E02D8DED12A}" destId="{B744680D-A3AB-4797-8645-A88642D2312F}" srcOrd="4" destOrd="0" parTransId="{D798A3C7-60BC-4DBF-BA0F-B65F382F7281}" sibTransId="{353DF69A-9CFF-49EB-A93E-491A4B2ECF5D}"/>
    <dgm:cxn modelId="{A57E5222-9D32-40FA-BFF3-F11AE3123B42}" type="presOf" srcId="{D798A3C7-60BC-4DBF-BA0F-B65F382F7281}" destId="{EB9CC7EE-C152-4170-A041-E218BC0F39FB}" srcOrd="0" destOrd="0" presId="urn:microsoft.com/office/officeart/2005/8/layout/radial5"/>
    <dgm:cxn modelId="{11B5FD27-29D7-4A7A-989E-1F069E79D15F}" type="presOf" srcId="{45822436-E4EC-4D95-9A7C-D4615AB87444}" destId="{36CBF046-13AF-4DEE-9AC2-C6A941D34F0F}" srcOrd="0" destOrd="0" presId="urn:microsoft.com/office/officeart/2005/8/layout/radial5"/>
    <dgm:cxn modelId="{F011032B-C15D-4438-B9FD-3F27C08E3270}" type="presOf" srcId="{03668CBB-9D12-4B2F-9708-974497CF15B8}" destId="{6DA41C43-78CD-4E00-B858-B602B8DEF9D2}" srcOrd="1" destOrd="0" presId="urn:microsoft.com/office/officeart/2005/8/layout/radial5"/>
    <dgm:cxn modelId="{3F6D4F2F-5D84-4416-9D51-DAD81D85D0B3}" type="presOf" srcId="{78CC99C5-C488-4B0C-B646-E0E875CD6106}" destId="{FD3EFCCF-B56F-4233-A174-E79A22B75CFD}" srcOrd="0" destOrd="0" presId="urn:microsoft.com/office/officeart/2005/8/layout/radial5"/>
    <dgm:cxn modelId="{771AA22F-3599-4C96-80E0-7643E4248656}" type="presOf" srcId="{B3211A6A-1C85-46C2-84B1-28E3EC8CEB81}" destId="{FF5F87E7-5AE0-484E-8AA4-FA65996A03D8}" srcOrd="0" destOrd="0" presId="urn:microsoft.com/office/officeart/2005/8/layout/radial5"/>
    <dgm:cxn modelId="{97F0F438-2DFB-4D35-9E99-3719DF962741}" srcId="{60D24A7D-F2AB-4561-B148-6E02D8DED12A}" destId="{E54819AD-DD9A-4A2A-B7A7-1060927B2FD5}" srcOrd="13" destOrd="0" parTransId="{19866C2B-0134-4717-847C-48BA03653ADC}" sibTransId="{F7D74506-BCFD-4D6B-B8BC-25A8C16F3ACE}"/>
    <dgm:cxn modelId="{4C7D933D-E432-458B-9AD9-61005BC54DF8}" type="presOf" srcId="{6F16DD45-3EBE-4ED1-AE90-CDD1E5001E0D}" destId="{E1B03D82-40CB-418F-96E8-0F2921C91B95}" srcOrd="0" destOrd="0" presId="urn:microsoft.com/office/officeart/2005/8/layout/radial5"/>
    <dgm:cxn modelId="{0EDF2E40-63A0-4E2C-9927-FD341E839ABD}" type="presOf" srcId="{19866C2B-0134-4717-847C-48BA03653ADC}" destId="{79E57163-E492-4A32-B872-047E0840EA69}" srcOrd="0" destOrd="0" presId="urn:microsoft.com/office/officeart/2005/8/layout/radial5"/>
    <dgm:cxn modelId="{E9A1EE5D-959F-4A84-9680-230AC80FD4F0}" type="presOf" srcId="{ED8FB8D2-8DF9-44FF-A874-5DBE587AA721}" destId="{0FEB5D88-D81E-4327-8052-9D58EC012CBD}" srcOrd="0" destOrd="0" presId="urn:microsoft.com/office/officeart/2005/8/layout/radial5"/>
    <dgm:cxn modelId="{C042AA63-49C2-4C4E-AA35-5717AB507676}" type="presOf" srcId="{60D24A7D-F2AB-4561-B148-6E02D8DED12A}" destId="{86E1A242-328B-4FBA-A324-C8F4BB6AFFD5}" srcOrd="0" destOrd="0" presId="urn:microsoft.com/office/officeart/2005/8/layout/radial5"/>
    <dgm:cxn modelId="{C3D6E263-D33D-4E4A-BBC3-C14F95BD5BBC}" type="presOf" srcId="{8330E8F6-1F7E-44C9-9510-7AAF5F408620}" destId="{69ED3082-C6B3-4E0C-8F32-1C0A5A7F7650}" srcOrd="1" destOrd="0" presId="urn:microsoft.com/office/officeart/2005/8/layout/radial5"/>
    <dgm:cxn modelId="{5E2AEA64-7444-4F03-997F-783D9F28BFF1}" srcId="{60D24A7D-F2AB-4561-B148-6E02D8DED12A}" destId="{AE4409A1-1FCE-4531-82E6-CAD32F0C1C94}" srcOrd="5" destOrd="0" parTransId="{8E5777E7-E3FE-432F-B803-D7291FF8E09E}" sibTransId="{636C1509-8752-4709-9B57-2A3D64694E00}"/>
    <dgm:cxn modelId="{A3310645-09FB-48EF-B681-270AA9B76061}" type="presOf" srcId="{82133774-E087-4C6F-B4D4-727DDFDFE08A}" destId="{CB38DB29-271E-49EB-AA39-C26BCEDB18F8}" srcOrd="0" destOrd="0" presId="urn:microsoft.com/office/officeart/2005/8/layout/radial5"/>
    <dgm:cxn modelId="{8A30E545-BCE4-4B58-848A-4F919B4C3868}" type="presOf" srcId="{9861422E-3139-43E0-8834-F2420CCE6118}" destId="{8EC24647-E649-4444-B5D1-944EA63634BF}" srcOrd="0" destOrd="0" presId="urn:microsoft.com/office/officeart/2005/8/layout/radial5"/>
    <dgm:cxn modelId="{646E6767-638B-40C7-BAB7-63F6BE140B98}" srcId="{60D24A7D-F2AB-4561-B148-6E02D8DED12A}" destId="{1AF57BE3-5EE5-453B-8544-354CDE77789D}" srcOrd="12" destOrd="0" parTransId="{25EBB2A8-E525-4D21-B756-9AEAE09B3425}" sibTransId="{DAAA7655-2A60-4068-A627-10CB6A797996}"/>
    <dgm:cxn modelId="{CD724F67-8409-425A-9B21-CAEA56180F04}" type="presOf" srcId="{D798A3C7-60BC-4DBF-BA0F-B65F382F7281}" destId="{6987D681-FA20-4CE1-9A31-3E5A1DC7B4FB}" srcOrd="1" destOrd="0" presId="urn:microsoft.com/office/officeart/2005/8/layout/radial5"/>
    <dgm:cxn modelId="{365E9747-B4F6-49E6-AF5D-BBB29ACD9755}" type="presOf" srcId="{1AF57BE3-5EE5-453B-8544-354CDE77789D}" destId="{73A36020-52ED-4DFF-9E3F-5F4EBBAB2A5B}" srcOrd="0" destOrd="0" presId="urn:microsoft.com/office/officeart/2005/8/layout/radial5"/>
    <dgm:cxn modelId="{F964A749-90CE-478A-BCAE-873C7AAEB284}" type="presOf" srcId="{B744680D-A3AB-4797-8645-A88642D2312F}" destId="{85F543A1-4406-4675-BE4C-9415CF0438B7}" srcOrd="0" destOrd="0" presId="urn:microsoft.com/office/officeart/2005/8/layout/radial5"/>
    <dgm:cxn modelId="{C70D4B4E-F1B9-44F2-A92C-E19E5D255EE7}" type="presOf" srcId="{E54819AD-DD9A-4A2A-B7A7-1060927B2FD5}" destId="{9C4DC8D4-83ED-4C93-B0CB-54F88E71855D}" srcOrd="0" destOrd="0" presId="urn:microsoft.com/office/officeart/2005/8/layout/radial5"/>
    <dgm:cxn modelId="{4AA2B070-744E-43F7-83F0-3A42016AE83A}" type="presOf" srcId="{2456D617-6D2D-4BFF-89AB-C9961C22E9DA}" destId="{EB453D25-0560-4593-A4D6-09D4AAF0D467}" srcOrd="1" destOrd="0" presId="urn:microsoft.com/office/officeart/2005/8/layout/radial5"/>
    <dgm:cxn modelId="{D9C35354-84A3-4426-8A1B-6C182F4C94DB}" type="presOf" srcId="{25EBB2A8-E525-4D21-B756-9AEAE09B3425}" destId="{0215D9DE-E827-4772-BF46-11D2A94F8FF2}" srcOrd="0" destOrd="0" presId="urn:microsoft.com/office/officeart/2005/8/layout/radial5"/>
    <dgm:cxn modelId="{7880FA79-C166-4037-8F4C-9ED2780B5778}" type="presOf" srcId="{8E5777E7-E3FE-432F-B803-D7291FF8E09E}" destId="{12ECED37-648E-4DEB-9224-3C7E952C01F4}" srcOrd="0" destOrd="0" presId="urn:microsoft.com/office/officeart/2005/8/layout/radial5"/>
    <dgm:cxn modelId="{2CB8D37A-AA9A-4593-AB5F-95BE0D0E9BF8}" srcId="{60D24A7D-F2AB-4561-B148-6E02D8DED12A}" destId="{26AB6E0C-2B0F-4394-B02C-097F30F0E469}" srcOrd="3" destOrd="0" parTransId="{8330E8F6-1F7E-44C9-9510-7AAF5F408620}" sibTransId="{C4FF7414-6ED5-468A-AC4E-86A77567C711}"/>
    <dgm:cxn modelId="{FC72867D-6226-4071-9F5B-8BC4A4310DB5}" srcId="{D242EA20-8849-4A46-A8BE-73B4CCD1C497}" destId="{60D24A7D-F2AB-4561-B148-6E02D8DED12A}" srcOrd="0" destOrd="0" parTransId="{F38E0D1C-4764-47D4-94EA-6EF9FD21E804}" sibTransId="{0B15D96D-720B-48D2-A07C-052DF680E3B1}"/>
    <dgm:cxn modelId="{7FBF2480-D532-4982-BE8B-421FED75D854}" srcId="{60D24A7D-F2AB-4561-B148-6E02D8DED12A}" destId="{ED8FB8D2-8DF9-44FF-A874-5DBE587AA721}" srcOrd="2" destOrd="0" parTransId="{78CC99C5-C488-4B0C-B646-E0E875CD6106}" sibTransId="{5C217C0B-B268-480A-B3D1-140FCBC6A2EE}"/>
    <dgm:cxn modelId="{67ECDA87-8BFD-4785-8B96-2F1A6DBFC443}" type="presOf" srcId="{2456D617-6D2D-4BFF-89AB-C9961C22E9DA}" destId="{205A40E6-56DB-4BBA-8E6B-3C8C7935A58E}" srcOrd="0" destOrd="0" presId="urn:microsoft.com/office/officeart/2005/8/layout/radial5"/>
    <dgm:cxn modelId="{1873B691-777D-422E-B6A0-E1BC027B3833}" type="presOf" srcId="{6B798837-5D63-4F8C-855A-CA5E393CD81E}" destId="{D7E674B7-BA58-47C4-B2E4-99F9CF20AD86}" srcOrd="0" destOrd="0" presId="urn:microsoft.com/office/officeart/2005/8/layout/radial5"/>
    <dgm:cxn modelId="{88AB1998-2919-4FEC-AAD8-C51690B7AB5F}" type="presOf" srcId="{82133774-E087-4C6F-B4D4-727DDFDFE08A}" destId="{F938515C-152B-4D10-8624-F586EF37FC45}" srcOrd="1" destOrd="0" presId="urn:microsoft.com/office/officeart/2005/8/layout/radial5"/>
    <dgm:cxn modelId="{A8D0949E-189E-421B-8540-6C77B3054155}" type="presOf" srcId="{8EA10B8C-AA18-48AF-8287-1D7298D4AEFB}" destId="{8565B485-18E5-4849-9FAF-84310BD3CF91}" srcOrd="0" destOrd="0" presId="urn:microsoft.com/office/officeart/2005/8/layout/radial5"/>
    <dgm:cxn modelId="{458D73A0-7457-445C-B626-72B6EC68907E}" srcId="{60D24A7D-F2AB-4561-B148-6E02D8DED12A}" destId="{9861422E-3139-43E0-8834-F2420CCE6118}" srcOrd="7" destOrd="0" parTransId="{6B798837-5D63-4F8C-855A-CA5E393CD81E}" sibTransId="{E43921EF-D3B8-4EEB-9C58-D5D451A202A6}"/>
    <dgm:cxn modelId="{7049D9A0-BE16-41B8-91BB-DA896951FA47}" type="presOf" srcId="{25EBB2A8-E525-4D21-B756-9AEAE09B3425}" destId="{A63EFCDE-ADF9-4BFD-8532-7C73E906033D}" srcOrd="1" destOrd="0" presId="urn:microsoft.com/office/officeart/2005/8/layout/radial5"/>
    <dgm:cxn modelId="{DA7C8BA1-0F7A-44AC-B508-45B00E07BE04}" srcId="{60D24A7D-F2AB-4561-B148-6E02D8DED12A}" destId="{45822436-E4EC-4D95-9A7C-D4615AB87444}" srcOrd="11" destOrd="0" parTransId="{82133774-E087-4C6F-B4D4-727DDFDFE08A}" sibTransId="{12E64E4D-2254-4EBC-8022-287B66B4C515}"/>
    <dgm:cxn modelId="{08E343A4-E1DC-4EE7-B419-4124A2B673B6}" type="presOf" srcId="{77FECEFC-2F47-4455-992D-50E14C9C0D5B}" destId="{EBA297D5-43F8-4B47-9A07-828FEB4327DD}" srcOrd="0" destOrd="0" presId="urn:microsoft.com/office/officeart/2005/8/layout/radial5"/>
    <dgm:cxn modelId="{C551AEA9-C34B-442D-872D-F4675C3B0D96}" type="presOf" srcId="{C6363A8B-AEC1-4FC8-8859-1CE5429A7512}" destId="{C27C8462-E846-49FE-B9D6-0BDEF2BD57F0}" srcOrd="0" destOrd="0" presId="urn:microsoft.com/office/officeart/2005/8/layout/radial5"/>
    <dgm:cxn modelId="{F59183B5-925E-4FAB-84E3-FC36E900BF19}" srcId="{60D24A7D-F2AB-4561-B148-6E02D8DED12A}" destId="{8EA10B8C-AA18-48AF-8287-1D7298D4AEFB}" srcOrd="0" destOrd="0" parTransId="{2456D617-6D2D-4BFF-89AB-C9961C22E9DA}" sibTransId="{D07A24BD-78F8-4495-9516-00F4322A3041}"/>
    <dgm:cxn modelId="{0FD74DC0-C2E2-44CB-B36B-743879D6E9DA}" type="presOf" srcId="{BA843C63-C8B7-4D8A-AC45-24D61EF59A3B}" destId="{6CB27E0F-E990-409E-946A-0AEC63A8E122}" srcOrd="0" destOrd="0" presId="urn:microsoft.com/office/officeart/2005/8/layout/radial5"/>
    <dgm:cxn modelId="{B9F36BC9-055B-4D3A-A29B-AE0BD57CBD18}" srcId="{60D24A7D-F2AB-4561-B148-6E02D8DED12A}" destId="{BA843C63-C8B7-4D8A-AC45-24D61EF59A3B}" srcOrd="6" destOrd="0" parTransId="{77FECEFC-2F47-4455-992D-50E14C9C0D5B}" sibTransId="{E36BACD9-D77D-4770-A0A3-AC02A4124016}"/>
    <dgm:cxn modelId="{19C13BCA-474C-4917-9B29-9E9CBDC73BA8}" srcId="{60D24A7D-F2AB-4561-B148-6E02D8DED12A}" destId="{B3211A6A-1C85-46C2-84B1-28E3EC8CEB81}" srcOrd="8" destOrd="0" parTransId="{03668CBB-9D12-4B2F-9708-974497CF15B8}" sibTransId="{3751DA09-44D4-4F00-A0E4-E54C380D210A}"/>
    <dgm:cxn modelId="{3302A5D2-D75C-45C8-BCED-C3896DD80F24}" srcId="{60D24A7D-F2AB-4561-B148-6E02D8DED12A}" destId="{DED2B292-4906-4F2F-864C-2D83F9BB3F2E}" srcOrd="1" destOrd="0" parTransId="{6F16DD45-3EBE-4ED1-AE90-CDD1E5001E0D}" sibTransId="{1F6BDDC9-D2C9-42A0-8818-636DFAC0C3F2}"/>
    <dgm:cxn modelId="{4DDEABD6-6181-4026-BF9D-8C5C8AE08E59}" type="presOf" srcId="{C09E9D9C-495C-40A5-873B-2CC6A9D413AE}" destId="{A15F20DE-D9C4-4FFB-8656-811824DA0DC8}" srcOrd="1" destOrd="0" presId="urn:microsoft.com/office/officeart/2005/8/layout/radial5"/>
    <dgm:cxn modelId="{823C49E0-A7CA-4D5A-81F5-9C9A9FB940A3}" type="presOf" srcId="{8E5777E7-E3FE-432F-B803-D7291FF8E09E}" destId="{6049D64E-D11C-44AB-84C9-532E06092624}" srcOrd="1" destOrd="0" presId="urn:microsoft.com/office/officeart/2005/8/layout/radial5"/>
    <dgm:cxn modelId="{2EDCE4E1-9245-46A8-A093-9529EC3E3BEB}" type="presOf" srcId="{6B798837-5D63-4F8C-855A-CA5E393CD81E}" destId="{12085142-2A0E-448A-B3B2-C7969C2DEC61}" srcOrd="1" destOrd="0" presId="urn:microsoft.com/office/officeart/2005/8/layout/radial5"/>
    <dgm:cxn modelId="{CFCF30E3-216D-426F-95E2-E0FF25615CE1}" type="presOf" srcId="{6F16DD45-3EBE-4ED1-AE90-CDD1E5001E0D}" destId="{FA7A466C-6E89-4FE9-9080-1C632BB3CEDA}" srcOrd="1" destOrd="0" presId="urn:microsoft.com/office/officeart/2005/8/layout/radial5"/>
    <dgm:cxn modelId="{DDF4D7E4-00D8-49EB-9C80-7DFE727D3B1F}" type="presOf" srcId="{26AB6E0C-2B0F-4394-B02C-097F30F0E469}" destId="{D64DA0A3-8371-4F18-A99C-B46B28F06B1F}" srcOrd="0" destOrd="0" presId="urn:microsoft.com/office/officeart/2005/8/layout/radial5"/>
    <dgm:cxn modelId="{D932B7E6-B586-40C7-BE7F-0BB433E54839}" type="presOf" srcId="{8A151852-A48E-4807-97B3-CBCD018F8E47}" destId="{61BF361A-D6C3-4122-8BD0-1114461E2343}" srcOrd="0" destOrd="0" presId="urn:microsoft.com/office/officeart/2005/8/layout/radial5"/>
    <dgm:cxn modelId="{586B5FEF-B9E4-4DF7-B2E7-076E682CD484}" type="presOf" srcId="{78CC99C5-C488-4B0C-B646-E0E875CD6106}" destId="{C56284C1-EF73-45C2-BD56-1B3074CE5608}" srcOrd="1" destOrd="0" presId="urn:microsoft.com/office/officeart/2005/8/layout/radial5"/>
    <dgm:cxn modelId="{4404BEF0-D7E9-413A-A215-6AD5EF5F808B}" type="presOf" srcId="{AE4409A1-1FCE-4531-82E6-CAD32F0C1C94}" destId="{3C9199F1-CAFF-44C2-ABE5-1AB9D4C31849}" srcOrd="0" destOrd="0" presId="urn:microsoft.com/office/officeart/2005/8/layout/radial5"/>
    <dgm:cxn modelId="{51C1B6F2-9CFA-4F9E-8391-FA9AFE21F88D}" srcId="{60D24A7D-F2AB-4561-B148-6E02D8DED12A}" destId="{8A151852-A48E-4807-97B3-CBCD018F8E47}" srcOrd="10" destOrd="0" parTransId="{1CCAA8CE-51A0-4228-808D-F359C963B716}" sibTransId="{E21F4060-9F92-4C51-BB1B-971700A4B1F4}"/>
    <dgm:cxn modelId="{FBBD47F3-211D-4FD8-94C0-A6118AE0FE7F}" type="presOf" srcId="{D242EA20-8849-4A46-A8BE-73B4CCD1C497}" destId="{6173C149-48EA-4EB9-B051-90FC43E77064}" srcOrd="0" destOrd="0" presId="urn:microsoft.com/office/officeart/2005/8/layout/radial5"/>
    <dgm:cxn modelId="{CC8B92F4-5DF7-46FA-820C-6049192619DB}" type="presOf" srcId="{1CCAA8CE-51A0-4228-808D-F359C963B716}" destId="{E99E9729-94E5-4476-8B5D-547A0BEB630B}" srcOrd="1" destOrd="0" presId="urn:microsoft.com/office/officeart/2005/8/layout/radial5"/>
    <dgm:cxn modelId="{EAA0EDF4-07D1-45F8-96BE-46DCDFF6B5A3}" type="presOf" srcId="{1CCAA8CE-51A0-4228-808D-F359C963B716}" destId="{E46DC803-1ED2-4532-8289-E15B0FA4C2C2}" srcOrd="0" destOrd="0" presId="urn:microsoft.com/office/officeart/2005/8/layout/radial5"/>
    <dgm:cxn modelId="{F5F754FA-1F0D-45E8-973A-4B104F03E9A4}" type="presOf" srcId="{19866C2B-0134-4717-847C-48BA03653ADC}" destId="{80BD71A6-711E-4D94-805A-CC8197803213}" srcOrd="1" destOrd="0" presId="urn:microsoft.com/office/officeart/2005/8/layout/radial5"/>
    <dgm:cxn modelId="{2AF1C137-7366-4BB9-9A07-E819647900B4}" type="presParOf" srcId="{6173C149-48EA-4EB9-B051-90FC43E77064}" destId="{86E1A242-328B-4FBA-A324-C8F4BB6AFFD5}" srcOrd="0" destOrd="0" presId="urn:microsoft.com/office/officeart/2005/8/layout/radial5"/>
    <dgm:cxn modelId="{F716E98D-FE02-4020-978D-CDF8DD1FF155}" type="presParOf" srcId="{6173C149-48EA-4EB9-B051-90FC43E77064}" destId="{205A40E6-56DB-4BBA-8E6B-3C8C7935A58E}" srcOrd="1" destOrd="0" presId="urn:microsoft.com/office/officeart/2005/8/layout/radial5"/>
    <dgm:cxn modelId="{68C9A919-E2A5-4A99-B144-8D53F468EB4F}" type="presParOf" srcId="{205A40E6-56DB-4BBA-8E6B-3C8C7935A58E}" destId="{EB453D25-0560-4593-A4D6-09D4AAF0D467}" srcOrd="0" destOrd="0" presId="urn:microsoft.com/office/officeart/2005/8/layout/radial5"/>
    <dgm:cxn modelId="{DDF1988E-0CD4-453D-8483-2A9E1CC7DC01}" type="presParOf" srcId="{6173C149-48EA-4EB9-B051-90FC43E77064}" destId="{8565B485-18E5-4849-9FAF-84310BD3CF91}" srcOrd="2" destOrd="0" presId="urn:microsoft.com/office/officeart/2005/8/layout/radial5"/>
    <dgm:cxn modelId="{7311ACC8-EB2F-4B01-B40F-F0714C3CE216}" type="presParOf" srcId="{6173C149-48EA-4EB9-B051-90FC43E77064}" destId="{E1B03D82-40CB-418F-96E8-0F2921C91B95}" srcOrd="3" destOrd="0" presId="urn:microsoft.com/office/officeart/2005/8/layout/radial5"/>
    <dgm:cxn modelId="{8F2A8751-3886-4C12-A4CD-25E3D8B39827}" type="presParOf" srcId="{E1B03D82-40CB-418F-96E8-0F2921C91B95}" destId="{FA7A466C-6E89-4FE9-9080-1C632BB3CEDA}" srcOrd="0" destOrd="0" presId="urn:microsoft.com/office/officeart/2005/8/layout/radial5"/>
    <dgm:cxn modelId="{A6F1117B-1647-4752-BE0E-8FC1428E2F9D}" type="presParOf" srcId="{6173C149-48EA-4EB9-B051-90FC43E77064}" destId="{AF80ED22-FBC9-437D-A3FC-477EE2463A32}" srcOrd="4" destOrd="0" presId="urn:microsoft.com/office/officeart/2005/8/layout/radial5"/>
    <dgm:cxn modelId="{D54C9988-3793-4402-B236-603A60CE49E8}" type="presParOf" srcId="{6173C149-48EA-4EB9-B051-90FC43E77064}" destId="{FD3EFCCF-B56F-4233-A174-E79A22B75CFD}" srcOrd="5" destOrd="0" presId="urn:microsoft.com/office/officeart/2005/8/layout/radial5"/>
    <dgm:cxn modelId="{228A0FC3-6C1E-4263-BB6F-2FCA661D1DF6}" type="presParOf" srcId="{FD3EFCCF-B56F-4233-A174-E79A22B75CFD}" destId="{C56284C1-EF73-45C2-BD56-1B3074CE5608}" srcOrd="0" destOrd="0" presId="urn:microsoft.com/office/officeart/2005/8/layout/radial5"/>
    <dgm:cxn modelId="{38966C81-E251-494F-B238-ADC26B97DB34}" type="presParOf" srcId="{6173C149-48EA-4EB9-B051-90FC43E77064}" destId="{0FEB5D88-D81E-4327-8052-9D58EC012CBD}" srcOrd="6" destOrd="0" presId="urn:microsoft.com/office/officeart/2005/8/layout/radial5"/>
    <dgm:cxn modelId="{C0BAA547-D676-493B-A784-292A42958D09}" type="presParOf" srcId="{6173C149-48EA-4EB9-B051-90FC43E77064}" destId="{18AA71EE-AAC5-487B-98EE-A3A88980BE00}" srcOrd="7" destOrd="0" presId="urn:microsoft.com/office/officeart/2005/8/layout/radial5"/>
    <dgm:cxn modelId="{B46BD834-2ED8-415A-9181-61C4CAEC358E}" type="presParOf" srcId="{18AA71EE-AAC5-487B-98EE-A3A88980BE00}" destId="{69ED3082-C6B3-4E0C-8F32-1C0A5A7F7650}" srcOrd="0" destOrd="0" presId="urn:microsoft.com/office/officeart/2005/8/layout/radial5"/>
    <dgm:cxn modelId="{DE734A39-7DA4-4C11-A2C7-84A0873857AA}" type="presParOf" srcId="{6173C149-48EA-4EB9-B051-90FC43E77064}" destId="{D64DA0A3-8371-4F18-A99C-B46B28F06B1F}" srcOrd="8" destOrd="0" presId="urn:microsoft.com/office/officeart/2005/8/layout/radial5"/>
    <dgm:cxn modelId="{93DA06DB-3ECD-4DF3-9368-41D0B19942C4}" type="presParOf" srcId="{6173C149-48EA-4EB9-B051-90FC43E77064}" destId="{EB9CC7EE-C152-4170-A041-E218BC0F39FB}" srcOrd="9" destOrd="0" presId="urn:microsoft.com/office/officeart/2005/8/layout/radial5"/>
    <dgm:cxn modelId="{DDB38DD0-6A40-41D2-9889-B16B70B83425}" type="presParOf" srcId="{EB9CC7EE-C152-4170-A041-E218BC0F39FB}" destId="{6987D681-FA20-4CE1-9A31-3E5A1DC7B4FB}" srcOrd="0" destOrd="0" presId="urn:microsoft.com/office/officeart/2005/8/layout/radial5"/>
    <dgm:cxn modelId="{C33AA0BC-E7A6-4E32-AC80-DAA6C3A5789A}" type="presParOf" srcId="{6173C149-48EA-4EB9-B051-90FC43E77064}" destId="{85F543A1-4406-4675-BE4C-9415CF0438B7}" srcOrd="10" destOrd="0" presId="urn:microsoft.com/office/officeart/2005/8/layout/radial5"/>
    <dgm:cxn modelId="{73293DB9-F43D-4425-A73B-E5BCCAEF66B3}" type="presParOf" srcId="{6173C149-48EA-4EB9-B051-90FC43E77064}" destId="{12ECED37-648E-4DEB-9224-3C7E952C01F4}" srcOrd="11" destOrd="0" presId="urn:microsoft.com/office/officeart/2005/8/layout/radial5"/>
    <dgm:cxn modelId="{79B53B1E-87BE-40CA-8067-AD73BA0CF528}" type="presParOf" srcId="{12ECED37-648E-4DEB-9224-3C7E952C01F4}" destId="{6049D64E-D11C-44AB-84C9-532E06092624}" srcOrd="0" destOrd="0" presId="urn:microsoft.com/office/officeart/2005/8/layout/radial5"/>
    <dgm:cxn modelId="{5C8B9E52-FA78-45F9-BD05-DB4CB79120A9}" type="presParOf" srcId="{6173C149-48EA-4EB9-B051-90FC43E77064}" destId="{3C9199F1-CAFF-44C2-ABE5-1AB9D4C31849}" srcOrd="12" destOrd="0" presId="urn:microsoft.com/office/officeart/2005/8/layout/radial5"/>
    <dgm:cxn modelId="{D6D81B25-7DF5-4F16-A9F6-CF5FDC206109}" type="presParOf" srcId="{6173C149-48EA-4EB9-B051-90FC43E77064}" destId="{EBA297D5-43F8-4B47-9A07-828FEB4327DD}" srcOrd="13" destOrd="0" presId="urn:microsoft.com/office/officeart/2005/8/layout/radial5"/>
    <dgm:cxn modelId="{1E10D36A-DDD8-4B46-87BE-1C4A41DF1181}" type="presParOf" srcId="{EBA297D5-43F8-4B47-9A07-828FEB4327DD}" destId="{2B20E3B6-1989-44AB-AB08-8380ECB8572D}" srcOrd="0" destOrd="0" presId="urn:microsoft.com/office/officeart/2005/8/layout/radial5"/>
    <dgm:cxn modelId="{0F53378F-70F8-4D05-9F57-6CF6AA94F30B}" type="presParOf" srcId="{6173C149-48EA-4EB9-B051-90FC43E77064}" destId="{6CB27E0F-E990-409E-946A-0AEC63A8E122}" srcOrd="14" destOrd="0" presId="urn:microsoft.com/office/officeart/2005/8/layout/radial5"/>
    <dgm:cxn modelId="{7B2C1924-244D-4C05-87CD-A1619BA7D1D8}" type="presParOf" srcId="{6173C149-48EA-4EB9-B051-90FC43E77064}" destId="{D7E674B7-BA58-47C4-B2E4-99F9CF20AD86}" srcOrd="15" destOrd="0" presId="urn:microsoft.com/office/officeart/2005/8/layout/radial5"/>
    <dgm:cxn modelId="{A1A01D8D-2317-4836-8EF1-619C73F130E2}" type="presParOf" srcId="{D7E674B7-BA58-47C4-B2E4-99F9CF20AD86}" destId="{12085142-2A0E-448A-B3B2-C7969C2DEC61}" srcOrd="0" destOrd="0" presId="urn:microsoft.com/office/officeart/2005/8/layout/radial5"/>
    <dgm:cxn modelId="{DFE2A432-336E-47EB-AB49-F1BDE8BD2CE1}" type="presParOf" srcId="{6173C149-48EA-4EB9-B051-90FC43E77064}" destId="{8EC24647-E649-4444-B5D1-944EA63634BF}" srcOrd="16" destOrd="0" presId="urn:microsoft.com/office/officeart/2005/8/layout/radial5"/>
    <dgm:cxn modelId="{D553FB6B-5BDC-4F68-B089-2B1DD81E23D0}" type="presParOf" srcId="{6173C149-48EA-4EB9-B051-90FC43E77064}" destId="{AB13CC56-2CF7-4642-B928-D3BFB933B26F}" srcOrd="17" destOrd="0" presId="urn:microsoft.com/office/officeart/2005/8/layout/radial5"/>
    <dgm:cxn modelId="{6E84950F-C268-48F4-A7CD-F2E0D109DB7D}" type="presParOf" srcId="{AB13CC56-2CF7-4642-B928-D3BFB933B26F}" destId="{6DA41C43-78CD-4E00-B858-B602B8DEF9D2}" srcOrd="0" destOrd="0" presId="urn:microsoft.com/office/officeart/2005/8/layout/radial5"/>
    <dgm:cxn modelId="{8B980EDD-A45B-4F54-9318-2F2D0C0108ED}" type="presParOf" srcId="{6173C149-48EA-4EB9-B051-90FC43E77064}" destId="{FF5F87E7-5AE0-484E-8AA4-FA65996A03D8}" srcOrd="18" destOrd="0" presId="urn:microsoft.com/office/officeart/2005/8/layout/radial5"/>
    <dgm:cxn modelId="{0971E3F6-9081-4A92-BBFE-D6C80457D8BA}" type="presParOf" srcId="{6173C149-48EA-4EB9-B051-90FC43E77064}" destId="{38F6B6B1-8CA1-4140-9D6C-5019320D2F63}" srcOrd="19" destOrd="0" presId="urn:microsoft.com/office/officeart/2005/8/layout/radial5"/>
    <dgm:cxn modelId="{6F9901DF-023E-42D0-B9C8-B47ACBA2BDF8}" type="presParOf" srcId="{38F6B6B1-8CA1-4140-9D6C-5019320D2F63}" destId="{A15F20DE-D9C4-4FFB-8656-811824DA0DC8}" srcOrd="0" destOrd="0" presId="urn:microsoft.com/office/officeart/2005/8/layout/radial5"/>
    <dgm:cxn modelId="{73EB2651-31DE-4301-8DC8-EB53D90EAEB6}" type="presParOf" srcId="{6173C149-48EA-4EB9-B051-90FC43E77064}" destId="{C27C8462-E846-49FE-B9D6-0BDEF2BD57F0}" srcOrd="20" destOrd="0" presId="urn:microsoft.com/office/officeart/2005/8/layout/radial5"/>
    <dgm:cxn modelId="{6858380A-31A4-4D62-A53D-2EDA25207C24}" type="presParOf" srcId="{6173C149-48EA-4EB9-B051-90FC43E77064}" destId="{E46DC803-1ED2-4532-8289-E15B0FA4C2C2}" srcOrd="21" destOrd="0" presId="urn:microsoft.com/office/officeart/2005/8/layout/radial5"/>
    <dgm:cxn modelId="{6C04D139-BBF1-47B4-956D-09E4052A6A71}" type="presParOf" srcId="{E46DC803-1ED2-4532-8289-E15B0FA4C2C2}" destId="{E99E9729-94E5-4476-8B5D-547A0BEB630B}" srcOrd="0" destOrd="0" presId="urn:microsoft.com/office/officeart/2005/8/layout/radial5"/>
    <dgm:cxn modelId="{9939BE2D-8E71-4B8F-BE82-CA81DF8F1279}" type="presParOf" srcId="{6173C149-48EA-4EB9-B051-90FC43E77064}" destId="{61BF361A-D6C3-4122-8BD0-1114461E2343}" srcOrd="22" destOrd="0" presId="urn:microsoft.com/office/officeart/2005/8/layout/radial5"/>
    <dgm:cxn modelId="{339C29D4-6B33-4B93-A264-A1107D8F582A}" type="presParOf" srcId="{6173C149-48EA-4EB9-B051-90FC43E77064}" destId="{CB38DB29-271E-49EB-AA39-C26BCEDB18F8}" srcOrd="23" destOrd="0" presId="urn:microsoft.com/office/officeart/2005/8/layout/radial5"/>
    <dgm:cxn modelId="{D1D0B61C-5FEF-4E9E-96FC-03EE98FDE00D}" type="presParOf" srcId="{CB38DB29-271E-49EB-AA39-C26BCEDB18F8}" destId="{F938515C-152B-4D10-8624-F586EF37FC45}" srcOrd="0" destOrd="0" presId="urn:microsoft.com/office/officeart/2005/8/layout/radial5"/>
    <dgm:cxn modelId="{EB3697DC-4F0E-4C08-80A3-6C146E10CF80}" type="presParOf" srcId="{6173C149-48EA-4EB9-B051-90FC43E77064}" destId="{36CBF046-13AF-4DEE-9AC2-C6A941D34F0F}" srcOrd="24" destOrd="0" presId="urn:microsoft.com/office/officeart/2005/8/layout/radial5"/>
    <dgm:cxn modelId="{652FB0F7-C72B-4476-896F-2FBD9706315F}" type="presParOf" srcId="{6173C149-48EA-4EB9-B051-90FC43E77064}" destId="{0215D9DE-E827-4772-BF46-11D2A94F8FF2}" srcOrd="25" destOrd="0" presId="urn:microsoft.com/office/officeart/2005/8/layout/radial5"/>
    <dgm:cxn modelId="{E9BC140C-D908-477B-964C-0A5786CB6762}" type="presParOf" srcId="{0215D9DE-E827-4772-BF46-11D2A94F8FF2}" destId="{A63EFCDE-ADF9-4BFD-8532-7C73E906033D}" srcOrd="0" destOrd="0" presId="urn:microsoft.com/office/officeart/2005/8/layout/radial5"/>
    <dgm:cxn modelId="{3D9305C5-8B17-43AE-A1AD-1BBABE765D0F}" type="presParOf" srcId="{6173C149-48EA-4EB9-B051-90FC43E77064}" destId="{73A36020-52ED-4DFF-9E3F-5F4EBBAB2A5B}" srcOrd="26" destOrd="0" presId="urn:microsoft.com/office/officeart/2005/8/layout/radial5"/>
    <dgm:cxn modelId="{C959F5BD-A33A-4414-8D38-ED440C8CC5BF}" type="presParOf" srcId="{6173C149-48EA-4EB9-B051-90FC43E77064}" destId="{79E57163-E492-4A32-B872-047E0840EA69}" srcOrd="27" destOrd="0" presId="urn:microsoft.com/office/officeart/2005/8/layout/radial5"/>
    <dgm:cxn modelId="{B1C14826-83B2-460D-BE47-E9EEEF3BEB98}" type="presParOf" srcId="{79E57163-E492-4A32-B872-047E0840EA69}" destId="{80BD71A6-711E-4D94-805A-CC8197803213}" srcOrd="0" destOrd="0" presId="urn:microsoft.com/office/officeart/2005/8/layout/radial5"/>
    <dgm:cxn modelId="{15D9DB50-C77C-4BF0-96EE-9101B3747020}" type="presParOf" srcId="{6173C149-48EA-4EB9-B051-90FC43E77064}" destId="{9C4DC8D4-83ED-4C93-B0CB-54F88E71855D}" srcOrd="2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E1A242-328B-4FBA-A324-C8F4BB6AFFD5}">
      <dsp:nvSpPr>
        <dsp:cNvPr id="0" name=""/>
        <dsp:cNvSpPr/>
      </dsp:nvSpPr>
      <dsp:spPr>
        <a:xfrm>
          <a:off x="4086225" y="2460625"/>
          <a:ext cx="1581150" cy="15811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a:t>Patient</a:t>
          </a:r>
        </a:p>
      </dsp:txBody>
      <dsp:txXfrm>
        <a:off x="4317779" y="2692179"/>
        <a:ext cx="1118042" cy="1118042"/>
      </dsp:txXfrm>
    </dsp:sp>
    <dsp:sp modelId="{205A40E6-56DB-4BBA-8E6B-3C8C7935A58E}">
      <dsp:nvSpPr>
        <dsp:cNvPr id="0" name=""/>
        <dsp:cNvSpPr/>
      </dsp:nvSpPr>
      <dsp:spPr>
        <a:xfrm rot="16200000">
          <a:off x="4476958" y="1460044"/>
          <a:ext cx="799682" cy="5375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557597" y="1648201"/>
        <a:ext cx="638405" cy="322555"/>
      </dsp:txXfrm>
    </dsp:sp>
    <dsp:sp modelId="{8565B485-18E5-4849-9FAF-84310BD3CF91}">
      <dsp:nvSpPr>
        <dsp:cNvPr id="0" name=""/>
        <dsp:cNvSpPr/>
      </dsp:nvSpPr>
      <dsp:spPr>
        <a:xfrm>
          <a:off x="4402455" y="3099"/>
          <a:ext cx="948690" cy="9486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PCP</a:t>
          </a:r>
        </a:p>
      </dsp:txBody>
      <dsp:txXfrm>
        <a:off x="4541387" y="142031"/>
        <a:ext cx="670826" cy="670826"/>
      </dsp:txXfrm>
    </dsp:sp>
    <dsp:sp modelId="{E1B03D82-40CB-418F-96E8-0F2921C91B95}">
      <dsp:nvSpPr>
        <dsp:cNvPr id="0" name=""/>
        <dsp:cNvSpPr/>
      </dsp:nvSpPr>
      <dsp:spPr>
        <a:xfrm rot="17742857">
          <a:off x="5137485" y="1610805"/>
          <a:ext cx="799682" cy="5375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183136" y="1790976"/>
        <a:ext cx="638405" cy="322555"/>
      </dsp:txXfrm>
    </dsp:sp>
    <dsp:sp modelId="{AF80ED22-FBC9-437D-A3FC-477EE2463A32}">
      <dsp:nvSpPr>
        <dsp:cNvPr id="0" name=""/>
        <dsp:cNvSpPr/>
      </dsp:nvSpPr>
      <dsp:spPr>
        <a:xfrm>
          <a:off x="5605942" y="277787"/>
          <a:ext cx="948690" cy="9486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Card</a:t>
          </a:r>
        </a:p>
      </dsp:txBody>
      <dsp:txXfrm>
        <a:off x="5744874" y="416719"/>
        <a:ext cx="670826" cy="670826"/>
      </dsp:txXfrm>
    </dsp:sp>
    <dsp:sp modelId="{FD3EFCCF-B56F-4233-A174-E79A22B75CFD}">
      <dsp:nvSpPr>
        <dsp:cNvPr id="0" name=""/>
        <dsp:cNvSpPr/>
      </dsp:nvSpPr>
      <dsp:spPr>
        <a:xfrm rot="19285714">
          <a:off x="5667187" y="2033228"/>
          <a:ext cx="799682" cy="5375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684780" y="2191023"/>
        <a:ext cx="638405" cy="322555"/>
      </dsp:txXfrm>
    </dsp:sp>
    <dsp:sp modelId="{0FEB5D88-D81E-4327-8052-9D58EC012CBD}">
      <dsp:nvSpPr>
        <dsp:cNvPr id="0" name=""/>
        <dsp:cNvSpPr/>
      </dsp:nvSpPr>
      <dsp:spPr>
        <a:xfrm>
          <a:off x="6571064" y="1047446"/>
          <a:ext cx="948690" cy="9486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HLC</a:t>
          </a:r>
        </a:p>
      </dsp:txBody>
      <dsp:txXfrm>
        <a:off x="6709996" y="1186378"/>
        <a:ext cx="670826" cy="670826"/>
      </dsp:txXfrm>
    </dsp:sp>
    <dsp:sp modelId="{18AA71EE-AAC5-487B-98EE-A3A88980BE00}">
      <dsp:nvSpPr>
        <dsp:cNvPr id="0" name=""/>
        <dsp:cNvSpPr/>
      </dsp:nvSpPr>
      <dsp:spPr>
        <a:xfrm rot="20828571">
          <a:off x="5961149" y="2643647"/>
          <a:ext cx="799682" cy="5375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963171" y="2769109"/>
        <a:ext cx="638405" cy="322555"/>
      </dsp:txXfrm>
    </dsp:sp>
    <dsp:sp modelId="{D64DA0A3-8371-4F18-A99C-B46B28F06B1F}">
      <dsp:nvSpPr>
        <dsp:cNvPr id="0" name=""/>
        <dsp:cNvSpPr/>
      </dsp:nvSpPr>
      <dsp:spPr>
        <a:xfrm>
          <a:off x="7106666" y="2159636"/>
          <a:ext cx="948690" cy="9486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Endo</a:t>
          </a:r>
        </a:p>
      </dsp:txBody>
      <dsp:txXfrm>
        <a:off x="7245598" y="2298568"/>
        <a:ext cx="670826" cy="670826"/>
      </dsp:txXfrm>
    </dsp:sp>
    <dsp:sp modelId="{EB9CC7EE-C152-4170-A041-E218BC0F39FB}">
      <dsp:nvSpPr>
        <dsp:cNvPr id="0" name=""/>
        <dsp:cNvSpPr/>
      </dsp:nvSpPr>
      <dsp:spPr>
        <a:xfrm rot="771429">
          <a:off x="5961149" y="3321161"/>
          <a:ext cx="799682" cy="5375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963171" y="3410735"/>
        <a:ext cx="638405" cy="322555"/>
      </dsp:txXfrm>
    </dsp:sp>
    <dsp:sp modelId="{85F543A1-4406-4675-BE4C-9415CF0438B7}">
      <dsp:nvSpPr>
        <dsp:cNvPr id="0" name=""/>
        <dsp:cNvSpPr/>
      </dsp:nvSpPr>
      <dsp:spPr>
        <a:xfrm>
          <a:off x="7106666" y="3394073"/>
          <a:ext cx="948690" cy="9486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GI</a:t>
          </a:r>
        </a:p>
      </dsp:txBody>
      <dsp:txXfrm>
        <a:off x="7245598" y="3533005"/>
        <a:ext cx="670826" cy="670826"/>
      </dsp:txXfrm>
    </dsp:sp>
    <dsp:sp modelId="{12ECED37-648E-4DEB-9224-3C7E952C01F4}">
      <dsp:nvSpPr>
        <dsp:cNvPr id="0" name=""/>
        <dsp:cNvSpPr/>
      </dsp:nvSpPr>
      <dsp:spPr>
        <a:xfrm rot="2314286">
          <a:off x="5667187" y="3931580"/>
          <a:ext cx="799682" cy="5375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684780" y="3988821"/>
        <a:ext cx="638405" cy="322555"/>
      </dsp:txXfrm>
    </dsp:sp>
    <dsp:sp modelId="{3C9199F1-CAFF-44C2-ABE5-1AB9D4C31849}">
      <dsp:nvSpPr>
        <dsp:cNvPr id="0" name=""/>
        <dsp:cNvSpPr/>
      </dsp:nvSpPr>
      <dsp:spPr>
        <a:xfrm>
          <a:off x="6571064" y="4506263"/>
          <a:ext cx="948690" cy="9486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Sleep</a:t>
          </a:r>
        </a:p>
      </dsp:txBody>
      <dsp:txXfrm>
        <a:off x="6709996" y="4645195"/>
        <a:ext cx="670826" cy="670826"/>
      </dsp:txXfrm>
    </dsp:sp>
    <dsp:sp modelId="{EBA297D5-43F8-4B47-9A07-828FEB4327DD}">
      <dsp:nvSpPr>
        <dsp:cNvPr id="0" name=""/>
        <dsp:cNvSpPr/>
      </dsp:nvSpPr>
      <dsp:spPr>
        <a:xfrm rot="3857143">
          <a:off x="5137485" y="4354003"/>
          <a:ext cx="799682" cy="5375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183136" y="4388868"/>
        <a:ext cx="638405" cy="322555"/>
      </dsp:txXfrm>
    </dsp:sp>
    <dsp:sp modelId="{6CB27E0F-E990-409E-946A-0AEC63A8E122}">
      <dsp:nvSpPr>
        <dsp:cNvPr id="0" name=""/>
        <dsp:cNvSpPr/>
      </dsp:nvSpPr>
      <dsp:spPr>
        <a:xfrm>
          <a:off x="5605942" y="5275922"/>
          <a:ext cx="948690" cy="9486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Psych</a:t>
          </a:r>
        </a:p>
      </dsp:txBody>
      <dsp:txXfrm>
        <a:off x="5744874" y="5414854"/>
        <a:ext cx="670826" cy="670826"/>
      </dsp:txXfrm>
    </dsp:sp>
    <dsp:sp modelId="{D7E674B7-BA58-47C4-B2E4-99F9CF20AD86}">
      <dsp:nvSpPr>
        <dsp:cNvPr id="0" name=""/>
        <dsp:cNvSpPr/>
      </dsp:nvSpPr>
      <dsp:spPr>
        <a:xfrm rot="5400000">
          <a:off x="4476958" y="4504764"/>
          <a:ext cx="799682" cy="5375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557597" y="4531644"/>
        <a:ext cx="638405" cy="322555"/>
      </dsp:txXfrm>
    </dsp:sp>
    <dsp:sp modelId="{8EC24647-E649-4444-B5D1-944EA63634BF}">
      <dsp:nvSpPr>
        <dsp:cNvPr id="0" name=""/>
        <dsp:cNvSpPr/>
      </dsp:nvSpPr>
      <dsp:spPr>
        <a:xfrm>
          <a:off x="4402455" y="5550610"/>
          <a:ext cx="948690" cy="9486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RD</a:t>
          </a:r>
        </a:p>
      </dsp:txBody>
      <dsp:txXfrm>
        <a:off x="4541387" y="5689542"/>
        <a:ext cx="670826" cy="670826"/>
      </dsp:txXfrm>
    </dsp:sp>
    <dsp:sp modelId="{AB13CC56-2CF7-4642-B928-D3BFB933B26F}">
      <dsp:nvSpPr>
        <dsp:cNvPr id="0" name=""/>
        <dsp:cNvSpPr/>
      </dsp:nvSpPr>
      <dsp:spPr>
        <a:xfrm rot="6942857">
          <a:off x="3816431" y="4354003"/>
          <a:ext cx="799682" cy="5375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3932057" y="4388868"/>
        <a:ext cx="638405" cy="322555"/>
      </dsp:txXfrm>
    </dsp:sp>
    <dsp:sp modelId="{FF5F87E7-5AE0-484E-8AA4-FA65996A03D8}">
      <dsp:nvSpPr>
        <dsp:cNvPr id="0" name=""/>
        <dsp:cNvSpPr/>
      </dsp:nvSpPr>
      <dsp:spPr>
        <a:xfrm>
          <a:off x="3198967" y="5275922"/>
          <a:ext cx="948690" cy="9486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PT</a:t>
          </a:r>
        </a:p>
      </dsp:txBody>
      <dsp:txXfrm>
        <a:off x="3337899" y="5414854"/>
        <a:ext cx="670826" cy="670826"/>
      </dsp:txXfrm>
    </dsp:sp>
    <dsp:sp modelId="{38F6B6B1-8CA1-4140-9D6C-5019320D2F63}">
      <dsp:nvSpPr>
        <dsp:cNvPr id="0" name=""/>
        <dsp:cNvSpPr/>
      </dsp:nvSpPr>
      <dsp:spPr>
        <a:xfrm rot="8485714">
          <a:off x="3286729" y="3931580"/>
          <a:ext cx="799682" cy="5375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3430413" y="3988821"/>
        <a:ext cx="638405" cy="322555"/>
      </dsp:txXfrm>
    </dsp:sp>
    <dsp:sp modelId="{C27C8462-E846-49FE-B9D6-0BDEF2BD57F0}">
      <dsp:nvSpPr>
        <dsp:cNvPr id="0" name=""/>
        <dsp:cNvSpPr/>
      </dsp:nvSpPr>
      <dsp:spPr>
        <a:xfrm>
          <a:off x="2233845" y="4506263"/>
          <a:ext cx="948690" cy="9486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MBS</a:t>
          </a:r>
        </a:p>
      </dsp:txBody>
      <dsp:txXfrm>
        <a:off x="2372777" y="4645195"/>
        <a:ext cx="670826" cy="670826"/>
      </dsp:txXfrm>
    </dsp:sp>
    <dsp:sp modelId="{E46DC803-1ED2-4532-8289-E15B0FA4C2C2}">
      <dsp:nvSpPr>
        <dsp:cNvPr id="0" name=""/>
        <dsp:cNvSpPr/>
      </dsp:nvSpPr>
      <dsp:spPr>
        <a:xfrm rot="10028571">
          <a:off x="2992767" y="3321161"/>
          <a:ext cx="799682" cy="5375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3152022" y="3410735"/>
        <a:ext cx="638405" cy="322555"/>
      </dsp:txXfrm>
    </dsp:sp>
    <dsp:sp modelId="{61BF361A-D6C3-4122-8BD0-1114461E2343}">
      <dsp:nvSpPr>
        <dsp:cNvPr id="0" name=""/>
        <dsp:cNvSpPr/>
      </dsp:nvSpPr>
      <dsp:spPr>
        <a:xfrm>
          <a:off x="1698243" y="3394073"/>
          <a:ext cx="948690" cy="9486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LCSW</a:t>
          </a:r>
        </a:p>
      </dsp:txBody>
      <dsp:txXfrm>
        <a:off x="1837175" y="3533005"/>
        <a:ext cx="670826" cy="670826"/>
      </dsp:txXfrm>
    </dsp:sp>
    <dsp:sp modelId="{CB38DB29-271E-49EB-AA39-C26BCEDB18F8}">
      <dsp:nvSpPr>
        <dsp:cNvPr id="0" name=""/>
        <dsp:cNvSpPr/>
      </dsp:nvSpPr>
      <dsp:spPr>
        <a:xfrm rot="11571429">
          <a:off x="2992767" y="2643647"/>
          <a:ext cx="799682" cy="5375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3152022" y="2769109"/>
        <a:ext cx="638405" cy="322555"/>
      </dsp:txXfrm>
    </dsp:sp>
    <dsp:sp modelId="{36CBF046-13AF-4DEE-9AC2-C6A941D34F0F}">
      <dsp:nvSpPr>
        <dsp:cNvPr id="0" name=""/>
        <dsp:cNvSpPr/>
      </dsp:nvSpPr>
      <dsp:spPr>
        <a:xfrm>
          <a:off x="1698243" y="2159636"/>
          <a:ext cx="948690" cy="9486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CDRC</a:t>
          </a:r>
        </a:p>
      </dsp:txBody>
      <dsp:txXfrm>
        <a:off x="1837175" y="2298568"/>
        <a:ext cx="670826" cy="670826"/>
      </dsp:txXfrm>
    </dsp:sp>
    <dsp:sp modelId="{0215D9DE-E827-4772-BF46-11D2A94F8FF2}">
      <dsp:nvSpPr>
        <dsp:cNvPr id="0" name=""/>
        <dsp:cNvSpPr/>
      </dsp:nvSpPr>
      <dsp:spPr>
        <a:xfrm rot="13114286">
          <a:off x="3286729" y="2033228"/>
          <a:ext cx="799682" cy="5375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3430413" y="2191023"/>
        <a:ext cx="638405" cy="322555"/>
      </dsp:txXfrm>
    </dsp:sp>
    <dsp:sp modelId="{73A36020-52ED-4DFF-9E3F-5F4EBBAB2A5B}">
      <dsp:nvSpPr>
        <dsp:cNvPr id="0" name=""/>
        <dsp:cNvSpPr/>
      </dsp:nvSpPr>
      <dsp:spPr>
        <a:xfrm>
          <a:off x="2233845" y="1047446"/>
          <a:ext cx="948690" cy="9486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Ortho</a:t>
          </a:r>
        </a:p>
      </dsp:txBody>
      <dsp:txXfrm>
        <a:off x="2372777" y="1186378"/>
        <a:ext cx="670826" cy="670826"/>
      </dsp:txXfrm>
    </dsp:sp>
    <dsp:sp modelId="{79E57163-E492-4A32-B872-047E0840EA69}">
      <dsp:nvSpPr>
        <dsp:cNvPr id="0" name=""/>
        <dsp:cNvSpPr/>
      </dsp:nvSpPr>
      <dsp:spPr>
        <a:xfrm rot="14657143">
          <a:off x="3816431" y="1610805"/>
          <a:ext cx="799682" cy="5375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3932057" y="1790976"/>
        <a:ext cx="638405" cy="322555"/>
      </dsp:txXfrm>
    </dsp:sp>
    <dsp:sp modelId="{9C4DC8D4-83ED-4C93-B0CB-54F88E71855D}">
      <dsp:nvSpPr>
        <dsp:cNvPr id="0" name=""/>
        <dsp:cNvSpPr/>
      </dsp:nvSpPr>
      <dsp:spPr>
        <a:xfrm>
          <a:off x="3198967" y="277787"/>
          <a:ext cx="948690" cy="9486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Many more!</a:t>
          </a:r>
        </a:p>
      </dsp:txBody>
      <dsp:txXfrm>
        <a:off x="3337899" y="416719"/>
        <a:ext cx="670826" cy="670826"/>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421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40493dde92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9" name="Google Shape;169;g140493dde92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defRPr/>
            </a:pPr>
            <a:r>
              <a:rPr lang="en-US" dirty="0"/>
              <a:t>I practice as the endocrinologists do and don't order </a:t>
            </a:r>
            <a:r>
              <a:rPr lang="en-US" b="1" dirty="0"/>
              <a:t>thyroid </a:t>
            </a:r>
            <a:r>
              <a:rPr lang="en-US" dirty="0"/>
              <a:t>studies as part of their work-up because hypothyroidism is such as rare cause of obesity. The guidelines only suggest screening for thyroid disease if there are other clinical features like poor linear growth. Often, obesity can cause a mildly elevated TSH with a normal free T4, and then you might get stuck having to chase something that is an incidental finding. </a:t>
            </a:r>
            <a:endParaRPr lang="en-US">
              <a:ea typeface="Calibri"/>
              <a:cs typeface="Calibri"/>
            </a:endParaRPr>
          </a:p>
          <a:p>
            <a:pPr marL="171450" indent="-171450">
              <a:buFont typeface="Calibri"/>
              <a:buChar char="-"/>
              <a:defRPr/>
            </a:pPr>
            <a:r>
              <a:rPr lang="en-US" dirty="0">
                <a:ea typeface="Calibri"/>
                <a:cs typeface="Calibri"/>
              </a:rPr>
              <a:t>I don't test </a:t>
            </a:r>
            <a:r>
              <a:rPr lang="en-US" b="1" dirty="0">
                <a:ea typeface="Calibri"/>
                <a:cs typeface="Calibri"/>
              </a:rPr>
              <a:t>insulin </a:t>
            </a:r>
            <a:r>
              <a:rPr lang="en-US" dirty="0">
                <a:ea typeface="Calibri"/>
                <a:cs typeface="Calibri"/>
              </a:rPr>
              <a:t>levels because like waist circumference, we don't have standardized norms in kids and it doesn't inform management.</a:t>
            </a:r>
            <a:endParaRPr lang="en-US" dirty="0"/>
          </a:p>
          <a:p>
            <a:pPr marL="171450" indent="-171450">
              <a:buFont typeface="Calibri"/>
              <a:buChar char="-"/>
              <a:defRPr/>
            </a:pPr>
            <a:r>
              <a:rPr lang="en-US" dirty="0">
                <a:ea typeface="Calibri"/>
                <a:cs typeface="Calibri"/>
              </a:rPr>
              <a:t>I do sometimes do a buccal swab for </a:t>
            </a:r>
            <a:r>
              <a:rPr lang="en-US" b="1" dirty="0">
                <a:ea typeface="Calibri"/>
                <a:cs typeface="Calibri"/>
              </a:rPr>
              <a:t>monogenetic causes of obesit</a:t>
            </a:r>
            <a:r>
              <a:rPr lang="en-US" dirty="0">
                <a:ea typeface="Calibri"/>
                <a:cs typeface="Calibri"/>
              </a:rPr>
              <a:t>y, particularly if the patient had obesity at an early age or there is a strong family history of severe obesity. OHSU is involved in a medication trial and gets a free test kit from a company called Prevention Genetics. Otherwise, I believe it's a $700 test that may or may not be covered by insurance but I haven't needed to go down that route yet. If the child is found to have one of four genetic conditions (Bardet-Biedl syndrome (BBS) and deficiencies in POMC, PCSK1, or LEPR) they would qualify for a specialized medication called </a:t>
            </a:r>
            <a:r>
              <a:rPr lang="en-US" dirty="0" err="1">
                <a:ea typeface="Calibri"/>
                <a:cs typeface="Calibri"/>
              </a:rPr>
              <a:t>Setmelanotide</a:t>
            </a:r>
            <a:r>
              <a:rPr lang="en-US" dirty="0">
                <a:solidFill>
                  <a:srgbClr val="000000"/>
                </a:solidFill>
                <a:ea typeface="Calibri"/>
              </a:rPr>
              <a:t>. But the vast majority of the time, I'll get a negative result or the child is carrier for one of other 83 genes that they test for, for which we don't have any specific treatment for. </a:t>
            </a:r>
          </a:p>
          <a:p>
            <a:pPr>
              <a:defRPr/>
            </a:pPr>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defRPr/>
            </a:pPr>
            <a:r>
              <a:rPr lang="en-US" dirty="0">
                <a:ea typeface="Calibri"/>
                <a:cs typeface="Calibri"/>
              </a:rPr>
              <a:t>On to treatment.</a:t>
            </a:r>
            <a:r>
              <a:rPr lang="en-US" dirty="0">
                <a:ea typeface="Calibri"/>
              </a:rPr>
              <a:t> When t</a:t>
            </a:r>
            <a:r>
              <a:rPr lang="en-US" dirty="0"/>
              <a:t>he AAP released its first clinical practice guideline on obesity in 2023, it shifted away from the four stage escalation approach that their published in 2007. </a:t>
            </a:r>
            <a:r>
              <a:rPr lang="en-US" dirty="0">
                <a:ea typeface="Calibri"/>
                <a:cs typeface="Calibri"/>
              </a:rPr>
              <a:t>The new CPG is asking us to offer</a:t>
            </a:r>
            <a:r>
              <a:rPr lang="en-US" dirty="0"/>
              <a:t> </a:t>
            </a:r>
            <a:r>
              <a:rPr lang="en-US" b="1" dirty="0"/>
              <a:t>immediate </a:t>
            </a:r>
            <a:r>
              <a:rPr lang="en-US" dirty="0"/>
              <a:t>and </a:t>
            </a:r>
            <a:r>
              <a:rPr lang="en-US" b="1" dirty="0"/>
              <a:t>intensive </a:t>
            </a:r>
            <a:r>
              <a:rPr lang="en-US" dirty="0"/>
              <a:t>obesity treatment once a child is diagnosed. This includes providing Intensive Health Behavior and Lifestyle Treatment or what's known as </a:t>
            </a:r>
            <a:r>
              <a:rPr lang="en-US" b="1" dirty="0"/>
              <a:t>IHBLT</a:t>
            </a:r>
            <a:r>
              <a:rPr lang="en-US" dirty="0"/>
              <a:t>. </a:t>
            </a:r>
            <a:endParaRPr lang="en-US"/>
          </a:p>
          <a:p>
            <a:pPr marL="171450" indent="-171450">
              <a:buFont typeface="Calibri"/>
              <a:buChar char="-"/>
              <a:defRPr/>
            </a:pPr>
            <a:r>
              <a:rPr lang="en-US" dirty="0"/>
              <a:t>The most effective IHBLT provides at least </a:t>
            </a:r>
            <a:r>
              <a:rPr lang="en-US" b="1" dirty="0"/>
              <a:t>26 hours of face-to-face, family-based, multicomponent care over 3 to 12 months</a:t>
            </a:r>
            <a:r>
              <a:rPr lang="en-US" dirty="0"/>
              <a:t>.  On top of that, they also recommend offering medications or surgery from the beginning. There was pushback that the guidelines were too aggressive and hard to implement. But we all recognized that what we were doing already was not effective. With stronger evidence for medications and surgery, and more shared experience using them, it’s worth thoughtfully integrating these tools alongside lifestyle treatment, especially for patients with severe disease.</a:t>
            </a:r>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defRPr/>
            </a:pPr>
            <a:r>
              <a:rPr lang="en-US" dirty="0"/>
              <a:t>The reality is that many primary care providers </a:t>
            </a:r>
            <a:r>
              <a:rPr lang="en-US" b="1" dirty="0"/>
              <a:t>don’t have access to a structured multidisciplinary programs </a:t>
            </a:r>
            <a:r>
              <a:rPr lang="en-US" dirty="0"/>
              <a:t>like the HLC. And even within our clinic, we don’t have the capacity to see patients as frequently as recommended. </a:t>
            </a:r>
            <a:endParaRPr lang="en-US"/>
          </a:p>
          <a:p>
            <a:pPr marL="171450" indent="-171450">
              <a:buFont typeface="Calibri"/>
              <a:buChar char="-"/>
              <a:defRPr/>
            </a:pPr>
            <a:r>
              <a:rPr lang="en-US" dirty="0"/>
              <a:t>When IHBLT falls to primary care, the goal is to </a:t>
            </a:r>
            <a:r>
              <a:rPr lang="en-US" b="1" dirty="0"/>
              <a:t>deliver the most intensive care you can</a:t>
            </a:r>
            <a:r>
              <a:rPr lang="en-US" dirty="0"/>
              <a:t>: schedule frequent follow-up, use motivational interviewing to set goals, and utilize resources in your community if you can like dieticians, physical therapists or trainers who have experience with kids, local community centers or sports programs, food resources, and behavioral health support. </a:t>
            </a:r>
          </a:p>
          <a:p>
            <a:pPr marL="171450" indent="-171450">
              <a:buFont typeface="Calibri"/>
              <a:buChar char="-"/>
              <a:defRPr/>
            </a:pPr>
            <a:r>
              <a:rPr lang="en-US" dirty="0"/>
              <a:t>This </a:t>
            </a:r>
            <a:r>
              <a:rPr lang="en-US" b="1" dirty="0"/>
              <a:t>coordination </a:t>
            </a:r>
            <a:r>
              <a:rPr lang="en-US" dirty="0"/>
              <a:t>from the PCP is often very helpful for </a:t>
            </a:r>
            <a:r>
              <a:rPr lang="en-US" i="1" dirty="0"/>
              <a:t>us</a:t>
            </a:r>
            <a:r>
              <a:rPr lang="en-US" i="0" dirty="0"/>
              <a:t> at the HLC because we see kids from all over</a:t>
            </a:r>
            <a:r>
              <a:rPr lang="en-US" dirty="0"/>
              <a:t> the Pacific North West, and</a:t>
            </a:r>
            <a:r>
              <a:rPr lang="en-US" i="0" dirty="0"/>
              <a:t> we often don’t know what their neighborhood looks like and what resources are available in their community. So we might ask PCP to help with this. </a:t>
            </a:r>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t>IHBLT is </a:t>
            </a:r>
            <a:r>
              <a:rPr lang="en-US" b="1" dirty="0"/>
              <a:t>best started early, and again, often.</a:t>
            </a:r>
            <a:r>
              <a:rPr lang="en-US" dirty="0"/>
              <a:t> </a:t>
            </a:r>
          </a:p>
          <a:p>
            <a:pPr marL="171450" indent="-171450">
              <a:buFont typeface="Calibri"/>
              <a:buChar char="-"/>
            </a:pPr>
            <a:r>
              <a:rPr lang="en-US" dirty="0"/>
              <a:t>It is also important to use our </a:t>
            </a:r>
            <a:r>
              <a:rPr lang="en-US" b="1"/>
              <a:t>motivational interviewing skills </a:t>
            </a:r>
            <a:r>
              <a:rPr lang="en-US" dirty="0"/>
              <a:t>to meet families where they are, while focusing on health behaviors and skill building for the whole families as opposed to focusing on weight loss. </a:t>
            </a:r>
          </a:p>
          <a:p>
            <a:pPr marL="171450" indent="-171450">
              <a:buFont typeface="Calibri"/>
              <a:buChar char="-"/>
            </a:pPr>
            <a:r>
              <a:rPr lang="en-US" dirty="0"/>
              <a:t>Admit that lifestyle changes alone will deliver </a:t>
            </a:r>
            <a:r>
              <a:rPr lang="en-US" b="1" dirty="0"/>
              <a:t>very modest weight loss – only about 1-3%</a:t>
            </a:r>
            <a:r>
              <a:rPr lang="en-US" dirty="0"/>
              <a:t>. And this is where we have to be honest with ourselves and our patient families about these expectations. "I don't expect your child to lose an extraordinary amount of weight from just diet and exercise alone. The main reason they have a larger body is because it is baked into their genetics. But we know that eating healthy and moving our bodies regularly helps is live longer, healthier, and happier lives at whatever size our bodies are." It's particularly important to emphasize this with families or patients who are weight focused, or otherwise it can be extremely disappointing when they don't reach the size they want to be in their minds. Sometimes 1-3% BMI reduction is enough, but should they need it, that's when it's time to have that conversation about layering on medications and surgery. </a:t>
            </a:r>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t>So this is why before starting IHBLT, it is important to </a:t>
            </a:r>
            <a:r>
              <a:rPr lang="en-US" b="1" dirty="0"/>
              <a:t>reframe the goal from weight loss</a:t>
            </a:r>
            <a:r>
              <a:rPr lang="en-US" dirty="0"/>
              <a:t> to achieving a healthy weight. A healthy weight is one that supports a long, joyful, and fulfilling life. </a:t>
            </a:r>
          </a:p>
          <a:p>
            <a:pPr marL="171450" indent="-171450">
              <a:buFont typeface="Calibri"/>
              <a:buChar char="-"/>
            </a:pPr>
            <a:r>
              <a:rPr lang="en-US" dirty="0"/>
              <a:t>We want children to grow into people who genuinely enjoy food, who can explore and appreciate it without guilt. We want them to experience movement as something positive and energizing, not as a punishment. Just as importantly, we want them to build meaningful relationships and develop a strong sense of self-worth that isn’t tied to a number on a scale. </a:t>
            </a:r>
            <a:endParaRPr lang="en-US"/>
          </a:p>
          <a:p>
            <a:pPr marL="171450" indent="-171450">
              <a:buFont typeface="Calibri"/>
              <a:buChar char="-"/>
            </a:pPr>
            <a:r>
              <a:rPr lang="en-US" b="1" dirty="0"/>
              <a:t>If medical concerns arise, then it’s appropriate to have more specific, number-based conversations</a:t>
            </a:r>
            <a:r>
              <a:rPr lang="en-US" dirty="0"/>
              <a:t>. But when those concerns are absent, there is no single “ideal” body shape or size they need to pursue. Instead, the focus should remain on overall well-being—physically, emotionally, and socially.</a:t>
            </a:r>
          </a:p>
          <a:p>
            <a:pPr marL="171450" indent="-171450">
              <a:buFont typeface="Calibri"/>
              <a:buChar char="-"/>
            </a:pPr>
            <a:r>
              <a:rPr lang="en-US"/>
              <a:t>There is enough weight bias in the world, in the health care system, even in our offices. We should be fighting it constantly and ensure that we provide a space where they can be seen and not judged.</a:t>
            </a:r>
            <a:r>
              <a:rPr lang="en-US" dirty="0"/>
              <a:t> </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t>IHBLT is coaching with follow-up, and the coaching has two parts. First is the content we provide and the second is how to make change stick. </a:t>
            </a:r>
          </a:p>
          <a:p>
            <a:pPr marL="171450" indent="-171450">
              <a:buFont typeface="Calibri"/>
              <a:buChar char="-"/>
            </a:pPr>
            <a:r>
              <a:rPr lang="en-US" dirty="0"/>
              <a:t>One strategy is making </a:t>
            </a:r>
            <a:r>
              <a:rPr lang="en-US" b="1" dirty="0"/>
              <a:t>SMART goals</a:t>
            </a:r>
            <a:r>
              <a:rPr lang="en-US"/>
              <a:t>, which are goals that are specific, measurable, achievable, relevant, and time-based.</a:t>
            </a:r>
          </a:p>
          <a:p>
            <a:pPr lvl="1" indent="-171450">
              <a:buFont typeface="Courier New"/>
              <a:buChar char="o"/>
            </a:pPr>
            <a:r>
              <a:rPr lang="en-US"/>
              <a:t>Making </a:t>
            </a:r>
            <a:r>
              <a:rPr lang="en-US" b="1"/>
              <a:t>positive behavior goals</a:t>
            </a:r>
            <a:r>
              <a:rPr lang="en-US"/>
              <a:t> are typically more motivating than negative or avoidance goals</a:t>
            </a:r>
          </a:p>
          <a:p>
            <a:pPr lvl="1" indent="-171450">
              <a:buFont typeface="Courier New"/>
              <a:buChar char="o"/>
            </a:pPr>
            <a:r>
              <a:rPr lang="en-US" b="1"/>
              <a:t>Mastery goals</a:t>
            </a:r>
            <a:r>
              <a:rPr lang="en-US"/>
              <a:t> focus on gaining new skills, which gives patients more control, and are important at the beginning because it will boost confidence and self-efficacy.</a:t>
            </a:r>
          </a:p>
          <a:p>
            <a:pPr lvl="1" indent="-171450">
              <a:buFont typeface="Courier New"/>
              <a:buChar char="o"/>
            </a:pPr>
            <a:r>
              <a:rPr lang="en-US" dirty="0"/>
              <a:t>For parents, if they are setting the goal, it should be within their control. It can't be that their child will eat more vegetables at every meal, it needs to be that the parent will offer a vegetable at every meal.</a:t>
            </a:r>
          </a:p>
          <a:p>
            <a:pPr marL="171450" indent="-171450">
              <a:buFont typeface="Calibri"/>
              <a:buChar char="-"/>
            </a:pPr>
            <a:r>
              <a:rPr lang="en-US" b="1"/>
              <a:t>Action Plans</a:t>
            </a:r>
          </a:p>
          <a:p>
            <a:pPr lvl="1" indent="-171450">
              <a:buFont typeface="Courier New"/>
              <a:buChar char="o"/>
            </a:pPr>
            <a:r>
              <a:rPr lang="en-US"/>
              <a:t>Steps to achieve the goal. For example, if the goal is for them to drink only water or milk for the next 2 weeks, the action plan could be to replace the orange juice with a whole orange for breakfast, and to not buying soda for the house. </a:t>
            </a:r>
          </a:p>
          <a:p>
            <a:pPr lvl="1" indent="-171450">
              <a:buFont typeface="Courier New"/>
              <a:buChar char="o"/>
            </a:pPr>
            <a:r>
              <a:rPr lang="en-US" dirty="0"/>
              <a:t>Could be an opportunity to addresses barriers, how to be accountable and how to monitor their achievements. </a:t>
            </a:r>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t>Research suggests that approximately 43% of daily activities are rooted in unconscious patterns</a:t>
            </a:r>
          </a:p>
          <a:p>
            <a:pPr marL="171450" indent="-171450">
              <a:buFont typeface="Calibri"/>
              <a:buChar char="-"/>
            </a:pPr>
            <a:r>
              <a:rPr lang="en-US" dirty="0"/>
              <a:t>It takes an average of 66 days of intentionally doing something daily to start doing it automatically. Going to the gym, not surprisingly, takes about 3 months to become a habit. The important point is that it takes </a:t>
            </a:r>
            <a:r>
              <a:rPr lang="en-US" b="1" dirty="0"/>
              <a:t>practice</a:t>
            </a:r>
            <a:r>
              <a:rPr lang="en-US" dirty="0"/>
              <a:t>. </a:t>
            </a:r>
          </a:p>
          <a:p>
            <a:pPr marL="171450" indent="-171450">
              <a:buFont typeface="Calibri"/>
              <a:buChar char="-"/>
            </a:pPr>
            <a:r>
              <a:rPr lang="en-US" dirty="0"/>
              <a:t>If they’re willing to </a:t>
            </a:r>
            <a:r>
              <a:rPr lang="en-US" b="1" dirty="0"/>
              <a:t>habit track</a:t>
            </a:r>
            <a:r>
              <a:rPr lang="en-US" dirty="0"/>
              <a:t>, print out print calendar pages for kids hang up at home, so it serves as both a visual reminder and a reward system. For older kids, there are also habit-tracking apps they can use for free. The goal isn’t perfection, it’s consistent practice.  </a:t>
            </a:r>
          </a:p>
          <a:p>
            <a:pPr marL="171450" indent="-171450">
              <a:buFont typeface="Calibri"/>
              <a:buChar char="-"/>
            </a:pPr>
            <a:r>
              <a:rPr lang="en-US" b="1"/>
              <a:t>Habit stacking</a:t>
            </a:r>
            <a:r>
              <a:rPr lang="en-US"/>
              <a:t> is another helpful tool, linking a new behavior to an existing routine: “After snack, we take a 10-minute walk,” or “After dinner, we pack lunch for tomorrow.” </a:t>
            </a:r>
          </a:p>
          <a:p>
            <a:pPr marL="171450" indent="-171450">
              <a:buFont typeface="Calibri"/>
              <a:buChar char="-"/>
            </a:pPr>
            <a:r>
              <a:rPr lang="en-US"/>
              <a:t>Encourage parents to </a:t>
            </a:r>
            <a:r>
              <a:rPr lang="en-US" b="1"/>
              <a:t>praise for effort and consistency, not outcomes. What we pay attention to tends to grow.</a:t>
            </a:r>
            <a:r>
              <a:rPr lang="en-US" dirty="0"/>
              <a:t> </a:t>
            </a:r>
          </a:p>
          <a:p>
            <a:pPr marL="171450" indent="-171450">
              <a:buFont typeface="Calibri"/>
              <a:buChar char="-"/>
              <a:defRPr/>
            </a:pPr>
            <a:r>
              <a:rPr lang="en-US" dirty="0"/>
              <a:t>Finally, changing one’s </a:t>
            </a:r>
            <a:r>
              <a:rPr lang="en-US" b="1" dirty="0"/>
              <a:t>environment </a:t>
            </a:r>
            <a:r>
              <a:rPr lang="en-US" dirty="0"/>
              <a:t>is one of the most effective </a:t>
            </a:r>
            <a:r>
              <a:rPr lang="en-US"/>
              <a:t>tactics for behavior change, particularly decreasing friction to more preferred behaviors and increasing friction to less desirable ones.</a:t>
            </a:r>
          </a:p>
          <a:p>
            <a:pPr marL="171450" indent="-171450">
              <a:buFont typeface="Calibri"/>
              <a:buChar char="-"/>
              <a:defRPr/>
            </a:pPr>
            <a:endParaRPr lang="en-US" dirty="0"/>
          </a:p>
          <a:p>
            <a:pPr marL="171450" indent="-171450">
              <a:buFont typeface="Calibri"/>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t>The dietary advice we give to kids mirrors what we tell adults. Eat lots of fruits and vegetables, whole grains, lean protein, and minimizing intake of highly processed foods, saturated fat and added sugar. The DASH diet and the Mediterranean diet are examples of this, and the evidence in adults is </a:t>
            </a:r>
            <a:r>
              <a:rPr lang="en-US"/>
              <a:t>abundant that they reduce chronic disease.</a:t>
            </a:r>
            <a:endParaRPr lang="en-US" dirty="0"/>
          </a:p>
          <a:p>
            <a:pPr marL="171450" indent="-171450">
              <a:buFont typeface="Calibri"/>
              <a:buChar char="-"/>
            </a:pPr>
            <a:r>
              <a:rPr lang="en-US" dirty="0"/>
              <a:t>We still use </a:t>
            </a:r>
            <a:r>
              <a:rPr lang="en-US" b="1" dirty="0"/>
              <a:t>MyPlate</a:t>
            </a:r>
            <a:r>
              <a:rPr lang="en-US" dirty="0"/>
              <a:t>, a simplified visual graphic of the Healthy US-style Dietary Pattern </a:t>
            </a:r>
            <a:r>
              <a:rPr lang="en-US" err="1"/>
              <a:t>deve</a:t>
            </a:r>
            <a:r>
              <a:rPr lang="en-US"/>
              <a:t>loped by the USDA.</a:t>
            </a:r>
            <a:endParaRPr lang="en-US" dirty="0"/>
          </a:p>
          <a:p>
            <a:pPr lvl="1" indent="-171450">
              <a:buFont typeface="Courier New"/>
              <a:buChar char="o"/>
            </a:pPr>
            <a:r>
              <a:rPr lang="en-US" dirty="0"/>
              <a:t>Easier to eat visually than to be calculating calories and tabulating nutrition labels. There's a time and a place to be doing these things, but they require knowledge and aren't sustainable. </a:t>
            </a:r>
          </a:p>
          <a:p>
            <a:pPr marL="171450" indent="-171450">
              <a:buFont typeface="Calibri"/>
              <a:buChar char="-"/>
            </a:pPr>
            <a:r>
              <a:rPr lang="en-US" b="1"/>
              <a:t>Eating schedule</a:t>
            </a:r>
            <a:r>
              <a:rPr lang="en-US" dirty="0"/>
              <a:t> and encourage a rhythm of three meals and one to two planned snacks reduces grazing. </a:t>
            </a:r>
            <a:endParaRPr lang="en-US">
              <a:ea typeface="Calibri"/>
              <a:cs typeface="Calibri"/>
            </a:endParaRPr>
          </a:p>
          <a:p>
            <a:pPr marL="171450" indent="-171450">
              <a:buFont typeface="Calibri"/>
              <a:buChar char="-"/>
            </a:pPr>
            <a:r>
              <a:rPr lang="en-US" b="1"/>
              <a:t>Setting </a:t>
            </a:r>
            <a:r>
              <a:rPr lang="en-US"/>
              <a:t>is important – where is eating is happening? At a table, in bedrooms, or in front of the TV? Keeping meals screen-free can help kids notice fullness and can reduce distracted overeating. Which meals are at school vs at home? Do they get snacks at school, at home after school or at after school care? </a:t>
            </a:r>
            <a:endParaRPr lang="en-US">
              <a:ea typeface="Calibri"/>
              <a:cs typeface="Calibri"/>
            </a:endParaRPr>
          </a:p>
          <a:p>
            <a:pPr marL="171450" indent="-171450">
              <a:buFont typeface="Calibri"/>
              <a:buChar char="-"/>
            </a:pPr>
            <a:r>
              <a:rPr lang="en-US" b="1" dirty="0"/>
              <a:t>How is food served</a:t>
            </a:r>
            <a:r>
              <a:rPr lang="en-US" dirty="0"/>
              <a:t>? Using plates or shallow bowls and pre-portioning helps kids see what they’re eating, and smaller plates or bowls can help with portion perception. Could fruits and vegetables come out first, like an appetizer, or be available to munch on while dinner is being made? Could we avoid putting all the food out at once and keep extra portions in the kitchen or away in the fridge? </a:t>
            </a:r>
          </a:p>
          <a:p>
            <a:pPr marL="171450" marR="0" lvl="0" indent="-171450" algn="l" defTabSz="914400">
              <a:lnSpc>
                <a:spcPct val="100000"/>
              </a:lnSpc>
              <a:spcBef>
                <a:spcPts val="0"/>
              </a:spcBef>
              <a:spcAft>
                <a:spcPts val="0"/>
              </a:spcAft>
              <a:buClrTx/>
              <a:buSzTx/>
              <a:buFont typeface="Calibri"/>
              <a:buChar char="-"/>
              <a:tabLst/>
              <a:defRPr/>
            </a:pP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t>Truthfully, many parents are already familiar with what a healthy diet is supposed to look like. The difficulty lies in understanding where they have control and setting boundaries, especially as their kids go through different developmental stages. For example, many parents come to our clinic saying they want their child to make healthier eating decisions on their own, and yes that is the ultimate goal for when they grow up and their frontal lobe is better developed, but often it's not an age-appropriate expectation for their child. Even for some teenagers. </a:t>
            </a:r>
          </a:p>
          <a:p>
            <a:pPr marL="171450" indent="-171450">
              <a:buFont typeface="Calibri"/>
              <a:buChar char="-"/>
            </a:pPr>
            <a:r>
              <a:rPr lang="en-US" b="1" dirty="0"/>
              <a:t>Responsive Feeding </a:t>
            </a:r>
            <a:r>
              <a:rPr lang="en-US" dirty="0"/>
              <a:t>is a feeding style that we start </a:t>
            </a:r>
            <a:r>
              <a:rPr lang="en-US" dirty="0" err="1"/>
              <a:t>counse</a:t>
            </a:r>
            <a:r>
              <a:rPr lang="en-US" dirty="0"/>
              <a:t>ling parents when their kids are still newborns. Once they've regained their birthweight at 2 weeks, we tell them to "feed on demand", to recognize and respond to their hunger or fullness cues. This should continue throughout their childhood. Don't use food as a reward or comfort when they are distressed, because this will act on the pleasure center of their brain and become associated with a positive memory or feeling. Later in life they may then turn to food when they are anxious or sad, and this is what becomes emotional eating.</a:t>
            </a:r>
          </a:p>
          <a:p>
            <a:pPr marL="171450" indent="-171450">
              <a:buFont typeface="Calibri"/>
              <a:buChar char="-"/>
            </a:pPr>
            <a:r>
              <a:rPr lang="en-US" b="1" dirty="0"/>
              <a:t>Ellyn Satter’s Division of Responsibility </a:t>
            </a:r>
            <a:r>
              <a:rPr lang="en-US" dirty="0"/>
              <a:t>is the operational model through which we can practice </a:t>
            </a:r>
            <a:r>
              <a:rPr lang="en-US" dirty="0" err="1"/>
              <a:t>repsonsive</a:t>
            </a:r>
            <a:r>
              <a:rPr lang="en-US" dirty="0"/>
              <a:t> feeding. Parents decide what, when, and where food is available. Kids decide whether and how much to eat from what’s offered. The more something is offered, the more likely they will eat it. Conversely, kids can't eat what parents don't buy.</a:t>
            </a:r>
          </a:p>
          <a:p>
            <a:pPr marL="171450" indent="-171450">
              <a:buFont typeface="Arial"/>
              <a:buChar char="•"/>
            </a:pPr>
            <a:r>
              <a:rPr lang="en-US" dirty="0"/>
              <a:t>Getting kids to eat more of something requires a lot of </a:t>
            </a:r>
            <a:r>
              <a:rPr lang="en-US" b="1" dirty="0"/>
              <a:t>offering without </a:t>
            </a:r>
            <a:r>
              <a:rPr lang="en-US" b="1" i="1" dirty="0"/>
              <a:t>any</a:t>
            </a:r>
            <a:r>
              <a:rPr lang="en-US" b="1" dirty="0"/>
              <a:t> pushing</a:t>
            </a:r>
            <a:r>
              <a:rPr lang="en-US" dirty="0"/>
              <a:t> – not even "try this". If you MUST say something, you can point out the color, texture (squishy, crunchy) etc. Just put it out, alongside their preferred foods. Offer it in a lot of different ways, or leave it out between meals. </a:t>
            </a:r>
          </a:p>
          <a:p>
            <a:pPr marL="171450" indent="-171450">
              <a:buFont typeface="Calibri"/>
              <a:buChar char="-"/>
            </a:pPr>
            <a:r>
              <a:rPr lang="en-US" b="1" dirty="0"/>
              <a:t>Modeling </a:t>
            </a:r>
            <a:r>
              <a:rPr lang="en-US" dirty="0"/>
              <a:t>is important – they definitely won't eat it if they don't see you eat it. Let them hear you listening to your body about hunger and fullness, and avoid negative self-talk or dieting.</a:t>
            </a:r>
          </a:p>
          <a:p>
            <a:pPr marL="171450" indent="-171450">
              <a:buFont typeface="Calibri"/>
              <a:buChar char="-"/>
            </a:pPr>
            <a:r>
              <a:rPr lang="en-US" dirty="0"/>
              <a:t>Prioritize </a:t>
            </a:r>
            <a:r>
              <a:rPr lang="en-US" b="1" dirty="0"/>
              <a:t>family meals</a:t>
            </a:r>
            <a:r>
              <a:rPr lang="en-US" dirty="0"/>
              <a:t> because families who eat together more often are more likely to eat nutrient dense foods and more balanced diets, and enjoy it more. Focus not on the food, and more on the social interactions at the table, which will also make the experience more </a:t>
            </a:r>
            <a:r>
              <a:rPr lang="en-US" dirty="0" err="1"/>
              <a:t>enjorable</a:t>
            </a:r>
            <a:r>
              <a:rPr lang="en-US" dirty="0"/>
              <a:t>.</a:t>
            </a:r>
          </a:p>
          <a:p>
            <a:pPr marL="171450" indent="-171450">
              <a:buFont typeface="Calibri"/>
              <a:buChar char="-"/>
            </a:pPr>
            <a:r>
              <a:rPr lang="en-US"/>
              <a:t>To help with boundaries, our psychologist often recommends </a:t>
            </a:r>
            <a:r>
              <a:rPr lang="en-US" b="1" dirty="0"/>
              <a:t>visual schedules or menus</a:t>
            </a:r>
            <a:r>
              <a:rPr lang="en-US"/>
              <a:t> to many of our kids, which is particularly useful for kids with intellectual or developmental disabilities.</a:t>
            </a:r>
          </a:p>
          <a:p>
            <a:pPr marL="171450" indent="-171450">
              <a:buFont typeface="Calibri"/>
              <a:buChar char="-"/>
            </a:pPr>
            <a:r>
              <a:rPr lang="en-US" b="1" dirty="0"/>
              <a:t>Avoid saying certain foods are good or bad</a:t>
            </a:r>
            <a:r>
              <a:rPr lang="en-US" dirty="0"/>
              <a:t>, or healthy or unhealthy. All food provides nutrition! All foods help you grow! But different foods have different "vitamins" that help you become strong in different ways (video game example), so we need to eat a little bit of everything. And </a:t>
            </a:r>
            <a:r>
              <a:rPr lang="en-US" b="1" dirty="0"/>
              <a:t>restricting certain foods makes us want it more</a:t>
            </a:r>
            <a:r>
              <a:rPr lang="en-US" dirty="0"/>
              <a:t>. We want what we can't have, and then when we get it, it's now this special thing. We feel more pleasure when we get to eat it, and then ashamed because we've been conditioned to think it is bad for us and we were weak for not resisting it. This cycle of pleasure and shame was imprinted onto us as parents through the evolution of diet culture, and sometimes we need to look inward and recognize how much of this we are projecting onto our children. </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defRPr/>
            </a:pPr>
            <a:r>
              <a:rPr lang="en-US" b="1" dirty="0"/>
              <a:t>Not getting enough sleep</a:t>
            </a:r>
            <a:r>
              <a:rPr lang="en-US" dirty="0"/>
              <a:t> can promote weight gain in several ways. When we’re sleep-deprived, we tend to crave more energy-dense foods and have less self-regulation. We’re also less likely to want to be active. </a:t>
            </a:r>
          </a:p>
          <a:p>
            <a:pPr marL="171450" indent="-171450">
              <a:buFont typeface="Calibri"/>
              <a:buChar char="-"/>
              <a:defRPr/>
            </a:pPr>
            <a:r>
              <a:rPr lang="en-US" b="1" dirty="0"/>
              <a:t>Sleep </a:t>
            </a:r>
            <a:r>
              <a:rPr lang="en-US" b="1" i="1" dirty="0"/>
              <a:t>timing </a:t>
            </a:r>
            <a:r>
              <a:rPr lang="en-US" dirty="0"/>
              <a:t>is also important. The body expects sleep, food, and activity at certain times, and when those happen at the “wrong” times, it affects energy balance, mood, appetite, and metabolism. There’s adult data suggesting that shifting calories earlier in the day can support weight loss and glucose metabolism, so the intervention isn’t just “more sleep,” it’s also </a:t>
            </a:r>
            <a:r>
              <a:rPr lang="en-US" b="1" dirty="0"/>
              <a:t>more consistent sleep on a normal schedule.</a:t>
            </a:r>
          </a:p>
          <a:p>
            <a:pPr marL="171450" indent="-171450">
              <a:buFont typeface="Calibri"/>
              <a:buChar char="-"/>
              <a:defRPr/>
            </a:pPr>
            <a:r>
              <a:rPr lang="en-US" dirty="0"/>
              <a:t>Teenagers need 10 hours of sleep, not 7-8 hours like adults do. Ask about their screen use before bed, which screens are in their rooms, and whether they are drinking </a:t>
            </a:r>
            <a:r>
              <a:rPr lang="en-US"/>
              <a:t>caffeinated</a:t>
            </a:r>
            <a:r>
              <a:rPr lang="en-US" dirty="0"/>
              <a:t> beverages. </a:t>
            </a:r>
          </a:p>
          <a:p>
            <a:pPr marL="171450" indent="-171450">
              <a:buFont typeface="Calibri"/>
              <a:buChar char="-"/>
              <a:defRPr/>
            </a:pPr>
            <a:r>
              <a:rPr lang="en-US" dirty="0"/>
              <a:t>And don’t forget to screen for </a:t>
            </a:r>
            <a:r>
              <a:rPr lang="en-US" b="1" dirty="0"/>
              <a:t>obstructive sleep apnea</a:t>
            </a:r>
            <a:r>
              <a:rPr lang="en-US" dirty="0"/>
              <a:t>. OSA can fragment sleep, which can contribute to weight gain, and gaining weight can worsen OSA. Screening for OSA and treating sleep issues can be a meaningful part of obesity care. </a:t>
            </a:r>
            <a:endParaRPr lang="en-US"/>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defRPr/>
            </a:pPr>
            <a:r>
              <a:rPr lang="en-US" dirty="0"/>
              <a:t>For physical activity, the target for school-age kids and teens is</a:t>
            </a:r>
            <a:r>
              <a:rPr lang="en-US" b="1" dirty="0"/>
              <a:t> 60 minutes a day</a:t>
            </a:r>
            <a:r>
              <a:rPr lang="en-US" dirty="0"/>
              <a:t>. Younger kids are supposed to </a:t>
            </a:r>
            <a:r>
              <a:rPr lang="en-US" b="1" dirty="0"/>
              <a:t>play </a:t>
            </a:r>
            <a:r>
              <a:rPr lang="en-US" dirty="0"/>
              <a:t>all day. But start small if you need to and choose activities they enjoy because </a:t>
            </a:r>
            <a:r>
              <a:rPr lang="en-US" b="1" dirty="0"/>
              <a:t>consistency matters most. </a:t>
            </a:r>
            <a:r>
              <a:rPr lang="en-US" b="1" i="1" dirty="0"/>
              <a:t>Then </a:t>
            </a:r>
            <a:r>
              <a:rPr lang="en-US" b="1" dirty="0"/>
              <a:t>build variety and intensity</a:t>
            </a:r>
            <a:r>
              <a:rPr lang="en-US" dirty="0"/>
              <a:t>.  Exercise alone is </a:t>
            </a:r>
            <a:r>
              <a:rPr lang="en-US" b="1" dirty="0"/>
              <a:t>not enough for weight loss, but it's essential for cardiometabolic and mental health, and preserving lean body mass, especially when weight loss happens through medications and surgery. </a:t>
            </a:r>
            <a:endParaRPr lang="en-US" b="1">
              <a:ea typeface="Calibri"/>
              <a:cs typeface="Calibri"/>
            </a:endParaRPr>
          </a:p>
          <a:p>
            <a:pPr marL="171450" indent="-171450">
              <a:buFont typeface="Calibri"/>
              <a:buChar char="-"/>
              <a:defRPr/>
            </a:pPr>
            <a:r>
              <a:rPr lang="en-US"/>
              <a:t>For older kids who want to go to a gym, ask about their school gym use policy. Community centers might have lower cost gyms or pools, and Planet Fitness has free summer memberships for teens. Help them brainstorm options at home or nearby. Do they already have exercise equipment at home? Can they habit stack a family walk with dinner? Can they walk to school? Schedule dance breaks, bike rides, hikes. Bring ball to kick around at the park. Movement based video games can be enjoyable, and YouTube is a great resource for kid-friendly exercise videos. For kids already in sports, you could focus what they can do to stay active in the off-season or on their off-days. Finally, kids with chronic pain might avoid movement, so address it early and consider asking </a:t>
            </a:r>
            <a:r>
              <a:rPr lang="en-US" b="1"/>
              <a:t>PT </a:t>
            </a:r>
            <a:r>
              <a:rPr lang="en-US"/>
              <a:t>for help, especially for those with developmental differences.  </a:t>
            </a:r>
            <a:endParaRPr lang="en-US">
              <a:ea typeface="Calibri"/>
              <a:cs typeface="Calibri"/>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solidFill>
                  <a:srgbClr val="4C4C4D"/>
                </a:solidFill>
              </a:rPr>
              <a:t>Obesity has many short- and long-term comorbidities, and the risk chronic comorbid conditions  increases </a:t>
            </a:r>
            <a:r>
              <a:rPr lang="en-US">
                <a:solidFill>
                  <a:srgbClr val="4C4C4D"/>
                </a:solidFill>
              </a:rPr>
              <a:t>with age</a:t>
            </a:r>
            <a:r>
              <a:rPr lang="en-US" dirty="0">
                <a:solidFill>
                  <a:srgbClr val="4C4C4D"/>
                </a:solidFill>
              </a:rPr>
              <a:t>, severity, and duration of obesity.</a:t>
            </a:r>
            <a:endParaRPr lang="en-US">
              <a:solidFill>
                <a:srgbClr val="000000"/>
              </a:solidFill>
            </a:endParaRPr>
          </a:p>
          <a:p>
            <a:pPr marL="171450" indent="-171450">
              <a:buFont typeface="Arial"/>
              <a:buChar char="•"/>
            </a:pPr>
            <a:r>
              <a:rPr lang="en-US" dirty="0">
                <a:solidFill>
                  <a:srgbClr val="4C4C4D"/>
                </a:solidFill>
              </a:rPr>
              <a:t>Early intervention effectively improves short-and long-</a:t>
            </a:r>
            <a:r>
              <a:rPr lang="en-US">
                <a:solidFill>
                  <a:srgbClr val="4C4C4D"/>
                </a:solidFill>
              </a:rPr>
              <a:t>term health outcomes. Untreated childhood obesity tracks into adulthood</a:t>
            </a:r>
            <a:r>
              <a:rPr lang="en-US" dirty="0">
                <a:solidFill>
                  <a:srgbClr val="4C4C4D"/>
                </a:solidFill>
              </a:rPr>
              <a:t>, </a:t>
            </a:r>
            <a:r>
              <a:rPr lang="en-US">
                <a:solidFill>
                  <a:srgbClr val="4C4C4D"/>
                </a:solidFill>
              </a:rPr>
              <a:t>raising risk</a:t>
            </a:r>
            <a:r>
              <a:rPr lang="en-US" dirty="0">
                <a:solidFill>
                  <a:srgbClr val="4C4C4D"/>
                </a:solidFill>
              </a:rPr>
              <a:t> of </a:t>
            </a:r>
            <a:r>
              <a:rPr lang="en-US">
                <a:solidFill>
                  <a:srgbClr val="4C4C4D"/>
                </a:solidFill>
              </a:rPr>
              <a:t>premature death</a:t>
            </a:r>
            <a:endParaRPr lang="en-US">
              <a:solidFill>
                <a:srgbClr val="444444"/>
              </a:solidFill>
            </a:endParaRPr>
          </a:p>
          <a:p>
            <a:pPr marL="171450" indent="-171450">
              <a:buFont typeface="Arial"/>
              <a:buChar char="•"/>
            </a:pPr>
            <a:r>
              <a:rPr lang="en-US" dirty="0">
                <a:solidFill>
                  <a:srgbClr val="000000"/>
                </a:solidFill>
              </a:rPr>
              <a:t>This</a:t>
            </a:r>
            <a:r>
              <a:rPr lang="en-US" dirty="0"/>
              <a:t> information was lifted from the clinical practice guidelines and gives an overview of when to screen children for associated comorbidities. Probably the easiest point to remember from this slide is that </a:t>
            </a:r>
            <a:r>
              <a:rPr lang="en-US" b="1" dirty="0"/>
              <a:t>everyone 10 and older with obesity should get metabolic labs to look for dyslipidemia, abnormal glucose metabolism, and </a:t>
            </a:r>
            <a:r>
              <a:rPr lang="en-US" b="1" dirty="0" err="1"/>
              <a:t>steatotic</a:t>
            </a:r>
            <a:r>
              <a:rPr lang="en-US" b="1" dirty="0"/>
              <a:t> liver disease. </a:t>
            </a:r>
            <a:endParaRPr lang="en-US">
              <a:solidFill>
                <a:srgbClr val="444444"/>
              </a:solidFill>
            </a:endParaRPr>
          </a:p>
          <a:p>
            <a:pPr marL="171450" indent="-171450">
              <a:buFont typeface="Arial"/>
              <a:buChar char="•"/>
            </a:pPr>
            <a:r>
              <a:rPr lang="en-US"/>
              <a:t>Kids who have obesity who are less than 10, or kids above ten with overweight BMI, should still get a lipid panel. And then whether you get the rest of the labs depends on their risk, such as the extent of their obesity, of they are on obesogenic medications, are at higher risk of CVD, have a family history of metabolic disease or if they already have a metabolic comorbidity already.</a:t>
            </a:r>
            <a:endParaRPr lang="en-US">
              <a:solidFill>
                <a:srgbClr val="444444"/>
              </a:solidFill>
            </a:endParaRPr>
          </a:p>
          <a:p>
            <a:pPr marL="171450" indent="-171450">
              <a:buFont typeface="Arial"/>
              <a:buChar char="•"/>
            </a:pPr>
            <a:r>
              <a:rPr lang="en-US"/>
              <a:t>And then every kid should really have a BP measured at every visit for ages 3 and up.</a:t>
            </a:r>
            <a:endParaRPr lang="en-US">
              <a:solidFill>
                <a:srgbClr val="444444"/>
              </a:solidFill>
            </a:endParaRPr>
          </a:p>
          <a:p>
            <a:pPr marL="171450" indent="-171450">
              <a:buFont typeface="Arial"/>
              <a:buChar char="•"/>
            </a:pPr>
            <a:r>
              <a:rPr lang="en-US"/>
              <a:t>If everything comes back normal, repeat the labs every 2 years.</a:t>
            </a:r>
            <a:endParaRPr lang="en-US">
              <a:solidFill>
                <a:srgbClr val="444444"/>
              </a:solidFill>
            </a:endParaRP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t>Screening for dyslipidemia requires doing a lipid panel</a:t>
            </a:r>
          </a:p>
          <a:p>
            <a:pPr marL="171450" indent="-171450">
              <a:buFont typeface="Calibri"/>
              <a:buChar char="-"/>
            </a:pPr>
            <a:r>
              <a:rPr lang="en-US" dirty="0"/>
              <a:t>If you have them in your office they are not fasting, it is recommended to draw the lipid panel anyway but just know that eating may make their triglycerides come back high. So I would bring them back into a fasted lipping panel if they're non HDL level is above 145 or their HDL level is less than 40</a:t>
            </a:r>
            <a:endParaRPr lang="en-US"/>
          </a:p>
          <a:p>
            <a:pPr marL="171450" indent="-171450">
              <a:buFont typeface="Calibri"/>
              <a:buChar char="-"/>
            </a:pPr>
            <a:r>
              <a:rPr lang="en-US"/>
              <a:t>The </a:t>
            </a:r>
            <a:r>
              <a:rPr lang="en-US" b="1"/>
              <a:t>abnormal values for kids are more lenient than those for adults.</a:t>
            </a:r>
            <a:r>
              <a:rPr lang="en-US"/>
              <a:t> Their total cholesterol should be less than 200 their LDL should be less than 130 for triglycerides it depends on age but if there are 10 years old and above their triglycerides should also be less than 30 so same as LDL and if they're less than 10 they're trackless rides should be less than 100 and then we'd like further each deal to be above 40.</a:t>
            </a:r>
          </a:p>
          <a:p>
            <a:pPr marL="171450" indent="-171450">
              <a:buFont typeface="Calibri"/>
              <a:buChar char="-"/>
            </a:pPr>
            <a:r>
              <a:rPr lang="en-US" dirty="0"/>
              <a:t>For treatment, the first recommendation is dietary treatment. There's a nutritional plan for children called the </a:t>
            </a:r>
            <a:r>
              <a:rPr lang="en-US" b="1" dirty="0"/>
              <a:t>cardiovascular health integrated lifestyle diet</a:t>
            </a:r>
            <a:r>
              <a:rPr lang="en-US" dirty="0"/>
              <a:t> or the </a:t>
            </a:r>
            <a:r>
              <a:rPr lang="en-US" b="1" dirty="0"/>
              <a:t>CHILD-1 diet</a:t>
            </a:r>
            <a:r>
              <a:rPr lang="en-US" dirty="0"/>
              <a:t>. It involves restricting their </a:t>
            </a:r>
            <a:r>
              <a:rPr lang="en-US" b="1" dirty="0"/>
              <a:t>total fat intake (especially saturated fats), increasing fiber intake, and limiting SSB.</a:t>
            </a:r>
            <a:r>
              <a:rPr lang="en-US" dirty="0"/>
              <a:t> </a:t>
            </a:r>
          </a:p>
          <a:p>
            <a:pPr marL="171450" indent="-171450">
              <a:buFont typeface="Calibri"/>
              <a:buChar char="-"/>
            </a:pPr>
            <a:r>
              <a:rPr lang="en-US" dirty="0"/>
              <a:t>When the CHILD-1 diet doesn't work we move to the child 2 diet and there are two types of child 2 diets. There's one for high LDL which further restricts saturated fat intake and cholesterol intake and then the CHILD-2 diet is for high triglycerides which focuses on decreasing refined carbohydrate intake.</a:t>
            </a:r>
          </a:p>
          <a:p>
            <a:pPr marL="171450" indent="-171450">
              <a:buFont typeface="Calibri"/>
              <a:buChar char="-"/>
            </a:pPr>
            <a:r>
              <a:rPr lang="en-US" dirty="0"/>
              <a:t>With regards to </a:t>
            </a:r>
            <a:r>
              <a:rPr lang="en-US" b="1" dirty="0"/>
              <a:t>statins</a:t>
            </a:r>
            <a:r>
              <a:rPr lang="en-US" dirty="0"/>
              <a:t>, you might consider using a statin for the kids above the age of 10 with an LDL of at least above 190 and hasn't changed despite 6 months of lifestyle changes. You could consider treating the kids with LDLs between 130-160 if they do have strong risk factors for cardiovascular disease after trying  lifestyle changes first</a:t>
            </a:r>
          </a:p>
          <a:p>
            <a:pPr marL="171450" indent="-171450">
              <a:buFont typeface="Calibri"/>
              <a:buChar char="-"/>
            </a:pPr>
            <a:r>
              <a:rPr lang="en-US"/>
              <a:t>For elevated triglycerides above 200 you might consider </a:t>
            </a:r>
            <a:r>
              <a:rPr lang="en-US" b="1"/>
              <a:t>omega-3</a:t>
            </a:r>
            <a:r>
              <a:rPr lang="en-US"/>
              <a:t> supplementation</a:t>
            </a:r>
          </a:p>
          <a:p>
            <a:pPr marL="171450" indent="-171450">
              <a:buFont typeface="Calibri"/>
              <a:buChar char="-"/>
            </a:pPr>
            <a:r>
              <a:rPr lang="en-US" dirty="0"/>
              <a:t>And for kids with LDL's above 250 or triglycerides above 500 you might consider sending them to pediatric cardiology for a workup of familial hypercholesterolemia</a:t>
            </a:r>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t>In my population I see a lot of </a:t>
            </a:r>
            <a:r>
              <a:rPr lang="en-US"/>
              <a:t>prediabetes. I have very few kids with type 2 diabetes which is encouraging</a:t>
            </a:r>
          </a:p>
          <a:p>
            <a:pPr marL="171450" indent="-171450">
              <a:buFont typeface="Calibri"/>
              <a:buChar char="-"/>
            </a:pPr>
            <a:r>
              <a:rPr lang="en-US" dirty="0"/>
              <a:t>The screening tests you could consider would be a HgA1C, fasting glucose or oral glucose tolerance test. The HbA1c is the most convenient to obtain in the office it doesn't require any fasting. It is also the test we use for follow-up. </a:t>
            </a:r>
          </a:p>
          <a:p>
            <a:pPr marL="171450" indent="-171450">
              <a:buFont typeface="Calibri"/>
              <a:buChar char="-"/>
            </a:pPr>
            <a:r>
              <a:rPr lang="en-US"/>
              <a:t>The thresholds for prediabetes in diabetes are the same between kids and adults</a:t>
            </a:r>
          </a:p>
          <a:p>
            <a:pPr marL="171450" indent="-171450">
              <a:buFont typeface="Calibri"/>
              <a:buChar char="-"/>
            </a:pPr>
            <a:r>
              <a:rPr lang="en-US" b="1" dirty="0"/>
              <a:t>Puberty </a:t>
            </a:r>
            <a:r>
              <a:rPr lang="en-US" dirty="0"/>
              <a:t>does increasing insulin resistance, which resolves 60% of the time.</a:t>
            </a:r>
          </a:p>
          <a:p>
            <a:pPr marL="171450" indent="-171450">
              <a:buFont typeface="Calibri"/>
              <a:buChar char="-"/>
            </a:pPr>
            <a:r>
              <a:rPr lang="en-US"/>
              <a:t>For prediabetes, we will usually just focus on lifestyle changes and then consider repeating the HbA1C annually</a:t>
            </a:r>
          </a:p>
          <a:p>
            <a:pPr marL="171450" indent="-171450">
              <a:buFont typeface="Calibri"/>
              <a:buChar char="-"/>
            </a:pPr>
            <a:r>
              <a:rPr lang="en-US" dirty="0"/>
              <a:t>If they are at higher risk od diabetes with a HbA1C between 6-6.4%, our pediatric endocrinologists are using metformin more frequently for these kids because the evidence is suggesting that metformin will buy them time. They have a prediabetes clinic but we discovered not long ago that we shared a lot of the same patients and were  providing the same counseling. Plus our individual waiting lists were very long so as of a few months ago we've decided that the prediabetes clinic is going to </a:t>
            </a:r>
            <a:r>
              <a:rPr lang="en-US" dirty="0" err="1"/>
              <a:t>priroritize</a:t>
            </a:r>
            <a:r>
              <a:rPr lang="en-US" dirty="0"/>
              <a:t> seeing the kids with HbA1c of so 6% and higher. </a:t>
            </a:r>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t>For MASLD, we screen using an ALT. for kids normal ALTs should be in the 20s. I think for adults it is normal for ALTs to be in the 30s from what I remember, but that would be abnormal for a child</a:t>
            </a:r>
          </a:p>
          <a:p>
            <a:pPr marL="171450" indent="-171450">
              <a:buFont typeface="Calibri"/>
              <a:buChar char="-"/>
            </a:pPr>
            <a:r>
              <a:rPr lang="en-US"/>
              <a:t>Having an increased AST or increased GGT might suggest that their liver disease is more severe</a:t>
            </a:r>
            <a:endParaRPr lang="en-US" dirty="0"/>
          </a:p>
          <a:p>
            <a:pPr marL="171450" indent="-171450">
              <a:buFont typeface="Calibri"/>
              <a:buChar char="-"/>
            </a:pPr>
            <a:r>
              <a:rPr lang="en-US"/>
              <a:t>I will usually get a CMP for all the kids instead of LFT's alone, because a lot of them also have high blood pressures so I want to look at their kidney function anyway</a:t>
            </a:r>
          </a:p>
          <a:p>
            <a:pPr marL="171450" indent="-171450">
              <a:buFont typeface="Calibri"/>
              <a:buChar char="-"/>
            </a:pPr>
            <a:r>
              <a:rPr lang="en-US" dirty="0"/>
              <a:t>If their ALT is twice the upper limit of normal, repeat it in three to six months for a diagnosis. And then after that you could consider getting a follow up ALT every 6-12 months. You do not have to get the liver ultrasound for diagnosis but it helps rule out other etiologies. It also isn't useful for staging, and for that you would need a liver biopsy. So typically if their ALT is persistent elevated or ever above 80, then you could refer them to pediatric GI for that biopsy. GI will also want to do additional lab testing to rule out autoimmune liver diseases.</a:t>
            </a:r>
          </a:p>
          <a:p>
            <a:pPr marL="171450" indent="-171450">
              <a:buFont typeface="Calibri"/>
              <a:buChar char="-"/>
            </a:pPr>
            <a:r>
              <a:rPr lang="en-US" dirty="0"/>
              <a:t>Treatment of MASLD is lifestyle modifications. Losing weight is the ultimate treatment, but if there's one change supported by the evidence to reduce inflammation quickly, it is  </a:t>
            </a:r>
            <a:r>
              <a:rPr lang="en-US" b="1" dirty="0"/>
              <a:t>eliminating sugary sweetened beverages</a:t>
            </a:r>
            <a:r>
              <a:rPr lang="en-US" dirty="0"/>
              <a:t>. No more soda or juice. </a:t>
            </a:r>
          </a:p>
          <a:p>
            <a:pPr marL="171450" indent="-171450">
              <a:buFont typeface="Calibri"/>
              <a:buChar char="-"/>
            </a:pPr>
            <a:r>
              <a:rPr lang="en-US" dirty="0"/>
              <a:t>The combination of abnormal lab work that I see for kids with obesity is a high triglyceride level, a low HDL, a mildly high ALT and prediabetes. The common thread between them all is a high refined carb diet. I very rarely see an elevated LDL. So I will mention saturated fats but most of the time these kids are eating a diet that's too many refined carbs and added sugar. </a:t>
            </a:r>
          </a:p>
          <a:p>
            <a:pPr marL="171450" indent="-171450">
              <a:buFont typeface="Calibri"/>
              <a:buChar char="-"/>
            </a:pP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cs typeface="+mn-lt"/>
              </a:rPr>
              <a:t>For hypertension obviously we should be checking blood pressures</a:t>
            </a:r>
          </a:p>
          <a:p>
            <a:pPr marL="171450" indent="-171450">
              <a:buFont typeface="Calibri"/>
              <a:buChar char="-"/>
            </a:pPr>
            <a:r>
              <a:rPr lang="en-US" dirty="0">
                <a:cs typeface="+mn-lt"/>
              </a:rPr>
              <a:t>The AAP released separate clinical practice guidelines for pediatric hypertension back in 2017. </a:t>
            </a:r>
            <a:r>
              <a:rPr lang="en-US" b="1" dirty="0">
                <a:cs typeface="+mn-lt"/>
              </a:rPr>
              <a:t>Blood pressure normals</a:t>
            </a:r>
            <a:r>
              <a:rPr lang="en-US" dirty="0">
                <a:cs typeface="+mn-lt"/>
              </a:rPr>
              <a:t> are dependent on age, sex, and the height of the child. You can find these reference values in charts but now many online calculators like </a:t>
            </a:r>
            <a:r>
              <a:rPr lang="en-US" dirty="0" err="1">
                <a:cs typeface="+mn-lt"/>
              </a:rPr>
              <a:t>Medcalc</a:t>
            </a:r>
            <a:r>
              <a:rPr lang="en-US" dirty="0">
                <a:cs typeface="+mn-lt"/>
              </a:rPr>
              <a:t> and electronic medical records like EPIC calculate what percentile your patients blood pressure is in, whether it is elevated stage 1 or stage 2 hypertension</a:t>
            </a:r>
          </a:p>
          <a:p>
            <a:pPr marL="171450" indent="-171450">
              <a:buFont typeface="Calibri"/>
              <a:buChar char="-"/>
            </a:pPr>
            <a:r>
              <a:rPr lang="en-US" dirty="0">
                <a:cs typeface="+mn-lt"/>
              </a:rPr>
              <a:t>Once you confirm their elevated blood pressure or hypertension over separate visits, the recommendation is then to obtain an </a:t>
            </a:r>
            <a:r>
              <a:rPr lang="en-US" b="1" dirty="0">
                <a:cs typeface="+mn-lt"/>
              </a:rPr>
              <a:t>ambulatory blood pressure measurement</a:t>
            </a:r>
            <a:r>
              <a:rPr lang="en-US" dirty="0">
                <a:cs typeface="+mn-lt"/>
              </a:rPr>
              <a:t>. As adult physicians you might be more comfortable ordering these on your own but we will usually get them through pediatric nephrology.</a:t>
            </a:r>
          </a:p>
          <a:p>
            <a:pPr marL="171450" indent="-171450">
              <a:buFont typeface="Calibri"/>
              <a:buChar char="-"/>
            </a:pPr>
            <a:r>
              <a:rPr lang="en-US" dirty="0">
                <a:cs typeface="+mn-lt"/>
              </a:rPr>
              <a:t>For all kids they should do a </a:t>
            </a:r>
            <a:r>
              <a:rPr lang="en-US" b="1" dirty="0">
                <a:cs typeface="+mn-lt"/>
              </a:rPr>
              <a:t>urinalysis, chemistry panel and a lipid panel.</a:t>
            </a:r>
            <a:r>
              <a:rPr lang="en-US" dirty="0">
                <a:cs typeface="+mn-lt"/>
              </a:rPr>
              <a:t> And if they are under the age of 6 have an abnormal urinalysis or renal function then get a renal ultrasound. Back in the day, we were getting renal ultrasounds and ECHOs more readily but that is no longer the case now</a:t>
            </a:r>
          </a:p>
          <a:p>
            <a:pPr marL="171450" indent="-171450">
              <a:buFont typeface="Calibri"/>
              <a:buChar char="-"/>
            </a:pPr>
            <a:r>
              <a:rPr lang="en-US" b="1" dirty="0">
                <a:cs typeface="+mn-lt"/>
              </a:rPr>
              <a:t>If kids are 6 and up, they do not need an extensive evaluation for secondary causes of hypertension, especially if they have a FH, they are overweight or have obesity, and their history of physical isn't suggestive of a secondary cause</a:t>
            </a:r>
            <a:endParaRPr lang="en-US" b="1" dirty="0"/>
          </a:p>
          <a:p>
            <a:pPr marL="171450" indent="-171450">
              <a:buFont typeface="Calibri"/>
              <a:buChar char="-"/>
            </a:pPr>
            <a:r>
              <a:rPr lang="en-US" dirty="0">
                <a:cs typeface="+mn-lt"/>
              </a:rPr>
              <a:t>First line treatment is again lifestyle changes such as using the DASH diet and then if that doesn't work then kids can also take blood pressure medications like diuretics just like adults do. In general Pediatrics we hardly ever do this, so typically when they get to this stage they are usually already plugged in to see pediatric nephrology</a:t>
            </a:r>
            <a:endParaRPr lang="en-US" dirty="0">
              <a:solidFill>
                <a:srgbClr val="4C4C4D"/>
              </a:solidFill>
            </a:endParaRPr>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t>Here's some other comorbidities I look out for</a:t>
            </a:r>
          </a:p>
          <a:p>
            <a:pPr marL="171450" indent="-171450">
              <a:buFont typeface="Calibri"/>
              <a:buChar char="-"/>
            </a:pPr>
            <a:r>
              <a:rPr lang="en-US" dirty="0"/>
              <a:t>I've already mentioned </a:t>
            </a:r>
            <a:r>
              <a:rPr lang="en-US" b="1" dirty="0"/>
              <a:t>obstructive sleep apnea</a:t>
            </a:r>
            <a:r>
              <a:rPr lang="en-US" dirty="0"/>
              <a:t>, which is very common in this population. Kids get sleep studies and use CPAPs just like the adults do. Ask about snoring, daytime somnolence, naps, or academic issues like </a:t>
            </a:r>
            <a:r>
              <a:rPr lang="en-US" dirty="0" err="1"/>
              <a:t>inattantion</a:t>
            </a:r>
            <a:r>
              <a:rPr lang="en-US" dirty="0"/>
              <a:t>. There is a </a:t>
            </a:r>
            <a:r>
              <a:rPr lang="en-US" dirty="0" err="1">
                <a:solidFill>
                  <a:srgbClr val="000000"/>
                </a:solidFill>
              </a:rPr>
              <a:t>bidrectional</a:t>
            </a:r>
            <a:r>
              <a:rPr lang="en-US" dirty="0">
                <a:solidFill>
                  <a:srgbClr val="000000"/>
                </a:solidFill>
              </a:rPr>
              <a:t> relationship between OSA and ADHD with up to 30% of kids with ADHD having sleep disordered breathing.</a:t>
            </a:r>
            <a:endParaRPr lang="en-US" dirty="0">
              <a:solidFill>
                <a:srgbClr val="0A0A0A"/>
              </a:solidFill>
              <a:highlight>
                <a:srgbClr val="FFFFFF"/>
              </a:highlight>
            </a:endParaRPr>
          </a:p>
          <a:p>
            <a:pPr marL="171450" indent="-171450">
              <a:buFont typeface="Calibri"/>
              <a:buChar char="-"/>
            </a:pPr>
            <a:r>
              <a:rPr lang="en-US" b="1" dirty="0"/>
              <a:t>Musculoskeletal complaints</a:t>
            </a:r>
            <a:r>
              <a:rPr lang="en-US" dirty="0"/>
              <a:t> are very common we have to look out for slipped capital femoral epiphysis or bumps disease if they ever complain of hip pain or knee pain but a lot of these kids have chronic lower extremity pain just due to the excess weight on their lower extremities. Most of the patients we see have collapsed arches and chronic foot pain for which our physical therapist recommends orthotics. </a:t>
            </a:r>
          </a:p>
          <a:p>
            <a:pPr marL="171450" indent="-171450">
              <a:buFont typeface="Calibri"/>
              <a:buChar char="-"/>
            </a:pPr>
            <a:r>
              <a:rPr lang="en-US" dirty="0"/>
              <a:t>Think about </a:t>
            </a:r>
            <a:r>
              <a:rPr lang="en-US" b="1" dirty="0"/>
              <a:t>PCOS </a:t>
            </a:r>
            <a:r>
              <a:rPr lang="en-US" dirty="0"/>
              <a:t>if there are signs of hyperandrogenism, but remember that in the first 2 years of menses, their periods are going to be irregular. So you technically cannot make a diagnosis of PCOS before they are two years out from menarche. We will treat pesos with hormonal contraception if they are having a regular periods and then if they do have abnormal glucose metabolism we will treat with metformin</a:t>
            </a:r>
          </a:p>
          <a:p>
            <a:pPr marL="171450" indent="-171450">
              <a:buFont typeface="Calibri"/>
              <a:buChar char="-"/>
            </a:pPr>
            <a:r>
              <a:rPr lang="en-US"/>
              <a:t>Finally, intracranial hypertension  is something we look out for. I honestly don't see it often. I see tension headaches and migraine headaches pretty frequently in this population but due to other reasons besides intracranial hypertension.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t>We should be considering offering medications for all kids with obesity at age 12 and up and considering surgery for all kids with severe obesity at age 13 and up</a:t>
            </a:r>
          </a:p>
          <a:p>
            <a:pPr marL="171450" indent="-171450">
              <a:buFont typeface="Calibri"/>
              <a:buChar char="-"/>
            </a:pPr>
            <a:r>
              <a:rPr lang="en-US" dirty="0"/>
              <a:t>We should be offering these tools at the same time we are beginning intensive health behavior and lifestyle treatment. We shouldn't be practicing watchful waiting anymore. </a:t>
            </a:r>
          </a:p>
          <a:p>
            <a:pPr marL="171450" indent="-171450">
              <a:buFont typeface="Calibri"/>
              <a:buChar char="-"/>
            </a:pPr>
            <a:r>
              <a:rPr lang="en-US" dirty="0"/>
              <a:t>For kids with severe obesity, comorbidities, or have a more genetic basis for their obesity whether diagnosed her undiagnosed I will be up front with the families and tell them that lifestyle changes may not and may never be enough for them. That it will probably be like swimming upstream for the rest of their life. And so a lot of the times medications and or surgery can be helpful tools that just make that uphill swim a little bit easier</a:t>
            </a:r>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t>Which medications do you choose? As far as FDA approved medications there aren't as many for kids as there are for adults. </a:t>
            </a:r>
          </a:p>
          <a:p>
            <a:pPr marL="171450" indent="-171450">
              <a:buFont typeface="Calibri"/>
              <a:buChar char="-"/>
            </a:pPr>
            <a:r>
              <a:rPr lang="en-US" b="1" dirty="0"/>
              <a:t>Qsymia, </a:t>
            </a:r>
            <a:r>
              <a:rPr lang="en-US" dirty="0"/>
              <a:t>which is the combination medication that contains topiramate and phentermine. </a:t>
            </a:r>
            <a:r>
              <a:rPr lang="en-US" b="1" dirty="0"/>
              <a:t>Orlistat</a:t>
            </a:r>
            <a:r>
              <a:rPr lang="en-US" dirty="0"/>
              <a:t>, and then a couple </a:t>
            </a:r>
            <a:r>
              <a:rPr lang="en-US" b="1" dirty="0"/>
              <a:t>GLP-1s</a:t>
            </a:r>
            <a:r>
              <a:rPr lang="en-US" dirty="0"/>
              <a:t>. The ones that are FDA approved for kids are expensive and hard to get insurance coverage so sometimes I will have to use medications off label. For example I might prescribe phentermine or topiramate or phentermine and topiramate to take together if they can't afford Qsymia.</a:t>
            </a:r>
          </a:p>
          <a:p>
            <a:pPr marL="171450" indent="-171450">
              <a:buFont typeface="Calibri"/>
              <a:buChar char="-"/>
            </a:pPr>
            <a:r>
              <a:rPr lang="en-US" dirty="0"/>
              <a:t>I also think about which medications Could </a:t>
            </a:r>
            <a:r>
              <a:rPr lang="en-US" b="1" dirty="0"/>
              <a:t>kill two birds with one stone</a:t>
            </a:r>
            <a:r>
              <a:rPr lang="en-US" dirty="0"/>
              <a:t> for example a kid who has chronic migraines might benefit from topiramate or a kid with ADHD could benefit from phentermine. Phentermine is usually never enough to treat ADHD though, so there is a kid who might have to go on a stronger stimulant for their ADHD then I might not start phentermine and maybe just add on a medication like topiramate to their ADHD regimen</a:t>
            </a:r>
          </a:p>
          <a:p>
            <a:pPr marL="171450" indent="-171450">
              <a:buFont typeface="Calibri"/>
              <a:buChar char="-"/>
            </a:pPr>
            <a:r>
              <a:rPr lang="en-US" dirty="0"/>
              <a:t>We don't have any administrative or nursing staff without the lifestyles clinics will have to do my own </a:t>
            </a:r>
            <a:r>
              <a:rPr lang="en-US" b="1" dirty="0"/>
              <a:t>prior authorizations</a:t>
            </a:r>
            <a:r>
              <a:rPr lang="en-US" dirty="0"/>
              <a:t>. But they're pretty straightforward through </a:t>
            </a:r>
            <a:r>
              <a:rPr lang="en-US" dirty="0" err="1"/>
              <a:t>CoverMyMeds</a:t>
            </a:r>
            <a:r>
              <a:rPr lang="en-US" dirty="0"/>
              <a:t>, and either insurance companies will outright not pay for any weight loss medications, or they will require documentation of intensive lifestyle counseling for a certain number of months, evidence of behavior change, and the failed trial of an oral medication. But it's been pretty straightforward and predictable. The price of these meds have also come down over the years, and pharmaceutical companies are offering coupons or lower prices if you use their mail order pharmacies.</a:t>
            </a:r>
          </a:p>
          <a:p>
            <a:pPr marL="171450" indent="-171450">
              <a:buFont typeface="Calibri"/>
              <a:buChar char="-"/>
            </a:pPr>
            <a:r>
              <a:rPr lang="en-US" dirty="0"/>
              <a:t>And then the reality is that a lot of these kids with severe obesity might lead to </a:t>
            </a:r>
            <a:r>
              <a:rPr lang="en-US" b="1" dirty="0"/>
              <a:t>more than one medical or surgical intervention</a:t>
            </a:r>
            <a:r>
              <a:rPr lang="en-US" dirty="0"/>
              <a:t>. I go through the </a:t>
            </a:r>
            <a:r>
              <a:rPr lang="en-US" b="1" dirty="0"/>
              <a:t>efficacies </a:t>
            </a:r>
            <a:r>
              <a:rPr lang="en-US" dirty="0"/>
              <a:t>with each family so they know what to expect and warned them that their child might need multiple medications or surgery and medication you can come too think that they need to be</a:t>
            </a:r>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b="1" dirty="0"/>
              <a:t>Qsymia </a:t>
            </a:r>
            <a:r>
              <a:rPr lang="en-US" dirty="0"/>
              <a:t>is usually the oral weight loss medication that insurance companies will request we try before approval for GLP-1s but I've had quite a few patients who have been satisfied with Qsymia alone and nothing more. </a:t>
            </a:r>
          </a:p>
          <a:p>
            <a:pPr marL="171450" indent="-171450">
              <a:buFont typeface="Calibri"/>
              <a:buChar char="-"/>
            </a:pPr>
            <a:r>
              <a:rPr lang="en-US" dirty="0"/>
              <a:t>In kids I expect about a </a:t>
            </a:r>
            <a:r>
              <a:rPr lang="en-US" b="1" dirty="0"/>
              <a:t>10% BMI reduction over about a year</a:t>
            </a:r>
            <a:r>
              <a:rPr lang="en-US" dirty="0"/>
              <a:t> and then if I'm prescribing phentermine or topiramate separately I would expect about 5% percent from each of them</a:t>
            </a:r>
          </a:p>
          <a:p>
            <a:pPr marL="171450" indent="-171450">
              <a:buFont typeface="Calibri"/>
              <a:buChar char="-"/>
            </a:pPr>
            <a:r>
              <a:rPr lang="en-US" dirty="0"/>
              <a:t>The </a:t>
            </a:r>
            <a:r>
              <a:rPr lang="en-US" b="1" dirty="0"/>
              <a:t>side effect profile</a:t>
            </a:r>
            <a:r>
              <a:rPr lang="en-US" dirty="0"/>
              <a:t> is a combination of the side effects of the two medications. Phentermine as a stimulant, so I have to worry about tachycardia, hypertension, or insomnia they are taking it too late in the day. For topiramate, I worry about cognitive slowing and drowsiness so if I am prescribing that alone I will have them take it at night. We also warn against mood changes, kidney stones, metabolic acidosis, and </a:t>
            </a:r>
            <a:r>
              <a:rPr lang="en-US" dirty="0" err="1"/>
              <a:t>paresthesias</a:t>
            </a:r>
            <a:r>
              <a:rPr lang="en-US" dirty="0"/>
              <a:t> in their hands and feet. I hear about </a:t>
            </a:r>
            <a:r>
              <a:rPr lang="en-US" dirty="0" err="1"/>
              <a:t>paresthesias</a:t>
            </a:r>
            <a:r>
              <a:rPr lang="en-US" dirty="0"/>
              <a:t> pretty commonly but it usually is never anything debilitating and it doesn't make them stop taking it</a:t>
            </a:r>
          </a:p>
          <a:p>
            <a:pPr marL="171450" indent="-171450">
              <a:buFont typeface="Calibri"/>
              <a:buChar char="-"/>
            </a:pPr>
            <a:r>
              <a:rPr lang="en-US" dirty="0"/>
              <a:t>The </a:t>
            </a:r>
            <a:r>
              <a:rPr lang="en-US" b="1" dirty="0"/>
              <a:t>contraindications </a:t>
            </a:r>
            <a:r>
              <a:rPr lang="en-US" dirty="0"/>
              <a:t>would be active cardiovascular disease, uncontrolled hypertension, untreated hyperthyroidism, glaucoma pregnancy, or and they allow use within the past 14 days</a:t>
            </a:r>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Today I'm going to give an overview on the management of pediatric obesity, the framework of which comes from the clinical practice guidelines published by the AAP in 2023. It will include intensive health behavior and </a:t>
            </a:r>
            <a:r>
              <a:rPr lang="en-US"/>
              <a:t>lifestyle treatment, screening for obesity comorbidities, and what medication and surgery options are available for kids.</a:t>
            </a:r>
            <a:endParaRPr lang="en-US" dirty="0"/>
          </a:p>
          <a:p>
            <a:pPr marL="171450" indent="-171450">
              <a:buFont typeface="Calibri"/>
              <a:buChar char="-"/>
            </a:pPr>
            <a:r>
              <a:rPr lang="en-US" dirty="0"/>
              <a:t>I imagine that those of you who treat adults have been treating obesity longer and more frequently than we do in pediatrics. Many of the concepts of counseling and tools are not going to be new to YOU all, but I'll try to</a:t>
            </a:r>
            <a:r>
              <a:rPr lang="en-US"/>
              <a:t> highlight what is unique to kids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t>GLP-1s that are approved for kids are liraglutide and semaglutide. I have never prescribed liraglutide, because none of the kids want daily injections.</a:t>
            </a:r>
            <a:endParaRPr lang="en-US" dirty="0"/>
          </a:p>
          <a:p>
            <a:pPr marL="171450" indent="-171450">
              <a:buFont typeface="Calibri"/>
              <a:buChar char="-"/>
            </a:pPr>
            <a:r>
              <a:rPr lang="en-US" dirty="0"/>
              <a:t>The way they work is they </a:t>
            </a:r>
            <a:r>
              <a:rPr lang="en-US" b="1" dirty="0"/>
              <a:t>slow gastric emptying and reduce hypothalamic hunger. </a:t>
            </a:r>
            <a:r>
              <a:rPr lang="en-US" dirty="0"/>
              <a:t>T</a:t>
            </a:r>
            <a:r>
              <a:rPr lang="en-US"/>
              <a:t>hey also increase insulin and reduce glucose, so if the child also has prediabetes or diabetes, you could kill two birds with one stone. </a:t>
            </a:r>
          </a:p>
          <a:p>
            <a:pPr marL="171450" indent="-171450">
              <a:buFont typeface="Calibri"/>
              <a:buChar char="-"/>
            </a:pPr>
            <a:r>
              <a:rPr lang="en-US" b="1"/>
              <a:t>Side effects</a:t>
            </a:r>
            <a:r>
              <a:rPr lang="en-US"/>
              <a:t> are mostly gastrointestinal – n/v, constipation, or diarrhea. Any severe or persistent abdominal pain should lead you to worry about a bowel obstruction pancreatitis or gallbladder disease</a:t>
            </a:r>
          </a:p>
          <a:p>
            <a:pPr marL="171450" indent="-171450">
              <a:buFont typeface="Calibri"/>
              <a:buChar char="-"/>
            </a:pPr>
            <a:r>
              <a:rPr lang="en-US"/>
              <a:t>A personal or family history of </a:t>
            </a:r>
            <a:r>
              <a:rPr lang="en-US" b="1"/>
              <a:t>medullary thyroid cancer or Multiple Endocrine Neoplasia syndrome type 2 (MEN2) </a:t>
            </a:r>
            <a:r>
              <a:rPr lang="en-US"/>
              <a:t>are </a:t>
            </a:r>
            <a:r>
              <a:rPr lang="en-US" b="1"/>
              <a:t>contraindications </a:t>
            </a:r>
            <a:r>
              <a:rPr lang="en-US"/>
              <a:t>to GLP-1s. Pregnancy is also a CI </a:t>
            </a:r>
          </a:p>
          <a:p>
            <a:pPr marL="171450" indent="-171450">
              <a:buFont typeface="Calibri"/>
              <a:buChar char="-"/>
            </a:pPr>
            <a:r>
              <a:rPr lang="en-US"/>
              <a:t>The efficacy of GLP-1s between kids and adults is comparable. About 15-16% for semaglutide, a little lower for liraglutide.</a:t>
            </a:r>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b="1" dirty="0"/>
              <a:t>Orlistat </a:t>
            </a:r>
            <a:r>
              <a:rPr lang="en-US" dirty="0"/>
              <a:t>is approved for kids 12 and up, but one that I never use because of the G.I. side effects. Kids can get oily stools, still urgency and flatulence, which really affects their adherence to the medication. They are also at risk of deficiencies and facts soluble vitamins since it’s a lipase inhibitor and  blocks that absorption in the gut.</a:t>
            </a:r>
          </a:p>
          <a:p>
            <a:pPr marL="171450" indent="-171450">
              <a:buFont typeface="Calibri"/>
              <a:buChar char="-"/>
            </a:pPr>
            <a:r>
              <a:rPr lang="en-US" dirty="0"/>
              <a:t>And then the last medication I’ll mention </a:t>
            </a:r>
            <a:r>
              <a:rPr lang="en-US" b="1" dirty="0" err="1"/>
              <a:t>setmelanotide</a:t>
            </a:r>
            <a:r>
              <a:rPr lang="en-US" dirty="0"/>
              <a:t>, which is a </a:t>
            </a:r>
            <a:r>
              <a:rPr lang="en-US" dirty="0">
                <a:solidFill>
                  <a:srgbClr val="000000"/>
                </a:solidFill>
              </a:rPr>
              <a:t>melanocortin-4 receptor (MC4R)</a:t>
            </a:r>
            <a:r>
              <a:rPr lang="en-US" dirty="0"/>
              <a:t> agonist and it’s approved for kids who have one of four mutations, POMC, PCSK1, LEPR, and Bardet-Biedl syndrome. </a:t>
            </a:r>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t>Follow up once a month for the first three months and then every three months after that for at least a year. </a:t>
            </a:r>
          </a:p>
          <a:p>
            <a:pPr marL="171450" indent="-171450">
              <a:buFont typeface="Calibri"/>
              <a:buChar char="-"/>
            </a:pPr>
            <a:r>
              <a:rPr lang="en-US" dirty="0"/>
              <a:t>I don’t have a ton of kids on maintenance doses, but for those kids, I usually still follow up with them if you’re 3 to 6 months whether they stay on the medication or not.</a:t>
            </a:r>
          </a:p>
          <a:p>
            <a:pPr marL="171450" indent="-171450">
              <a:buFont typeface="Calibri"/>
              <a:buChar char="-"/>
            </a:pPr>
            <a:r>
              <a:rPr lang="en-US" dirty="0"/>
              <a:t>If during those first three months their BMI continues to </a:t>
            </a:r>
            <a:r>
              <a:rPr lang="en-US"/>
              <a:t>rise, you should stop the medication. Even if you are still on the titration of phase of a GLP one receptor agonist.</a:t>
            </a:r>
          </a:p>
          <a:p>
            <a:pPr marL="171450" indent="-171450">
              <a:buFont typeface="Calibri"/>
              <a:buChar char="-"/>
            </a:pPr>
            <a:r>
              <a:rPr lang="en-US" dirty="0"/>
              <a:t>As far as a lab monitoring on these medication’s, you should consider checking a serum </a:t>
            </a:r>
            <a:r>
              <a:rPr lang="en-US" dirty="0" err="1"/>
              <a:t>bibarb</a:t>
            </a:r>
            <a:r>
              <a:rPr lang="en-US" dirty="0"/>
              <a:t> for kids on topiramate or Qsymia because of the risk of metabolic acidosis. You might also want to get a pregnancy test for these kids given the teratogenicity of topiramate.</a:t>
            </a:r>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The  OHSU bariatric surgeons are doing </a:t>
            </a:r>
            <a:r>
              <a:rPr lang="en-US" b="1" dirty="0"/>
              <a:t>sleeve gastrectomy </a:t>
            </a:r>
            <a:r>
              <a:rPr lang="en-US" dirty="0"/>
              <a:t>on kids. They started operating on kids shortly before the pandemic and have had about 20 or so cases at this point. Sleeve gastrectomy involve removing about 80% of the stomach so it really limits the volume of food that they can take in but also has hormonal effects like decreasing grain and increasing GLP1.</a:t>
            </a:r>
          </a:p>
          <a:p>
            <a:pPr marL="171450" indent="-171450">
              <a:buFont typeface="Calibri"/>
              <a:buChar char="-"/>
            </a:pPr>
            <a:r>
              <a:rPr lang="en-US" dirty="0"/>
              <a:t>Compared with Roux-en-Y gastric bypass, sleeve gastrectomy avoids intestinal rerouting, so it does not carry the same degree of risk for issues like dumping syndrome or malabsorption-related vitamin deficiencies. It is still a major surgery requiring lifelong nutritional monitoring, but it is often favored as an initial option in adolescents. Another advantage is that it can later be converted to a rerouting procedure if needed.</a:t>
            </a:r>
          </a:p>
          <a:p>
            <a:pPr marL="171450" indent="-171450">
              <a:buFont typeface="Calibri"/>
              <a:buChar char="-"/>
            </a:pP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t>Bariatric surgery can work very well in adolescents. Their weight-loss outcomes are at least comparable to adults, and for some comorbidities the outcomes may actually be better. In the </a:t>
            </a:r>
            <a:r>
              <a:rPr lang="en-US" b="1" dirty="0"/>
              <a:t>Teen-LABS data</a:t>
            </a:r>
            <a:r>
              <a:rPr lang="en-US" dirty="0"/>
              <a:t>, adolescents had substantial and durable weight loss. They also saw major improvements in obesity-related comorbidities, depression rates and quality of life. In longer-term gastric bypass data, remission rates for type 2 diabetes and hypertension were actually higher in adolescents than in adults. </a:t>
            </a:r>
          </a:p>
          <a:p>
            <a:pPr marL="171450" indent="-171450">
              <a:buFont typeface="Calibri"/>
              <a:buChar char="-"/>
            </a:pPr>
            <a:r>
              <a:rPr lang="en-US"/>
              <a:t>Some degree of </a:t>
            </a:r>
            <a:r>
              <a:rPr lang="en-US" b="1"/>
              <a:t>weight regain</a:t>
            </a:r>
            <a:r>
              <a:rPr lang="en-US"/>
              <a:t> can happen over time, so long-term follow-up still matters. Our surgeons often recommend restarting obesity medications after surgery to help limit regain, although that is still an evolving area. </a:t>
            </a:r>
          </a:p>
          <a:p>
            <a:pPr marL="171450" indent="-171450">
              <a:buFont typeface="Calibri"/>
              <a:buChar char="-"/>
            </a:pPr>
            <a:endParaRPr lang="en-US" dirty="0"/>
          </a:p>
          <a:p>
            <a:pPr marL="171450" indent="-171450">
              <a:buFont typeface="Calibri"/>
              <a:buChar char="-"/>
            </a:pPr>
            <a:endParaRPr lang="en-US" dirty="0"/>
          </a:p>
          <a:p>
            <a:pPr marL="171450" indent="-171450">
              <a:buFont typeface="Calibri"/>
              <a:buChar char="-"/>
            </a:pP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t>The short-term risks are pretty similar in teens and adults — things like bleeding, infection, or other surgical complications. </a:t>
            </a:r>
          </a:p>
          <a:p>
            <a:pPr marL="171450" indent="-171450">
              <a:buFont typeface="Calibri"/>
              <a:buChar char="-"/>
            </a:pPr>
            <a:r>
              <a:rPr lang="en-US" dirty="0"/>
              <a:t>Where we have to be especially careful in kids is nutrition, because they are still growing and can be more vulnerable to vitamin deficiencies. Like adults, they will need lifelong supplementation. </a:t>
            </a:r>
          </a:p>
          <a:p>
            <a:pPr marL="171450" indent="-171450">
              <a:buFont typeface="Calibri"/>
              <a:buChar char="-"/>
            </a:pPr>
            <a:r>
              <a:rPr lang="en-US" dirty="0"/>
              <a:t>We also watch closely for psychosocial issues like depression, substance use, and eating disorders which </a:t>
            </a:r>
            <a:r>
              <a:rPr lang="en-US" dirty="0" err="1"/>
              <a:t>which</a:t>
            </a:r>
            <a:r>
              <a:rPr lang="en-US" dirty="0"/>
              <a:t> teens have a higher </a:t>
            </a:r>
            <a:r>
              <a:rPr lang="en-US" dirty="0" err="1"/>
              <a:t>prevelence</a:t>
            </a:r>
            <a:r>
              <a:rPr lang="en-US" dirty="0"/>
              <a:t> of anyway. </a:t>
            </a:r>
          </a:p>
          <a:p>
            <a:pPr marL="171450" indent="-171450">
              <a:buFont typeface="Calibri"/>
              <a:buChar char="-"/>
            </a:pPr>
            <a:r>
              <a:rPr lang="en-US"/>
              <a:t>And because these patients have many years ahead of them, they will more often need revisional surgery later in life compared to adults.</a:t>
            </a:r>
          </a:p>
          <a:p>
            <a:pPr marL="171450" indent="-171450">
              <a:buFont typeface="Calibri"/>
              <a:buChar char="-"/>
            </a:pPr>
            <a:r>
              <a:rPr lang="en-US" dirty="0"/>
              <a:t>Even with that, the overall safety profile in adolescents is similar to adults, and for teens with severe obesity and important comorbidities, the benefits generally outweigh the risks.</a:t>
            </a:r>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4801274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40493dde92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g140493dde92_0_2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indent="-171450">
              <a:buClr>
                <a:srgbClr val="364852"/>
              </a:buClr>
              <a:buSzPts val="1200"/>
              <a:buFont typeface="Calibri"/>
              <a:buChar char="-"/>
              <a:defRPr/>
            </a:pPr>
            <a:r>
              <a:rPr lang="en-US" dirty="0">
                <a:solidFill>
                  <a:srgbClr val="364852"/>
                </a:solidFill>
              </a:rPr>
              <a:t>Along with practicing primary care pediatrics, I have an obesity medicine certification and also serve in the OHSU Healthy Lifestyles Clinic. </a:t>
            </a:r>
            <a:endParaRPr lang="en-US" dirty="0">
              <a:solidFill>
                <a:srgbClr val="000000"/>
              </a:solidFill>
            </a:endParaRPr>
          </a:p>
          <a:p>
            <a:pPr marL="171450" indent="-171450">
              <a:buClr>
                <a:srgbClr val="364852"/>
              </a:buClr>
              <a:buSzPts val="1200"/>
              <a:buFont typeface="Calibri"/>
              <a:buChar char="-"/>
              <a:defRPr/>
            </a:pPr>
            <a:r>
              <a:rPr lang="en-US" dirty="0">
                <a:solidFill>
                  <a:srgbClr val="364852"/>
                </a:solidFill>
              </a:rPr>
              <a:t>We’re a multidisciplinary team that includes Dr. Kimberly Reynolds, a child psychologist; Christina Gross, a dietician; and Jessica Nasan, a physical therapist. </a:t>
            </a:r>
            <a:endParaRPr lang="en-US">
              <a:solidFill>
                <a:srgbClr val="000000"/>
              </a:solidFill>
            </a:endParaRPr>
          </a:p>
          <a:p>
            <a:pPr marL="171450" indent="-171450">
              <a:buClr>
                <a:srgbClr val="364852"/>
              </a:buClr>
              <a:buSzPts val="1200"/>
              <a:buFont typeface="Calibri"/>
              <a:buChar char="-"/>
              <a:defRPr/>
            </a:pPr>
            <a:r>
              <a:rPr lang="en-US" dirty="0">
                <a:solidFill>
                  <a:srgbClr val="364852"/>
                </a:solidFill>
              </a:rPr>
              <a:t>Anyone with obesity can be referred. There is no age limit and they do not have to have metabolic comorbidities. We have a higher than average prevalence of kids with neurodevelopmental diagnoses, psychiatric or social complexities as well although none of these are required either. </a:t>
            </a:r>
            <a:endParaRPr lang="en-US">
              <a:solidFill>
                <a:srgbClr val="000000"/>
              </a:solidFill>
            </a:endParaRPr>
          </a:p>
          <a:p>
            <a:pPr marL="171450" indent="-171450">
              <a:buClr>
                <a:srgbClr val="364852"/>
              </a:buClr>
              <a:buSzPts val="1200"/>
              <a:buFont typeface="Calibri"/>
              <a:buChar char="-"/>
              <a:defRPr/>
            </a:pPr>
            <a:r>
              <a:rPr lang="en-US">
                <a:solidFill>
                  <a:srgbClr val="364852"/>
                </a:solidFill>
              </a:rPr>
              <a:t>We are a good “one stop shop” for kids who may need extra support. </a:t>
            </a:r>
            <a:endParaRPr lang="en-US">
              <a:solidFill>
                <a:srgbClr val="000000"/>
              </a:solidFill>
            </a:endParaRPr>
          </a:p>
          <a:p>
            <a:pPr marL="171450" indent="-171450">
              <a:buClr>
                <a:srgbClr val="364852"/>
              </a:buClr>
              <a:buSzPts val="1200"/>
              <a:buFont typeface="Calibri"/>
              <a:buChar char="-"/>
              <a:defRPr/>
            </a:pPr>
            <a:r>
              <a:rPr lang="en-US" dirty="0">
                <a:solidFill>
                  <a:srgbClr val="364852"/>
                </a:solidFill>
              </a:rPr>
              <a:t>We only see patients on Wednesdays, and our waiting list is about a year. And once they are established in our clinic, we see most families about once every three months. As </a:t>
            </a:r>
            <a:r>
              <a:rPr lang="en-US" dirty="0" err="1">
                <a:solidFill>
                  <a:srgbClr val="364852"/>
                </a:solidFill>
              </a:rPr>
              <a:t>you’lll</a:t>
            </a:r>
            <a:r>
              <a:rPr lang="en-US" dirty="0">
                <a:solidFill>
                  <a:srgbClr val="364852"/>
                </a:solidFill>
              </a:rPr>
              <a:t> earn in a few moments, this is less often than what is recommended by the AAP for “intensive” treatment. And so we ask that primary care practices continue to be involved as the medical home, fill the gaps of follow-up and counseling, and assist with care coordination.</a:t>
            </a:r>
            <a:endParaRPr lang="en-US"/>
          </a:p>
        </p:txBody>
      </p:sp>
      <p:sp>
        <p:nvSpPr>
          <p:cNvPr id="194" name="Google Shape;194;g140493dde92_0_2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defRPr/>
            </a:pPr>
            <a:r>
              <a:rPr lang="en-US"/>
              <a:t>At OHSU, we have a lot of people doing excellent work to care for children with. </a:t>
            </a:r>
          </a:p>
          <a:p>
            <a:pPr marL="171450" indent="-171450">
              <a:buFont typeface="Calibri"/>
              <a:buChar char="-"/>
              <a:defRPr/>
            </a:pPr>
            <a:r>
              <a:rPr lang="en-US" dirty="0"/>
              <a:t>Our gastroenterologists will see those with </a:t>
            </a:r>
            <a:r>
              <a:rPr lang="en-US" dirty="0" err="1"/>
              <a:t>Steatotic</a:t>
            </a:r>
            <a:r>
              <a:rPr lang="en-US" dirty="0"/>
              <a:t> Liver Disease. Dr. Maggie Likes in pediatric cardiology sees kids with suspected familial hyperlipidemia. Nephrology will see the kids with hypertension. Our endocrinology department sees those with Type 2 Diabetes but they also have a prediabetes clinic. Their waiting list is as long, if not longer than ours so they are prioritizing the kids with a HbA1C of 6 and above. We have pediatric sleep medicine who see kids with obstructive sleep apnea. We have a chronic pain clinic. </a:t>
            </a:r>
          </a:p>
          <a:p>
            <a:pPr marL="171450" indent="-171450">
              <a:buFont typeface="Calibri"/>
              <a:buChar char="-"/>
              <a:defRPr/>
            </a:pPr>
            <a:r>
              <a:rPr lang="en-US" dirty="0"/>
              <a:t>You can also refer to physical therapy, nutrition, or psychology as individual services outside of the Healthy Lifestyles Clinic as well. </a:t>
            </a:r>
          </a:p>
          <a:p>
            <a:pPr marL="171450" indent="-171450">
              <a:buFont typeface="Calibri"/>
              <a:buChar char="-"/>
              <a:defRPr/>
            </a:pPr>
            <a:r>
              <a:rPr lang="en-US" dirty="0"/>
              <a:t>So there are many </a:t>
            </a:r>
            <a:r>
              <a:rPr lang="en-US" dirty="0" err="1"/>
              <a:t>specialities</a:t>
            </a:r>
            <a:r>
              <a:rPr lang="en-US" dirty="0"/>
              <a:t> at OHSU to whom you can refer to, to tailor care for your patient. We all live in different departments, so at this time you have to refer to each of up separately.</a:t>
            </a:r>
          </a:p>
          <a:p>
            <a:endParaRPr lang="en-US" dirty="0"/>
          </a:p>
        </p:txBody>
      </p:sp>
      <p:sp>
        <p:nvSpPr>
          <p:cNvPr id="4" name="Slide Number Placeholder 3"/>
          <p:cNvSpPr>
            <a:spLocks noGrp="1"/>
          </p:cNvSpPr>
          <p:nvPr>
            <p:ph type="sldNum" sz="quarter" idx="5"/>
          </p:nvPr>
        </p:nvSpPr>
        <p:spPr/>
        <p:txBody>
          <a:bodyPr/>
          <a:lstStyle/>
          <a:p>
            <a:pPr defTabSz="966612">
              <a:defRPr/>
            </a:pPr>
            <a:fld id="{B1CEFDF8-A5BE-451B-8CD4-A6182E1E4EF7}" type="slidenum">
              <a:rPr lang="en-US">
                <a:solidFill>
                  <a:prstClr val="black"/>
                </a:solidFill>
                <a:latin typeface="Calibri" panose="020F0502020204030204"/>
              </a:rPr>
              <a:pPr defTabSz="966612">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3762248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t>Obesity is a chronic complex disease of excess adiposity that can impair health. In kids, we imprecis</a:t>
            </a:r>
            <a:r>
              <a:rPr lang="en-US"/>
              <a:t>ely approximate it using BMI or weight-for-length percentiles. </a:t>
            </a:r>
            <a:endParaRPr lang="en-US" dirty="0"/>
          </a:p>
          <a:p>
            <a:pPr marL="171450" indent="-171450">
              <a:buFont typeface="Calibri"/>
              <a:buChar char="-"/>
            </a:pPr>
            <a:r>
              <a:rPr lang="en-US"/>
              <a:t>Growth charts for kids</a:t>
            </a:r>
          </a:p>
          <a:p>
            <a:pPr marL="628650" lvl="1" indent="-171450">
              <a:buFont typeface="Courier New"/>
              <a:buChar char="o"/>
            </a:pPr>
            <a:r>
              <a:rPr lang="en-US" dirty="0"/>
              <a:t>Less than 2 </a:t>
            </a:r>
            <a:r>
              <a:rPr lang="en-US" dirty="0" err="1"/>
              <a:t>y.o</a:t>
            </a:r>
            <a:r>
              <a:rPr lang="en-US" dirty="0"/>
              <a:t>. - </a:t>
            </a:r>
            <a:r>
              <a:rPr lang="en-US" b="1" dirty="0"/>
              <a:t>WHO </a:t>
            </a:r>
            <a:r>
              <a:rPr lang="en-US" dirty="0"/>
              <a:t>charts, which uses weight-for-length %tile</a:t>
            </a:r>
          </a:p>
          <a:p>
            <a:pPr marL="628650" lvl="1" indent="-171450">
              <a:buFont typeface="Courier New"/>
              <a:buChar char="o"/>
            </a:pPr>
            <a:r>
              <a:rPr lang="en-US" dirty="0"/>
              <a:t>Above 2 </a:t>
            </a:r>
            <a:r>
              <a:rPr lang="en-US" dirty="0" err="1"/>
              <a:t>y.o</a:t>
            </a:r>
            <a:r>
              <a:rPr lang="en-US" dirty="0"/>
              <a:t>., use </a:t>
            </a:r>
            <a:r>
              <a:rPr lang="en-US" b="1" dirty="0"/>
              <a:t>CDC </a:t>
            </a:r>
            <a:r>
              <a:rPr lang="en-US" dirty="0"/>
              <a:t>charts, which uses BMI %tile</a:t>
            </a:r>
          </a:p>
          <a:p>
            <a:pPr marL="171450" indent="-171450">
              <a:buFont typeface="Calibri"/>
              <a:buChar char="-"/>
            </a:pPr>
            <a:r>
              <a:rPr lang="en-US"/>
              <a:t>For those with obesity, we might have to use extended growth charts and report obesity as a % of the 95%tile. The CDC release these extended charts just a few years ago. The one I have on this slide is EPIC generated, which gives me the same percentile but more lines, which I prefer.</a:t>
            </a:r>
          </a:p>
          <a:p>
            <a:pPr marL="171450" indent="-171450">
              <a:buFont typeface="Calibri"/>
              <a:buChar char="-"/>
            </a:pPr>
            <a:r>
              <a:rPr lang="en-US" dirty="0"/>
              <a:t>We cannot forget the fact that BMI is oversimplified. It cannot tell the difference between fat and fat-free mass. It will over or under diagnose obesity in certain racial or ethnic groups, and</a:t>
            </a:r>
            <a:r>
              <a:rPr lang="en-US"/>
              <a:t> cannot tell you where that adipose tissue is distributed on the body – which can affect metabolic risk.</a:t>
            </a:r>
          </a:p>
          <a:p>
            <a:pPr marL="171450" indent="-171450">
              <a:buFont typeface="Calibri"/>
              <a:buChar char="-"/>
            </a:pPr>
            <a:r>
              <a:rPr lang="en-US" dirty="0"/>
              <a:t>I don't use waist circumference in kids. There are no established norms in kids like there are in adults, and it doesn't change management for me.</a:t>
            </a:r>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defRPr/>
            </a:pPr>
            <a:r>
              <a:rPr lang="en-US" dirty="0"/>
              <a:t>The </a:t>
            </a:r>
            <a:r>
              <a:rPr lang="en-US" b="1" dirty="0"/>
              <a:t>prevalence </a:t>
            </a:r>
            <a:r>
              <a:rPr lang="en-US" dirty="0"/>
              <a:t>of pediatric obesity has been increasing for decades, and </a:t>
            </a:r>
            <a:r>
              <a:rPr lang="en-US"/>
              <a:t>it is multifactorial.</a:t>
            </a:r>
          </a:p>
          <a:p>
            <a:pPr marL="171450" indent="-171450">
              <a:buFont typeface="Calibri"/>
              <a:buChar char="-"/>
              <a:defRPr/>
            </a:pPr>
            <a:r>
              <a:rPr lang="en-US" b="1" dirty="0"/>
              <a:t>Genetics </a:t>
            </a:r>
            <a:r>
              <a:rPr lang="en-US" dirty="0"/>
              <a:t>plays about half the part (somewhere between 40-70%), but for the vast majority of people it is not syndromic or a single gene mutation. For most kids, it is polygenic and shaped by generations of ancestors fighting for survival. Now their genetic make-up is interacting with this modern world – one that favors inactivity and lower quality, energy-dense foods. </a:t>
            </a:r>
          </a:p>
          <a:p>
            <a:pPr marL="171450" indent="-171450">
              <a:buFont typeface="Calibri"/>
              <a:buChar char="-"/>
              <a:defRPr/>
            </a:pPr>
            <a:r>
              <a:rPr lang="en-US"/>
              <a:t>The </a:t>
            </a:r>
            <a:r>
              <a:rPr lang="en-US" b="1"/>
              <a:t>individual choices</a:t>
            </a:r>
            <a:r>
              <a:rPr lang="en-US"/>
              <a:t> we make matter, but we can only function within the </a:t>
            </a:r>
            <a:r>
              <a:rPr lang="en-US" b="1"/>
              <a:t>environment </a:t>
            </a:r>
            <a:r>
              <a:rPr lang="en-US"/>
              <a:t>and </a:t>
            </a:r>
            <a:r>
              <a:rPr lang="en-US" b="1"/>
              <a:t>systems </a:t>
            </a:r>
            <a:r>
              <a:rPr lang="en-US"/>
              <a:t>that we live in. It is a chronic disease that reflects a society and political structure that favors profits over public health. Families are living with financial strain, cuts to social programs, and poor access to healthcare or mental health support make healthy choices sustainable. It costs money to be healthy in this country. </a:t>
            </a:r>
          </a:p>
          <a:p>
            <a:pPr marL="171450" indent="-171450">
              <a:buFont typeface="Calibri"/>
              <a:buChar char="-"/>
              <a:defRPr/>
            </a:pPr>
            <a:r>
              <a:rPr lang="en-US"/>
              <a:t>On top of that, </a:t>
            </a:r>
            <a:r>
              <a:rPr lang="en-US" b="1"/>
              <a:t>inequities </a:t>
            </a:r>
            <a:r>
              <a:rPr lang="en-US"/>
              <a:t>like racism, weight stigma, adverse childhood experiences, and other social determinants of health are also contributing factors.</a:t>
            </a:r>
          </a:p>
          <a:p>
            <a:pPr marL="171450" indent="-171450">
              <a:buFont typeface="Calibri"/>
              <a:buChar char="-"/>
              <a:defRPr/>
            </a:pPr>
            <a:r>
              <a:rPr lang="en-US"/>
              <a:t>To treat obesity, we need to partner with families, work with our colleagues in other disciplines, push for systems-level change, and make sure newer treatments are being used thoughtfully and equitably. Treating obesity is just as much a fight for social justice as it is treatment of a medical disease.</a:t>
            </a:r>
            <a:endParaRPr lang="en-US" dirty="0"/>
          </a:p>
          <a:p>
            <a:pPr>
              <a:defRPr/>
            </a:pPr>
            <a:endParaRPr lang="en-US" u="none" dirty="0"/>
          </a:p>
          <a:p>
            <a:r>
              <a:rPr lang="en-US" u="none" dirty="0"/>
              <a:t>---</a:t>
            </a:r>
          </a:p>
          <a:p>
            <a:pPr>
              <a:defRPr/>
            </a:pPr>
            <a:endParaRPr lang="en-US" dirty="0"/>
          </a:p>
          <a:p>
            <a:pPr defTabSz="966612">
              <a:defRPr/>
            </a:pPr>
            <a:r>
              <a:rPr lang="en-US" dirty="0"/>
              <a:t>A small minority of severe, early-onset cases are monogenic, generally under five percent, and true endocrine causes are even rarer, under one percent. </a:t>
            </a:r>
          </a:p>
        </p:txBody>
      </p:sp>
      <p:sp>
        <p:nvSpPr>
          <p:cNvPr id="4" name="Slide Number Placeholder 3"/>
          <p:cNvSpPr>
            <a:spLocks noGrp="1"/>
          </p:cNvSpPr>
          <p:nvPr>
            <p:ph type="sldNum" sz="quarter" idx="5"/>
          </p:nvPr>
        </p:nvSpPr>
        <p:spPr/>
        <p:txBody>
          <a:bodyPr/>
          <a:lstStyle/>
          <a:p>
            <a:pPr algn="l" defTabSz="966612">
              <a:buClr>
                <a:srgbClr val="000000"/>
              </a:buClr>
              <a:defRPr/>
            </a:pPr>
            <a:fld id="{F7510C22-AB3E-3144-954A-30AFB7F4824B}" type="slidenum">
              <a:rPr lang="en-US" sz="1500" kern="0">
                <a:solidFill>
                  <a:srgbClr val="000000"/>
                </a:solidFill>
                <a:latin typeface="Arial"/>
                <a:cs typeface="Arial"/>
                <a:sym typeface="Arial"/>
              </a:rPr>
              <a:pPr algn="l" defTabSz="966612">
                <a:buClr>
                  <a:srgbClr val="000000"/>
                </a:buClr>
                <a:defRPr/>
              </a:pPr>
              <a:t>7</a:t>
            </a:fld>
            <a:endParaRPr lang="en-US" sz="1500" kern="0">
              <a:solidFill>
                <a:srgbClr val="000000"/>
              </a:solidFill>
              <a:latin typeface="Arial"/>
              <a:cs typeface="Arial"/>
              <a:sym typeface="Arial"/>
            </a:endParaRPr>
          </a:p>
        </p:txBody>
      </p:sp>
    </p:spTree>
    <p:extLst>
      <p:ext uri="{BB962C8B-B14F-4D97-AF65-F5344CB8AC3E}">
        <p14:creationId xmlns:p14="http://schemas.microsoft.com/office/powerpoint/2010/main" val="3926973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t>Once you've diagnosed obesity, taking a thorough history and physical is imperative. In the healthy lifestyles clinic, we have the luxury of doing 3-4 hour long intake visits to gather all this history. In primary care, there is little time for this in a single visit, but should probably be divided up into multiple.</a:t>
            </a:r>
          </a:p>
          <a:p>
            <a:pPr marL="171450" indent="-171450">
              <a:buFont typeface="Calibri"/>
              <a:buChar char="-"/>
            </a:pPr>
            <a:r>
              <a:rPr lang="en-US" dirty="0"/>
              <a:t>Take note of what medications they take or have taken that might promote weight gain or metabolic changes. </a:t>
            </a:r>
          </a:p>
          <a:p>
            <a:pPr marL="171450" indent="-171450">
              <a:buFont typeface="Calibri"/>
              <a:buChar char="-"/>
            </a:pPr>
            <a:r>
              <a:rPr lang="en-US" dirty="0"/>
              <a:t>Very early-onset obesity (less than 5, and especially less than 2 </a:t>
            </a:r>
            <a:r>
              <a:rPr lang="en-US" dirty="0" err="1"/>
              <a:t>y.o</a:t>
            </a:r>
            <a:r>
              <a:rPr lang="en-US" dirty="0"/>
              <a:t>.), having a strong family history of severe obesity, hyperphagia, severe developmental delays or anatomic abnormalities might suggest a stronger genetic component and warrant a work-up or earlier treatment. However this is quite rare - less than 5% of kids have an identifiable genetic variant or endocrine etiology for their obesity, so it's something to have on your radar but not common enough to screen for on a regular basis.</a:t>
            </a:r>
          </a:p>
          <a:p>
            <a:endParaRPr lang="en-US" dirty="0"/>
          </a:p>
          <a:p>
            <a:pPr marL="171450" indent="-171450">
              <a:buFont typeface="Calibri"/>
              <a:buChar char="-"/>
            </a:pP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e0967f041a_0_138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e0967f041a_0_138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171450" indent="-171450">
              <a:buFont typeface="Calibri"/>
              <a:buChar char="-"/>
            </a:pPr>
            <a:r>
              <a:rPr lang="en-US" dirty="0"/>
              <a:t>I'll talk a little bit more about comorbidities in subsequent slides, but I put this busy slide here to show that a review of systems and physical exam for obesity is </a:t>
            </a:r>
            <a:r>
              <a:rPr lang="en-US" b="1" dirty="0"/>
              <a:t>head to toe. </a:t>
            </a:r>
          </a:p>
          <a:p>
            <a:pPr marL="171450" indent="-171450">
              <a:buFont typeface="Calibri"/>
              <a:buChar char="-"/>
            </a:pPr>
            <a:r>
              <a:rPr lang="en-US" dirty="0"/>
              <a:t>What I'll see most often in kids is </a:t>
            </a:r>
            <a:r>
              <a:rPr lang="en-US" b="1" dirty="0"/>
              <a:t>acanthosis nigricans, abdominal striae, enlarged tonsils, and low arches</a:t>
            </a:r>
            <a:r>
              <a:rPr lang="en-US" dirty="0"/>
              <a:t> in the feet. Sometimes I'll see </a:t>
            </a:r>
            <a:r>
              <a:rPr lang="en-US" b="1" dirty="0"/>
              <a:t>rashes </a:t>
            </a:r>
            <a:r>
              <a:rPr lang="en-US" dirty="0"/>
              <a:t>like intertrigo. Their </a:t>
            </a:r>
            <a:r>
              <a:rPr lang="en-US" b="1" dirty="0"/>
              <a:t>blood pressures </a:t>
            </a:r>
            <a:r>
              <a:rPr lang="en-US" dirty="0"/>
              <a:t>are always high when they come in, but are rarely sustained when I ask for repeats from their PCP or when getting ambulatory blood pressure measurement. It's probably more of a reflection of white coat hypertension, especially when they come into our office expecting to talk about their weight – a topic that brings up a lot of stress.</a:t>
            </a:r>
          </a:p>
          <a:p>
            <a:pPr marL="171450" indent="-171450">
              <a:buFont typeface="Calibri"/>
              <a:buChar char="-"/>
            </a:pPr>
            <a:r>
              <a:rPr lang="en-US" b="1" dirty="0"/>
              <a:t>Mental health issues</a:t>
            </a:r>
            <a:r>
              <a:rPr lang="en-US" dirty="0"/>
              <a:t> are very common, including eating disorder behavior. It's often exacerbated by bullying at school or even at home.</a:t>
            </a:r>
          </a:p>
          <a:p>
            <a:pPr marL="171450" indent="-171450">
              <a:buFont typeface="Calibri"/>
              <a:buChar char="-"/>
            </a:pPr>
            <a:r>
              <a:rPr lang="en-US" b="1" dirty="0"/>
              <a:t>Neurodevelopmental disabilities </a:t>
            </a:r>
            <a:r>
              <a:rPr lang="en-US" dirty="0"/>
              <a:t>including autism, ADHD, intellectual disabilities, communication and motor delays are more common in this population. Again, these rarely a part of a larger genetic syndrome, but often does play a part in impulse control and behavior, </a:t>
            </a:r>
            <a:r>
              <a:rPr lang="en-US" dirty="0">
                <a:solidFill>
                  <a:srgbClr val="001D35"/>
                </a:solidFill>
              </a:rPr>
              <a:t>sedentary behaviors, and sensory issues leading to limited diets.</a:t>
            </a:r>
            <a:r>
              <a:rPr lang="en-US" dirty="0">
                <a:solidFill>
                  <a:srgbClr val="0A0A0A"/>
                </a:solidFill>
                <a:highlight>
                  <a:srgbClr val="FFFFFF"/>
                </a:highlight>
              </a:rPr>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12"/>
        <p:cNvGrpSpPr/>
        <p:nvPr/>
      </p:nvGrpSpPr>
      <p:grpSpPr>
        <a:xfrm>
          <a:off x="0" y="0"/>
          <a:ext cx="0" cy="0"/>
          <a:chOff x="0" y="0"/>
          <a:chExt cx="0" cy="0"/>
        </a:xfrm>
      </p:grpSpPr>
      <p:sp>
        <p:nvSpPr>
          <p:cNvPr id="13" name="Google Shape;13;p2"/>
          <p:cNvSpPr/>
          <p:nvPr/>
        </p:nvSpPr>
        <p:spPr>
          <a:xfrm>
            <a:off x="175590" y="7351443"/>
            <a:ext cx="1204045" cy="878158"/>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46280" tIns="73120" rIns="146280" bIns="7312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88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6349025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Headline and Bulleted List">
  <p:cSld name="Headline and Bulleted List">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1170432" y="1170432"/>
            <a:ext cx="12055200" cy="137184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3"/>
              </a:buClr>
              <a:buSzPts val="4000"/>
              <a:buFont typeface="Lato"/>
              <a:buNone/>
              <a:defRPr sz="6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5"/>
          <p:cNvSpPr txBox="1">
            <a:spLocks noGrp="1"/>
          </p:cNvSpPr>
          <p:nvPr>
            <p:ph type="body" idx="1"/>
          </p:nvPr>
        </p:nvSpPr>
        <p:spPr>
          <a:xfrm>
            <a:off x="1170432" y="2780336"/>
            <a:ext cx="12054720" cy="4291200"/>
          </a:xfrm>
          <a:prstGeom prst="rect">
            <a:avLst/>
          </a:prstGeom>
          <a:noFill/>
          <a:ln>
            <a:noFill/>
          </a:ln>
        </p:spPr>
        <p:txBody>
          <a:bodyPr spcFirstLastPara="1" wrap="square" lIns="91425" tIns="45700" rIns="91425" bIns="45700" anchor="t" anchorCtr="0">
            <a:normAutofit/>
          </a:bodyPr>
          <a:lstStyle>
            <a:lvl1pPr marL="731520" lvl="0" indent="-609600" algn="l">
              <a:lnSpc>
                <a:spcPct val="130000"/>
              </a:lnSpc>
              <a:spcBef>
                <a:spcPts val="768"/>
              </a:spcBef>
              <a:spcAft>
                <a:spcPts val="0"/>
              </a:spcAft>
              <a:buClr>
                <a:schemeClr val="dk1"/>
              </a:buClr>
              <a:buSzPts val="2400"/>
              <a:buChar char="•"/>
              <a:defRPr>
                <a:latin typeface="Arial"/>
                <a:ea typeface="Arial"/>
                <a:cs typeface="Arial"/>
                <a:sym typeface="Arial"/>
              </a:defRPr>
            </a:lvl1pPr>
            <a:lvl2pPr marL="1463040" lvl="1" indent="-609600" algn="l">
              <a:lnSpc>
                <a:spcPct val="130000"/>
              </a:lnSpc>
              <a:spcBef>
                <a:spcPts val="768"/>
              </a:spcBef>
              <a:spcAft>
                <a:spcPts val="0"/>
              </a:spcAft>
              <a:buClr>
                <a:schemeClr val="dk1"/>
              </a:buClr>
              <a:buSzPts val="2400"/>
              <a:buChar char="–"/>
              <a:defRPr>
                <a:latin typeface="Arial"/>
                <a:ea typeface="Arial"/>
                <a:cs typeface="Arial"/>
                <a:sym typeface="Arial"/>
              </a:defRPr>
            </a:lvl2pPr>
            <a:lvl3pPr marL="2194560" lvl="2" indent="-609600" algn="l">
              <a:lnSpc>
                <a:spcPct val="130000"/>
              </a:lnSpc>
              <a:spcBef>
                <a:spcPts val="768"/>
              </a:spcBef>
              <a:spcAft>
                <a:spcPts val="0"/>
              </a:spcAft>
              <a:buClr>
                <a:schemeClr val="dk1"/>
              </a:buClr>
              <a:buSzPts val="2400"/>
              <a:buChar char="•"/>
              <a:defRPr>
                <a:latin typeface="Arial"/>
                <a:ea typeface="Arial"/>
                <a:cs typeface="Arial"/>
                <a:sym typeface="Arial"/>
              </a:defRPr>
            </a:lvl3pPr>
            <a:lvl4pPr marL="2926080" lvl="3" indent="-609600" algn="l">
              <a:lnSpc>
                <a:spcPct val="130000"/>
              </a:lnSpc>
              <a:spcBef>
                <a:spcPts val="768"/>
              </a:spcBef>
              <a:spcAft>
                <a:spcPts val="0"/>
              </a:spcAft>
              <a:buClr>
                <a:schemeClr val="dk1"/>
              </a:buClr>
              <a:buSzPts val="2400"/>
              <a:buChar char="–"/>
              <a:defRPr>
                <a:latin typeface="Arial"/>
                <a:ea typeface="Arial"/>
                <a:cs typeface="Arial"/>
                <a:sym typeface="Arial"/>
              </a:defRPr>
            </a:lvl4pPr>
            <a:lvl5pPr marL="3657600" lvl="4" indent="-609600" algn="l">
              <a:lnSpc>
                <a:spcPct val="130000"/>
              </a:lnSpc>
              <a:spcBef>
                <a:spcPts val="768"/>
              </a:spcBef>
              <a:spcAft>
                <a:spcPts val="0"/>
              </a:spcAft>
              <a:buClr>
                <a:schemeClr val="dk1"/>
              </a:buClr>
              <a:buSzPts val="2400"/>
              <a:buChar char="»"/>
              <a:defRPr>
                <a:latin typeface="Arial"/>
                <a:ea typeface="Arial"/>
                <a:cs typeface="Arial"/>
                <a:sym typeface="Arial"/>
              </a:defRPr>
            </a:lvl5pPr>
            <a:lvl6pPr marL="4389120" lvl="5" indent="-548640" algn="l">
              <a:lnSpc>
                <a:spcPct val="100000"/>
              </a:lnSpc>
              <a:spcBef>
                <a:spcPts val="576"/>
              </a:spcBef>
              <a:spcAft>
                <a:spcPts val="0"/>
              </a:spcAft>
              <a:buClr>
                <a:schemeClr val="dk1"/>
              </a:buClr>
              <a:buSzPts val="1800"/>
              <a:buChar char="•"/>
              <a:defRPr/>
            </a:lvl6pPr>
            <a:lvl7pPr marL="5120640" lvl="6" indent="-548640" algn="l">
              <a:lnSpc>
                <a:spcPct val="100000"/>
              </a:lnSpc>
              <a:spcBef>
                <a:spcPts val="576"/>
              </a:spcBef>
              <a:spcAft>
                <a:spcPts val="0"/>
              </a:spcAft>
              <a:buClr>
                <a:schemeClr val="dk1"/>
              </a:buClr>
              <a:buSzPts val="1800"/>
              <a:buChar char="•"/>
              <a:defRPr/>
            </a:lvl7pPr>
            <a:lvl8pPr marL="5852160" lvl="7" indent="-548640" algn="l">
              <a:lnSpc>
                <a:spcPct val="100000"/>
              </a:lnSpc>
              <a:spcBef>
                <a:spcPts val="576"/>
              </a:spcBef>
              <a:spcAft>
                <a:spcPts val="0"/>
              </a:spcAft>
              <a:buClr>
                <a:schemeClr val="dk1"/>
              </a:buClr>
              <a:buSzPts val="1800"/>
              <a:buChar char="•"/>
              <a:defRPr/>
            </a:lvl8pPr>
            <a:lvl9pPr marL="6583680" lvl="8" indent="-548640" algn="l">
              <a:lnSpc>
                <a:spcPct val="100000"/>
              </a:lnSpc>
              <a:spcBef>
                <a:spcPts val="576"/>
              </a:spcBef>
              <a:spcAft>
                <a:spcPts val="0"/>
              </a:spcAft>
              <a:buClr>
                <a:schemeClr val="dk1"/>
              </a:buClr>
              <a:buSzPts val="1800"/>
              <a:buChar char="•"/>
              <a:defRPr/>
            </a:lvl9pPr>
          </a:lstStyle>
          <a:p>
            <a:endParaRPr/>
          </a:p>
        </p:txBody>
      </p:sp>
      <p:sp>
        <p:nvSpPr>
          <p:cNvPr id="61" name="Google Shape;61;p15"/>
          <p:cNvSpPr/>
          <p:nvPr/>
        </p:nvSpPr>
        <p:spPr>
          <a:xfrm>
            <a:off x="471594" y="7332584"/>
            <a:ext cx="946080" cy="584160"/>
          </a:xfrm>
          <a:prstGeom prst="rect">
            <a:avLst/>
          </a:prstGeom>
          <a:noFill/>
          <a:ln>
            <a:noFill/>
          </a:ln>
        </p:spPr>
        <p:txBody>
          <a:bodyPr spcFirstLastPara="1" wrap="square" lIns="146280" tIns="73120" rIns="146280" bIns="73120"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920" b="0" i="0" u="none" strike="noStrike" cap="none">
                <a:solidFill>
                  <a:schemeClr val="dk2"/>
                </a:solidFill>
                <a:latin typeface="Arial"/>
                <a:ea typeface="Arial"/>
                <a:cs typeface="Arial"/>
                <a:sym typeface="Arial"/>
              </a:rPr>
              <a:pPr marL="0" marR="0" lvl="0" indent="0" algn="l" rtl="0">
                <a:lnSpc>
                  <a:spcPct val="100000"/>
                </a:lnSpc>
                <a:spcBef>
                  <a:spcPts val="0"/>
                </a:spcBef>
                <a:spcAft>
                  <a:spcPts val="0"/>
                </a:spcAft>
                <a:buClr>
                  <a:srgbClr val="000000"/>
                </a:buClr>
                <a:buSzPts val="1200"/>
                <a:buFont typeface="Arial"/>
                <a:buNone/>
              </a:pPr>
              <a:t>‹#›</a:t>
            </a:fld>
            <a:endParaRPr sz="1920" b="0" i="0"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3393454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Headline and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70434" y="1170433"/>
            <a:ext cx="12167972" cy="993853"/>
          </a:xfrm>
        </p:spPr>
        <p:txBody>
          <a:bodyPr>
            <a:noAutofit/>
          </a:bodyPr>
          <a:lstStyle>
            <a:lvl1pPr algn="l">
              <a:defRPr sz="6400"/>
            </a:lvl1pPr>
          </a:lstStyle>
          <a:p>
            <a:r>
              <a:rPr lang="en-US"/>
              <a:t>Click to edit title style</a:t>
            </a:r>
          </a:p>
        </p:txBody>
      </p:sp>
      <p:sp>
        <p:nvSpPr>
          <p:cNvPr id="4" name="Slide Number Placeholder 5"/>
          <p:cNvSpPr>
            <a:spLocks noGrp="1"/>
          </p:cNvSpPr>
          <p:nvPr userDrawn="1"/>
        </p:nvSpPr>
        <p:spPr>
          <a:xfrm>
            <a:off x="471596" y="7332586"/>
            <a:ext cx="946148" cy="584200"/>
          </a:xfrm>
          <a:prstGeom prst="rect">
            <a:avLst/>
          </a:prstGeom>
        </p:spPr>
        <p:txBody>
          <a:bodyPr vert="horz" lIns="146304" tIns="73152" rIns="146304" bIns="73152"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920" smtClean="0">
                <a:solidFill>
                  <a:schemeClr val="tx2"/>
                </a:solidFill>
                <a:latin typeface="Noto Serif" charset="0"/>
                <a:ea typeface="Noto Serif" charset="0"/>
                <a:cs typeface="Noto Serif" charset="0"/>
              </a:rPr>
              <a:pPr algn="l"/>
              <a:t>‹#›</a:t>
            </a:fld>
            <a:endParaRPr lang="en-US" sz="1920">
              <a:solidFill>
                <a:schemeClr val="tx2"/>
              </a:solidFill>
              <a:latin typeface="Noto Serif" charset="0"/>
              <a:ea typeface="Noto Serif" charset="0"/>
              <a:cs typeface="Noto Serif" charset="0"/>
            </a:endParaRPr>
          </a:p>
        </p:txBody>
      </p:sp>
    </p:spTree>
    <p:extLst>
      <p:ext uri="{BB962C8B-B14F-4D97-AF65-F5344CB8AC3E}">
        <p14:creationId xmlns:p14="http://schemas.microsoft.com/office/powerpoint/2010/main" val="33582762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nk w/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510283"/>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864605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0F0F1"/>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4.svg"/><Relationship Id="rId5" Type="http://schemas.openxmlformats.org/officeDocument/2006/relationships/image" Target="../media/image13.sv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3.svg"/><Relationship Id="rId5" Type="http://schemas.openxmlformats.org/officeDocument/2006/relationships/image" Target="../media/image22.sv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33.svg"/><Relationship Id="rId5" Type="http://schemas.openxmlformats.org/officeDocument/2006/relationships/image" Target="../media/image32.svg"/><Relationship Id="rId4" Type="http://schemas.openxmlformats.org/officeDocument/2006/relationships/image" Target="../media/image31.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37.svg"/><Relationship Id="rId5" Type="http://schemas.openxmlformats.org/officeDocument/2006/relationships/image" Target="../media/image36.svg"/><Relationship Id="rId4" Type="http://schemas.openxmlformats.org/officeDocument/2006/relationships/image" Target="../media/image35.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43.svg"/><Relationship Id="rId5" Type="http://schemas.openxmlformats.org/officeDocument/2006/relationships/image" Target="../media/image42.svg"/><Relationship Id="rId4" Type="http://schemas.openxmlformats.org/officeDocument/2006/relationships/image" Target="../media/image41.svg"/></Relationships>
</file>

<file path=ppt/slides/_rels/slide3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42"/>
          <p:cNvPicPr preferRelativeResize="0"/>
          <p:nvPr/>
        </p:nvPicPr>
        <p:blipFill rotWithShape="1">
          <a:blip r:embed="rId3">
            <a:alphaModFix/>
          </a:blip>
          <a:srcRect/>
          <a:stretch/>
        </p:blipFill>
        <p:spPr>
          <a:xfrm>
            <a:off x="0" y="1"/>
            <a:ext cx="14630400" cy="8229602"/>
          </a:xfrm>
          <a:prstGeom prst="rect">
            <a:avLst/>
          </a:prstGeom>
          <a:noFill/>
          <a:ln>
            <a:noFill/>
          </a:ln>
        </p:spPr>
      </p:pic>
      <p:sp>
        <p:nvSpPr>
          <p:cNvPr id="172" name="Google Shape;172;p42"/>
          <p:cNvSpPr txBox="1"/>
          <p:nvPr/>
        </p:nvSpPr>
        <p:spPr>
          <a:xfrm>
            <a:off x="676520" y="6493401"/>
            <a:ext cx="13203523" cy="732373"/>
          </a:xfrm>
          <a:prstGeom prst="rect">
            <a:avLst/>
          </a:prstGeom>
          <a:noFill/>
          <a:ln>
            <a:noFill/>
          </a:ln>
        </p:spPr>
        <p:txBody>
          <a:bodyPr spcFirstLastPara="1" wrap="square" lIns="146280" tIns="73120" rIns="146280" bIns="7312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a:buSzPts val="900"/>
            </a:pPr>
            <a:r>
              <a:rPr lang="en-US" sz="1900" dirty="0">
                <a:solidFill>
                  <a:schemeClr val="lt1"/>
                </a:solidFill>
                <a:latin typeface="Lato"/>
                <a:ea typeface="Lato"/>
                <a:cs typeface="Lato"/>
              </a:rPr>
              <a:t>Oregon  </a:t>
            </a:r>
            <a:r>
              <a:rPr lang="en-US" sz="1900">
                <a:solidFill>
                  <a:schemeClr val="lt1"/>
                </a:solidFill>
                <a:latin typeface="Lato"/>
                <a:ea typeface="Lato"/>
                <a:cs typeface="Lato"/>
              </a:rPr>
              <a:t>Academy of Family Physicians Annual Conference</a:t>
            </a:r>
            <a:endParaRPr lang="en-US" sz="1900">
              <a:solidFill>
                <a:schemeClr val="lt1"/>
              </a:solidFill>
              <a:latin typeface="Lato"/>
              <a:ea typeface="Lato"/>
              <a:cs typeface="Lato"/>
              <a:sym typeface="Lato"/>
            </a:endParaRPr>
          </a:p>
          <a:p>
            <a:pPr>
              <a:buSzPts val="900"/>
            </a:pPr>
            <a:r>
              <a:rPr lang="en-US" sz="1900">
                <a:solidFill>
                  <a:schemeClr val="lt1"/>
                </a:solidFill>
                <a:latin typeface="Lato"/>
                <a:ea typeface="Lato"/>
                <a:cs typeface="Lato"/>
                <a:sym typeface="Lato"/>
              </a:rPr>
              <a:t>April 1, 2026  </a:t>
            </a:r>
            <a:endParaRPr lang="en-US" sz="1900" dirty="0">
              <a:solidFill>
                <a:schemeClr val="lt1"/>
              </a:solidFill>
              <a:latin typeface="Lato"/>
              <a:ea typeface="Lato"/>
              <a:cs typeface="Lato"/>
            </a:endParaRPr>
          </a:p>
          <a:p>
            <a:pPr>
              <a:buSzPts val="900"/>
            </a:pPr>
            <a:r>
              <a:rPr lang="en-US" sz="1900" b="0" i="0" u="none" strike="noStrike" cap="none">
                <a:solidFill>
                  <a:schemeClr val="lt1"/>
                </a:solidFill>
                <a:latin typeface="Lato"/>
                <a:ea typeface="Lato"/>
                <a:cs typeface="Lato"/>
                <a:sym typeface="Lato"/>
              </a:rPr>
              <a:t>Angela-Tu Nguyen, MD, FAAP, Dipl. of the </a:t>
            </a:r>
            <a:r>
              <a:rPr lang="en-US" sz="1900">
                <a:solidFill>
                  <a:schemeClr val="lt1"/>
                </a:solidFill>
                <a:latin typeface="Lato"/>
                <a:ea typeface="Lato"/>
                <a:cs typeface="Lato"/>
                <a:sym typeface="Lato"/>
              </a:rPr>
              <a:t>ABOM</a:t>
            </a:r>
            <a:endParaRPr lang="en-US" sz="1900" b="0" i="0" u="none" strike="noStrike" cap="none">
              <a:solidFill>
                <a:schemeClr val="lt1"/>
              </a:solidFill>
              <a:latin typeface="Lato"/>
              <a:ea typeface="Lato"/>
              <a:cs typeface="Lato"/>
            </a:endParaRPr>
          </a:p>
        </p:txBody>
      </p:sp>
      <p:cxnSp>
        <p:nvCxnSpPr>
          <p:cNvPr id="173" name="Google Shape;173;p42" title="Straight line."/>
          <p:cNvCxnSpPr/>
          <p:nvPr/>
        </p:nvCxnSpPr>
        <p:spPr>
          <a:xfrm>
            <a:off x="733995" y="6339259"/>
            <a:ext cx="13092000" cy="0"/>
          </a:xfrm>
          <a:prstGeom prst="straightConnector1">
            <a:avLst/>
          </a:prstGeom>
          <a:noFill/>
          <a:ln w="12700" cap="flat" cmpd="sng">
            <a:solidFill>
              <a:schemeClr val="lt1"/>
            </a:solidFill>
            <a:prstDash val="solid"/>
            <a:round/>
            <a:headEnd type="none" w="sm" len="sm"/>
            <a:tailEnd type="none" w="sm" len="sm"/>
          </a:ln>
        </p:spPr>
      </p:cxnSp>
      <p:pic>
        <p:nvPicPr>
          <p:cNvPr id="174" name="Google Shape;174;p42" descr="OHSU master brand logo." title="OHSU master brand logo."/>
          <p:cNvPicPr preferRelativeResize="0"/>
          <p:nvPr/>
        </p:nvPicPr>
        <p:blipFill rotWithShape="1">
          <a:blip r:embed="rId4">
            <a:alphaModFix/>
          </a:blip>
          <a:srcRect/>
          <a:stretch/>
        </p:blipFill>
        <p:spPr>
          <a:xfrm>
            <a:off x="676518" y="2514038"/>
            <a:ext cx="965592" cy="1654440"/>
          </a:xfrm>
          <a:prstGeom prst="rect">
            <a:avLst/>
          </a:prstGeom>
          <a:noFill/>
          <a:ln>
            <a:noFill/>
          </a:ln>
        </p:spPr>
      </p:pic>
      <p:sp>
        <p:nvSpPr>
          <p:cNvPr id="175" name="Google Shape;175;p42"/>
          <p:cNvSpPr txBox="1"/>
          <p:nvPr/>
        </p:nvSpPr>
        <p:spPr>
          <a:xfrm>
            <a:off x="728277" y="4720561"/>
            <a:ext cx="11689550" cy="1378774"/>
          </a:xfrm>
          <a:prstGeom prst="rect">
            <a:avLst/>
          </a:prstGeom>
          <a:noFill/>
          <a:ln>
            <a:noFill/>
          </a:ln>
        </p:spPr>
        <p:txBody>
          <a:bodyPr spcFirstLastPara="1" wrap="square" lIns="146280" tIns="73120" rIns="146280" bIns="7312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a:buSzPts val="2100"/>
            </a:pPr>
            <a:r>
              <a:rPr lang="en-US" sz="4000">
                <a:solidFill>
                  <a:schemeClr val="lt1"/>
                </a:solidFill>
                <a:latin typeface="Lato"/>
                <a:ea typeface="Lato"/>
                <a:cs typeface="Lato"/>
                <a:sym typeface="Lato"/>
              </a:rPr>
              <a:t>Caring for Children and Adolescents With Obesity: A Practical Clinical Update</a:t>
            </a:r>
            <a:endParaRPr lang="en-US" sz="2850" dirty="0">
              <a:solidFill>
                <a:schemeClr val="lt1"/>
              </a:solidFill>
              <a:latin typeface="Lato"/>
              <a:ea typeface="Lato"/>
              <a:cs typeface="Lato"/>
            </a:endParaRPr>
          </a:p>
        </p:txBody>
      </p:sp>
    </p:spTree>
    <p:extLst>
      <p:ext uri="{BB962C8B-B14F-4D97-AF65-F5344CB8AC3E}">
        <p14:creationId xmlns:p14="http://schemas.microsoft.com/office/powerpoint/2010/main" val="3514616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073468"/>
            <a:ext cx="9515356" cy="708779"/>
          </a:xfrm>
          <a:prstGeom prst="rect">
            <a:avLst/>
          </a:prstGeom>
          <a:noFill/>
          <a:ln/>
        </p:spPr>
        <p:txBody>
          <a:bodyPr wrap="none" lIns="0" tIns="0" rIns="0" bIns="0" rtlCol="0" anchor="t"/>
          <a:lstStyle/>
          <a:p>
            <a:pPr marL="0" indent="0" algn="l">
              <a:lnSpc>
                <a:spcPts val="5550"/>
              </a:lnSpc>
              <a:buNone/>
            </a:pPr>
            <a:r>
              <a:rPr lang="en-US" sz="4450" b="1">
                <a:solidFill>
                  <a:srgbClr val="152D47"/>
                </a:solidFill>
                <a:latin typeface="Lato Bold"/>
                <a:ea typeface="Lato Bold"/>
                <a:cs typeface="Lato Bold"/>
              </a:rPr>
              <a:t>Laboratory Evaluation: </a:t>
            </a:r>
            <a:r>
              <a:rPr lang="en-US" sz="4450" b="1" i="1">
                <a:solidFill>
                  <a:srgbClr val="152D47"/>
                </a:solidFill>
                <a:latin typeface="Lato Bold"/>
                <a:ea typeface="Lato Bold"/>
                <a:cs typeface="Lato Bold"/>
              </a:rPr>
              <a:t>Etiology</a:t>
            </a:r>
            <a:endParaRPr lang="en-US" sz="4450" i="1"/>
          </a:p>
        </p:txBody>
      </p:sp>
      <p:sp>
        <p:nvSpPr>
          <p:cNvPr id="3" name="Shape 1"/>
          <p:cNvSpPr/>
          <p:nvPr/>
        </p:nvSpPr>
        <p:spPr>
          <a:xfrm>
            <a:off x="793790" y="2235875"/>
            <a:ext cx="13042821" cy="1730812"/>
          </a:xfrm>
          <a:prstGeom prst="roundRect">
            <a:avLst>
              <a:gd name="adj" fmla="val 8453"/>
            </a:avLst>
          </a:prstGeom>
          <a:solidFill>
            <a:srgbClr val="FFFFFF"/>
          </a:solidFill>
          <a:ln w="30480">
            <a:solidFill>
              <a:srgbClr val="D8D4D4"/>
            </a:solidFill>
            <a:prstDash val="solid"/>
          </a:ln>
        </p:spPr>
        <p:txBody>
          <a:bodyPr/>
          <a:lstStyle/>
          <a:p>
            <a:endParaRPr lang="en-US" sz="2400"/>
          </a:p>
        </p:txBody>
      </p:sp>
      <p:sp>
        <p:nvSpPr>
          <p:cNvPr id="4" name="Shape 2"/>
          <p:cNvSpPr/>
          <p:nvPr/>
        </p:nvSpPr>
        <p:spPr>
          <a:xfrm>
            <a:off x="763310" y="2235875"/>
            <a:ext cx="121920" cy="1730812"/>
          </a:xfrm>
          <a:prstGeom prst="roundRect">
            <a:avLst>
              <a:gd name="adj" fmla="val 27907"/>
            </a:avLst>
          </a:prstGeom>
          <a:solidFill>
            <a:srgbClr val="5C97BF"/>
          </a:solidFill>
          <a:ln/>
        </p:spPr>
        <p:txBody>
          <a:bodyPr/>
          <a:lstStyle/>
          <a:p>
            <a:endParaRPr lang="en-US" sz="2400"/>
          </a:p>
        </p:txBody>
      </p:sp>
      <p:sp>
        <p:nvSpPr>
          <p:cNvPr id="5" name="Text 3"/>
          <p:cNvSpPr/>
          <p:nvPr/>
        </p:nvSpPr>
        <p:spPr>
          <a:xfrm>
            <a:off x="1142524" y="2493169"/>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4C4C4D"/>
                </a:solidFill>
                <a:latin typeface="Lato Bold" pitchFamily="34" charset="0"/>
                <a:ea typeface="Lato Bold" pitchFamily="34" charset="-122"/>
                <a:cs typeface="Lato Bold" pitchFamily="34" charset="-120"/>
              </a:rPr>
              <a:t>Endocrine Workup</a:t>
            </a:r>
            <a:endParaRPr lang="en-US" sz="2400"/>
          </a:p>
        </p:txBody>
      </p:sp>
      <p:sp>
        <p:nvSpPr>
          <p:cNvPr id="6" name="Text 4"/>
          <p:cNvSpPr/>
          <p:nvPr/>
        </p:nvSpPr>
        <p:spPr>
          <a:xfrm>
            <a:off x="1142524" y="2983587"/>
            <a:ext cx="12436793" cy="725805"/>
          </a:xfrm>
          <a:prstGeom prst="rect">
            <a:avLst/>
          </a:prstGeom>
          <a:noFill/>
          <a:ln/>
        </p:spPr>
        <p:txBody>
          <a:bodyPr wrap="squar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Avoid routine endocrine labs unless </a:t>
            </a:r>
            <a:r>
              <a:rPr lang="en-US" sz="2400" b="1" dirty="0">
                <a:solidFill>
                  <a:srgbClr val="4C4C4D"/>
                </a:solidFill>
                <a:latin typeface="Noto Sans" pitchFamily="34" charset="0"/>
                <a:ea typeface="Noto Sans" pitchFamily="34" charset="-122"/>
                <a:cs typeface="Noto Sans" pitchFamily="34" charset="-120"/>
              </a:rPr>
              <a:t>stature or height velocity is attenuated</a:t>
            </a:r>
            <a:r>
              <a:rPr lang="en-US" sz="2400" dirty="0">
                <a:solidFill>
                  <a:srgbClr val="4C4C4D"/>
                </a:solidFill>
                <a:latin typeface="Noto Sans" pitchFamily="34" charset="0"/>
                <a:ea typeface="Noto Sans" pitchFamily="34" charset="-122"/>
                <a:cs typeface="Noto Sans" pitchFamily="34" charset="-120"/>
              </a:rPr>
              <a:t> — do not reflexively order thyroid or cortisol panels.</a:t>
            </a:r>
            <a:endParaRPr lang="en-US" sz="2400" dirty="0"/>
          </a:p>
        </p:txBody>
      </p:sp>
      <p:sp>
        <p:nvSpPr>
          <p:cNvPr id="7" name="Shape 5"/>
          <p:cNvSpPr/>
          <p:nvPr/>
        </p:nvSpPr>
        <p:spPr>
          <a:xfrm>
            <a:off x="793790" y="4193500"/>
            <a:ext cx="13042821" cy="1367909"/>
          </a:xfrm>
          <a:prstGeom prst="roundRect">
            <a:avLst>
              <a:gd name="adj" fmla="val 10695"/>
            </a:avLst>
          </a:prstGeom>
          <a:solidFill>
            <a:srgbClr val="FFFFFF"/>
          </a:solidFill>
          <a:ln w="30480">
            <a:solidFill>
              <a:srgbClr val="D8D4D4"/>
            </a:solidFill>
            <a:prstDash val="solid"/>
          </a:ln>
        </p:spPr>
        <p:txBody>
          <a:bodyPr/>
          <a:lstStyle/>
          <a:p>
            <a:endParaRPr lang="en-US" sz="2400"/>
          </a:p>
        </p:txBody>
      </p:sp>
      <p:sp>
        <p:nvSpPr>
          <p:cNvPr id="8" name="Shape 6"/>
          <p:cNvSpPr/>
          <p:nvPr/>
        </p:nvSpPr>
        <p:spPr>
          <a:xfrm>
            <a:off x="763310" y="4193500"/>
            <a:ext cx="121920" cy="1367909"/>
          </a:xfrm>
          <a:prstGeom prst="roundRect">
            <a:avLst>
              <a:gd name="adj" fmla="val 27907"/>
            </a:avLst>
          </a:prstGeom>
          <a:solidFill>
            <a:srgbClr val="5C97BF"/>
          </a:solidFill>
          <a:ln/>
        </p:spPr>
        <p:txBody>
          <a:bodyPr/>
          <a:lstStyle/>
          <a:p>
            <a:endParaRPr lang="en-US" sz="2400"/>
          </a:p>
        </p:txBody>
      </p:sp>
      <p:sp>
        <p:nvSpPr>
          <p:cNvPr id="9" name="Text 7"/>
          <p:cNvSpPr/>
          <p:nvPr/>
        </p:nvSpPr>
        <p:spPr>
          <a:xfrm>
            <a:off x="1142524" y="4450794"/>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4C4C4D"/>
                </a:solidFill>
                <a:latin typeface="Lato Bold" pitchFamily="34" charset="0"/>
                <a:ea typeface="Lato Bold" pitchFamily="34" charset="-122"/>
                <a:cs typeface="Lato Bold" pitchFamily="34" charset="-120"/>
              </a:rPr>
              <a:t>Insulin Levels</a:t>
            </a:r>
            <a:endParaRPr lang="en-US" sz="2400"/>
          </a:p>
        </p:txBody>
      </p:sp>
      <p:sp>
        <p:nvSpPr>
          <p:cNvPr id="10" name="Text 8"/>
          <p:cNvSpPr/>
          <p:nvPr/>
        </p:nvSpPr>
        <p:spPr>
          <a:xfrm>
            <a:off x="1142524" y="4941213"/>
            <a:ext cx="12436793" cy="362903"/>
          </a:xfrm>
          <a:prstGeom prst="rect">
            <a:avLst/>
          </a:prstGeom>
          <a:noFill/>
          <a:ln/>
        </p:spPr>
        <p:txBody>
          <a:bodyPr wrap="none" lIns="0" tIns="0" rIns="0" bIns="0" rtlCol="0" anchor="t"/>
          <a:lstStyle/>
          <a:p>
            <a:pPr marL="0" indent="0" algn="l">
              <a:lnSpc>
                <a:spcPts val="2850"/>
              </a:lnSpc>
              <a:buNone/>
            </a:pPr>
            <a:r>
              <a:rPr lang="en-US" sz="2400" b="1" dirty="0">
                <a:solidFill>
                  <a:srgbClr val="4C4C4D"/>
                </a:solidFill>
                <a:latin typeface="Noto Sans"/>
                <a:ea typeface="Noto Sans"/>
                <a:cs typeface="Noto Sans"/>
              </a:rPr>
              <a:t>Avoid</a:t>
            </a:r>
            <a:r>
              <a:rPr lang="en-US" sz="2400">
                <a:solidFill>
                  <a:srgbClr val="4C4C4D"/>
                </a:solidFill>
                <a:latin typeface="Noto Sans"/>
                <a:ea typeface="Noto Sans"/>
                <a:cs typeface="Noto Sans"/>
              </a:rPr>
              <a:t> measuring plasma insulin levels — results are not clinically actionable</a:t>
            </a:r>
          </a:p>
        </p:txBody>
      </p:sp>
      <p:sp>
        <p:nvSpPr>
          <p:cNvPr id="11" name="Shape 9"/>
          <p:cNvSpPr/>
          <p:nvPr/>
        </p:nvSpPr>
        <p:spPr>
          <a:xfrm>
            <a:off x="793790" y="5788223"/>
            <a:ext cx="13042821" cy="1367909"/>
          </a:xfrm>
          <a:prstGeom prst="roundRect">
            <a:avLst>
              <a:gd name="adj" fmla="val 10695"/>
            </a:avLst>
          </a:prstGeom>
          <a:solidFill>
            <a:srgbClr val="FFFFFF"/>
          </a:solidFill>
          <a:ln w="30480">
            <a:solidFill>
              <a:srgbClr val="D8D4D4"/>
            </a:solidFill>
            <a:prstDash val="solid"/>
          </a:ln>
        </p:spPr>
        <p:txBody>
          <a:bodyPr/>
          <a:lstStyle/>
          <a:p>
            <a:endParaRPr lang="en-US" sz="2400"/>
          </a:p>
        </p:txBody>
      </p:sp>
      <p:sp>
        <p:nvSpPr>
          <p:cNvPr id="12" name="Shape 10"/>
          <p:cNvSpPr/>
          <p:nvPr/>
        </p:nvSpPr>
        <p:spPr>
          <a:xfrm>
            <a:off x="763310" y="5788223"/>
            <a:ext cx="121920" cy="1367909"/>
          </a:xfrm>
          <a:prstGeom prst="roundRect">
            <a:avLst>
              <a:gd name="adj" fmla="val 27907"/>
            </a:avLst>
          </a:prstGeom>
          <a:solidFill>
            <a:srgbClr val="5C97BF"/>
          </a:solidFill>
          <a:ln/>
        </p:spPr>
        <p:txBody>
          <a:bodyPr/>
          <a:lstStyle/>
          <a:p>
            <a:endParaRPr lang="en-US" sz="2400"/>
          </a:p>
        </p:txBody>
      </p:sp>
      <p:sp>
        <p:nvSpPr>
          <p:cNvPr id="13" name="Text 11"/>
          <p:cNvSpPr/>
          <p:nvPr/>
        </p:nvSpPr>
        <p:spPr>
          <a:xfrm>
            <a:off x="1142524" y="6045518"/>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4C4C4D"/>
                </a:solidFill>
                <a:latin typeface="Lato Bold" pitchFamily="34" charset="0"/>
                <a:ea typeface="Lato Bold" pitchFamily="34" charset="-122"/>
                <a:cs typeface="Lato Bold" pitchFamily="34" charset="-120"/>
              </a:rPr>
              <a:t>Genetic Testing</a:t>
            </a:r>
            <a:endParaRPr lang="en-US" sz="2400"/>
          </a:p>
        </p:txBody>
      </p:sp>
      <p:sp>
        <p:nvSpPr>
          <p:cNvPr id="14" name="Text 12"/>
          <p:cNvSpPr/>
          <p:nvPr/>
        </p:nvSpPr>
        <p:spPr>
          <a:xfrm>
            <a:off x="1142524" y="6535936"/>
            <a:ext cx="12436793" cy="362903"/>
          </a:xfrm>
          <a:prstGeom prst="rect">
            <a:avLst/>
          </a:prstGeom>
          <a:noFill/>
          <a:ln/>
        </p:spPr>
        <p:txBody>
          <a:bodyPr wrap="none" lIns="0" tIns="0" rIns="0" bIns="0" rtlCol="0" anchor="t"/>
          <a:lstStyle/>
          <a:p>
            <a:pPr>
              <a:lnSpc>
                <a:spcPts val="2850"/>
              </a:lnSpc>
            </a:pPr>
            <a:r>
              <a:rPr lang="en-US" sz="2400">
                <a:solidFill>
                  <a:srgbClr val="4C4C4D"/>
                </a:solidFill>
                <a:latin typeface="Noto Sans"/>
                <a:ea typeface="Noto Sans"/>
                <a:cs typeface="Noto Sans"/>
              </a:rPr>
              <a:t>Consider for early-onset obesity +/- syndromic features and/or a FH of severe obesity.</a:t>
            </a:r>
            <a:endParaRPr lang="en-US" sz="2400">
              <a:latin typeface="Noto Sans"/>
              <a:ea typeface="Noto Sans"/>
              <a:cs typeface="Noto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793790" y="910709"/>
            <a:ext cx="778193" cy="426244"/>
          </a:xfrm>
          <a:prstGeom prst="roundRect">
            <a:avLst>
              <a:gd name="adj" fmla="val 6386"/>
            </a:avLst>
          </a:prstGeom>
          <a:solidFill>
            <a:srgbClr val="DAE8F1"/>
          </a:solidFill>
          <a:ln/>
        </p:spPr>
        <p:txBody>
          <a:bodyPr/>
          <a:lstStyle/>
          <a:p>
            <a:endParaRPr lang="en-US"/>
          </a:p>
        </p:txBody>
      </p:sp>
      <p:sp>
        <p:nvSpPr>
          <p:cNvPr id="3" name="Text 1"/>
          <p:cNvSpPr/>
          <p:nvPr/>
        </p:nvSpPr>
        <p:spPr>
          <a:xfrm>
            <a:off x="929878" y="978694"/>
            <a:ext cx="506016" cy="290274"/>
          </a:xfrm>
          <a:prstGeom prst="rect">
            <a:avLst/>
          </a:prstGeom>
          <a:noFill/>
          <a:ln/>
        </p:spPr>
        <p:txBody>
          <a:bodyPr wrap="none" lIns="0" tIns="0" rIns="0" bIns="0" rtlCol="0" anchor="t"/>
          <a:lstStyle/>
          <a:p>
            <a:pPr marL="0" indent="0" algn="l">
              <a:lnSpc>
                <a:spcPts val="2250"/>
              </a:lnSpc>
              <a:buNone/>
            </a:pPr>
            <a:r>
              <a:rPr lang="en-US" sz="1400">
                <a:solidFill>
                  <a:srgbClr val="4C4C4D"/>
                </a:solidFill>
                <a:latin typeface="Noto Sans" pitchFamily="34" charset="0"/>
                <a:ea typeface="Noto Sans" pitchFamily="34" charset="-122"/>
                <a:cs typeface="Noto Sans" pitchFamily="34" charset="-120"/>
              </a:rPr>
              <a:t>IHBLT</a:t>
            </a:r>
            <a:endParaRPr lang="en-US" sz="1400"/>
          </a:p>
        </p:txBody>
      </p:sp>
      <p:sp>
        <p:nvSpPr>
          <p:cNvPr id="4" name="Text 2"/>
          <p:cNvSpPr/>
          <p:nvPr/>
        </p:nvSpPr>
        <p:spPr>
          <a:xfrm>
            <a:off x="793790" y="1427678"/>
            <a:ext cx="12150090" cy="708779"/>
          </a:xfrm>
          <a:prstGeom prst="rect">
            <a:avLst/>
          </a:prstGeom>
          <a:noFill/>
          <a:ln/>
        </p:spPr>
        <p:txBody>
          <a:bodyPr wrap="none" lIns="0" tIns="0" rIns="0" bIns="0" rtlCol="0" anchor="t"/>
          <a:lstStyle/>
          <a:p>
            <a:pPr marL="0" indent="0" algn="l">
              <a:lnSpc>
                <a:spcPts val="5550"/>
              </a:lnSpc>
              <a:buNone/>
            </a:pPr>
            <a:r>
              <a:rPr lang="en-US" sz="4450" b="1">
                <a:solidFill>
                  <a:srgbClr val="152D47"/>
                </a:solidFill>
                <a:latin typeface="Lato Bold" pitchFamily="34" charset="0"/>
                <a:ea typeface="Lato Bold" pitchFamily="34" charset="-122"/>
                <a:cs typeface="Lato Bold" pitchFamily="34" charset="-120"/>
              </a:rPr>
              <a:t>Intensive Health Behavior &amp; Lifestyle Treatment</a:t>
            </a:r>
            <a:endParaRPr lang="en-US" sz="4450"/>
          </a:p>
        </p:txBody>
      </p:sp>
      <p:sp>
        <p:nvSpPr>
          <p:cNvPr id="5" name="Text 3"/>
          <p:cNvSpPr/>
          <p:nvPr/>
        </p:nvSpPr>
        <p:spPr>
          <a:xfrm>
            <a:off x="793790" y="2476619"/>
            <a:ext cx="13042821" cy="362903"/>
          </a:xfrm>
          <a:prstGeom prst="rect">
            <a:avLst/>
          </a:prstGeom>
          <a:noFill/>
          <a:ln/>
        </p:spPr>
        <p:txBody>
          <a:bodyPr wrap="non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IHBLT is the essential, long-term, family-based foundation for pediatric obesity care.</a:t>
            </a:r>
            <a:endParaRPr lang="en-US" sz="2400" dirty="0"/>
          </a:p>
        </p:txBody>
      </p:sp>
      <p:pic>
        <p:nvPicPr>
          <p:cNvPr id="6"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93790" y="3094673"/>
            <a:ext cx="566976" cy="566976"/>
          </a:xfrm>
          <a:prstGeom prst="rect">
            <a:avLst/>
          </a:prstGeom>
        </p:spPr>
      </p:pic>
      <p:sp>
        <p:nvSpPr>
          <p:cNvPr id="7" name="Text 4"/>
          <p:cNvSpPr/>
          <p:nvPr/>
        </p:nvSpPr>
        <p:spPr>
          <a:xfrm>
            <a:off x="793790" y="3945136"/>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4C4C4D"/>
                </a:solidFill>
                <a:latin typeface="Lato Bold" pitchFamily="34" charset="0"/>
                <a:ea typeface="Lato Bold" pitchFamily="34" charset="-122"/>
                <a:cs typeface="Lato Bold" pitchFamily="34" charset="-120"/>
              </a:rPr>
              <a:t>Duration &amp; Dose</a:t>
            </a:r>
            <a:endParaRPr lang="en-US" sz="2400"/>
          </a:p>
        </p:txBody>
      </p:sp>
      <p:sp>
        <p:nvSpPr>
          <p:cNvPr id="8" name="Text 5"/>
          <p:cNvSpPr/>
          <p:nvPr/>
        </p:nvSpPr>
        <p:spPr>
          <a:xfrm>
            <a:off x="793790" y="4435554"/>
            <a:ext cx="6379607" cy="362903"/>
          </a:xfrm>
          <a:prstGeom prst="rect">
            <a:avLst/>
          </a:prstGeom>
          <a:noFill/>
          <a:ln/>
        </p:spPr>
        <p:txBody>
          <a:bodyPr wrap="non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Minimum 26 contact hours over 3-12 months.</a:t>
            </a:r>
            <a:endParaRPr lang="en-US" sz="2400" dirty="0"/>
          </a:p>
        </p:txBody>
      </p:sp>
      <p:pic>
        <p:nvPicPr>
          <p:cNvPr id="9"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456884" y="3094673"/>
            <a:ext cx="566976" cy="566976"/>
          </a:xfrm>
          <a:prstGeom prst="rect">
            <a:avLst/>
          </a:prstGeom>
        </p:spPr>
      </p:pic>
      <p:sp>
        <p:nvSpPr>
          <p:cNvPr id="10" name="Text 6"/>
          <p:cNvSpPr/>
          <p:nvPr/>
        </p:nvSpPr>
        <p:spPr>
          <a:xfrm>
            <a:off x="7456884" y="3945136"/>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4C4C4D"/>
                </a:solidFill>
                <a:latin typeface="Lato Bold" pitchFamily="34" charset="0"/>
                <a:ea typeface="Lato Bold" pitchFamily="34" charset="-122"/>
                <a:cs typeface="Lato Bold" pitchFamily="34" charset="-120"/>
              </a:rPr>
              <a:t>Family-Based</a:t>
            </a:r>
            <a:endParaRPr lang="en-US" sz="2400"/>
          </a:p>
        </p:txBody>
      </p:sp>
      <p:sp>
        <p:nvSpPr>
          <p:cNvPr id="11" name="Text 7"/>
          <p:cNvSpPr/>
          <p:nvPr/>
        </p:nvSpPr>
        <p:spPr>
          <a:xfrm>
            <a:off x="7456884" y="4435554"/>
            <a:ext cx="6379726" cy="362903"/>
          </a:xfrm>
          <a:prstGeom prst="rect">
            <a:avLst/>
          </a:prstGeom>
          <a:noFill/>
          <a:ln/>
        </p:spPr>
        <p:txBody>
          <a:bodyPr wrap="non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Include parents and family for better outcomes.</a:t>
            </a:r>
            <a:endParaRPr lang="en-US" sz="2400" dirty="0"/>
          </a:p>
        </p:txBody>
      </p:sp>
      <p:pic>
        <p:nvPicPr>
          <p:cNvPr id="12"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93790" y="5252085"/>
            <a:ext cx="566976" cy="566976"/>
          </a:xfrm>
          <a:prstGeom prst="rect">
            <a:avLst/>
          </a:prstGeom>
        </p:spPr>
      </p:pic>
      <p:sp>
        <p:nvSpPr>
          <p:cNvPr id="13" name="Text 8"/>
          <p:cNvSpPr/>
          <p:nvPr/>
        </p:nvSpPr>
        <p:spPr>
          <a:xfrm>
            <a:off x="793790" y="6102548"/>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4C4C4D"/>
                </a:solidFill>
                <a:latin typeface="Lato Bold" pitchFamily="34" charset="0"/>
                <a:ea typeface="Lato Bold" pitchFamily="34" charset="-122"/>
                <a:cs typeface="Lato Bold" pitchFamily="34" charset="-120"/>
              </a:rPr>
              <a:t>Multidisciplinary</a:t>
            </a:r>
            <a:endParaRPr lang="en-US" sz="2400"/>
          </a:p>
        </p:txBody>
      </p:sp>
      <p:sp>
        <p:nvSpPr>
          <p:cNvPr id="14" name="Text 9"/>
          <p:cNvSpPr/>
          <p:nvPr/>
        </p:nvSpPr>
        <p:spPr>
          <a:xfrm>
            <a:off x="793790" y="6592967"/>
            <a:ext cx="6379607" cy="725805"/>
          </a:xfrm>
          <a:prstGeom prst="rect">
            <a:avLst/>
          </a:prstGeom>
          <a:noFill/>
          <a:ln/>
        </p:spPr>
        <p:txBody>
          <a:bodyPr wrap="squar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Coordinate physician, dietitian, behavioral, and exercise experts.</a:t>
            </a:r>
            <a:endParaRPr lang="en-US" sz="2400" dirty="0"/>
          </a:p>
        </p:txBody>
      </p:sp>
      <p:pic>
        <p:nvPicPr>
          <p:cNvPr id="15"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456884" y="5252085"/>
            <a:ext cx="566976" cy="566976"/>
          </a:xfrm>
          <a:prstGeom prst="rect">
            <a:avLst/>
          </a:prstGeom>
        </p:spPr>
      </p:pic>
      <p:sp>
        <p:nvSpPr>
          <p:cNvPr id="16" name="Text 10"/>
          <p:cNvSpPr/>
          <p:nvPr/>
        </p:nvSpPr>
        <p:spPr>
          <a:xfrm>
            <a:off x="7456884" y="6102548"/>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4C4C4D"/>
                </a:solidFill>
                <a:latin typeface="Lato Bold" pitchFamily="34" charset="0"/>
                <a:ea typeface="Lato Bold" pitchFamily="34" charset="-122"/>
                <a:cs typeface="Lato Bold" pitchFamily="34" charset="-120"/>
              </a:rPr>
              <a:t>Setting</a:t>
            </a:r>
            <a:endParaRPr lang="en-US" sz="2400"/>
          </a:p>
        </p:txBody>
      </p:sp>
      <p:sp>
        <p:nvSpPr>
          <p:cNvPr id="17" name="Text 11"/>
          <p:cNvSpPr/>
          <p:nvPr/>
        </p:nvSpPr>
        <p:spPr>
          <a:xfrm>
            <a:off x="7456884" y="6592967"/>
            <a:ext cx="6379726" cy="725805"/>
          </a:xfrm>
          <a:prstGeom prst="rect">
            <a:avLst/>
          </a:prstGeom>
          <a:noFill/>
          <a:ln/>
        </p:spPr>
        <p:txBody>
          <a:bodyPr wrap="squar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Clinical or community-based, prioritized face-to-face contact.</a:t>
            </a:r>
            <a:endParaRPr lang="en-US" sz="2400" dirty="0"/>
          </a:p>
        </p:txBody>
      </p:sp>
    </p:spTree>
    <p:extLst>
      <p:ext uri="{BB962C8B-B14F-4D97-AF65-F5344CB8AC3E}">
        <p14:creationId xmlns:p14="http://schemas.microsoft.com/office/powerpoint/2010/main" val="3344296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793790" y="1333143"/>
            <a:ext cx="778193" cy="426244"/>
          </a:xfrm>
          <a:prstGeom prst="roundRect">
            <a:avLst>
              <a:gd name="adj" fmla="val 6386"/>
            </a:avLst>
          </a:prstGeom>
          <a:solidFill>
            <a:srgbClr val="DAE8F1"/>
          </a:solidFill>
          <a:ln/>
        </p:spPr>
        <p:txBody>
          <a:bodyPr/>
          <a:lstStyle/>
          <a:p>
            <a:endParaRPr lang="en-US"/>
          </a:p>
        </p:txBody>
      </p:sp>
      <p:sp>
        <p:nvSpPr>
          <p:cNvPr id="3" name="Text 1"/>
          <p:cNvSpPr/>
          <p:nvPr/>
        </p:nvSpPr>
        <p:spPr>
          <a:xfrm>
            <a:off x="929878" y="1401128"/>
            <a:ext cx="506016" cy="290274"/>
          </a:xfrm>
          <a:prstGeom prst="rect">
            <a:avLst/>
          </a:prstGeom>
          <a:noFill/>
          <a:ln/>
        </p:spPr>
        <p:txBody>
          <a:bodyPr wrap="none" lIns="0" tIns="0" rIns="0" bIns="0" rtlCol="0" anchor="t"/>
          <a:lstStyle/>
          <a:p>
            <a:pPr marL="0" indent="0" algn="l">
              <a:lnSpc>
                <a:spcPts val="2250"/>
              </a:lnSpc>
              <a:buNone/>
            </a:pPr>
            <a:r>
              <a:rPr lang="en-US" sz="1400">
                <a:solidFill>
                  <a:srgbClr val="4C4C4D"/>
                </a:solidFill>
                <a:latin typeface="Noto Sans" pitchFamily="34" charset="0"/>
                <a:ea typeface="Noto Sans" pitchFamily="34" charset="-122"/>
                <a:cs typeface="Noto Sans" pitchFamily="34" charset="-120"/>
              </a:rPr>
              <a:t>IHBLT</a:t>
            </a:r>
            <a:endParaRPr lang="en-US" sz="1400"/>
          </a:p>
        </p:txBody>
      </p:sp>
      <p:sp>
        <p:nvSpPr>
          <p:cNvPr id="4" name="Text 2"/>
          <p:cNvSpPr/>
          <p:nvPr/>
        </p:nvSpPr>
        <p:spPr>
          <a:xfrm>
            <a:off x="793790" y="1850112"/>
            <a:ext cx="11145679" cy="708779"/>
          </a:xfrm>
          <a:prstGeom prst="rect">
            <a:avLst/>
          </a:prstGeom>
          <a:noFill/>
          <a:ln/>
        </p:spPr>
        <p:txBody>
          <a:bodyPr wrap="none" lIns="0" tIns="0" rIns="0" bIns="0" rtlCol="0" anchor="t"/>
          <a:lstStyle/>
          <a:p>
            <a:pPr marL="0" indent="0" algn="l">
              <a:lnSpc>
                <a:spcPts val="5550"/>
              </a:lnSpc>
              <a:buNone/>
            </a:pPr>
            <a:r>
              <a:rPr lang="en-US" sz="4450" b="1">
                <a:solidFill>
                  <a:srgbClr val="152D47"/>
                </a:solidFill>
                <a:latin typeface="Lato Bold" pitchFamily="34" charset="0"/>
                <a:ea typeface="Lato Bold" pitchFamily="34" charset="-122"/>
                <a:cs typeface="Lato Bold" pitchFamily="34" charset="-120"/>
              </a:rPr>
              <a:t>When Intensive Programs Are Not Available</a:t>
            </a:r>
            <a:endParaRPr lang="en-US" sz="4450"/>
          </a:p>
        </p:txBody>
      </p:sp>
      <p:sp>
        <p:nvSpPr>
          <p:cNvPr id="5" name="Text 3"/>
          <p:cNvSpPr/>
          <p:nvPr/>
        </p:nvSpPr>
        <p:spPr>
          <a:xfrm>
            <a:off x="793790" y="2899053"/>
            <a:ext cx="13042821" cy="362903"/>
          </a:xfrm>
          <a:prstGeom prst="rect">
            <a:avLst/>
          </a:prstGeom>
          <a:noFill/>
          <a:ln/>
        </p:spPr>
        <p:txBody>
          <a:bodyPr wrap="none" lIns="0" tIns="0" rIns="0" bIns="0" rtlCol="0" anchor="t"/>
          <a:lstStyle/>
          <a:p>
            <a:pPr>
              <a:lnSpc>
                <a:spcPts val="2850"/>
              </a:lnSpc>
            </a:pPr>
            <a:r>
              <a:rPr lang="en-US" sz="2400">
                <a:solidFill>
                  <a:srgbClr val="4C4C4D"/>
                </a:solidFill>
                <a:latin typeface="Noto Sans"/>
                <a:ea typeface="Noto Sans"/>
                <a:cs typeface="Noto Sans"/>
              </a:rPr>
              <a:t>Build intensity by partnering with others in the community.</a:t>
            </a:r>
            <a:endParaRPr lang="en-US" sz="2400">
              <a:latin typeface="Noto Sans"/>
              <a:ea typeface="Noto Sans"/>
              <a:cs typeface="Noto Sans"/>
            </a:endParaRPr>
          </a:p>
        </p:txBody>
      </p:sp>
      <p:pic>
        <p:nvPicPr>
          <p:cNvPr id="6"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81619" y="3696720"/>
            <a:ext cx="566976" cy="566976"/>
          </a:xfrm>
          <a:prstGeom prst="rect">
            <a:avLst/>
          </a:prstGeom>
        </p:spPr>
      </p:pic>
      <p:sp>
        <p:nvSpPr>
          <p:cNvPr id="7" name="Text 4"/>
          <p:cNvSpPr/>
          <p:nvPr/>
        </p:nvSpPr>
        <p:spPr>
          <a:xfrm>
            <a:off x="2232082" y="3811019"/>
            <a:ext cx="4534896" cy="359073"/>
          </a:xfrm>
          <a:prstGeom prst="rect">
            <a:avLst/>
          </a:prstGeom>
          <a:noFill/>
          <a:ln/>
          <a:effectLst/>
        </p:spPr>
        <p:txBody>
          <a:bodyPr wrap="none" lIns="0" tIns="0" rIns="0" bIns="0" rtlCol="0" anchor="t">
            <a:spAutoFit/>
          </a:bodyPr>
          <a:lstStyle/>
          <a:p>
            <a:pPr>
              <a:lnSpc>
                <a:spcPts val="2750"/>
              </a:lnSpc>
            </a:pPr>
            <a:r>
              <a:rPr lang="en-US" sz="2400" b="1">
                <a:solidFill>
                  <a:srgbClr val="4C4C4D"/>
                </a:solidFill>
                <a:latin typeface="Lato Bold"/>
                <a:ea typeface="Lato Bold"/>
                <a:cs typeface="Lato Bold"/>
              </a:rPr>
              <a:t>Registered Dietitian Nutritionists</a:t>
            </a:r>
            <a:endParaRPr lang="en-US" sz="2400">
              <a:solidFill>
                <a:srgbClr val="000000"/>
              </a:solidFill>
              <a:latin typeface="Calibri" panose="020F0502020204030204"/>
              <a:ea typeface="Calibri" panose="020F0502020204030204"/>
              <a:cs typeface="Calibri" panose="020F0502020204030204"/>
            </a:endParaRPr>
          </a:p>
        </p:txBody>
      </p:sp>
      <p:pic>
        <p:nvPicPr>
          <p:cNvPr id="9"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44713" y="3696720"/>
            <a:ext cx="566976" cy="566976"/>
          </a:xfrm>
          <a:prstGeom prst="rect">
            <a:avLst/>
          </a:prstGeom>
        </p:spPr>
      </p:pic>
      <p:sp>
        <p:nvSpPr>
          <p:cNvPr id="10" name="Text 6"/>
          <p:cNvSpPr/>
          <p:nvPr/>
        </p:nvSpPr>
        <p:spPr>
          <a:xfrm>
            <a:off x="8895177" y="3811020"/>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4C4C4D"/>
                </a:solidFill>
                <a:latin typeface="Lato Bold" pitchFamily="34" charset="0"/>
                <a:ea typeface="Lato Bold" pitchFamily="34" charset="-122"/>
                <a:cs typeface="Lato Bold" pitchFamily="34" charset="-120"/>
              </a:rPr>
              <a:t>Behavioral Health</a:t>
            </a:r>
            <a:endParaRPr lang="en-US" sz="2400"/>
          </a:p>
        </p:txBody>
      </p:sp>
      <p:pic>
        <p:nvPicPr>
          <p:cNvPr id="12"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381619" y="4611784"/>
            <a:ext cx="566976" cy="566976"/>
          </a:xfrm>
          <a:prstGeom prst="rect">
            <a:avLst/>
          </a:prstGeom>
        </p:spPr>
      </p:pic>
      <p:sp>
        <p:nvSpPr>
          <p:cNvPr id="13" name="Text 8"/>
          <p:cNvSpPr/>
          <p:nvPr/>
        </p:nvSpPr>
        <p:spPr>
          <a:xfrm>
            <a:off x="2232082" y="4726084"/>
            <a:ext cx="2630528" cy="359073"/>
          </a:xfrm>
          <a:prstGeom prst="rect">
            <a:avLst/>
          </a:prstGeom>
          <a:noFill/>
          <a:ln/>
        </p:spPr>
        <p:txBody>
          <a:bodyPr wrap="none" lIns="0" tIns="0" rIns="0" bIns="0" rtlCol="0" anchor="t">
            <a:spAutoFit/>
          </a:bodyPr>
          <a:lstStyle/>
          <a:p>
            <a:pPr>
              <a:lnSpc>
                <a:spcPts val="2750"/>
              </a:lnSpc>
            </a:pPr>
            <a:r>
              <a:rPr lang="en-US" sz="2400" b="1">
                <a:solidFill>
                  <a:srgbClr val="4C4C4D"/>
                </a:solidFill>
                <a:latin typeface="Lato Bold"/>
                <a:ea typeface="Lato Bold"/>
                <a:cs typeface="Lato Bold"/>
              </a:rPr>
              <a:t>Physical therapists</a:t>
            </a:r>
            <a:endParaRPr lang="en-US" sz="2400">
              <a:latin typeface="Lato Bold"/>
              <a:ea typeface="Lato Bold"/>
              <a:cs typeface="Lato Bold"/>
            </a:endParaRPr>
          </a:p>
        </p:txBody>
      </p:sp>
      <p:pic>
        <p:nvPicPr>
          <p:cNvPr id="15"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044713" y="4677098"/>
            <a:ext cx="566976" cy="566976"/>
          </a:xfrm>
          <a:prstGeom prst="rect">
            <a:avLst/>
          </a:prstGeom>
        </p:spPr>
      </p:pic>
      <p:sp>
        <p:nvSpPr>
          <p:cNvPr id="16" name="Text 10"/>
          <p:cNvSpPr/>
          <p:nvPr/>
        </p:nvSpPr>
        <p:spPr>
          <a:xfrm>
            <a:off x="8895177" y="4726084"/>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4C4C4D"/>
                </a:solidFill>
                <a:latin typeface="Lato Bold" pitchFamily="34" charset="0"/>
                <a:ea typeface="Lato Bold" pitchFamily="34" charset="-122"/>
                <a:cs typeface="Lato Bold" pitchFamily="34" charset="-120"/>
              </a:rPr>
              <a:t>Community Programs</a:t>
            </a:r>
            <a:endParaRPr lang="en-US" sz="2400"/>
          </a:p>
        </p:txBody>
      </p:sp>
      <p:sp>
        <p:nvSpPr>
          <p:cNvPr id="18" name="Shape 12"/>
          <p:cNvSpPr/>
          <p:nvPr/>
        </p:nvSpPr>
        <p:spPr>
          <a:xfrm>
            <a:off x="793790" y="5932527"/>
            <a:ext cx="13042821" cy="963811"/>
          </a:xfrm>
          <a:prstGeom prst="roundRect">
            <a:avLst>
              <a:gd name="adj" fmla="val 3530"/>
            </a:avLst>
          </a:prstGeom>
          <a:solidFill>
            <a:srgbClr val="C8DCE9"/>
          </a:solidFill>
          <a:ln/>
        </p:spPr>
        <p:txBody>
          <a:bodyPr/>
          <a:lstStyle/>
          <a:p>
            <a:endParaRPr lang="en-US" sz="2400"/>
          </a:p>
        </p:txBody>
      </p:sp>
      <p:pic>
        <p:nvPicPr>
          <p:cNvPr id="19" name="Image 4" descr="preencoded.png"/>
          <p:cNvPicPr>
            <a:picLocks noChangeAspect="1"/>
          </p:cNvPicPr>
          <p:nvPr/>
        </p:nvPicPr>
        <p:blipFill>
          <a:blip r:embed="rId7"/>
          <a:stretch>
            <a:fillRect/>
          </a:stretch>
        </p:blipFill>
        <p:spPr>
          <a:xfrm>
            <a:off x="1020604" y="6284238"/>
            <a:ext cx="283488" cy="226814"/>
          </a:xfrm>
          <a:prstGeom prst="rect">
            <a:avLst/>
          </a:prstGeom>
        </p:spPr>
      </p:pic>
      <p:sp>
        <p:nvSpPr>
          <p:cNvPr id="20" name="Text 13"/>
          <p:cNvSpPr/>
          <p:nvPr/>
        </p:nvSpPr>
        <p:spPr>
          <a:xfrm>
            <a:off x="1530906" y="6216015"/>
            <a:ext cx="12078891" cy="362903"/>
          </a:xfrm>
          <a:prstGeom prst="rect">
            <a:avLst/>
          </a:prstGeom>
          <a:noFill/>
          <a:ln/>
        </p:spPr>
        <p:txBody>
          <a:bodyPr wrap="none" lIns="0" tIns="0" rIns="0" bIns="0" rtlCol="0" anchor="t"/>
          <a:lstStyle/>
          <a:p>
            <a:pPr>
              <a:lnSpc>
                <a:spcPts val="2850"/>
              </a:lnSpc>
            </a:pPr>
            <a:r>
              <a:rPr lang="en-US" sz="2400" dirty="0">
                <a:solidFill>
                  <a:srgbClr val="000000"/>
                </a:solidFill>
                <a:latin typeface="Noto Sans"/>
                <a:ea typeface="Noto Sans"/>
                <a:cs typeface="Noto Sans"/>
              </a:rPr>
              <a:t>Address food insecurity, </a:t>
            </a:r>
            <a:r>
              <a:rPr lang="en-US" sz="2400" dirty="0" err="1">
                <a:solidFill>
                  <a:srgbClr val="000000"/>
                </a:solidFill>
                <a:latin typeface="Noto Sans"/>
                <a:ea typeface="Noto Sans"/>
                <a:cs typeface="Noto Sans"/>
              </a:rPr>
              <a:t>SDoHs</a:t>
            </a:r>
            <a:r>
              <a:rPr lang="en-US" sz="2400" dirty="0">
                <a:solidFill>
                  <a:srgbClr val="000000"/>
                </a:solidFill>
                <a:latin typeface="Noto Sans"/>
                <a:ea typeface="Noto Sans"/>
                <a:cs typeface="Noto Sans"/>
              </a:rPr>
              <a:t>, mental health or other factors that can be influential</a:t>
            </a:r>
            <a:endParaRPr lang="en-US" sz="2400" dirty="0">
              <a:latin typeface="Noto Sans"/>
              <a:ea typeface="Noto Sans"/>
              <a:cs typeface="Noto Sans"/>
            </a:endParaRPr>
          </a:p>
        </p:txBody>
      </p:sp>
    </p:spTree>
    <p:extLst>
      <p:ext uri="{BB962C8B-B14F-4D97-AF65-F5344CB8AC3E}">
        <p14:creationId xmlns:p14="http://schemas.microsoft.com/office/powerpoint/2010/main" val="3776955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241584"/>
            <a:ext cx="6294834" cy="708779"/>
          </a:xfrm>
          <a:prstGeom prst="rect">
            <a:avLst/>
          </a:prstGeom>
          <a:noFill/>
          <a:ln/>
        </p:spPr>
        <p:txBody>
          <a:bodyPr wrap="none" lIns="0" tIns="0" rIns="0" bIns="0" rtlCol="0" anchor="t"/>
          <a:lstStyle/>
          <a:p>
            <a:pPr marL="0" indent="0" algn="l">
              <a:lnSpc>
                <a:spcPts val="5550"/>
              </a:lnSpc>
              <a:buNone/>
            </a:pPr>
            <a:r>
              <a:rPr lang="en-US" sz="4450" b="1">
                <a:solidFill>
                  <a:srgbClr val="152D47"/>
                </a:solidFill>
                <a:latin typeface="Lato Bold" pitchFamily="34" charset="0"/>
                <a:ea typeface="Lato Bold" pitchFamily="34" charset="-122"/>
                <a:cs typeface="Lato Bold" pitchFamily="34" charset="-120"/>
              </a:rPr>
              <a:t>Keys to Successful IHBLT</a:t>
            </a:r>
            <a:endParaRPr lang="en-US" sz="4450"/>
          </a:p>
        </p:txBody>
      </p:sp>
      <p:sp>
        <p:nvSpPr>
          <p:cNvPr id="3" name="Shape 1"/>
          <p:cNvSpPr/>
          <p:nvPr/>
        </p:nvSpPr>
        <p:spPr>
          <a:xfrm>
            <a:off x="793790" y="2324985"/>
            <a:ext cx="6279214" cy="2002114"/>
          </a:xfrm>
          <a:prstGeom prst="roundRect">
            <a:avLst>
              <a:gd name="adj" fmla="val 1933"/>
            </a:avLst>
          </a:prstGeom>
          <a:solidFill>
            <a:srgbClr val="F2EEEE"/>
          </a:solidFill>
          <a:ln/>
        </p:spPr>
        <p:txBody>
          <a:bodyPr/>
          <a:lstStyle/>
          <a:p>
            <a:endParaRPr lang="en-US" sz="2400"/>
          </a:p>
        </p:txBody>
      </p:sp>
      <p:sp>
        <p:nvSpPr>
          <p:cNvPr id="4" name="Text 2"/>
          <p:cNvSpPr/>
          <p:nvPr/>
        </p:nvSpPr>
        <p:spPr>
          <a:xfrm>
            <a:off x="1020604" y="2603555"/>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4C4C4D"/>
                </a:solidFill>
                <a:latin typeface="Lato Bold" pitchFamily="34" charset="0"/>
                <a:ea typeface="Lato Bold" pitchFamily="34" charset="-122"/>
                <a:cs typeface="Lato Bold" pitchFamily="34" charset="-120"/>
              </a:rPr>
              <a:t>Core Philosophy</a:t>
            </a:r>
            <a:endParaRPr lang="en-US" sz="2400"/>
          </a:p>
        </p:txBody>
      </p:sp>
      <p:sp>
        <p:nvSpPr>
          <p:cNvPr id="5" name="Text 3"/>
          <p:cNvSpPr/>
          <p:nvPr/>
        </p:nvSpPr>
        <p:spPr>
          <a:xfrm>
            <a:off x="1037857" y="2960412"/>
            <a:ext cx="5791081" cy="725805"/>
          </a:xfrm>
          <a:prstGeom prst="rect">
            <a:avLst/>
          </a:prstGeom>
          <a:noFill/>
          <a:ln/>
        </p:spPr>
        <p:txBody>
          <a:bodyPr wrap="square" lIns="0" tIns="0" rIns="0" bIns="0" rtlCol="0" anchor="t"/>
          <a:lstStyle/>
          <a:p>
            <a:pPr marL="0" indent="0" algn="l">
              <a:lnSpc>
                <a:spcPts val="2850"/>
              </a:lnSpc>
              <a:buNone/>
            </a:pPr>
            <a:r>
              <a:rPr lang="en-US" sz="2400" dirty="0">
                <a:solidFill>
                  <a:srgbClr val="4C4C4D"/>
                </a:solidFill>
                <a:latin typeface="Noto Sans"/>
                <a:ea typeface="Noto Sans"/>
                <a:cs typeface="Noto Sans"/>
              </a:rPr>
              <a:t>Focus on health behaviors over weight alone, building self-efficacy for the entire family.</a:t>
            </a:r>
            <a:endParaRPr lang="en-US" sz="2400" dirty="0">
              <a:latin typeface="Noto Sans"/>
              <a:ea typeface="Noto Sans"/>
              <a:cs typeface="Noto Sans"/>
            </a:endParaRPr>
          </a:p>
        </p:txBody>
      </p:sp>
      <p:sp>
        <p:nvSpPr>
          <p:cNvPr id="6" name="Shape 4"/>
          <p:cNvSpPr/>
          <p:nvPr/>
        </p:nvSpPr>
        <p:spPr>
          <a:xfrm>
            <a:off x="793790" y="4571167"/>
            <a:ext cx="6279214" cy="2019964"/>
          </a:xfrm>
          <a:prstGeom prst="roundRect">
            <a:avLst>
              <a:gd name="adj" fmla="val 1602"/>
            </a:avLst>
          </a:prstGeom>
          <a:solidFill>
            <a:srgbClr val="F2EEEE"/>
          </a:solidFill>
          <a:ln/>
        </p:spPr>
        <p:txBody>
          <a:bodyPr/>
          <a:lstStyle/>
          <a:p>
            <a:endParaRPr lang="en-US" sz="2400"/>
          </a:p>
        </p:txBody>
      </p:sp>
      <p:sp>
        <p:nvSpPr>
          <p:cNvPr id="7" name="Text 5"/>
          <p:cNvSpPr/>
          <p:nvPr/>
        </p:nvSpPr>
        <p:spPr>
          <a:xfrm>
            <a:off x="1020604" y="4797981"/>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4C4C4D"/>
                </a:solidFill>
                <a:latin typeface="Lato Bold" pitchFamily="34" charset="0"/>
                <a:ea typeface="Lato Bold" pitchFamily="34" charset="-122"/>
                <a:cs typeface="Lato Bold" pitchFamily="34" charset="-120"/>
              </a:rPr>
              <a:t>Outcome Metrics</a:t>
            </a:r>
            <a:endParaRPr lang="en-US" sz="2400"/>
          </a:p>
        </p:txBody>
      </p:sp>
      <p:sp>
        <p:nvSpPr>
          <p:cNvPr id="8" name="Text 6"/>
          <p:cNvSpPr/>
          <p:nvPr/>
        </p:nvSpPr>
        <p:spPr>
          <a:xfrm>
            <a:off x="1020604" y="5154838"/>
            <a:ext cx="5791081" cy="1088708"/>
          </a:xfrm>
          <a:prstGeom prst="rect">
            <a:avLst/>
          </a:prstGeom>
          <a:noFill/>
          <a:ln/>
        </p:spPr>
        <p:txBody>
          <a:bodyPr wrap="square" lIns="0" tIns="0" rIns="0" bIns="0" rtlCol="0" anchor="t"/>
          <a:lstStyle/>
          <a:p>
            <a:pPr marL="0" indent="0" algn="l">
              <a:lnSpc>
                <a:spcPts val="2850"/>
              </a:lnSpc>
              <a:buNone/>
            </a:pPr>
            <a:r>
              <a:rPr lang="en-US" sz="2400">
                <a:solidFill>
                  <a:srgbClr val="4C4C4D"/>
                </a:solidFill>
                <a:latin typeface="Noto Sans"/>
                <a:ea typeface="Noto Sans"/>
                <a:cs typeface="Noto Sans"/>
              </a:rPr>
              <a:t>Success is not exclusively measured by weight but also in cardiometabolic health and quality of life.</a:t>
            </a:r>
            <a:endParaRPr lang="en-US" sz="2400">
              <a:latin typeface="Noto Sans"/>
              <a:ea typeface="Noto Sans"/>
              <a:cs typeface="Noto Sans"/>
            </a:endParaRPr>
          </a:p>
        </p:txBody>
      </p:sp>
      <p:sp>
        <p:nvSpPr>
          <p:cNvPr id="9" name="Text 7"/>
          <p:cNvSpPr/>
          <p:nvPr/>
        </p:nvSpPr>
        <p:spPr>
          <a:xfrm>
            <a:off x="7530510" y="2189534"/>
            <a:ext cx="2979539" cy="354330"/>
          </a:xfrm>
          <a:prstGeom prst="rect">
            <a:avLst/>
          </a:prstGeom>
          <a:noFill/>
          <a:ln/>
        </p:spPr>
        <p:txBody>
          <a:bodyPr wrap="none" lIns="0" tIns="0" rIns="0" bIns="0" rtlCol="0" anchor="t"/>
          <a:lstStyle/>
          <a:p>
            <a:pPr marL="0" indent="0" algn="l">
              <a:lnSpc>
                <a:spcPts val="2750"/>
              </a:lnSpc>
              <a:buNone/>
            </a:pPr>
            <a:r>
              <a:rPr lang="en-US" sz="2400" b="1">
                <a:solidFill>
                  <a:srgbClr val="152D47"/>
                </a:solidFill>
                <a:latin typeface="Lato Bold" pitchFamily="34" charset="0"/>
                <a:ea typeface="Lato Bold" pitchFamily="34" charset="-122"/>
                <a:cs typeface="Lato Bold" pitchFamily="34" charset="-120"/>
              </a:rPr>
              <a:t>What the evidence says</a:t>
            </a:r>
            <a:endParaRPr lang="en-US" sz="2400"/>
          </a:p>
        </p:txBody>
      </p:sp>
      <p:sp>
        <p:nvSpPr>
          <p:cNvPr id="10" name="Text 8"/>
          <p:cNvSpPr/>
          <p:nvPr/>
        </p:nvSpPr>
        <p:spPr>
          <a:xfrm>
            <a:off x="7530510" y="2770679"/>
            <a:ext cx="6244709" cy="2052399"/>
          </a:xfrm>
          <a:prstGeom prst="rect">
            <a:avLst/>
          </a:prstGeom>
          <a:noFill/>
          <a:ln/>
        </p:spPr>
        <p:txBody>
          <a:bodyPr wrap="square" lIns="0" tIns="0" rIns="0" bIns="0" rtlCol="0" anchor="t"/>
          <a:lstStyle/>
          <a:p>
            <a:pPr marL="342900" indent="-342900">
              <a:lnSpc>
                <a:spcPts val="2850"/>
              </a:lnSpc>
              <a:buSzPct val="100000"/>
              <a:buChar char="•"/>
            </a:pPr>
            <a:r>
              <a:rPr lang="en-US" sz="2400" b="1" dirty="0">
                <a:solidFill>
                  <a:srgbClr val="4C4C4D"/>
                </a:solidFill>
                <a:latin typeface="Noto Sans"/>
                <a:ea typeface="Noto Sans"/>
                <a:cs typeface="Noto Sans"/>
              </a:rPr>
              <a:t>Intervene </a:t>
            </a:r>
            <a:r>
              <a:rPr lang="en-US" sz="2400" b="1">
                <a:solidFill>
                  <a:srgbClr val="4C4C4D"/>
                </a:solidFill>
                <a:latin typeface="Noto Sans"/>
                <a:ea typeface="Noto Sans"/>
                <a:cs typeface="Noto Sans"/>
              </a:rPr>
              <a:t>early. </a:t>
            </a:r>
            <a:r>
              <a:rPr lang="en-US" sz="2400">
                <a:solidFill>
                  <a:srgbClr val="4C4C4D"/>
                </a:solidFill>
                <a:latin typeface="Noto Sans"/>
                <a:ea typeface="Noto Sans"/>
                <a:cs typeface="Noto Sans"/>
              </a:rPr>
              <a:t>Avoid</a:t>
            </a:r>
            <a:r>
              <a:rPr lang="en-US" sz="2400" dirty="0">
                <a:solidFill>
                  <a:srgbClr val="4C4C4D"/>
                </a:solidFill>
                <a:latin typeface="Noto Sans"/>
                <a:ea typeface="Noto Sans"/>
                <a:cs typeface="Noto Sans"/>
              </a:rPr>
              <a:t> watchful waiting.</a:t>
            </a:r>
            <a:endParaRPr lang="en-US" sz="2400" dirty="0">
              <a:latin typeface="Noto Sans"/>
              <a:ea typeface="Noto Sans"/>
              <a:cs typeface="Noto Sans"/>
            </a:endParaRPr>
          </a:p>
          <a:p>
            <a:pPr marL="342900" indent="-342900">
              <a:lnSpc>
                <a:spcPts val="2850"/>
              </a:lnSpc>
              <a:buSzPct val="100000"/>
              <a:buChar char="•"/>
            </a:pPr>
            <a:r>
              <a:rPr lang="en-US" sz="2400" b="1">
                <a:solidFill>
                  <a:srgbClr val="4C4C4D"/>
                </a:solidFill>
                <a:latin typeface="Noto Sans"/>
                <a:ea typeface="Noto Sans"/>
                <a:cs typeface="Noto Sans"/>
              </a:rPr>
              <a:t>Use Motivational interviewing</a:t>
            </a:r>
            <a:endParaRPr lang="en-US" sz="2400">
              <a:latin typeface="Noto Sans"/>
              <a:ea typeface="Noto Sans"/>
              <a:cs typeface="Noto Sans"/>
            </a:endParaRPr>
          </a:p>
          <a:p>
            <a:pPr marL="342900" indent="-342900">
              <a:lnSpc>
                <a:spcPts val="2850"/>
              </a:lnSpc>
              <a:buSzPct val="100000"/>
              <a:buChar char="•"/>
            </a:pPr>
            <a:r>
              <a:rPr lang="en-US" sz="2400" b="1">
                <a:solidFill>
                  <a:srgbClr val="4C4C4D"/>
                </a:solidFill>
                <a:latin typeface="Noto Sans"/>
                <a:ea typeface="Noto Sans"/>
                <a:cs typeface="Noto Sans"/>
              </a:rPr>
              <a:t>Build skills</a:t>
            </a:r>
            <a:endParaRPr lang="en-US" sz="2400">
              <a:solidFill>
                <a:srgbClr val="4C4C4D"/>
              </a:solidFill>
              <a:latin typeface="Noto Sans"/>
              <a:ea typeface="Noto Sans"/>
              <a:cs typeface="Noto Sans"/>
            </a:endParaRPr>
          </a:p>
          <a:p>
            <a:pPr marL="342900" indent="-342900">
              <a:lnSpc>
                <a:spcPts val="2850"/>
              </a:lnSpc>
              <a:buSzPct val="100000"/>
              <a:buChar char="•"/>
            </a:pPr>
            <a:r>
              <a:rPr lang="en-US" sz="2400" b="1">
                <a:solidFill>
                  <a:srgbClr val="4C4C4D"/>
                </a:solidFill>
                <a:latin typeface="Noto Sans"/>
                <a:ea typeface="Noto Sans"/>
                <a:cs typeface="Noto Sans"/>
              </a:rPr>
              <a:t>Prevent attrition </a:t>
            </a:r>
            <a:r>
              <a:rPr lang="en-US" sz="2400">
                <a:solidFill>
                  <a:srgbClr val="4C4C4D"/>
                </a:solidFill>
                <a:latin typeface="Noto Sans"/>
                <a:ea typeface="Noto Sans"/>
                <a:cs typeface="Noto Sans"/>
              </a:rPr>
              <a:t>by addressing </a:t>
            </a:r>
            <a:r>
              <a:rPr lang="en-US" sz="2400" dirty="0">
                <a:solidFill>
                  <a:srgbClr val="4C4C4D"/>
                </a:solidFill>
                <a:latin typeface="Noto Sans"/>
                <a:ea typeface="Noto Sans"/>
                <a:cs typeface="Noto Sans"/>
              </a:rPr>
              <a:t>mismatched weight-loss expectations.</a:t>
            </a:r>
            <a:endParaRPr lang="en-US" sz="2400" dirty="0">
              <a:latin typeface="Noto Sans"/>
              <a:ea typeface="Noto Sans"/>
              <a:cs typeface="Noto Sans"/>
            </a:endParaRPr>
          </a:p>
        </p:txBody>
      </p:sp>
      <p:sp>
        <p:nvSpPr>
          <p:cNvPr id="11" name="Shape 9"/>
          <p:cNvSpPr/>
          <p:nvPr/>
        </p:nvSpPr>
        <p:spPr>
          <a:xfrm>
            <a:off x="7480600" y="5085007"/>
            <a:ext cx="6244709" cy="1326713"/>
          </a:xfrm>
          <a:prstGeom prst="roundRect">
            <a:avLst>
              <a:gd name="adj" fmla="val 2565"/>
            </a:avLst>
          </a:prstGeom>
          <a:solidFill>
            <a:srgbClr val="C8DCE9"/>
          </a:solidFill>
          <a:ln/>
        </p:spPr>
        <p:txBody>
          <a:bodyPr/>
          <a:lstStyle/>
          <a:p>
            <a:endParaRPr lang="en-US" sz="2400"/>
          </a:p>
        </p:txBody>
      </p:sp>
      <p:pic>
        <p:nvPicPr>
          <p:cNvPr id="12" name="Image 0" descr="preencoded.png"/>
          <p:cNvPicPr>
            <a:picLocks noChangeAspect="1"/>
          </p:cNvPicPr>
          <p:nvPr/>
        </p:nvPicPr>
        <p:blipFill>
          <a:blip r:embed="rId3"/>
          <a:stretch>
            <a:fillRect/>
          </a:stretch>
        </p:blipFill>
        <p:spPr>
          <a:xfrm>
            <a:off x="7707414" y="5436717"/>
            <a:ext cx="283488" cy="226814"/>
          </a:xfrm>
          <a:prstGeom prst="rect">
            <a:avLst/>
          </a:prstGeom>
        </p:spPr>
      </p:pic>
      <p:sp>
        <p:nvSpPr>
          <p:cNvPr id="13" name="Text 10"/>
          <p:cNvSpPr/>
          <p:nvPr/>
        </p:nvSpPr>
        <p:spPr>
          <a:xfrm>
            <a:off x="8217716" y="5368495"/>
            <a:ext cx="5280779" cy="725805"/>
          </a:xfrm>
          <a:prstGeom prst="rect">
            <a:avLst/>
          </a:prstGeom>
          <a:noFill/>
          <a:ln/>
        </p:spPr>
        <p:txBody>
          <a:bodyPr wrap="square" lIns="0" tIns="0" rIns="0" bIns="0" rtlCol="0" anchor="t"/>
          <a:lstStyle/>
          <a:p>
            <a:pPr marL="0" indent="0" algn="l">
              <a:lnSpc>
                <a:spcPts val="2850"/>
              </a:lnSpc>
              <a:buNone/>
            </a:pPr>
            <a:r>
              <a:rPr lang="en-US" sz="2400">
                <a:solidFill>
                  <a:srgbClr val="000000"/>
                </a:solidFill>
                <a:latin typeface="Noto Sans" pitchFamily="34" charset="0"/>
                <a:ea typeface="Noto Sans" pitchFamily="34" charset="-122"/>
                <a:cs typeface="Noto Sans" pitchFamily="34" charset="-120"/>
              </a:rPr>
              <a:t>Modest 1%–3% BMI percentile decline is expected.</a:t>
            </a:r>
            <a:endParaRPr lang="en-US" sz="2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79475" y="970016"/>
            <a:ext cx="7557849" cy="660181"/>
          </a:xfrm>
          <a:prstGeom prst="rect">
            <a:avLst/>
          </a:prstGeom>
          <a:noFill/>
          <a:ln/>
        </p:spPr>
        <p:txBody>
          <a:bodyPr wrap="square" lIns="0" tIns="0" rIns="0" bIns="0" rtlCol="0" anchor="t">
            <a:spAutoFit/>
          </a:bodyPr>
          <a:lstStyle/>
          <a:p>
            <a:pPr marL="0" indent="0" algn="l">
              <a:lnSpc>
                <a:spcPts val="5550"/>
              </a:lnSpc>
              <a:buNone/>
            </a:pPr>
            <a:r>
              <a:rPr lang="en-US" sz="4450" b="1">
                <a:solidFill>
                  <a:srgbClr val="152D47"/>
                </a:solidFill>
                <a:latin typeface="Lato Bold"/>
                <a:ea typeface="Lato Bold"/>
                <a:cs typeface="Lato Bold"/>
              </a:rPr>
              <a:t> Reframing the Goal</a:t>
            </a:r>
            <a:endParaRPr lang="en-US" sz="4450">
              <a:latin typeface="Lato Bold"/>
              <a:ea typeface="Lato Bold"/>
              <a:cs typeface="Lato Bold"/>
            </a:endParaRPr>
          </a:p>
        </p:txBody>
      </p:sp>
      <p:sp>
        <p:nvSpPr>
          <p:cNvPr id="4" name="Text 1"/>
          <p:cNvSpPr/>
          <p:nvPr/>
        </p:nvSpPr>
        <p:spPr>
          <a:xfrm>
            <a:off x="6521429" y="2063829"/>
            <a:ext cx="7306259" cy="731675"/>
          </a:xfrm>
          <a:prstGeom prst="rect">
            <a:avLst/>
          </a:prstGeom>
          <a:noFill/>
          <a:ln/>
        </p:spPr>
        <p:txBody>
          <a:bodyPr wrap="square" lIns="0" tIns="0" rIns="0" bIns="0" rtlCol="0" anchor="t">
            <a:spAutoFit/>
          </a:bodyPr>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"Healthy weight is what you reach while living your best lifestyle."</a:t>
            </a:r>
            <a:endParaRPr lang="en-US" sz="2400" dirty="0"/>
          </a:p>
        </p:txBody>
      </p:sp>
      <p:sp>
        <p:nvSpPr>
          <p:cNvPr id="5" name="Shape 2"/>
          <p:cNvSpPr/>
          <p:nvPr/>
        </p:nvSpPr>
        <p:spPr>
          <a:xfrm>
            <a:off x="6279475" y="2070412"/>
            <a:ext cx="30480" cy="871657"/>
          </a:xfrm>
          <a:prstGeom prst="rect">
            <a:avLst/>
          </a:prstGeom>
          <a:solidFill>
            <a:srgbClr val="5C97BF"/>
          </a:solidFill>
          <a:ln/>
        </p:spPr>
        <p:txBody>
          <a:bodyPr/>
          <a:lstStyle/>
          <a:p>
            <a:endParaRPr lang="en-US" sz="2400"/>
          </a:p>
        </p:txBody>
      </p:sp>
      <p:sp>
        <p:nvSpPr>
          <p:cNvPr id="6" name="Text 3"/>
          <p:cNvSpPr/>
          <p:nvPr/>
        </p:nvSpPr>
        <p:spPr>
          <a:xfrm>
            <a:off x="9719342" y="2783103"/>
            <a:ext cx="2515112" cy="302070"/>
          </a:xfrm>
          <a:prstGeom prst="rect">
            <a:avLst/>
          </a:prstGeom>
          <a:noFill/>
          <a:ln/>
        </p:spPr>
        <p:txBody>
          <a:bodyPr wrap="none" lIns="0" tIns="0" rIns="0" bIns="0" rtlCol="0" anchor="t">
            <a:spAutoFit/>
          </a:bodyPr>
          <a:lstStyle/>
          <a:p>
            <a:pPr marL="0" indent="0" algn="l">
              <a:lnSpc>
                <a:spcPts val="2250"/>
              </a:lnSpc>
              <a:buNone/>
            </a:pPr>
            <a:r>
              <a:rPr lang="en-US" sz="2400" i="1" dirty="0">
                <a:solidFill>
                  <a:srgbClr val="4C4C4D"/>
                </a:solidFill>
                <a:latin typeface="Noto Sans" pitchFamily="34" charset="0"/>
                <a:ea typeface="Noto Sans" pitchFamily="34" charset="-122"/>
                <a:cs typeface="Noto Sans" pitchFamily="34" charset="-120"/>
              </a:rPr>
              <a:t>— Freedhoff, 2010</a:t>
            </a:r>
            <a:endParaRPr lang="en-US" sz="2400" dirty="0"/>
          </a:p>
        </p:txBody>
      </p:sp>
      <p:sp>
        <p:nvSpPr>
          <p:cNvPr id="7" name="Shape 4"/>
          <p:cNvSpPr/>
          <p:nvPr/>
        </p:nvSpPr>
        <p:spPr>
          <a:xfrm>
            <a:off x="6214161" y="3365778"/>
            <a:ext cx="3665696" cy="2021443"/>
          </a:xfrm>
          <a:prstGeom prst="roundRect">
            <a:avLst>
              <a:gd name="adj" fmla="val 26906"/>
            </a:avLst>
          </a:prstGeom>
          <a:solidFill>
            <a:srgbClr val="F2EEEE"/>
          </a:solidFill>
          <a:ln/>
        </p:spPr>
        <p:txBody>
          <a:bodyPr/>
          <a:lstStyle/>
          <a:p>
            <a:endParaRPr lang="en-US" sz="2400"/>
          </a:p>
        </p:txBody>
      </p:sp>
      <p:sp>
        <p:nvSpPr>
          <p:cNvPr id="8" name="Text 5"/>
          <p:cNvSpPr/>
          <p:nvPr/>
        </p:nvSpPr>
        <p:spPr>
          <a:xfrm>
            <a:off x="6440737" y="4033225"/>
            <a:ext cx="3212544" cy="707946"/>
          </a:xfrm>
          <a:prstGeom prst="rect">
            <a:avLst/>
          </a:prstGeom>
          <a:noFill/>
          <a:ln/>
        </p:spPr>
        <p:txBody>
          <a:bodyPr wrap="square" lIns="0" tIns="0" rIns="0" bIns="0" rtlCol="0" anchor="t"/>
          <a:lstStyle/>
          <a:p>
            <a:pPr marL="0" indent="0" algn="ctr">
              <a:lnSpc>
                <a:spcPts val="2750"/>
              </a:lnSpc>
              <a:buNone/>
            </a:pPr>
            <a:r>
              <a:rPr lang="en-US" sz="2400" b="1">
                <a:solidFill>
                  <a:srgbClr val="4C4C4D"/>
                </a:solidFill>
                <a:latin typeface="Lato Bold" pitchFamily="34" charset="0"/>
                <a:ea typeface="Lato Bold" pitchFamily="34" charset="-122"/>
                <a:cs typeface="Lato Bold" pitchFamily="34" charset="-120"/>
              </a:rPr>
              <a:t>They feel good about eating</a:t>
            </a:r>
            <a:endParaRPr lang="en-US" sz="2400"/>
          </a:p>
        </p:txBody>
      </p:sp>
      <p:sp>
        <p:nvSpPr>
          <p:cNvPr id="10" name="Shape 7"/>
          <p:cNvSpPr/>
          <p:nvPr/>
        </p:nvSpPr>
        <p:spPr>
          <a:xfrm>
            <a:off x="10106195" y="3365778"/>
            <a:ext cx="3665815" cy="2021443"/>
          </a:xfrm>
          <a:prstGeom prst="roundRect">
            <a:avLst>
              <a:gd name="adj" fmla="val 26906"/>
            </a:avLst>
          </a:prstGeom>
          <a:solidFill>
            <a:srgbClr val="F2EEEE"/>
          </a:solidFill>
          <a:ln/>
        </p:spPr>
        <p:txBody>
          <a:bodyPr/>
          <a:lstStyle/>
          <a:p>
            <a:endParaRPr lang="en-US" sz="2400"/>
          </a:p>
        </p:txBody>
      </p:sp>
      <p:sp>
        <p:nvSpPr>
          <p:cNvPr id="11" name="Text 8"/>
          <p:cNvSpPr/>
          <p:nvPr/>
        </p:nvSpPr>
        <p:spPr>
          <a:xfrm>
            <a:off x="10528714" y="4114868"/>
            <a:ext cx="2832616" cy="353973"/>
          </a:xfrm>
          <a:prstGeom prst="rect">
            <a:avLst/>
          </a:prstGeom>
          <a:noFill/>
          <a:ln/>
        </p:spPr>
        <p:txBody>
          <a:bodyPr wrap="none" lIns="0" tIns="0" rIns="0" bIns="0" rtlCol="0" anchor="t"/>
          <a:lstStyle/>
          <a:p>
            <a:pPr marL="0" indent="0" algn="ctr">
              <a:lnSpc>
                <a:spcPts val="2750"/>
              </a:lnSpc>
              <a:buNone/>
            </a:pPr>
            <a:r>
              <a:rPr lang="en-US" sz="2400" b="1">
                <a:solidFill>
                  <a:srgbClr val="4C4C4D"/>
                </a:solidFill>
                <a:latin typeface="Lato Bold" pitchFamily="34" charset="0"/>
                <a:ea typeface="Lato Bold" pitchFamily="34" charset="-122"/>
                <a:cs typeface="Lato Bold" pitchFamily="34" charset="-120"/>
              </a:rPr>
              <a:t>They move with joy</a:t>
            </a:r>
            <a:endParaRPr lang="en-US" sz="2400"/>
          </a:p>
        </p:txBody>
      </p:sp>
      <p:sp>
        <p:nvSpPr>
          <p:cNvPr id="13" name="Shape 10"/>
          <p:cNvSpPr/>
          <p:nvPr/>
        </p:nvSpPr>
        <p:spPr>
          <a:xfrm>
            <a:off x="6214161" y="5613559"/>
            <a:ext cx="7557849" cy="1305163"/>
          </a:xfrm>
          <a:prstGeom prst="roundRect">
            <a:avLst>
              <a:gd name="adj" fmla="val 41672"/>
            </a:avLst>
          </a:prstGeom>
          <a:solidFill>
            <a:srgbClr val="F2EEEE"/>
          </a:solidFill>
          <a:ln/>
        </p:spPr>
        <p:txBody>
          <a:bodyPr/>
          <a:lstStyle/>
          <a:p>
            <a:endParaRPr lang="en-US" sz="2400"/>
          </a:p>
        </p:txBody>
      </p:sp>
      <p:sp>
        <p:nvSpPr>
          <p:cNvPr id="14" name="Text 11"/>
          <p:cNvSpPr/>
          <p:nvPr/>
        </p:nvSpPr>
        <p:spPr>
          <a:xfrm>
            <a:off x="7681709" y="6101392"/>
            <a:ext cx="4724162" cy="353973"/>
          </a:xfrm>
          <a:prstGeom prst="rect">
            <a:avLst/>
          </a:prstGeom>
          <a:noFill/>
          <a:ln/>
        </p:spPr>
        <p:txBody>
          <a:bodyPr wrap="none" lIns="0" tIns="0" rIns="0" bIns="0" rtlCol="0" anchor="t"/>
          <a:lstStyle/>
          <a:p>
            <a:pPr marL="0" indent="0" algn="l">
              <a:lnSpc>
                <a:spcPts val="2750"/>
              </a:lnSpc>
              <a:buNone/>
            </a:pPr>
            <a:r>
              <a:rPr lang="en-US" sz="2400" b="1">
                <a:solidFill>
                  <a:srgbClr val="4C4C4D"/>
                </a:solidFill>
                <a:latin typeface="Lato Bold" pitchFamily="34" charset="0"/>
                <a:ea typeface="Lato Bold" pitchFamily="34" charset="-122"/>
                <a:cs typeface="Lato Bold" pitchFamily="34" charset="-120"/>
              </a:rPr>
              <a:t>They know they are more than a body</a:t>
            </a:r>
            <a:endParaRPr lang="en-US"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061442"/>
            <a:ext cx="5670590" cy="708779"/>
          </a:xfrm>
          <a:prstGeom prst="rect">
            <a:avLst/>
          </a:prstGeom>
          <a:noFill/>
          <a:ln/>
        </p:spPr>
        <p:txBody>
          <a:bodyPr wrap="none" lIns="0" tIns="0" rIns="0" bIns="0" rtlCol="0" anchor="t"/>
          <a:lstStyle/>
          <a:p>
            <a:pPr marL="0" indent="0" algn="l">
              <a:lnSpc>
                <a:spcPts val="5550"/>
              </a:lnSpc>
              <a:buNone/>
            </a:pPr>
            <a:r>
              <a:rPr lang="en-US" sz="4450" b="1">
                <a:solidFill>
                  <a:srgbClr val="152D47"/>
                </a:solidFill>
                <a:latin typeface="Lato Bold"/>
                <a:ea typeface="Lato Bold"/>
                <a:cs typeface="Lato Bold"/>
              </a:rPr>
              <a:t>SMART Goals</a:t>
            </a:r>
            <a:endParaRPr lang="en-US" sz="4450">
              <a:latin typeface="Lato Bold"/>
              <a:ea typeface="Lato Bold"/>
              <a:cs typeface="Lato Bold"/>
            </a:endParaRPr>
          </a:p>
        </p:txBody>
      </p:sp>
      <p:sp>
        <p:nvSpPr>
          <p:cNvPr id="5" name="Text 2"/>
          <p:cNvSpPr/>
          <p:nvPr/>
        </p:nvSpPr>
        <p:spPr>
          <a:xfrm>
            <a:off x="793790" y="2214086"/>
            <a:ext cx="7556421" cy="362903"/>
          </a:xfrm>
          <a:prstGeom prst="rect">
            <a:avLst/>
          </a:prstGeom>
          <a:noFill/>
          <a:ln/>
        </p:spPr>
        <p:txBody>
          <a:bodyPr wrap="non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Then set 1–3 family-centered SMART goals</a:t>
            </a:r>
            <a:endParaRPr lang="en-US" sz="2400" dirty="0"/>
          </a:p>
        </p:txBody>
      </p:sp>
      <p:sp>
        <p:nvSpPr>
          <p:cNvPr id="6" name="Shape 3"/>
          <p:cNvSpPr/>
          <p:nvPr/>
        </p:nvSpPr>
        <p:spPr>
          <a:xfrm>
            <a:off x="793790" y="2832140"/>
            <a:ext cx="2367558" cy="680442"/>
          </a:xfrm>
          <a:prstGeom prst="roundRect">
            <a:avLst>
              <a:gd name="adj" fmla="val 480029"/>
            </a:avLst>
          </a:prstGeom>
          <a:solidFill>
            <a:srgbClr val="F2EEEE"/>
          </a:solidFill>
          <a:ln/>
        </p:spPr>
        <p:txBody>
          <a:bodyPr/>
          <a:lstStyle/>
          <a:p>
            <a:endParaRPr lang="en-US" sz="2400"/>
          </a:p>
        </p:txBody>
      </p:sp>
      <p:pic>
        <p:nvPicPr>
          <p:cNvPr id="7"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807488" y="3002161"/>
            <a:ext cx="340162" cy="340162"/>
          </a:xfrm>
          <a:prstGeom prst="rect">
            <a:avLst/>
          </a:prstGeom>
        </p:spPr>
      </p:pic>
      <p:sp>
        <p:nvSpPr>
          <p:cNvPr id="8" name="Text 4"/>
          <p:cNvSpPr/>
          <p:nvPr/>
        </p:nvSpPr>
        <p:spPr>
          <a:xfrm>
            <a:off x="1020604" y="3739396"/>
            <a:ext cx="1913930" cy="354330"/>
          </a:xfrm>
          <a:prstGeom prst="rect">
            <a:avLst/>
          </a:prstGeom>
          <a:noFill/>
          <a:ln/>
        </p:spPr>
        <p:txBody>
          <a:bodyPr wrap="none" lIns="0" tIns="0" rIns="0" bIns="0" rtlCol="0" anchor="t"/>
          <a:lstStyle/>
          <a:p>
            <a:pPr marL="0" indent="0" algn="l">
              <a:lnSpc>
                <a:spcPts val="2750"/>
              </a:lnSpc>
              <a:buNone/>
            </a:pPr>
            <a:r>
              <a:rPr lang="en-US" sz="2400" b="1">
                <a:solidFill>
                  <a:srgbClr val="4C4C4D"/>
                </a:solidFill>
                <a:latin typeface="Lato Bold" pitchFamily="34" charset="0"/>
                <a:ea typeface="Lato Bold" pitchFamily="34" charset="-122"/>
                <a:cs typeface="Lato Bold" pitchFamily="34" charset="-120"/>
              </a:rPr>
              <a:t>Specific</a:t>
            </a:r>
            <a:endParaRPr lang="en-US" sz="2400"/>
          </a:p>
        </p:txBody>
      </p:sp>
      <p:sp>
        <p:nvSpPr>
          <p:cNvPr id="9" name="Shape 5"/>
          <p:cNvSpPr/>
          <p:nvPr/>
        </p:nvSpPr>
        <p:spPr>
          <a:xfrm>
            <a:off x="3388162" y="2832140"/>
            <a:ext cx="2367558" cy="680442"/>
          </a:xfrm>
          <a:prstGeom prst="roundRect">
            <a:avLst>
              <a:gd name="adj" fmla="val 480029"/>
            </a:avLst>
          </a:prstGeom>
          <a:solidFill>
            <a:srgbClr val="F2EEEE"/>
          </a:solidFill>
          <a:ln/>
        </p:spPr>
        <p:txBody>
          <a:bodyPr/>
          <a:lstStyle/>
          <a:p>
            <a:endParaRPr lang="en-US" sz="2400"/>
          </a:p>
        </p:txBody>
      </p:sp>
      <p:pic>
        <p:nvPicPr>
          <p:cNvPr id="10"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401860" y="3002161"/>
            <a:ext cx="340162" cy="340162"/>
          </a:xfrm>
          <a:prstGeom prst="rect">
            <a:avLst/>
          </a:prstGeom>
        </p:spPr>
      </p:pic>
      <p:sp>
        <p:nvSpPr>
          <p:cNvPr id="11" name="Text 6"/>
          <p:cNvSpPr/>
          <p:nvPr/>
        </p:nvSpPr>
        <p:spPr>
          <a:xfrm>
            <a:off x="3614976" y="3739396"/>
            <a:ext cx="1913930" cy="354330"/>
          </a:xfrm>
          <a:prstGeom prst="rect">
            <a:avLst/>
          </a:prstGeom>
          <a:noFill/>
          <a:ln/>
        </p:spPr>
        <p:txBody>
          <a:bodyPr wrap="none" lIns="0" tIns="0" rIns="0" bIns="0" rtlCol="0" anchor="t"/>
          <a:lstStyle/>
          <a:p>
            <a:pPr marL="0" indent="0" algn="l">
              <a:lnSpc>
                <a:spcPts val="2750"/>
              </a:lnSpc>
              <a:buNone/>
            </a:pPr>
            <a:r>
              <a:rPr lang="en-US" sz="2400" b="1">
                <a:solidFill>
                  <a:srgbClr val="4C4C4D"/>
                </a:solidFill>
                <a:latin typeface="Lato Bold" pitchFamily="34" charset="0"/>
                <a:ea typeface="Lato Bold" pitchFamily="34" charset="-122"/>
                <a:cs typeface="Lato Bold" pitchFamily="34" charset="-120"/>
              </a:rPr>
              <a:t>Measurable</a:t>
            </a:r>
            <a:endParaRPr lang="en-US" sz="2400"/>
          </a:p>
        </p:txBody>
      </p:sp>
      <p:sp>
        <p:nvSpPr>
          <p:cNvPr id="12" name="Shape 7"/>
          <p:cNvSpPr/>
          <p:nvPr/>
        </p:nvSpPr>
        <p:spPr>
          <a:xfrm>
            <a:off x="5982533" y="2832140"/>
            <a:ext cx="2367558" cy="680442"/>
          </a:xfrm>
          <a:prstGeom prst="roundRect">
            <a:avLst>
              <a:gd name="adj" fmla="val 480029"/>
            </a:avLst>
          </a:prstGeom>
          <a:solidFill>
            <a:srgbClr val="F2EEEE"/>
          </a:solidFill>
          <a:ln/>
        </p:spPr>
        <p:txBody>
          <a:bodyPr/>
          <a:lstStyle/>
          <a:p>
            <a:endParaRPr lang="en-US" sz="2400"/>
          </a:p>
        </p:txBody>
      </p:sp>
      <p:pic>
        <p:nvPicPr>
          <p:cNvPr id="13"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996232" y="3002161"/>
            <a:ext cx="340162" cy="340162"/>
          </a:xfrm>
          <a:prstGeom prst="rect">
            <a:avLst/>
          </a:prstGeom>
        </p:spPr>
      </p:pic>
      <p:sp>
        <p:nvSpPr>
          <p:cNvPr id="14" name="Text 8"/>
          <p:cNvSpPr/>
          <p:nvPr/>
        </p:nvSpPr>
        <p:spPr>
          <a:xfrm>
            <a:off x="6209348" y="3739396"/>
            <a:ext cx="1913930" cy="354330"/>
          </a:xfrm>
          <a:prstGeom prst="rect">
            <a:avLst/>
          </a:prstGeom>
          <a:noFill/>
          <a:ln/>
        </p:spPr>
        <p:txBody>
          <a:bodyPr wrap="none" lIns="0" tIns="0" rIns="0" bIns="0" rtlCol="0" anchor="t"/>
          <a:lstStyle/>
          <a:p>
            <a:pPr marL="0" indent="0" algn="l">
              <a:lnSpc>
                <a:spcPts val="2750"/>
              </a:lnSpc>
              <a:buNone/>
            </a:pPr>
            <a:r>
              <a:rPr lang="en-US" sz="2400" b="1">
                <a:solidFill>
                  <a:srgbClr val="4C4C4D"/>
                </a:solidFill>
                <a:latin typeface="Lato Bold" pitchFamily="34" charset="0"/>
                <a:ea typeface="Lato Bold" pitchFamily="34" charset="-122"/>
                <a:cs typeface="Lato Bold" pitchFamily="34" charset="-120"/>
              </a:rPr>
              <a:t>Achievable</a:t>
            </a:r>
            <a:endParaRPr lang="en-US" sz="2400"/>
          </a:p>
        </p:txBody>
      </p:sp>
      <p:sp>
        <p:nvSpPr>
          <p:cNvPr id="15" name="Shape 9"/>
          <p:cNvSpPr/>
          <p:nvPr/>
        </p:nvSpPr>
        <p:spPr>
          <a:xfrm>
            <a:off x="793790" y="4547354"/>
            <a:ext cx="2367558" cy="680442"/>
          </a:xfrm>
          <a:prstGeom prst="roundRect">
            <a:avLst>
              <a:gd name="adj" fmla="val 480029"/>
            </a:avLst>
          </a:prstGeom>
          <a:solidFill>
            <a:srgbClr val="F2EEEE"/>
          </a:solidFill>
          <a:ln/>
        </p:spPr>
        <p:txBody>
          <a:bodyPr/>
          <a:lstStyle/>
          <a:p>
            <a:endParaRPr lang="en-US" sz="2400"/>
          </a:p>
        </p:txBody>
      </p:sp>
      <p:pic>
        <p:nvPicPr>
          <p:cNvPr id="16"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807488" y="4717375"/>
            <a:ext cx="340162" cy="340162"/>
          </a:xfrm>
          <a:prstGeom prst="rect">
            <a:avLst/>
          </a:prstGeom>
        </p:spPr>
      </p:pic>
      <p:sp>
        <p:nvSpPr>
          <p:cNvPr id="17" name="Text 10"/>
          <p:cNvSpPr/>
          <p:nvPr/>
        </p:nvSpPr>
        <p:spPr>
          <a:xfrm>
            <a:off x="1020604" y="5454610"/>
            <a:ext cx="1913930" cy="354330"/>
          </a:xfrm>
          <a:prstGeom prst="rect">
            <a:avLst/>
          </a:prstGeom>
          <a:noFill/>
          <a:ln/>
        </p:spPr>
        <p:txBody>
          <a:bodyPr wrap="none" lIns="0" tIns="0" rIns="0" bIns="0" rtlCol="0" anchor="t"/>
          <a:lstStyle/>
          <a:p>
            <a:pPr marL="0" indent="0" algn="l">
              <a:lnSpc>
                <a:spcPts val="2750"/>
              </a:lnSpc>
              <a:buNone/>
            </a:pPr>
            <a:r>
              <a:rPr lang="en-US" sz="2400" b="1">
                <a:solidFill>
                  <a:srgbClr val="4C4C4D"/>
                </a:solidFill>
                <a:latin typeface="Lato Bold" pitchFamily="34" charset="0"/>
                <a:ea typeface="Lato Bold" pitchFamily="34" charset="-122"/>
                <a:cs typeface="Lato Bold" pitchFamily="34" charset="-120"/>
              </a:rPr>
              <a:t>Relevant</a:t>
            </a:r>
            <a:endParaRPr lang="en-US" sz="2400"/>
          </a:p>
        </p:txBody>
      </p:sp>
      <p:sp>
        <p:nvSpPr>
          <p:cNvPr id="18" name="Shape 11"/>
          <p:cNvSpPr/>
          <p:nvPr/>
        </p:nvSpPr>
        <p:spPr>
          <a:xfrm>
            <a:off x="3388162" y="4547354"/>
            <a:ext cx="2367558" cy="680442"/>
          </a:xfrm>
          <a:prstGeom prst="roundRect">
            <a:avLst>
              <a:gd name="adj" fmla="val 480029"/>
            </a:avLst>
          </a:prstGeom>
          <a:solidFill>
            <a:srgbClr val="F2EEEE"/>
          </a:solidFill>
          <a:ln/>
        </p:spPr>
        <p:txBody>
          <a:bodyPr/>
          <a:lstStyle/>
          <a:p>
            <a:endParaRPr lang="en-US" sz="2400"/>
          </a:p>
        </p:txBody>
      </p:sp>
      <p:pic>
        <p:nvPicPr>
          <p:cNvPr id="19" name="Image 5" descr="preencoded.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401860" y="4717375"/>
            <a:ext cx="340162" cy="340162"/>
          </a:xfrm>
          <a:prstGeom prst="rect">
            <a:avLst/>
          </a:prstGeom>
        </p:spPr>
      </p:pic>
      <p:sp>
        <p:nvSpPr>
          <p:cNvPr id="20" name="Text 12"/>
          <p:cNvSpPr/>
          <p:nvPr/>
        </p:nvSpPr>
        <p:spPr>
          <a:xfrm>
            <a:off x="3614976" y="5454610"/>
            <a:ext cx="1913930" cy="354330"/>
          </a:xfrm>
          <a:prstGeom prst="rect">
            <a:avLst/>
          </a:prstGeom>
          <a:noFill/>
          <a:ln/>
        </p:spPr>
        <p:txBody>
          <a:bodyPr wrap="none" lIns="0" tIns="0" rIns="0" bIns="0" rtlCol="0" anchor="t"/>
          <a:lstStyle/>
          <a:p>
            <a:pPr marL="0" indent="0" algn="l">
              <a:lnSpc>
                <a:spcPts val="2750"/>
              </a:lnSpc>
              <a:buNone/>
            </a:pPr>
            <a:r>
              <a:rPr lang="en-US" sz="2400" b="1">
                <a:solidFill>
                  <a:srgbClr val="4C4C4D"/>
                </a:solidFill>
                <a:latin typeface="Lato Bold" pitchFamily="34" charset="0"/>
                <a:ea typeface="Lato Bold" pitchFamily="34" charset="-122"/>
                <a:cs typeface="Lato Bold" pitchFamily="34" charset="-120"/>
              </a:rPr>
              <a:t>Time-based</a:t>
            </a:r>
            <a:endParaRPr lang="en-US" sz="2400"/>
          </a:p>
        </p:txBody>
      </p:sp>
      <p:sp>
        <p:nvSpPr>
          <p:cNvPr id="21" name="Text 13"/>
          <p:cNvSpPr/>
          <p:nvPr/>
        </p:nvSpPr>
        <p:spPr>
          <a:xfrm>
            <a:off x="793790" y="6290905"/>
            <a:ext cx="7556421" cy="362903"/>
          </a:xfrm>
          <a:prstGeom prst="rect">
            <a:avLst/>
          </a:prstGeom>
          <a:noFill/>
          <a:ln/>
        </p:spPr>
        <p:txBody>
          <a:bodyPr wrap="none" lIns="0" tIns="0" rIns="0" bIns="0" rtlCol="0" anchor="t"/>
          <a:lstStyle/>
          <a:p>
            <a:pPr marL="0" indent="0" algn="l">
              <a:lnSpc>
                <a:spcPts val="2850"/>
              </a:lnSpc>
              <a:buNone/>
            </a:pPr>
            <a:r>
              <a:rPr lang="en-US" sz="2400">
                <a:solidFill>
                  <a:srgbClr val="4C4C4D"/>
                </a:solidFill>
                <a:latin typeface="Noto Sans" pitchFamily="34" charset="0"/>
                <a:ea typeface="Noto Sans" pitchFamily="34" charset="-122"/>
                <a:cs typeface="Noto Sans" pitchFamily="34" charset="-120"/>
              </a:rPr>
              <a:t>Schedule follow-up visits. </a:t>
            </a:r>
            <a:r>
              <a:rPr lang="en-US" sz="2400" b="1">
                <a:solidFill>
                  <a:srgbClr val="4C4C4D"/>
                </a:solidFill>
                <a:latin typeface="Noto Sans" pitchFamily="34" charset="0"/>
                <a:ea typeface="Noto Sans" pitchFamily="34" charset="-122"/>
                <a:cs typeface="Noto Sans" pitchFamily="34" charset="-120"/>
              </a:rPr>
              <a:t>Praise behaviors, not numbers.</a:t>
            </a:r>
            <a:endParaRPr lang="en-US"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326594"/>
            <a:ext cx="7188398" cy="708779"/>
          </a:xfrm>
          <a:prstGeom prst="rect">
            <a:avLst/>
          </a:prstGeom>
          <a:noFill/>
          <a:ln/>
        </p:spPr>
        <p:txBody>
          <a:bodyPr wrap="none" lIns="0" tIns="0" rIns="0" bIns="0" rtlCol="0" anchor="t"/>
          <a:lstStyle/>
          <a:p>
            <a:pPr marL="0" indent="0" algn="l">
              <a:lnSpc>
                <a:spcPts val="5550"/>
              </a:lnSpc>
              <a:buNone/>
            </a:pPr>
            <a:r>
              <a:rPr lang="en-US" sz="4450" b="1">
                <a:solidFill>
                  <a:srgbClr val="152D47"/>
                </a:solidFill>
                <a:latin typeface="Lato Bold" pitchFamily="34" charset="0"/>
                <a:ea typeface="Lato Bold" pitchFamily="34" charset="-122"/>
                <a:cs typeface="Lato Bold" pitchFamily="34" charset="-120"/>
              </a:rPr>
              <a:t>The Science of Habit Change</a:t>
            </a:r>
            <a:endParaRPr lang="en-US" sz="4450"/>
          </a:p>
        </p:txBody>
      </p:sp>
      <p:sp>
        <p:nvSpPr>
          <p:cNvPr id="3" name="Text 1"/>
          <p:cNvSpPr/>
          <p:nvPr/>
        </p:nvSpPr>
        <p:spPr>
          <a:xfrm>
            <a:off x="793790" y="2602349"/>
            <a:ext cx="6379607" cy="748427"/>
          </a:xfrm>
          <a:prstGeom prst="rect">
            <a:avLst/>
          </a:prstGeom>
          <a:noFill/>
          <a:ln/>
        </p:spPr>
        <p:txBody>
          <a:bodyPr wrap="none" lIns="0" tIns="0" rIns="0" bIns="0" rtlCol="0" anchor="t"/>
          <a:lstStyle/>
          <a:p>
            <a:pPr marL="0" indent="0" algn="ctr">
              <a:lnSpc>
                <a:spcPts val="5850"/>
              </a:lnSpc>
              <a:buNone/>
            </a:pPr>
            <a:r>
              <a:rPr lang="en-US" sz="5850" b="1">
                <a:solidFill>
                  <a:srgbClr val="4C4C4D"/>
                </a:solidFill>
                <a:latin typeface="Lato Bold" pitchFamily="34" charset="0"/>
                <a:ea typeface="Lato Bold" pitchFamily="34" charset="-122"/>
                <a:cs typeface="Lato Bold" pitchFamily="34" charset="-120"/>
              </a:rPr>
              <a:t>43%</a:t>
            </a:r>
            <a:endParaRPr lang="en-US" sz="5850"/>
          </a:p>
        </p:txBody>
      </p:sp>
      <p:sp>
        <p:nvSpPr>
          <p:cNvPr id="4" name="Text 2"/>
          <p:cNvSpPr/>
          <p:nvPr/>
        </p:nvSpPr>
        <p:spPr>
          <a:xfrm>
            <a:off x="1264039" y="3634145"/>
            <a:ext cx="5438989" cy="359073"/>
          </a:xfrm>
          <a:prstGeom prst="rect">
            <a:avLst/>
          </a:prstGeom>
          <a:noFill/>
          <a:ln/>
        </p:spPr>
        <p:txBody>
          <a:bodyPr wrap="none" lIns="0" tIns="0" rIns="0" bIns="0" rtlCol="0" anchor="t">
            <a:spAutoFit/>
          </a:bodyPr>
          <a:lstStyle/>
          <a:p>
            <a:pPr algn="ctr">
              <a:lnSpc>
                <a:spcPts val="2750"/>
              </a:lnSpc>
            </a:pPr>
            <a:r>
              <a:rPr lang="en-US" sz="2400" b="1">
                <a:solidFill>
                  <a:srgbClr val="4C4C4D"/>
                </a:solidFill>
                <a:latin typeface="Lato Bold"/>
                <a:ea typeface="Lato Bold"/>
                <a:cs typeface="Lato Bold"/>
              </a:rPr>
              <a:t>Daily Actions rooted in the unconscious</a:t>
            </a:r>
            <a:endParaRPr lang="en-US" sz="2400"/>
          </a:p>
        </p:txBody>
      </p:sp>
      <p:sp>
        <p:nvSpPr>
          <p:cNvPr id="6" name="Text 4"/>
          <p:cNvSpPr/>
          <p:nvPr/>
        </p:nvSpPr>
        <p:spPr>
          <a:xfrm>
            <a:off x="7456884" y="2602349"/>
            <a:ext cx="6379726" cy="748427"/>
          </a:xfrm>
          <a:prstGeom prst="rect">
            <a:avLst/>
          </a:prstGeom>
          <a:noFill/>
          <a:ln/>
        </p:spPr>
        <p:txBody>
          <a:bodyPr wrap="none" lIns="0" tIns="0" rIns="0" bIns="0" rtlCol="0" anchor="t"/>
          <a:lstStyle/>
          <a:p>
            <a:pPr marL="0" indent="0" algn="ctr">
              <a:lnSpc>
                <a:spcPts val="5850"/>
              </a:lnSpc>
              <a:buNone/>
            </a:pPr>
            <a:r>
              <a:rPr lang="en-US" sz="5850" b="1">
                <a:solidFill>
                  <a:srgbClr val="4C4C4D"/>
                </a:solidFill>
                <a:latin typeface="Lato Bold" pitchFamily="34" charset="0"/>
                <a:ea typeface="Lato Bold" pitchFamily="34" charset="-122"/>
                <a:cs typeface="Lato Bold" pitchFamily="34" charset="-120"/>
              </a:rPr>
              <a:t>66</a:t>
            </a:r>
            <a:endParaRPr lang="en-US" sz="5850"/>
          </a:p>
        </p:txBody>
      </p:sp>
      <p:sp>
        <p:nvSpPr>
          <p:cNvPr id="7" name="Text 5"/>
          <p:cNvSpPr/>
          <p:nvPr/>
        </p:nvSpPr>
        <p:spPr>
          <a:xfrm>
            <a:off x="9229130" y="3634145"/>
            <a:ext cx="2835235" cy="354330"/>
          </a:xfrm>
          <a:prstGeom prst="rect">
            <a:avLst/>
          </a:prstGeom>
          <a:noFill/>
          <a:ln/>
        </p:spPr>
        <p:txBody>
          <a:bodyPr wrap="none" lIns="0" tIns="0" rIns="0" bIns="0" rtlCol="0" anchor="t"/>
          <a:lstStyle/>
          <a:p>
            <a:pPr algn="ctr">
              <a:lnSpc>
                <a:spcPts val="2750"/>
              </a:lnSpc>
            </a:pPr>
            <a:r>
              <a:rPr lang="en-US" sz="2400" b="1">
                <a:solidFill>
                  <a:srgbClr val="4C4C4D"/>
                </a:solidFill>
                <a:latin typeface="Lato Bold"/>
                <a:ea typeface="Lato Bold"/>
                <a:cs typeface="Lato Bold"/>
              </a:rPr>
              <a:t>Number of days to new habits</a:t>
            </a:r>
            <a:endParaRPr lang="en-US" sz="2400">
              <a:latin typeface="Lato Bold"/>
              <a:ea typeface="Lato Bold"/>
              <a:cs typeface="Lato Bold"/>
            </a:endParaRPr>
          </a:p>
        </p:txBody>
      </p:sp>
      <p:pic>
        <p:nvPicPr>
          <p:cNvPr id="9"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40777" y="4439090"/>
            <a:ext cx="340162" cy="340162"/>
          </a:xfrm>
          <a:prstGeom prst="rect">
            <a:avLst/>
          </a:prstGeom>
        </p:spPr>
      </p:pic>
      <p:sp>
        <p:nvSpPr>
          <p:cNvPr id="10" name="Text 7"/>
          <p:cNvSpPr/>
          <p:nvPr/>
        </p:nvSpPr>
        <p:spPr>
          <a:xfrm>
            <a:off x="1392883" y="4432066"/>
            <a:ext cx="3135273" cy="354330"/>
          </a:xfrm>
          <a:prstGeom prst="rect">
            <a:avLst/>
          </a:prstGeom>
          <a:noFill/>
          <a:ln/>
        </p:spPr>
        <p:txBody>
          <a:bodyPr wrap="none" lIns="0" tIns="0" rIns="0" bIns="0" rtlCol="0" anchor="t"/>
          <a:lstStyle/>
          <a:p>
            <a:pPr marL="0" indent="0" algn="l">
              <a:lnSpc>
                <a:spcPts val="2750"/>
              </a:lnSpc>
              <a:buNone/>
            </a:pPr>
            <a:r>
              <a:rPr lang="en-US" sz="2400" b="1">
                <a:solidFill>
                  <a:srgbClr val="4C4C4D"/>
                </a:solidFill>
                <a:latin typeface="Lato Bold" pitchFamily="34" charset="0"/>
                <a:ea typeface="Lato Bold" pitchFamily="34" charset="-122"/>
                <a:cs typeface="Lato Bold" pitchFamily="34" charset="-120"/>
              </a:rPr>
              <a:t>Change the Environment</a:t>
            </a:r>
            <a:endParaRPr lang="en-US" sz="2400"/>
          </a:p>
        </p:txBody>
      </p:sp>
      <p:sp>
        <p:nvSpPr>
          <p:cNvPr id="11" name="Text 8"/>
          <p:cNvSpPr/>
          <p:nvPr/>
        </p:nvSpPr>
        <p:spPr>
          <a:xfrm>
            <a:off x="1392883" y="4922484"/>
            <a:ext cx="5642491" cy="362903"/>
          </a:xfrm>
          <a:prstGeom prst="rect">
            <a:avLst/>
          </a:prstGeom>
          <a:noFill/>
          <a:ln/>
        </p:spPr>
        <p:txBody>
          <a:bodyPr wrap="none" lIns="0" tIns="0" rIns="0" bIns="0" rtlCol="0" anchor="t"/>
          <a:lstStyle/>
          <a:p>
            <a:pPr>
              <a:lnSpc>
                <a:spcPts val="2850"/>
              </a:lnSpc>
            </a:pPr>
            <a:r>
              <a:rPr lang="en-US" sz="2400">
                <a:solidFill>
                  <a:srgbClr val="4C4C4D"/>
                </a:solidFill>
                <a:latin typeface="Noto Sans"/>
                <a:ea typeface="Noto Sans"/>
                <a:cs typeface="Noto Sans"/>
              </a:rPr>
              <a:t>Add or remove friction</a:t>
            </a:r>
            <a:endParaRPr lang="en-US" sz="2400">
              <a:latin typeface="Noto Sans"/>
              <a:ea typeface="Noto Sans"/>
              <a:cs typeface="Noto Sans"/>
            </a:endParaRPr>
          </a:p>
        </p:txBody>
      </p:sp>
      <p:pic>
        <p:nvPicPr>
          <p:cNvPr id="12" name="Image 1"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403872" y="4439090"/>
            <a:ext cx="340162" cy="340162"/>
          </a:xfrm>
          <a:prstGeom prst="rect">
            <a:avLst/>
          </a:prstGeom>
        </p:spPr>
      </p:pic>
      <p:sp>
        <p:nvSpPr>
          <p:cNvPr id="13" name="Text 9"/>
          <p:cNvSpPr/>
          <p:nvPr/>
        </p:nvSpPr>
        <p:spPr>
          <a:xfrm>
            <a:off x="8055977" y="4432066"/>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4C4C4D"/>
                </a:solidFill>
                <a:latin typeface="Lato Bold" pitchFamily="34" charset="0"/>
                <a:ea typeface="Lato Bold" pitchFamily="34" charset="-122"/>
                <a:cs typeface="Lato Bold" pitchFamily="34" charset="-120"/>
              </a:rPr>
              <a:t>Habit Stack</a:t>
            </a:r>
            <a:endParaRPr lang="en-US" sz="2400"/>
          </a:p>
        </p:txBody>
      </p:sp>
      <p:sp>
        <p:nvSpPr>
          <p:cNvPr id="14" name="Text 10"/>
          <p:cNvSpPr/>
          <p:nvPr/>
        </p:nvSpPr>
        <p:spPr>
          <a:xfrm>
            <a:off x="8055977" y="4922484"/>
            <a:ext cx="5642610" cy="362903"/>
          </a:xfrm>
          <a:prstGeom prst="rect">
            <a:avLst/>
          </a:prstGeom>
          <a:noFill/>
          <a:ln/>
        </p:spPr>
        <p:txBody>
          <a:bodyPr wrap="none" lIns="0" tIns="0" rIns="0" bIns="0" rtlCol="0" anchor="t"/>
          <a:lstStyle/>
          <a:p>
            <a:pPr marL="0" indent="0" algn="l">
              <a:lnSpc>
                <a:spcPts val="2850"/>
              </a:lnSpc>
              <a:buNone/>
            </a:pPr>
            <a:r>
              <a:rPr lang="en-US" sz="2400">
                <a:solidFill>
                  <a:srgbClr val="4C4C4D"/>
                </a:solidFill>
                <a:latin typeface="Noto Sans"/>
                <a:ea typeface="Noto Sans"/>
                <a:cs typeface="Noto Sans"/>
              </a:rPr>
              <a:t>Attach new habits to existing routines.</a:t>
            </a:r>
            <a:endParaRPr lang="en-US" sz="2400">
              <a:latin typeface="Noto Sans"/>
              <a:ea typeface="Noto Sans"/>
              <a:cs typeface="Noto Sans"/>
            </a:endParaRPr>
          </a:p>
        </p:txBody>
      </p:sp>
      <p:pic>
        <p:nvPicPr>
          <p:cNvPr id="15" name="Image 2"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40777" y="5746039"/>
            <a:ext cx="340162" cy="340162"/>
          </a:xfrm>
          <a:prstGeom prst="rect">
            <a:avLst/>
          </a:prstGeom>
        </p:spPr>
      </p:pic>
      <p:sp>
        <p:nvSpPr>
          <p:cNvPr id="16" name="Text 11"/>
          <p:cNvSpPr/>
          <p:nvPr/>
        </p:nvSpPr>
        <p:spPr>
          <a:xfrm>
            <a:off x="1392883" y="5739015"/>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4C4C4D"/>
                </a:solidFill>
                <a:latin typeface="Lato Bold" pitchFamily="34" charset="0"/>
                <a:ea typeface="Lato Bold" pitchFamily="34" charset="-122"/>
                <a:cs typeface="Lato Bold" pitchFamily="34" charset="-120"/>
              </a:rPr>
              <a:t>Reward Behavior</a:t>
            </a:r>
            <a:endParaRPr lang="en-US" sz="2400"/>
          </a:p>
        </p:txBody>
      </p:sp>
      <p:sp>
        <p:nvSpPr>
          <p:cNvPr id="17" name="Text 12"/>
          <p:cNvSpPr/>
          <p:nvPr/>
        </p:nvSpPr>
        <p:spPr>
          <a:xfrm>
            <a:off x="1392883" y="6229433"/>
            <a:ext cx="5642491" cy="362903"/>
          </a:xfrm>
          <a:prstGeom prst="rect">
            <a:avLst/>
          </a:prstGeom>
          <a:noFill/>
          <a:ln/>
        </p:spPr>
        <p:txBody>
          <a:bodyPr wrap="none" lIns="0" tIns="0" rIns="0" bIns="0" rtlCol="0" anchor="t"/>
          <a:lstStyle/>
          <a:p>
            <a:pPr marL="0" indent="0" algn="l">
              <a:lnSpc>
                <a:spcPts val="2850"/>
              </a:lnSpc>
              <a:buNone/>
            </a:pPr>
            <a:r>
              <a:rPr lang="en-US" sz="2400">
                <a:solidFill>
                  <a:srgbClr val="4C4C4D"/>
                </a:solidFill>
                <a:latin typeface="Noto Sans"/>
                <a:ea typeface="Noto Sans"/>
                <a:cs typeface="Noto Sans"/>
              </a:rPr>
              <a:t>Immediate rewards reinforces</a:t>
            </a:r>
            <a:endParaRPr lang="en-US" sz="2400">
              <a:latin typeface="Noto Sans"/>
              <a:ea typeface="Noto Sans"/>
              <a:cs typeface="Noto Sans"/>
            </a:endParaRPr>
          </a:p>
        </p:txBody>
      </p:sp>
      <p:pic>
        <p:nvPicPr>
          <p:cNvPr id="18" name="Image 3"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403872" y="5746039"/>
            <a:ext cx="340162" cy="340162"/>
          </a:xfrm>
          <a:prstGeom prst="rect">
            <a:avLst/>
          </a:prstGeom>
        </p:spPr>
      </p:pic>
      <p:sp>
        <p:nvSpPr>
          <p:cNvPr id="19" name="Text 13"/>
          <p:cNvSpPr/>
          <p:nvPr/>
        </p:nvSpPr>
        <p:spPr>
          <a:xfrm>
            <a:off x="8055977" y="5739015"/>
            <a:ext cx="3154561" cy="354330"/>
          </a:xfrm>
          <a:prstGeom prst="rect">
            <a:avLst/>
          </a:prstGeom>
          <a:noFill/>
          <a:ln/>
        </p:spPr>
        <p:txBody>
          <a:bodyPr wrap="none" lIns="0" tIns="0" rIns="0" bIns="0" rtlCol="0" anchor="t"/>
          <a:lstStyle/>
          <a:p>
            <a:pPr marL="0" indent="0" algn="l">
              <a:lnSpc>
                <a:spcPts val="2750"/>
              </a:lnSpc>
              <a:buNone/>
            </a:pPr>
            <a:r>
              <a:rPr lang="en-US" sz="2400" b="1">
                <a:solidFill>
                  <a:srgbClr val="4C4C4D"/>
                </a:solidFill>
                <a:latin typeface="Lato Bold" pitchFamily="34" charset="0"/>
                <a:ea typeface="Lato Bold" pitchFamily="34" charset="-122"/>
                <a:cs typeface="Lato Bold" pitchFamily="34" charset="-120"/>
              </a:rPr>
              <a:t>Identity &amp; Social Context</a:t>
            </a:r>
            <a:endParaRPr lang="en-US" sz="2400"/>
          </a:p>
        </p:txBody>
      </p:sp>
      <p:sp>
        <p:nvSpPr>
          <p:cNvPr id="20" name="Text 14"/>
          <p:cNvSpPr/>
          <p:nvPr/>
        </p:nvSpPr>
        <p:spPr>
          <a:xfrm>
            <a:off x="8055977" y="6229433"/>
            <a:ext cx="5642610" cy="362903"/>
          </a:xfrm>
          <a:prstGeom prst="rect">
            <a:avLst/>
          </a:prstGeom>
          <a:noFill/>
          <a:ln/>
        </p:spPr>
        <p:txBody>
          <a:bodyPr wrap="none" lIns="0" tIns="0" rIns="0" bIns="0" rtlCol="0" anchor="t"/>
          <a:lstStyle/>
          <a:p>
            <a:pPr marL="0" indent="0" algn="l">
              <a:lnSpc>
                <a:spcPts val="2850"/>
              </a:lnSpc>
              <a:buNone/>
            </a:pPr>
            <a:r>
              <a:rPr lang="en-US" sz="2400">
                <a:solidFill>
                  <a:srgbClr val="4C4C4D"/>
                </a:solidFill>
                <a:latin typeface="Noto Sans" pitchFamily="34" charset="0"/>
                <a:ea typeface="Noto Sans" pitchFamily="34" charset="-122"/>
                <a:cs typeface="Noto Sans" pitchFamily="34" charset="-120"/>
              </a:rPr>
              <a:t>Align habits with family and peer identity.</a:t>
            </a:r>
            <a:endParaRPr lang="en-US" sz="24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765453" y="668774"/>
            <a:ext cx="2368987" cy="406241"/>
          </a:xfrm>
          <a:prstGeom prst="roundRect">
            <a:avLst>
              <a:gd name="adj" fmla="val 6461"/>
            </a:avLst>
          </a:prstGeom>
          <a:solidFill>
            <a:srgbClr val="DAE8F1"/>
          </a:solidFill>
          <a:ln/>
        </p:spPr>
        <p:txBody>
          <a:bodyPr/>
          <a:lstStyle/>
          <a:p>
            <a:endParaRPr lang="en-US"/>
          </a:p>
        </p:txBody>
      </p:sp>
      <p:sp>
        <p:nvSpPr>
          <p:cNvPr id="3" name="Text 1"/>
          <p:cNvSpPr/>
          <p:nvPr/>
        </p:nvSpPr>
        <p:spPr>
          <a:xfrm>
            <a:off x="896660" y="734378"/>
            <a:ext cx="2106573" cy="275034"/>
          </a:xfrm>
          <a:prstGeom prst="rect">
            <a:avLst/>
          </a:prstGeom>
          <a:noFill/>
          <a:ln/>
        </p:spPr>
        <p:txBody>
          <a:bodyPr wrap="none" lIns="0" tIns="0" rIns="0" bIns="0" rtlCol="0" anchor="t"/>
          <a:lstStyle/>
          <a:p>
            <a:pPr marL="0" indent="0" algn="l">
              <a:lnSpc>
                <a:spcPts val="2150"/>
              </a:lnSpc>
              <a:buNone/>
            </a:pPr>
            <a:r>
              <a:rPr lang="en-US" sz="1350">
                <a:solidFill>
                  <a:srgbClr val="4C4C4D"/>
                </a:solidFill>
                <a:latin typeface="Noto Sans" pitchFamily="34" charset="0"/>
                <a:ea typeface="Noto Sans" pitchFamily="34" charset="-122"/>
                <a:cs typeface="Noto Sans" pitchFamily="34" charset="-120"/>
              </a:rPr>
              <a:t>NUTRITION COUNSELING</a:t>
            </a:r>
            <a:endParaRPr lang="en-US" sz="1350"/>
          </a:p>
        </p:txBody>
      </p:sp>
      <p:sp>
        <p:nvSpPr>
          <p:cNvPr id="4" name="Text 2"/>
          <p:cNvSpPr/>
          <p:nvPr/>
        </p:nvSpPr>
        <p:spPr>
          <a:xfrm>
            <a:off x="765453" y="1159312"/>
            <a:ext cx="8185785" cy="683538"/>
          </a:xfrm>
          <a:prstGeom prst="rect">
            <a:avLst/>
          </a:prstGeom>
          <a:noFill/>
          <a:ln/>
        </p:spPr>
        <p:txBody>
          <a:bodyPr wrap="none" lIns="0" tIns="0" rIns="0" bIns="0" rtlCol="0" anchor="t"/>
          <a:lstStyle/>
          <a:p>
            <a:pPr marL="0" indent="0" algn="l">
              <a:lnSpc>
                <a:spcPts val="5350"/>
              </a:lnSpc>
              <a:buNone/>
            </a:pPr>
            <a:r>
              <a:rPr lang="en-US" sz="4300" b="1">
                <a:solidFill>
                  <a:srgbClr val="152D47"/>
                </a:solidFill>
                <a:latin typeface="Lato Bold" pitchFamily="34" charset="0"/>
                <a:ea typeface="Lato Bold" pitchFamily="34" charset="-122"/>
                <a:cs typeface="Lato Bold" pitchFamily="34" charset="-120"/>
              </a:rPr>
              <a:t>DIY IHBLT: Nutrition Foundations</a:t>
            </a:r>
            <a:endParaRPr lang="en-US" sz="4300"/>
          </a:p>
        </p:txBody>
      </p:sp>
      <p:sp>
        <p:nvSpPr>
          <p:cNvPr id="7" name="Text 4"/>
          <p:cNvSpPr/>
          <p:nvPr/>
        </p:nvSpPr>
        <p:spPr>
          <a:xfrm>
            <a:off x="7796674" y="3060650"/>
            <a:ext cx="6282928" cy="2954655"/>
          </a:xfrm>
          <a:prstGeom prst="rect">
            <a:avLst/>
          </a:prstGeom>
          <a:noFill/>
          <a:ln/>
        </p:spPr>
        <p:txBody>
          <a:bodyPr wrap="square" lIns="0" tIns="0" rIns="0" bIns="0" rtlCol="0" anchor="t">
            <a:spAutoFit/>
          </a:bodyPr>
          <a:lstStyle/>
          <a:p>
            <a:pPr marL="342900" indent="-342900">
              <a:buSzPct val="100000"/>
              <a:buChar char="•"/>
            </a:pPr>
            <a:r>
              <a:rPr lang="en-US" sz="3200">
                <a:solidFill>
                  <a:srgbClr val="4C4C4D"/>
                </a:solidFill>
                <a:latin typeface="Noto Sans"/>
                <a:ea typeface="Noto Sans"/>
                <a:cs typeface="Noto Sans"/>
              </a:rPr>
              <a:t>MyPlate</a:t>
            </a:r>
            <a:endParaRPr lang="en-US" sz="3200" dirty="0">
              <a:solidFill>
                <a:srgbClr val="000000"/>
              </a:solidFill>
              <a:latin typeface="Noto Sans"/>
              <a:ea typeface="Noto Sans"/>
              <a:cs typeface="Noto Sans"/>
            </a:endParaRPr>
          </a:p>
          <a:p>
            <a:pPr marL="342900" indent="-342900" algn="l">
              <a:buSzPct val="100000"/>
              <a:buChar char="•"/>
            </a:pPr>
            <a:r>
              <a:rPr lang="en-US" sz="3200">
                <a:solidFill>
                  <a:srgbClr val="4C4C4D"/>
                </a:solidFill>
                <a:latin typeface="Noto Sans"/>
                <a:ea typeface="Noto Sans"/>
                <a:cs typeface="Noto Sans"/>
              </a:rPr>
              <a:t>Scheduled meals and snacks</a:t>
            </a:r>
          </a:p>
          <a:p>
            <a:pPr marL="342900" indent="-342900">
              <a:buSzPct val="100000"/>
              <a:buChar char="•"/>
            </a:pPr>
            <a:r>
              <a:rPr lang="en-US" sz="3200">
                <a:solidFill>
                  <a:srgbClr val="4C4C4D"/>
                </a:solidFill>
                <a:latin typeface="Noto Sans"/>
                <a:ea typeface="Noto Sans"/>
                <a:cs typeface="Noto Sans"/>
              </a:rPr>
              <a:t>Snacks with 2-3 food groups</a:t>
            </a:r>
          </a:p>
          <a:p>
            <a:pPr marL="342900" indent="-342900">
              <a:buSzPct val="100000"/>
              <a:buChar char="•"/>
            </a:pPr>
            <a:r>
              <a:rPr lang="en-US" sz="3200">
                <a:solidFill>
                  <a:srgbClr val="4C4C4D"/>
                </a:solidFill>
                <a:latin typeface="Noto Sans"/>
                <a:ea typeface="Noto Sans"/>
                <a:cs typeface="Noto Sans"/>
              </a:rPr>
              <a:t>Settings</a:t>
            </a:r>
            <a:endParaRPr lang="en-US" sz="3200" dirty="0">
              <a:solidFill>
                <a:srgbClr val="4C4C4D"/>
              </a:solidFill>
              <a:latin typeface="Noto Sans"/>
              <a:ea typeface="Noto Sans"/>
              <a:cs typeface="Noto Sans"/>
            </a:endParaRPr>
          </a:p>
          <a:p>
            <a:pPr marL="342900" indent="-342900">
              <a:buSzPct val="100000"/>
              <a:buChar char="•"/>
            </a:pPr>
            <a:r>
              <a:rPr lang="en-US" sz="3200">
                <a:solidFill>
                  <a:srgbClr val="4C4C4D"/>
                </a:solidFill>
                <a:latin typeface="Noto Sans"/>
                <a:ea typeface="Noto Sans"/>
                <a:cs typeface="Noto Sans"/>
              </a:rPr>
              <a:t>How is food served</a:t>
            </a:r>
            <a:endParaRPr lang="en-US" sz="3200" dirty="0">
              <a:solidFill>
                <a:srgbClr val="4C4C4D"/>
              </a:solidFill>
              <a:latin typeface="Noto Sans"/>
              <a:ea typeface="Noto Sans"/>
              <a:cs typeface="Noto Sans"/>
            </a:endParaRPr>
          </a:p>
          <a:p>
            <a:pPr marL="342900" indent="-342900">
              <a:buSzPct val="100000"/>
              <a:buChar char="•"/>
            </a:pPr>
            <a:endParaRPr lang="en-US" sz="3200" dirty="0">
              <a:solidFill>
                <a:srgbClr val="4C4C4D"/>
              </a:solidFill>
              <a:latin typeface="Noto Sans"/>
              <a:ea typeface="Noto Sans"/>
              <a:cs typeface="Noto Sans"/>
            </a:endParaRPr>
          </a:p>
        </p:txBody>
      </p:sp>
      <p:pic>
        <p:nvPicPr>
          <p:cNvPr id="14" name="Picture 13" descr="A plate of food and fruits">
            <a:extLst>
              <a:ext uri="{FF2B5EF4-FFF2-40B4-BE49-F238E27FC236}">
                <a16:creationId xmlns:a16="http://schemas.microsoft.com/office/drawing/2014/main" id="{246A7770-921A-9766-3A48-BAEDD94A14AB}"/>
              </a:ext>
            </a:extLst>
          </p:cNvPr>
          <p:cNvPicPr>
            <a:picLocks noChangeAspect="1"/>
          </p:cNvPicPr>
          <p:nvPr/>
        </p:nvPicPr>
        <p:blipFill>
          <a:blip r:embed="rId3"/>
          <a:stretch>
            <a:fillRect/>
          </a:stretch>
        </p:blipFill>
        <p:spPr>
          <a:xfrm>
            <a:off x="767752" y="2050930"/>
            <a:ext cx="6694097" cy="4990380"/>
          </a:xfrm>
          <a:prstGeom prst="rect">
            <a:avLst/>
          </a:prstGeom>
        </p:spPr>
      </p:pic>
      <p:sp>
        <p:nvSpPr>
          <p:cNvPr id="15" name="TextBox 14">
            <a:extLst>
              <a:ext uri="{FF2B5EF4-FFF2-40B4-BE49-F238E27FC236}">
                <a16:creationId xmlns:a16="http://schemas.microsoft.com/office/drawing/2014/main" id="{A8D1D4BF-824F-2854-CC91-36C0BF020DF1}"/>
              </a:ext>
            </a:extLst>
          </p:cNvPr>
          <p:cNvSpPr txBox="1"/>
          <p:nvPr/>
        </p:nvSpPr>
        <p:spPr>
          <a:xfrm>
            <a:off x="1500996" y="628138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Idaho Food Bank</a:t>
            </a: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793790" y="1458039"/>
            <a:ext cx="2456140" cy="426244"/>
          </a:xfrm>
          <a:prstGeom prst="roundRect">
            <a:avLst>
              <a:gd name="adj" fmla="val 6386"/>
            </a:avLst>
          </a:prstGeom>
          <a:solidFill>
            <a:srgbClr val="DAE8F1"/>
          </a:solidFill>
          <a:ln/>
        </p:spPr>
        <p:txBody>
          <a:bodyPr/>
          <a:lstStyle/>
          <a:p>
            <a:endParaRPr lang="en-US"/>
          </a:p>
        </p:txBody>
      </p:sp>
      <p:sp>
        <p:nvSpPr>
          <p:cNvPr id="3" name="Text 1"/>
          <p:cNvSpPr/>
          <p:nvPr/>
        </p:nvSpPr>
        <p:spPr>
          <a:xfrm>
            <a:off x="929878" y="1526024"/>
            <a:ext cx="2183963" cy="290274"/>
          </a:xfrm>
          <a:prstGeom prst="rect">
            <a:avLst/>
          </a:prstGeom>
          <a:noFill/>
          <a:ln/>
        </p:spPr>
        <p:txBody>
          <a:bodyPr wrap="none" lIns="0" tIns="0" rIns="0" bIns="0" rtlCol="0" anchor="t"/>
          <a:lstStyle/>
          <a:p>
            <a:pPr marL="0" indent="0" algn="l">
              <a:lnSpc>
                <a:spcPts val="2250"/>
              </a:lnSpc>
              <a:buNone/>
            </a:pPr>
            <a:r>
              <a:rPr lang="en-US" sz="1400">
                <a:solidFill>
                  <a:srgbClr val="4C4C4D"/>
                </a:solidFill>
                <a:latin typeface="Noto Sans" pitchFamily="34" charset="0"/>
                <a:ea typeface="Noto Sans" pitchFamily="34" charset="-122"/>
                <a:cs typeface="Noto Sans" pitchFamily="34" charset="-120"/>
              </a:rPr>
              <a:t>NUTRITION COUNSELING</a:t>
            </a:r>
            <a:endParaRPr lang="en-US" sz="1400"/>
          </a:p>
        </p:txBody>
      </p:sp>
      <p:sp>
        <p:nvSpPr>
          <p:cNvPr id="4" name="Text 2"/>
          <p:cNvSpPr/>
          <p:nvPr/>
        </p:nvSpPr>
        <p:spPr>
          <a:xfrm>
            <a:off x="793790" y="1975009"/>
            <a:ext cx="9680615" cy="708779"/>
          </a:xfrm>
          <a:prstGeom prst="rect">
            <a:avLst/>
          </a:prstGeom>
          <a:noFill/>
          <a:ln/>
        </p:spPr>
        <p:txBody>
          <a:bodyPr wrap="none" lIns="0" tIns="0" rIns="0" bIns="0" rtlCol="0" anchor="t"/>
          <a:lstStyle/>
          <a:p>
            <a:pPr marL="0" indent="0" algn="l">
              <a:lnSpc>
                <a:spcPts val="5550"/>
              </a:lnSpc>
              <a:buNone/>
            </a:pPr>
            <a:r>
              <a:rPr lang="en-US" sz="4450" b="1">
                <a:solidFill>
                  <a:srgbClr val="152D47"/>
                </a:solidFill>
                <a:latin typeface="Lato Bold" pitchFamily="34" charset="0"/>
                <a:ea typeface="Lato Bold" pitchFamily="34" charset="-122"/>
                <a:cs typeface="Lato Bold" pitchFamily="34" charset="-120"/>
              </a:rPr>
              <a:t>Getting Kids to Eat — and Not Overeat</a:t>
            </a:r>
            <a:endParaRPr lang="en-US" sz="4450"/>
          </a:p>
        </p:txBody>
      </p:sp>
      <p:sp>
        <p:nvSpPr>
          <p:cNvPr id="8" name="Text 6"/>
          <p:cNvSpPr/>
          <p:nvPr/>
        </p:nvSpPr>
        <p:spPr>
          <a:xfrm>
            <a:off x="798411" y="2839672"/>
            <a:ext cx="6158445" cy="4154984"/>
          </a:xfrm>
          <a:prstGeom prst="rect">
            <a:avLst/>
          </a:prstGeom>
          <a:noFill/>
          <a:ln/>
        </p:spPr>
        <p:txBody>
          <a:bodyPr wrap="square" lIns="0" tIns="0" rIns="0" bIns="0" rtlCol="0" anchor="t">
            <a:spAutoFit/>
          </a:bodyPr>
          <a:lstStyle/>
          <a:p>
            <a:pPr marL="342900" indent="-342900">
              <a:buSzPct val="100000"/>
              <a:buChar char="•"/>
            </a:pPr>
            <a:r>
              <a:rPr lang="en-US" sz="3000">
                <a:solidFill>
                  <a:srgbClr val="4C4C4D"/>
                </a:solidFill>
                <a:latin typeface="Noto Sans"/>
                <a:ea typeface="Noto Sans"/>
                <a:cs typeface="Noto Sans"/>
              </a:rPr>
              <a:t>Responsive feeding</a:t>
            </a:r>
            <a:endParaRPr lang="en-US" sz="3000">
              <a:solidFill>
                <a:srgbClr val="000000"/>
              </a:solidFill>
              <a:latin typeface="Noto Sans"/>
              <a:ea typeface="Noto Sans"/>
              <a:cs typeface="Noto Sans"/>
            </a:endParaRPr>
          </a:p>
          <a:p>
            <a:pPr marL="342900" indent="-342900">
              <a:buSzPct val="100000"/>
              <a:buChar char="•"/>
            </a:pPr>
            <a:r>
              <a:rPr lang="en-US" sz="3000">
                <a:solidFill>
                  <a:srgbClr val="4C4C4D"/>
                </a:solidFill>
                <a:latin typeface="Noto Sans"/>
                <a:ea typeface="Noto Sans"/>
                <a:cs typeface="Noto Sans"/>
              </a:rPr>
              <a:t>Satter's Division of responsibility</a:t>
            </a:r>
            <a:endParaRPr lang="en-US" sz="3000">
              <a:solidFill>
                <a:srgbClr val="000000"/>
              </a:solidFill>
              <a:latin typeface="Noto Sans"/>
              <a:ea typeface="Noto Sans"/>
              <a:cs typeface="Noto Sans"/>
            </a:endParaRPr>
          </a:p>
          <a:p>
            <a:pPr marL="342900" indent="-342900">
              <a:buSzPct val="100000"/>
              <a:buChar char="•"/>
            </a:pPr>
            <a:r>
              <a:rPr lang="en-US" sz="3000">
                <a:solidFill>
                  <a:srgbClr val="4C4C4D"/>
                </a:solidFill>
                <a:latin typeface="Noto Sans"/>
                <a:ea typeface="Noto Sans"/>
                <a:cs typeface="Noto Sans"/>
              </a:rPr>
              <a:t>Offer new foods repeatedly </a:t>
            </a:r>
            <a:r>
              <a:rPr lang="en-US" sz="3000" dirty="0">
                <a:solidFill>
                  <a:srgbClr val="4C4C4D"/>
                </a:solidFill>
                <a:latin typeface="Noto Sans"/>
                <a:ea typeface="Noto Sans"/>
                <a:cs typeface="Noto Sans"/>
              </a:rPr>
              <a:t>without pressure</a:t>
            </a:r>
            <a:endParaRPr lang="en-US" sz="3000">
              <a:latin typeface="Noto Sans"/>
              <a:ea typeface="Noto Sans"/>
              <a:cs typeface="Noto Sans"/>
            </a:endParaRPr>
          </a:p>
          <a:p>
            <a:pPr marL="342900" indent="-342900" algn="l">
              <a:buSzPct val="100000"/>
              <a:buChar char="•"/>
            </a:pPr>
            <a:r>
              <a:rPr lang="en-US" sz="3000">
                <a:solidFill>
                  <a:srgbClr val="4C4C4D"/>
                </a:solidFill>
                <a:latin typeface="Noto Sans"/>
                <a:ea typeface="Noto Sans"/>
                <a:cs typeface="Noto Sans"/>
              </a:rPr>
              <a:t>Model</a:t>
            </a:r>
            <a:endParaRPr lang="en-US" sz="3000" dirty="0">
              <a:solidFill>
                <a:srgbClr val="4C4C4D"/>
              </a:solidFill>
              <a:latin typeface="Noto Sans"/>
              <a:ea typeface="Noto Sans"/>
              <a:cs typeface="Noto Sans"/>
            </a:endParaRPr>
          </a:p>
          <a:p>
            <a:pPr marL="342900" indent="-342900">
              <a:buSzPct val="100000"/>
              <a:buChar char="•"/>
            </a:pPr>
            <a:r>
              <a:rPr lang="en-US" sz="3000">
                <a:solidFill>
                  <a:srgbClr val="4C4C4D"/>
                </a:solidFill>
                <a:latin typeface="Noto Sans"/>
                <a:ea typeface="Noto Sans"/>
                <a:cs typeface="Noto Sans"/>
              </a:rPr>
              <a:t>Share family meals, focusing on social interactions and not on food</a:t>
            </a:r>
            <a:endParaRPr lang="en-US" sz="3000" dirty="0">
              <a:solidFill>
                <a:srgbClr val="4C4C4D"/>
              </a:solidFill>
              <a:latin typeface="Noto Sans"/>
              <a:ea typeface="Noto Sans"/>
              <a:cs typeface="Noto Sans"/>
            </a:endParaRPr>
          </a:p>
        </p:txBody>
      </p:sp>
      <p:sp>
        <p:nvSpPr>
          <p:cNvPr id="9" name="Shape 7"/>
          <p:cNvSpPr/>
          <p:nvPr/>
        </p:nvSpPr>
        <p:spPr>
          <a:xfrm>
            <a:off x="7318172" y="2844027"/>
            <a:ext cx="6689413" cy="4102526"/>
          </a:xfrm>
          <a:prstGeom prst="roundRect">
            <a:avLst>
              <a:gd name="adj" fmla="val 908"/>
            </a:avLst>
          </a:prstGeom>
          <a:solidFill>
            <a:srgbClr val="4950BC"/>
          </a:solidFill>
          <a:ln/>
        </p:spPr>
        <p:txBody>
          <a:bodyPr/>
          <a:lstStyle/>
          <a:p>
            <a:endParaRPr lang="en-US" sz="2400"/>
          </a:p>
        </p:txBody>
      </p:sp>
      <p:sp>
        <p:nvSpPr>
          <p:cNvPr id="10" name="Text 8"/>
          <p:cNvSpPr/>
          <p:nvPr/>
        </p:nvSpPr>
        <p:spPr>
          <a:xfrm>
            <a:off x="7662982" y="3201469"/>
            <a:ext cx="4315778" cy="371582"/>
          </a:xfrm>
          <a:prstGeom prst="rect">
            <a:avLst/>
          </a:prstGeom>
          <a:noFill/>
          <a:ln/>
        </p:spPr>
        <p:txBody>
          <a:bodyPr wrap="none" lIns="0" tIns="0" rIns="0" bIns="0" rtlCol="0" anchor="t"/>
          <a:lstStyle/>
          <a:p>
            <a:r>
              <a:rPr lang="en-US" sz="3000" b="1">
                <a:solidFill>
                  <a:srgbClr val="FFFFFF"/>
                </a:solidFill>
                <a:latin typeface="Lato Bold"/>
                <a:ea typeface="Lato Bold"/>
                <a:cs typeface="Lato Bold"/>
              </a:rPr>
              <a:t>Tools</a:t>
            </a:r>
            <a:endParaRPr lang="en-US" sz="3000">
              <a:latin typeface="Lato Bold"/>
              <a:ea typeface="Lato Bold"/>
              <a:cs typeface="Lato Bold"/>
            </a:endParaRPr>
          </a:p>
        </p:txBody>
      </p:sp>
      <p:sp>
        <p:nvSpPr>
          <p:cNvPr id="11" name="Text 9"/>
          <p:cNvSpPr/>
          <p:nvPr/>
        </p:nvSpPr>
        <p:spPr>
          <a:xfrm>
            <a:off x="7662982" y="3749957"/>
            <a:ext cx="6117788" cy="3231654"/>
          </a:xfrm>
          <a:prstGeom prst="rect">
            <a:avLst/>
          </a:prstGeom>
          <a:noFill/>
          <a:ln/>
        </p:spPr>
        <p:txBody>
          <a:bodyPr wrap="square" lIns="0" tIns="0" rIns="0" bIns="0" rtlCol="0" anchor="t">
            <a:spAutoFit/>
          </a:bodyPr>
          <a:lstStyle/>
          <a:p>
            <a:pPr marL="342900" indent="-342900" algn="l">
              <a:buSzPct val="100000"/>
              <a:buChar char="•"/>
            </a:pPr>
            <a:r>
              <a:rPr lang="en-US" sz="3000">
                <a:solidFill>
                  <a:srgbClr val="FFFFFF"/>
                </a:solidFill>
                <a:latin typeface="Noto Sans"/>
                <a:ea typeface="Noto Sans"/>
                <a:cs typeface="Noto Sans"/>
              </a:rPr>
              <a:t>Visual</a:t>
            </a:r>
            <a:r>
              <a:rPr lang="en-US" sz="3000" dirty="0">
                <a:solidFill>
                  <a:srgbClr val="FFFFFF"/>
                </a:solidFill>
                <a:latin typeface="Noto Sans"/>
                <a:ea typeface="Noto Sans"/>
                <a:cs typeface="Noto Sans"/>
              </a:rPr>
              <a:t> kitchen schedule</a:t>
            </a:r>
            <a:endParaRPr lang="en-US" sz="3000" dirty="0">
              <a:latin typeface="Calibri" panose="020F0502020204030204"/>
              <a:ea typeface="Calibri" panose="020F0502020204030204"/>
              <a:cs typeface="Calibri" panose="020F0502020204030204"/>
            </a:endParaRPr>
          </a:p>
          <a:p>
            <a:pPr marL="342900" indent="-342900" algn="l">
              <a:buSzPct val="100000"/>
              <a:buChar char="•"/>
            </a:pPr>
            <a:r>
              <a:rPr lang="en-US" sz="3000">
                <a:solidFill>
                  <a:srgbClr val="FFFFFF"/>
                </a:solidFill>
                <a:latin typeface="Noto Sans"/>
                <a:ea typeface="Noto Sans"/>
                <a:cs typeface="Noto Sans"/>
              </a:rPr>
              <a:t>List of alternative activities</a:t>
            </a:r>
          </a:p>
          <a:p>
            <a:pPr marL="342900" indent="-342900">
              <a:buSzPct val="100000"/>
              <a:buChar char="•"/>
            </a:pPr>
            <a:r>
              <a:rPr lang="en-US" sz="3000">
                <a:solidFill>
                  <a:srgbClr val="FFFFFF"/>
                </a:solidFill>
                <a:latin typeface="Noto Sans"/>
                <a:ea typeface="Noto Sans"/>
                <a:cs typeface="Noto Sans"/>
              </a:rPr>
              <a:t>Practice mindfulness</a:t>
            </a:r>
          </a:p>
          <a:p>
            <a:pPr marL="342900" indent="-342900">
              <a:buSzPct val="100000"/>
              <a:buFont typeface="Courier New"/>
              <a:buChar char="•"/>
            </a:pPr>
            <a:r>
              <a:rPr lang="en-US" sz="3000">
                <a:solidFill>
                  <a:srgbClr val="FFFFFF"/>
                </a:solidFill>
                <a:latin typeface="Noto Sans"/>
                <a:ea typeface="Noto Sans"/>
                <a:cs typeface="Noto Sans"/>
              </a:rPr>
              <a:t>Cook together</a:t>
            </a:r>
            <a:endParaRPr lang="en-US" sz="3000" dirty="0">
              <a:solidFill>
                <a:srgbClr val="FFFFFF"/>
              </a:solidFill>
              <a:latin typeface="Noto Sans"/>
              <a:ea typeface="Noto Sans"/>
              <a:cs typeface="Noto Sans"/>
            </a:endParaRPr>
          </a:p>
          <a:p>
            <a:pPr marL="342900" indent="-342900">
              <a:buSzPct val="100000"/>
              <a:buFont typeface="Courier New"/>
              <a:buChar char="•"/>
            </a:pPr>
            <a:r>
              <a:rPr lang="en-US" sz="3000">
                <a:solidFill>
                  <a:srgbClr val="FFFFFF"/>
                </a:solidFill>
                <a:latin typeface="Noto Sans"/>
                <a:ea typeface="Noto Sans"/>
                <a:cs typeface="Noto Sans"/>
              </a:rPr>
              <a:t>Recipes and strategies for meal prep</a:t>
            </a:r>
            <a:endParaRPr lang="en-US" sz="3000" dirty="0">
              <a:solidFill>
                <a:srgbClr val="FFFFFF"/>
              </a:solidFill>
              <a:latin typeface="Noto Sans"/>
              <a:ea typeface="Noto Sans"/>
              <a:cs typeface="Noto Sans"/>
            </a:endParaRPr>
          </a:p>
          <a:p>
            <a:pPr marL="800100" lvl="1" indent="-342900">
              <a:buSzPct val="100000"/>
              <a:buFont typeface="Courier New"/>
              <a:buChar char="o"/>
            </a:pPr>
            <a:endParaRPr lang="en-US" sz="3000" dirty="0">
              <a:solidFill>
                <a:srgbClr val="FFFFFF"/>
              </a:solidFill>
              <a:latin typeface="Noto Sans"/>
              <a:ea typeface="Noto Sans"/>
              <a:cs typeface="Noto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Shape 0"/>
          <p:cNvSpPr/>
          <p:nvPr/>
        </p:nvSpPr>
        <p:spPr>
          <a:xfrm>
            <a:off x="6280190" y="638651"/>
            <a:ext cx="1974890" cy="426244"/>
          </a:xfrm>
          <a:prstGeom prst="roundRect">
            <a:avLst>
              <a:gd name="adj" fmla="val 6386"/>
            </a:avLst>
          </a:prstGeom>
          <a:solidFill>
            <a:srgbClr val="DAE8F1"/>
          </a:solidFill>
          <a:ln/>
        </p:spPr>
        <p:txBody>
          <a:bodyPr/>
          <a:lstStyle/>
          <a:p>
            <a:endParaRPr lang="en-US"/>
          </a:p>
        </p:txBody>
      </p:sp>
      <p:sp>
        <p:nvSpPr>
          <p:cNvPr id="4" name="Text 1"/>
          <p:cNvSpPr/>
          <p:nvPr/>
        </p:nvSpPr>
        <p:spPr>
          <a:xfrm>
            <a:off x="6416278" y="706636"/>
            <a:ext cx="1702713" cy="290274"/>
          </a:xfrm>
          <a:prstGeom prst="rect">
            <a:avLst/>
          </a:prstGeom>
          <a:noFill/>
          <a:ln/>
        </p:spPr>
        <p:txBody>
          <a:bodyPr wrap="none" lIns="0" tIns="0" rIns="0" bIns="0" rtlCol="0" anchor="t"/>
          <a:lstStyle/>
          <a:p>
            <a:pPr marL="0" indent="0" algn="l">
              <a:lnSpc>
                <a:spcPts val="2250"/>
              </a:lnSpc>
              <a:buNone/>
            </a:pPr>
            <a:r>
              <a:rPr lang="en-US" sz="1400">
                <a:solidFill>
                  <a:srgbClr val="4C4C4D"/>
                </a:solidFill>
                <a:latin typeface="Noto Sans" pitchFamily="34" charset="0"/>
                <a:ea typeface="Noto Sans" pitchFamily="34" charset="-122"/>
                <a:cs typeface="Noto Sans" pitchFamily="34" charset="-120"/>
              </a:rPr>
              <a:t>SLEEP COUNSELING</a:t>
            </a:r>
            <a:endParaRPr lang="en-US" sz="1400"/>
          </a:p>
        </p:txBody>
      </p:sp>
      <p:sp>
        <p:nvSpPr>
          <p:cNvPr id="5" name="Text 2"/>
          <p:cNvSpPr/>
          <p:nvPr/>
        </p:nvSpPr>
        <p:spPr>
          <a:xfrm>
            <a:off x="6280190" y="1155621"/>
            <a:ext cx="5670590" cy="708779"/>
          </a:xfrm>
          <a:prstGeom prst="rect">
            <a:avLst/>
          </a:prstGeom>
          <a:noFill/>
          <a:ln/>
        </p:spPr>
        <p:txBody>
          <a:bodyPr wrap="none" lIns="0" tIns="0" rIns="0" bIns="0" rtlCol="0" anchor="t"/>
          <a:lstStyle/>
          <a:p>
            <a:pPr marL="0" indent="0" algn="l">
              <a:lnSpc>
                <a:spcPts val="5550"/>
              </a:lnSpc>
              <a:buNone/>
            </a:pPr>
            <a:r>
              <a:rPr lang="en-US" sz="4450" b="1">
                <a:solidFill>
                  <a:srgbClr val="152D47"/>
                </a:solidFill>
                <a:latin typeface="Lato Bold" pitchFamily="34" charset="0"/>
                <a:ea typeface="Lato Bold" pitchFamily="34" charset="-122"/>
                <a:cs typeface="Lato Bold" pitchFamily="34" charset="-120"/>
              </a:rPr>
              <a:t>DIY IHBLT: Sleep</a:t>
            </a:r>
            <a:endParaRPr lang="en-US" sz="4450"/>
          </a:p>
        </p:txBody>
      </p:sp>
      <p:sp>
        <p:nvSpPr>
          <p:cNvPr id="6" name="Shape 3"/>
          <p:cNvSpPr/>
          <p:nvPr/>
        </p:nvSpPr>
        <p:spPr>
          <a:xfrm>
            <a:off x="6280190" y="2204561"/>
            <a:ext cx="907256" cy="2191345"/>
          </a:xfrm>
          <a:prstGeom prst="roundRect">
            <a:avLst>
              <a:gd name="adj" fmla="val 360022"/>
            </a:avLst>
          </a:prstGeom>
          <a:solidFill>
            <a:srgbClr val="F2EEEE"/>
          </a:solidFill>
          <a:ln/>
        </p:spPr>
        <p:txBody>
          <a:bodyPr/>
          <a:lstStyle/>
          <a:p>
            <a:endParaRPr lang="en-US" sz="2400"/>
          </a:p>
        </p:txBody>
      </p:sp>
      <p:sp>
        <p:nvSpPr>
          <p:cNvPr id="7" name="Text 4"/>
          <p:cNvSpPr/>
          <p:nvPr/>
        </p:nvSpPr>
        <p:spPr>
          <a:xfrm>
            <a:off x="6563678" y="3087529"/>
            <a:ext cx="340162" cy="425291"/>
          </a:xfrm>
          <a:prstGeom prst="rect">
            <a:avLst/>
          </a:prstGeom>
          <a:noFill/>
          <a:ln/>
        </p:spPr>
        <p:txBody>
          <a:bodyPr wrap="none" lIns="0" tIns="0" rIns="0" bIns="0" rtlCol="0" anchor="t"/>
          <a:lstStyle/>
          <a:p>
            <a:pPr marL="0" indent="0" algn="l">
              <a:lnSpc>
                <a:spcPts val="2650"/>
              </a:lnSpc>
              <a:buNone/>
            </a:pPr>
            <a:r>
              <a:rPr lang="en-US" sz="2400" b="1">
                <a:solidFill>
                  <a:srgbClr val="4C4C4D"/>
                </a:solidFill>
                <a:latin typeface="Lato Bold" pitchFamily="34" charset="0"/>
                <a:ea typeface="Lato Bold" pitchFamily="34" charset="-122"/>
                <a:cs typeface="Lato Bold" pitchFamily="34" charset="-120"/>
              </a:rPr>
              <a:t>1</a:t>
            </a:r>
            <a:endParaRPr lang="en-US" sz="2400"/>
          </a:p>
        </p:txBody>
      </p:sp>
      <p:sp>
        <p:nvSpPr>
          <p:cNvPr id="8" name="Text 5"/>
          <p:cNvSpPr/>
          <p:nvPr/>
        </p:nvSpPr>
        <p:spPr>
          <a:xfrm>
            <a:off x="7414260" y="2431375"/>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4C4C4D"/>
                </a:solidFill>
                <a:latin typeface="Lato Bold" pitchFamily="34" charset="0"/>
                <a:ea typeface="Lato Bold" pitchFamily="34" charset="-122"/>
                <a:cs typeface="Lato Bold" pitchFamily="34" charset="-120"/>
              </a:rPr>
              <a:t>Counsel families to:</a:t>
            </a:r>
            <a:endParaRPr lang="en-US" sz="2400"/>
          </a:p>
        </p:txBody>
      </p:sp>
      <p:sp>
        <p:nvSpPr>
          <p:cNvPr id="9" name="Text 6"/>
          <p:cNvSpPr/>
          <p:nvPr/>
        </p:nvSpPr>
        <p:spPr>
          <a:xfrm>
            <a:off x="7414260" y="2852783"/>
            <a:ext cx="6422350" cy="1247299"/>
          </a:xfrm>
          <a:prstGeom prst="rect">
            <a:avLst/>
          </a:prstGeom>
          <a:noFill/>
          <a:ln/>
        </p:spPr>
        <p:txBody>
          <a:bodyPr wrap="square" lIns="0" tIns="0" rIns="0" bIns="0" rtlCol="0" anchor="t"/>
          <a:lstStyle/>
          <a:p>
            <a:pPr marL="342900" indent="-342900" algn="l">
              <a:lnSpc>
                <a:spcPts val="2850"/>
              </a:lnSpc>
              <a:buSzPct val="100000"/>
              <a:buChar char="•"/>
            </a:pPr>
            <a:r>
              <a:rPr lang="en-US" sz="2400" dirty="0">
                <a:solidFill>
                  <a:srgbClr val="4C4C4D"/>
                </a:solidFill>
                <a:latin typeface="Noto Sans" pitchFamily="34" charset="0"/>
                <a:ea typeface="Noto Sans" pitchFamily="34" charset="-122"/>
                <a:cs typeface="Noto Sans" pitchFamily="34" charset="-120"/>
              </a:rPr>
              <a:t>Maintain consistent sleep schedules</a:t>
            </a:r>
            <a:endParaRPr lang="en-US" sz="2400" dirty="0"/>
          </a:p>
          <a:p>
            <a:pPr marL="342900" indent="-342900" algn="l">
              <a:lnSpc>
                <a:spcPts val="2850"/>
              </a:lnSpc>
              <a:buSzPct val="100000"/>
              <a:buChar char="•"/>
            </a:pPr>
            <a:r>
              <a:rPr lang="en-US" sz="2400" dirty="0">
                <a:solidFill>
                  <a:srgbClr val="4C4C4D"/>
                </a:solidFill>
                <a:latin typeface="Noto Sans" pitchFamily="34" charset="0"/>
                <a:ea typeface="Noto Sans" pitchFamily="34" charset="-122"/>
                <a:cs typeface="Noto Sans" pitchFamily="34" charset="-120"/>
              </a:rPr>
              <a:t>Establish screen-free bedtime routines</a:t>
            </a:r>
            <a:endParaRPr lang="en-US" sz="2400" dirty="0"/>
          </a:p>
          <a:p>
            <a:pPr marL="342900" indent="-342900" algn="l">
              <a:lnSpc>
                <a:spcPts val="2850"/>
              </a:lnSpc>
              <a:buSzPct val="100000"/>
              <a:buChar char="•"/>
            </a:pPr>
            <a:r>
              <a:rPr lang="en-US" sz="2400" dirty="0">
                <a:solidFill>
                  <a:srgbClr val="4C4C4D"/>
                </a:solidFill>
                <a:latin typeface="Noto Sans"/>
                <a:ea typeface="Noto Sans"/>
                <a:cs typeface="Noto Sans"/>
              </a:rPr>
              <a:t>Limit devices in the sleep </a:t>
            </a:r>
            <a:r>
              <a:rPr lang="en-US" sz="2400">
                <a:solidFill>
                  <a:srgbClr val="4C4C4D"/>
                </a:solidFill>
                <a:latin typeface="Noto Sans"/>
                <a:ea typeface="Noto Sans"/>
                <a:cs typeface="Noto Sans"/>
              </a:rPr>
              <a:t>environment</a:t>
            </a:r>
            <a:endParaRPr lang="en-US" sz="2400" dirty="0"/>
          </a:p>
        </p:txBody>
      </p:sp>
      <p:sp>
        <p:nvSpPr>
          <p:cNvPr id="10" name="Shape 7"/>
          <p:cNvSpPr/>
          <p:nvPr/>
        </p:nvSpPr>
        <p:spPr>
          <a:xfrm>
            <a:off x="6280190" y="4622721"/>
            <a:ext cx="907256" cy="2968109"/>
          </a:xfrm>
          <a:prstGeom prst="roundRect">
            <a:avLst>
              <a:gd name="adj" fmla="val 360022"/>
            </a:avLst>
          </a:prstGeom>
          <a:solidFill>
            <a:srgbClr val="F2EEEE"/>
          </a:solidFill>
          <a:ln/>
        </p:spPr>
        <p:txBody>
          <a:bodyPr/>
          <a:lstStyle/>
          <a:p>
            <a:endParaRPr lang="en-US" sz="2400"/>
          </a:p>
        </p:txBody>
      </p:sp>
      <p:sp>
        <p:nvSpPr>
          <p:cNvPr id="11" name="Text 8"/>
          <p:cNvSpPr/>
          <p:nvPr/>
        </p:nvSpPr>
        <p:spPr>
          <a:xfrm>
            <a:off x="6563678" y="5894070"/>
            <a:ext cx="340162" cy="425291"/>
          </a:xfrm>
          <a:prstGeom prst="rect">
            <a:avLst/>
          </a:prstGeom>
          <a:noFill/>
          <a:ln/>
        </p:spPr>
        <p:txBody>
          <a:bodyPr wrap="none" lIns="0" tIns="0" rIns="0" bIns="0" rtlCol="0" anchor="t"/>
          <a:lstStyle/>
          <a:p>
            <a:pPr marL="0" indent="0" algn="l">
              <a:lnSpc>
                <a:spcPts val="2650"/>
              </a:lnSpc>
              <a:buNone/>
            </a:pPr>
            <a:r>
              <a:rPr lang="en-US" sz="2400" b="1">
                <a:solidFill>
                  <a:srgbClr val="4C4C4D"/>
                </a:solidFill>
                <a:latin typeface="Lato Bold" pitchFamily="34" charset="0"/>
                <a:ea typeface="Lato Bold" pitchFamily="34" charset="-122"/>
                <a:cs typeface="Lato Bold" pitchFamily="34" charset="-120"/>
              </a:rPr>
              <a:t>2</a:t>
            </a:r>
            <a:endParaRPr lang="en-US" sz="2400"/>
          </a:p>
        </p:txBody>
      </p:sp>
      <p:sp>
        <p:nvSpPr>
          <p:cNvPr id="12" name="Shape 9"/>
          <p:cNvSpPr/>
          <p:nvPr/>
        </p:nvSpPr>
        <p:spPr>
          <a:xfrm>
            <a:off x="7397007" y="4176675"/>
            <a:ext cx="6422350" cy="963811"/>
          </a:xfrm>
          <a:prstGeom prst="roundRect">
            <a:avLst>
              <a:gd name="adj" fmla="val 3530"/>
            </a:avLst>
          </a:prstGeom>
          <a:solidFill>
            <a:srgbClr val="C8DCE9"/>
          </a:solidFill>
          <a:ln/>
        </p:spPr>
        <p:txBody>
          <a:bodyPr/>
          <a:lstStyle/>
          <a:p>
            <a:endParaRPr lang="en-US" sz="2400"/>
          </a:p>
        </p:txBody>
      </p:sp>
      <p:pic>
        <p:nvPicPr>
          <p:cNvPr id="13" name="Image 1" descr="preencoded.png"/>
          <p:cNvPicPr>
            <a:picLocks noChangeAspect="1"/>
          </p:cNvPicPr>
          <p:nvPr/>
        </p:nvPicPr>
        <p:blipFill>
          <a:blip r:embed="rId4"/>
          <a:stretch>
            <a:fillRect/>
          </a:stretch>
        </p:blipFill>
        <p:spPr>
          <a:xfrm>
            <a:off x="7623821" y="4528385"/>
            <a:ext cx="283488" cy="226814"/>
          </a:xfrm>
          <a:prstGeom prst="rect">
            <a:avLst/>
          </a:prstGeom>
        </p:spPr>
      </p:pic>
      <p:sp>
        <p:nvSpPr>
          <p:cNvPr id="14" name="Text 10"/>
          <p:cNvSpPr/>
          <p:nvPr/>
        </p:nvSpPr>
        <p:spPr>
          <a:xfrm>
            <a:off x="8134123" y="4460163"/>
            <a:ext cx="5458420" cy="362903"/>
          </a:xfrm>
          <a:prstGeom prst="rect">
            <a:avLst/>
          </a:prstGeom>
          <a:noFill/>
          <a:ln/>
        </p:spPr>
        <p:txBody>
          <a:bodyPr wrap="none" lIns="0" tIns="0" rIns="0" bIns="0" rtlCol="0" anchor="t"/>
          <a:lstStyle/>
          <a:p>
            <a:pPr marL="0" indent="0" algn="l">
              <a:lnSpc>
                <a:spcPts val="2850"/>
              </a:lnSpc>
              <a:buNone/>
            </a:pPr>
            <a:r>
              <a:rPr lang="en-US" sz="2400" b="1">
                <a:solidFill>
                  <a:srgbClr val="000000"/>
                </a:solidFill>
                <a:latin typeface="Noto Sans"/>
                <a:ea typeface="Noto Sans"/>
                <a:cs typeface="Noto Sans"/>
              </a:rPr>
              <a:t>Poor sleep increases obesity risk.</a:t>
            </a:r>
            <a:endParaRPr lang="en-US" sz="2400">
              <a:latin typeface="Noto Sans"/>
              <a:ea typeface="Noto Sans"/>
              <a:cs typeface="Noto Sans"/>
            </a:endParaRPr>
          </a:p>
        </p:txBody>
      </p:sp>
      <p:sp>
        <p:nvSpPr>
          <p:cNvPr id="15" name="Text 11"/>
          <p:cNvSpPr/>
          <p:nvPr/>
        </p:nvSpPr>
        <p:spPr>
          <a:xfrm>
            <a:off x="7397007" y="5378384"/>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4C4C4D"/>
                </a:solidFill>
                <a:latin typeface="Lato Bold" pitchFamily="34" charset="0"/>
                <a:ea typeface="Lato Bold" pitchFamily="34" charset="-122"/>
                <a:cs typeface="Lato Bold" pitchFamily="34" charset="-120"/>
              </a:rPr>
              <a:t>Screen for OSA</a:t>
            </a:r>
            <a:endParaRPr lang="en-US" sz="2400"/>
          </a:p>
        </p:txBody>
      </p:sp>
      <p:sp>
        <p:nvSpPr>
          <p:cNvPr id="16" name="Text 12"/>
          <p:cNvSpPr/>
          <p:nvPr/>
        </p:nvSpPr>
        <p:spPr>
          <a:xfrm>
            <a:off x="7414260" y="5886054"/>
            <a:ext cx="6422350" cy="805101"/>
          </a:xfrm>
          <a:prstGeom prst="rect">
            <a:avLst/>
          </a:prstGeom>
          <a:noFill/>
          <a:ln/>
        </p:spPr>
        <p:txBody>
          <a:bodyPr wrap="square" lIns="0" tIns="0" rIns="0" bIns="0" rtlCol="0" anchor="t"/>
          <a:lstStyle/>
          <a:p>
            <a:pPr marL="342900" indent="-342900" algn="l">
              <a:lnSpc>
                <a:spcPts val="2850"/>
              </a:lnSpc>
              <a:buSzPct val="100000"/>
              <a:buChar char="•"/>
            </a:pPr>
            <a:r>
              <a:rPr lang="en-US" sz="2400">
                <a:solidFill>
                  <a:srgbClr val="4C4C4D"/>
                </a:solidFill>
                <a:latin typeface="Noto Sans" pitchFamily="34" charset="0"/>
                <a:ea typeface="Noto Sans" pitchFamily="34" charset="-122"/>
                <a:cs typeface="Noto Sans" pitchFamily="34" charset="-120"/>
              </a:rPr>
              <a:t>Assess for snoring and restless sleep</a:t>
            </a:r>
            <a:endParaRPr lang="en-US" sz="2400"/>
          </a:p>
          <a:p>
            <a:pPr marL="342900" indent="-342900" algn="l">
              <a:lnSpc>
                <a:spcPts val="2850"/>
              </a:lnSpc>
              <a:buSzPct val="100000"/>
              <a:buChar char="•"/>
            </a:pPr>
            <a:r>
              <a:rPr lang="en-US" sz="2400">
                <a:solidFill>
                  <a:srgbClr val="4C4C4D"/>
                </a:solidFill>
                <a:latin typeface="Noto Sans" pitchFamily="34" charset="0"/>
                <a:ea typeface="Noto Sans" pitchFamily="34" charset="-122"/>
                <a:cs typeface="Noto Sans" pitchFamily="34" charset="-120"/>
              </a:rPr>
              <a:t>Refer to specialists when indicated</a:t>
            </a:r>
            <a:endParaRPr lang="en-US" sz="2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Text 0"/>
          <p:cNvSpPr/>
          <p:nvPr/>
        </p:nvSpPr>
        <p:spPr>
          <a:xfrm>
            <a:off x="793790" y="2909888"/>
            <a:ext cx="5670590" cy="708779"/>
          </a:xfrm>
          <a:prstGeom prst="rect">
            <a:avLst/>
          </a:prstGeom>
          <a:noFill/>
          <a:ln/>
        </p:spPr>
        <p:txBody>
          <a:bodyPr wrap="none" lIns="0" tIns="0" rIns="0" bIns="0" rtlCol="0" anchor="t"/>
          <a:lstStyle/>
          <a:p>
            <a:pPr marL="0" indent="0" algn="l">
              <a:lnSpc>
                <a:spcPts val="5550"/>
              </a:lnSpc>
              <a:buNone/>
            </a:pPr>
            <a:r>
              <a:rPr lang="en-US" sz="4450" b="1">
                <a:solidFill>
                  <a:srgbClr val="152D47"/>
                </a:solidFill>
                <a:latin typeface="Lato Bold" pitchFamily="34" charset="0"/>
                <a:ea typeface="Lato Bold" pitchFamily="34" charset="-122"/>
                <a:cs typeface="Lato Bold" pitchFamily="34" charset="-120"/>
              </a:rPr>
              <a:t>Disclosures</a:t>
            </a:r>
            <a:endParaRPr lang="en-US" sz="4450"/>
          </a:p>
        </p:txBody>
      </p:sp>
      <p:sp>
        <p:nvSpPr>
          <p:cNvPr id="3" name="Text 1"/>
          <p:cNvSpPr/>
          <p:nvPr/>
        </p:nvSpPr>
        <p:spPr>
          <a:xfrm>
            <a:off x="793790" y="4072295"/>
            <a:ext cx="13042821" cy="1247299"/>
          </a:xfrm>
          <a:prstGeom prst="rect">
            <a:avLst/>
          </a:prstGeom>
          <a:noFill/>
          <a:ln/>
        </p:spPr>
        <p:txBody>
          <a:bodyPr wrap="square" lIns="0" tIns="0" rIns="0" bIns="0" rtlCol="0" anchor="t"/>
          <a:lstStyle/>
          <a:p>
            <a:pPr algn="l">
              <a:lnSpc>
                <a:spcPts val="2850"/>
              </a:lnSpc>
              <a:buSzPct val="100000"/>
            </a:pPr>
            <a:r>
              <a:rPr lang="en-US" sz="2800">
                <a:solidFill>
                  <a:srgbClr val="4C4C4D"/>
                </a:solidFill>
                <a:latin typeface="Noto Sans"/>
                <a:ea typeface="Noto Sans"/>
                <a:cs typeface="Noto Sans"/>
              </a:rPr>
              <a:t>No Financial Disclosures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524363"/>
          </a:xfrm>
          <a:prstGeom prst="rect">
            <a:avLst/>
          </a:prstGeom>
        </p:spPr>
      </p:pic>
      <p:sp>
        <p:nvSpPr>
          <p:cNvPr id="3" name="Shape 0"/>
          <p:cNvSpPr/>
          <p:nvPr/>
        </p:nvSpPr>
        <p:spPr>
          <a:xfrm>
            <a:off x="706755" y="3176468"/>
            <a:ext cx="1705332" cy="365284"/>
          </a:xfrm>
          <a:prstGeom prst="roundRect">
            <a:avLst>
              <a:gd name="adj" fmla="val 6635"/>
            </a:avLst>
          </a:prstGeom>
          <a:solidFill>
            <a:srgbClr val="DAE8F1"/>
          </a:solidFill>
          <a:ln/>
        </p:spPr>
        <p:txBody>
          <a:bodyPr/>
          <a:lstStyle/>
          <a:p>
            <a:endParaRPr lang="en-US"/>
          </a:p>
        </p:txBody>
      </p:sp>
      <p:sp>
        <p:nvSpPr>
          <p:cNvPr id="4" name="Text 1"/>
          <p:cNvSpPr/>
          <p:nvPr/>
        </p:nvSpPr>
        <p:spPr>
          <a:xfrm>
            <a:off x="827842" y="3236952"/>
            <a:ext cx="1463159" cy="244316"/>
          </a:xfrm>
          <a:prstGeom prst="rect">
            <a:avLst/>
          </a:prstGeom>
          <a:noFill/>
          <a:ln/>
        </p:spPr>
        <p:txBody>
          <a:bodyPr wrap="none" lIns="0" tIns="0" rIns="0" bIns="0" rtlCol="0" anchor="t"/>
          <a:lstStyle/>
          <a:p>
            <a:pPr marL="0" indent="0" algn="l">
              <a:lnSpc>
                <a:spcPts val="1900"/>
              </a:lnSpc>
              <a:buNone/>
            </a:pPr>
            <a:r>
              <a:rPr lang="en-US" sz="1250">
                <a:solidFill>
                  <a:srgbClr val="4C4C4D"/>
                </a:solidFill>
                <a:latin typeface="Noto Sans" pitchFamily="34" charset="0"/>
                <a:ea typeface="Noto Sans" pitchFamily="34" charset="-122"/>
                <a:cs typeface="Noto Sans" pitchFamily="34" charset="-120"/>
              </a:rPr>
              <a:t>PHYSICAL ACTIVITY</a:t>
            </a:r>
            <a:endParaRPr lang="en-US" sz="1250"/>
          </a:p>
        </p:txBody>
      </p:sp>
      <p:sp>
        <p:nvSpPr>
          <p:cNvPr id="5" name="Text 2"/>
          <p:cNvSpPr/>
          <p:nvPr/>
        </p:nvSpPr>
        <p:spPr>
          <a:xfrm>
            <a:off x="706755" y="3613666"/>
            <a:ext cx="5048845" cy="631150"/>
          </a:xfrm>
          <a:prstGeom prst="rect">
            <a:avLst/>
          </a:prstGeom>
          <a:noFill/>
          <a:ln/>
        </p:spPr>
        <p:txBody>
          <a:bodyPr wrap="none" lIns="0" tIns="0" rIns="0" bIns="0" rtlCol="0" anchor="t"/>
          <a:lstStyle/>
          <a:p>
            <a:pPr marL="0" indent="0" algn="l">
              <a:lnSpc>
                <a:spcPts val="4950"/>
              </a:lnSpc>
              <a:buNone/>
            </a:pPr>
            <a:r>
              <a:rPr lang="en-US" sz="3950" b="1">
                <a:solidFill>
                  <a:srgbClr val="152D47"/>
                </a:solidFill>
                <a:latin typeface="Lato Bold" pitchFamily="34" charset="0"/>
                <a:ea typeface="Lato Bold" pitchFamily="34" charset="-122"/>
                <a:cs typeface="Lato Bold" pitchFamily="34" charset="-120"/>
              </a:rPr>
              <a:t>DIY IHBLT: Movement</a:t>
            </a:r>
            <a:endParaRPr lang="en-US" sz="3950"/>
          </a:p>
        </p:txBody>
      </p:sp>
      <p:sp>
        <p:nvSpPr>
          <p:cNvPr id="6" name="Shape 3"/>
          <p:cNvSpPr/>
          <p:nvPr/>
        </p:nvSpPr>
        <p:spPr>
          <a:xfrm>
            <a:off x="706755" y="4514493"/>
            <a:ext cx="4285774" cy="605790"/>
          </a:xfrm>
          <a:prstGeom prst="roundRect">
            <a:avLst>
              <a:gd name="adj" fmla="val 480065"/>
            </a:avLst>
          </a:prstGeom>
          <a:solidFill>
            <a:srgbClr val="F2EEEE"/>
          </a:solidFill>
          <a:ln/>
        </p:spPr>
        <p:txBody>
          <a:bodyPr/>
          <a:lstStyle/>
          <a:p>
            <a:endParaRPr lang="en-US"/>
          </a:p>
        </p:txBody>
      </p:sp>
      <p:sp>
        <p:nvSpPr>
          <p:cNvPr id="7" name="Text 4"/>
          <p:cNvSpPr/>
          <p:nvPr/>
        </p:nvSpPr>
        <p:spPr>
          <a:xfrm>
            <a:off x="2698194" y="4628078"/>
            <a:ext cx="302895" cy="378619"/>
          </a:xfrm>
          <a:prstGeom prst="rect">
            <a:avLst/>
          </a:prstGeom>
          <a:noFill/>
          <a:ln/>
        </p:spPr>
        <p:txBody>
          <a:bodyPr wrap="none" lIns="0" tIns="0" rIns="0" bIns="0" rtlCol="0" anchor="t"/>
          <a:lstStyle/>
          <a:p>
            <a:pPr marL="0" indent="0" algn="l">
              <a:lnSpc>
                <a:spcPts val="2350"/>
              </a:lnSpc>
              <a:buNone/>
            </a:pPr>
            <a:r>
              <a:rPr lang="en-US" sz="2350" b="1">
                <a:solidFill>
                  <a:srgbClr val="4C4C4D"/>
                </a:solidFill>
                <a:latin typeface="Lato Bold" pitchFamily="34" charset="0"/>
                <a:ea typeface="Lato Bold" pitchFamily="34" charset="-122"/>
                <a:cs typeface="Lato Bold" pitchFamily="34" charset="-120"/>
              </a:rPr>
              <a:t>1</a:t>
            </a:r>
            <a:endParaRPr lang="en-US" sz="2350"/>
          </a:p>
        </p:txBody>
      </p:sp>
      <p:sp>
        <p:nvSpPr>
          <p:cNvPr id="8" name="Text 5"/>
          <p:cNvSpPr/>
          <p:nvPr/>
        </p:nvSpPr>
        <p:spPr>
          <a:xfrm>
            <a:off x="908685" y="5300067"/>
            <a:ext cx="2524363" cy="315516"/>
          </a:xfrm>
          <a:prstGeom prst="rect">
            <a:avLst/>
          </a:prstGeom>
          <a:noFill/>
          <a:ln/>
        </p:spPr>
        <p:txBody>
          <a:bodyPr wrap="none" lIns="0" tIns="0" rIns="0" bIns="0" rtlCol="0" anchor="t"/>
          <a:lstStyle/>
          <a:p>
            <a:pPr marL="0" indent="0" algn="l">
              <a:lnSpc>
                <a:spcPts val="2450"/>
              </a:lnSpc>
              <a:buNone/>
            </a:pPr>
            <a:r>
              <a:rPr lang="en-US" sz="2400" b="1">
                <a:solidFill>
                  <a:srgbClr val="4C4C4D"/>
                </a:solidFill>
                <a:latin typeface="Lato Bold" pitchFamily="34" charset="0"/>
                <a:ea typeface="Lato Bold" pitchFamily="34" charset="-122"/>
                <a:cs typeface="Lato Bold" pitchFamily="34" charset="-120"/>
              </a:rPr>
              <a:t>Core principles</a:t>
            </a:r>
            <a:endParaRPr lang="en-US" sz="2400"/>
          </a:p>
        </p:txBody>
      </p:sp>
      <p:sp>
        <p:nvSpPr>
          <p:cNvPr id="9" name="Text 6"/>
          <p:cNvSpPr/>
          <p:nvPr/>
        </p:nvSpPr>
        <p:spPr>
          <a:xfrm>
            <a:off x="908685" y="5723453"/>
            <a:ext cx="3881914" cy="1652111"/>
          </a:xfrm>
          <a:prstGeom prst="rect">
            <a:avLst/>
          </a:prstGeom>
          <a:noFill/>
          <a:ln/>
        </p:spPr>
        <p:txBody>
          <a:bodyPr wrap="square" lIns="0" tIns="0" rIns="0" bIns="0" rtlCol="0" anchor="t"/>
          <a:lstStyle/>
          <a:p>
            <a:pPr marL="342900" indent="-342900" algn="l">
              <a:lnSpc>
                <a:spcPts val="2400"/>
              </a:lnSpc>
              <a:buSzPct val="100000"/>
              <a:buChar char="•"/>
            </a:pPr>
            <a:r>
              <a:rPr lang="en-US" sz="2400" b="1" dirty="0">
                <a:solidFill>
                  <a:srgbClr val="4C4C4D"/>
                </a:solidFill>
                <a:latin typeface="Noto Sans" pitchFamily="34" charset="0"/>
                <a:ea typeface="Noto Sans" pitchFamily="34" charset="-122"/>
                <a:cs typeface="Noto Sans" pitchFamily="34" charset="-120"/>
              </a:rPr>
              <a:t>Prioritize enjoyment</a:t>
            </a:r>
            <a:endParaRPr lang="en-US" sz="2400" dirty="0"/>
          </a:p>
          <a:p>
            <a:pPr marL="342900" indent="-342900">
              <a:lnSpc>
                <a:spcPts val="2400"/>
              </a:lnSpc>
              <a:buSzPct val="100000"/>
              <a:buChar char="•"/>
            </a:pPr>
            <a:r>
              <a:rPr lang="en-US" sz="2400">
                <a:solidFill>
                  <a:srgbClr val="4C4C4D"/>
                </a:solidFill>
                <a:latin typeface="Noto Sans"/>
                <a:ea typeface="Noto Sans"/>
                <a:cs typeface="Noto Sans"/>
              </a:rPr>
              <a:t>60 min/day </a:t>
            </a:r>
            <a:r>
              <a:rPr lang="en-US" sz="2400" dirty="0">
                <a:solidFill>
                  <a:srgbClr val="4C4C4D"/>
                </a:solidFill>
                <a:latin typeface="Noto Sans"/>
                <a:ea typeface="Noto Sans"/>
                <a:cs typeface="Noto Sans"/>
              </a:rPr>
              <a:t>moderate-vigorous activity</a:t>
            </a:r>
            <a:endParaRPr lang="en-US" sz="2400" dirty="0">
              <a:latin typeface="Noto Sans"/>
              <a:ea typeface="Noto Sans"/>
              <a:cs typeface="Noto Sans"/>
            </a:endParaRPr>
          </a:p>
          <a:p>
            <a:pPr marL="342900" indent="-342900" algn="l">
              <a:lnSpc>
                <a:spcPts val="2400"/>
              </a:lnSpc>
              <a:buSzPct val="100000"/>
              <a:buChar char="•"/>
            </a:pPr>
            <a:r>
              <a:rPr lang="en-US" sz="2400" dirty="0">
                <a:solidFill>
                  <a:srgbClr val="4C4C4D"/>
                </a:solidFill>
                <a:latin typeface="Noto Sans" pitchFamily="34" charset="0"/>
                <a:ea typeface="Noto Sans" pitchFamily="34" charset="-122"/>
                <a:cs typeface="Noto Sans" pitchFamily="34" charset="-120"/>
              </a:rPr>
              <a:t>Movement variability to prevent burnout</a:t>
            </a:r>
            <a:endParaRPr lang="en-US" sz="2400" dirty="0"/>
          </a:p>
        </p:txBody>
      </p:sp>
      <p:sp>
        <p:nvSpPr>
          <p:cNvPr id="10" name="Shape 7"/>
          <p:cNvSpPr/>
          <p:nvPr/>
        </p:nvSpPr>
        <p:spPr>
          <a:xfrm>
            <a:off x="5172313" y="4514493"/>
            <a:ext cx="4285774" cy="605790"/>
          </a:xfrm>
          <a:prstGeom prst="roundRect">
            <a:avLst>
              <a:gd name="adj" fmla="val 480065"/>
            </a:avLst>
          </a:prstGeom>
          <a:solidFill>
            <a:srgbClr val="F2EEEE"/>
          </a:solidFill>
          <a:ln/>
        </p:spPr>
        <p:txBody>
          <a:bodyPr/>
          <a:lstStyle/>
          <a:p>
            <a:endParaRPr lang="en-US"/>
          </a:p>
        </p:txBody>
      </p:sp>
      <p:sp>
        <p:nvSpPr>
          <p:cNvPr id="11" name="Text 8"/>
          <p:cNvSpPr/>
          <p:nvPr/>
        </p:nvSpPr>
        <p:spPr>
          <a:xfrm>
            <a:off x="7163753" y="4628078"/>
            <a:ext cx="302895" cy="378619"/>
          </a:xfrm>
          <a:prstGeom prst="rect">
            <a:avLst/>
          </a:prstGeom>
          <a:noFill/>
          <a:ln/>
        </p:spPr>
        <p:txBody>
          <a:bodyPr wrap="none" lIns="0" tIns="0" rIns="0" bIns="0" rtlCol="0" anchor="t"/>
          <a:lstStyle/>
          <a:p>
            <a:pPr marL="0" indent="0" algn="l">
              <a:lnSpc>
                <a:spcPts val="2350"/>
              </a:lnSpc>
              <a:buNone/>
            </a:pPr>
            <a:r>
              <a:rPr lang="en-US" sz="2350" b="1">
                <a:solidFill>
                  <a:srgbClr val="4C4C4D"/>
                </a:solidFill>
                <a:latin typeface="Lato Bold" pitchFamily="34" charset="0"/>
                <a:ea typeface="Lato Bold" pitchFamily="34" charset="-122"/>
                <a:cs typeface="Lato Bold" pitchFamily="34" charset="-120"/>
              </a:rPr>
              <a:t>2</a:t>
            </a:r>
            <a:endParaRPr lang="en-US" sz="2350"/>
          </a:p>
        </p:txBody>
      </p:sp>
      <p:sp>
        <p:nvSpPr>
          <p:cNvPr id="12" name="Text 9"/>
          <p:cNvSpPr/>
          <p:nvPr/>
        </p:nvSpPr>
        <p:spPr>
          <a:xfrm>
            <a:off x="5374243" y="5300067"/>
            <a:ext cx="2524363" cy="315516"/>
          </a:xfrm>
          <a:prstGeom prst="rect">
            <a:avLst/>
          </a:prstGeom>
          <a:noFill/>
          <a:ln/>
        </p:spPr>
        <p:txBody>
          <a:bodyPr wrap="none" lIns="0" tIns="0" rIns="0" bIns="0" rtlCol="0" anchor="t"/>
          <a:lstStyle/>
          <a:p>
            <a:pPr marL="0" indent="0" algn="l">
              <a:lnSpc>
                <a:spcPts val="2450"/>
              </a:lnSpc>
              <a:buNone/>
            </a:pPr>
            <a:r>
              <a:rPr lang="en-US" sz="2400" b="1">
                <a:solidFill>
                  <a:srgbClr val="4C4C4D"/>
                </a:solidFill>
                <a:latin typeface="Lato Bold" pitchFamily="34" charset="0"/>
                <a:ea typeface="Lato Bold" pitchFamily="34" charset="-122"/>
                <a:cs typeface="Lato Bold" pitchFamily="34" charset="-120"/>
              </a:rPr>
              <a:t>Practical ideas</a:t>
            </a:r>
            <a:endParaRPr lang="en-US" sz="2400"/>
          </a:p>
        </p:txBody>
      </p:sp>
      <p:sp>
        <p:nvSpPr>
          <p:cNvPr id="13" name="Text 10"/>
          <p:cNvSpPr/>
          <p:nvPr/>
        </p:nvSpPr>
        <p:spPr>
          <a:xfrm>
            <a:off x="5374243" y="5723453"/>
            <a:ext cx="3881914" cy="978694"/>
          </a:xfrm>
          <a:prstGeom prst="rect">
            <a:avLst/>
          </a:prstGeom>
          <a:noFill/>
          <a:ln/>
        </p:spPr>
        <p:txBody>
          <a:bodyPr wrap="square" lIns="0" tIns="0" rIns="0" bIns="0" rtlCol="0" anchor="t"/>
          <a:lstStyle/>
          <a:p>
            <a:pPr marL="342900" indent="-342900" algn="l">
              <a:lnSpc>
                <a:spcPts val="2400"/>
              </a:lnSpc>
              <a:buSzPct val="100000"/>
              <a:buChar char="•"/>
            </a:pPr>
            <a:r>
              <a:rPr lang="en-US" sz="2400">
                <a:solidFill>
                  <a:srgbClr val="4C4C4D"/>
                </a:solidFill>
                <a:latin typeface="Noto Sans" pitchFamily="34" charset="0"/>
                <a:ea typeface="Noto Sans" pitchFamily="34" charset="-122"/>
                <a:cs typeface="Noto Sans" pitchFamily="34" charset="-120"/>
              </a:rPr>
              <a:t>Interactive games and online videos</a:t>
            </a:r>
            <a:endParaRPr lang="en-US" sz="2400"/>
          </a:p>
          <a:p>
            <a:pPr marL="342900" indent="-342900" algn="l">
              <a:lnSpc>
                <a:spcPts val="2400"/>
              </a:lnSpc>
              <a:buSzPct val="100000"/>
              <a:buChar char="•"/>
            </a:pPr>
            <a:r>
              <a:rPr lang="en-US" sz="2400">
                <a:solidFill>
                  <a:srgbClr val="4C4C4D"/>
                </a:solidFill>
                <a:latin typeface="Noto Sans" pitchFamily="34" charset="0"/>
                <a:ea typeface="Noto Sans" pitchFamily="34" charset="-122"/>
                <a:cs typeface="Noto Sans" pitchFamily="34" charset="-120"/>
              </a:rPr>
              <a:t>Sustainable, family-inclusive  or social activities</a:t>
            </a:r>
            <a:endParaRPr lang="en-US" sz="2400"/>
          </a:p>
        </p:txBody>
      </p:sp>
      <p:sp>
        <p:nvSpPr>
          <p:cNvPr id="14" name="Shape 11"/>
          <p:cNvSpPr/>
          <p:nvPr/>
        </p:nvSpPr>
        <p:spPr>
          <a:xfrm>
            <a:off x="9637871" y="4514493"/>
            <a:ext cx="4285774" cy="605790"/>
          </a:xfrm>
          <a:prstGeom prst="roundRect">
            <a:avLst>
              <a:gd name="adj" fmla="val 480065"/>
            </a:avLst>
          </a:prstGeom>
          <a:solidFill>
            <a:srgbClr val="F2EEEE"/>
          </a:solidFill>
          <a:ln/>
        </p:spPr>
        <p:txBody>
          <a:bodyPr/>
          <a:lstStyle/>
          <a:p>
            <a:endParaRPr lang="en-US"/>
          </a:p>
        </p:txBody>
      </p:sp>
      <p:sp>
        <p:nvSpPr>
          <p:cNvPr id="15" name="Text 12"/>
          <p:cNvSpPr/>
          <p:nvPr/>
        </p:nvSpPr>
        <p:spPr>
          <a:xfrm>
            <a:off x="11629311" y="4628078"/>
            <a:ext cx="302895" cy="378619"/>
          </a:xfrm>
          <a:prstGeom prst="rect">
            <a:avLst/>
          </a:prstGeom>
          <a:noFill/>
          <a:ln/>
        </p:spPr>
        <p:txBody>
          <a:bodyPr wrap="none" lIns="0" tIns="0" rIns="0" bIns="0" rtlCol="0" anchor="t"/>
          <a:lstStyle/>
          <a:p>
            <a:pPr marL="0" indent="0" algn="l">
              <a:lnSpc>
                <a:spcPts val="2350"/>
              </a:lnSpc>
              <a:buNone/>
            </a:pPr>
            <a:r>
              <a:rPr lang="en-US" sz="2350" b="1">
                <a:solidFill>
                  <a:srgbClr val="4C4C4D"/>
                </a:solidFill>
                <a:latin typeface="Lato Bold" pitchFamily="34" charset="0"/>
                <a:ea typeface="Lato Bold" pitchFamily="34" charset="-122"/>
                <a:cs typeface="Lato Bold" pitchFamily="34" charset="-120"/>
              </a:rPr>
              <a:t>3</a:t>
            </a:r>
            <a:endParaRPr lang="en-US" sz="2350"/>
          </a:p>
        </p:txBody>
      </p:sp>
      <p:sp>
        <p:nvSpPr>
          <p:cNvPr id="16" name="Text 13"/>
          <p:cNvSpPr/>
          <p:nvPr/>
        </p:nvSpPr>
        <p:spPr>
          <a:xfrm>
            <a:off x="9839801" y="5300067"/>
            <a:ext cx="2524363" cy="315516"/>
          </a:xfrm>
          <a:prstGeom prst="rect">
            <a:avLst/>
          </a:prstGeom>
          <a:noFill/>
          <a:ln/>
        </p:spPr>
        <p:txBody>
          <a:bodyPr wrap="none" lIns="0" tIns="0" rIns="0" bIns="0" rtlCol="0" anchor="t"/>
          <a:lstStyle/>
          <a:p>
            <a:pPr marL="0" indent="0" algn="l">
              <a:lnSpc>
                <a:spcPts val="2450"/>
              </a:lnSpc>
              <a:buNone/>
            </a:pPr>
            <a:r>
              <a:rPr lang="en-US" sz="2400" b="1">
                <a:solidFill>
                  <a:srgbClr val="4C4C4D"/>
                </a:solidFill>
                <a:latin typeface="Lato Bold" pitchFamily="34" charset="0"/>
                <a:ea typeface="Lato Bold" pitchFamily="34" charset="-122"/>
                <a:cs typeface="Lato Bold" pitchFamily="34" charset="-120"/>
              </a:rPr>
              <a:t>When to refer to PT</a:t>
            </a:r>
            <a:endParaRPr lang="en-US" sz="2400"/>
          </a:p>
        </p:txBody>
      </p:sp>
      <p:sp>
        <p:nvSpPr>
          <p:cNvPr id="17" name="Text 14"/>
          <p:cNvSpPr/>
          <p:nvPr/>
        </p:nvSpPr>
        <p:spPr>
          <a:xfrm>
            <a:off x="9839801" y="5723453"/>
            <a:ext cx="3881914" cy="610553"/>
          </a:xfrm>
          <a:prstGeom prst="rect">
            <a:avLst/>
          </a:prstGeom>
          <a:noFill/>
          <a:ln/>
        </p:spPr>
        <p:txBody>
          <a:bodyPr wrap="square" lIns="0" tIns="0" rIns="0" bIns="0" rtlCol="0" anchor="t"/>
          <a:lstStyle/>
          <a:p>
            <a:pPr marL="342900" indent="-342900" algn="l">
              <a:lnSpc>
                <a:spcPts val="2400"/>
              </a:lnSpc>
              <a:buSzPct val="100000"/>
              <a:buChar char="•"/>
            </a:pPr>
            <a:r>
              <a:rPr lang="en-US" sz="2400">
                <a:solidFill>
                  <a:srgbClr val="4C4C4D"/>
                </a:solidFill>
                <a:latin typeface="Noto Sans" pitchFamily="34" charset="0"/>
                <a:ea typeface="Noto Sans" pitchFamily="34" charset="-122"/>
                <a:cs typeface="Noto Sans" pitchFamily="34" charset="-120"/>
              </a:rPr>
              <a:t>Pain, disability, deconditioning, or fear limits movement</a:t>
            </a:r>
            <a:endParaRPr lang="en-US" sz="2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290638"/>
            <a:ext cx="6166485" cy="708779"/>
          </a:xfrm>
          <a:prstGeom prst="rect">
            <a:avLst/>
          </a:prstGeom>
          <a:noFill/>
          <a:ln/>
        </p:spPr>
        <p:txBody>
          <a:bodyPr wrap="none" lIns="0" tIns="0" rIns="0" bIns="0" rtlCol="0" anchor="t"/>
          <a:lstStyle/>
          <a:p>
            <a:pPr>
              <a:lnSpc>
                <a:spcPts val="5550"/>
              </a:lnSpc>
            </a:pPr>
            <a:r>
              <a:rPr lang="en-US" sz="4450" b="1">
                <a:solidFill>
                  <a:srgbClr val="152D47"/>
                </a:solidFill>
                <a:latin typeface="Lato Bold"/>
                <a:ea typeface="Lato Bold"/>
                <a:cs typeface="Lato Bold"/>
              </a:rPr>
              <a:t>Screening for Metabolic Comorbidities</a:t>
            </a:r>
            <a:endParaRPr lang="en-US" sz="4450">
              <a:latin typeface="Lato Bold"/>
              <a:ea typeface="Lato Bold"/>
              <a:cs typeface="Lato Bold"/>
            </a:endParaRPr>
          </a:p>
        </p:txBody>
      </p:sp>
      <p:sp>
        <p:nvSpPr>
          <p:cNvPr id="3" name="Shape 1"/>
          <p:cNvSpPr/>
          <p:nvPr/>
        </p:nvSpPr>
        <p:spPr>
          <a:xfrm>
            <a:off x="793790" y="2453045"/>
            <a:ext cx="13042821" cy="3266837"/>
          </a:xfrm>
          <a:prstGeom prst="roundRect">
            <a:avLst>
              <a:gd name="adj" fmla="val 1042"/>
            </a:avLst>
          </a:prstGeom>
          <a:noFill/>
          <a:ln w="7620">
            <a:solidFill>
              <a:srgbClr val="000000">
                <a:alpha val="8000"/>
              </a:srgbClr>
            </a:solidFill>
            <a:prstDash val="solid"/>
          </a:ln>
        </p:spPr>
        <p:txBody>
          <a:bodyPr/>
          <a:lstStyle/>
          <a:p>
            <a:endParaRPr lang="en-US" sz="2400"/>
          </a:p>
        </p:txBody>
      </p:sp>
      <p:sp>
        <p:nvSpPr>
          <p:cNvPr id="4" name="Shape 2"/>
          <p:cNvSpPr/>
          <p:nvPr/>
        </p:nvSpPr>
        <p:spPr>
          <a:xfrm>
            <a:off x="801410" y="2460665"/>
            <a:ext cx="13027581" cy="650319"/>
          </a:xfrm>
          <a:prstGeom prst="rect">
            <a:avLst/>
          </a:prstGeom>
          <a:solidFill>
            <a:srgbClr val="FFFFFF">
              <a:alpha val="4000"/>
            </a:srgbClr>
          </a:solidFill>
          <a:ln/>
        </p:spPr>
        <p:txBody>
          <a:bodyPr/>
          <a:lstStyle/>
          <a:p>
            <a:endParaRPr lang="en-US" sz="2400"/>
          </a:p>
        </p:txBody>
      </p:sp>
      <p:sp>
        <p:nvSpPr>
          <p:cNvPr id="5" name="Text 3"/>
          <p:cNvSpPr/>
          <p:nvPr/>
        </p:nvSpPr>
        <p:spPr>
          <a:xfrm>
            <a:off x="1028343" y="2604373"/>
            <a:ext cx="2148007" cy="362903"/>
          </a:xfrm>
          <a:prstGeom prst="rect">
            <a:avLst/>
          </a:prstGeom>
          <a:noFill/>
          <a:ln/>
        </p:spPr>
        <p:txBody>
          <a:bodyPr wrap="non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Age Group</a:t>
            </a:r>
            <a:endParaRPr lang="en-US" sz="2400" dirty="0"/>
          </a:p>
        </p:txBody>
      </p:sp>
      <p:sp>
        <p:nvSpPr>
          <p:cNvPr id="6" name="Text 4"/>
          <p:cNvSpPr/>
          <p:nvPr/>
        </p:nvSpPr>
        <p:spPr>
          <a:xfrm>
            <a:off x="3637598" y="2604373"/>
            <a:ext cx="3446978" cy="362903"/>
          </a:xfrm>
          <a:prstGeom prst="rect">
            <a:avLst/>
          </a:prstGeom>
          <a:noFill/>
          <a:ln/>
        </p:spPr>
        <p:txBody>
          <a:bodyPr wrap="non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Condition</a:t>
            </a:r>
            <a:endParaRPr lang="en-US" sz="2400" dirty="0"/>
          </a:p>
        </p:txBody>
      </p:sp>
      <p:sp>
        <p:nvSpPr>
          <p:cNvPr id="7" name="Text 5"/>
          <p:cNvSpPr/>
          <p:nvPr/>
        </p:nvSpPr>
        <p:spPr>
          <a:xfrm>
            <a:off x="7545824" y="2604373"/>
            <a:ext cx="6056352" cy="362903"/>
          </a:xfrm>
          <a:prstGeom prst="rect">
            <a:avLst/>
          </a:prstGeom>
          <a:noFill/>
          <a:ln/>
        </p:spPr>
        <p:txBody>
          <a:bodyPr wrap="non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Screen For</a:t>
            </a:r>
            <a:endParaRPr lang="en-US" sz="2400" dirty="0"/>
          </a:p>
        </p:txBody>
      </p:sp>
      <p:sp>
        <p:nvSpPr>
          <p:cNvPr id="8" name="Shape 6"/>
          <p:cNvSpPr/>
          <p:nvPr/>
        </p:nvSpPr>
        <p:spPr>
          <a:xfrm>
            <a:off x="801410" y="3110984"/>
            <a:ext cx="13027581" cy="650319"/>
          </a:xfrm>
          <a:prstGeom prst="rect">
            <a:avLst/>
          </a:prstGeom>
          <a:solidFill>
            <a:srgbClr val="000000">
              <a:alpha val="4000"/>
            </a:srgbClr>
          </a:solidFill>
          <a:ln/>
        </p:spPr>
        <p:txBody>
          <a:bodyPr/>
          <a:lstStyle/>
          <a:p>
            <a:endParaRPr lang="en-US" sz="2400"/>
          </a:p>
        </p:txBody>
      </p:sp>
      <p:sp>
        <p:nvSpPr>
          <p:cNvPr id="9" name="Text 7"/>
          <p:cNvSpPr/>
          <p:nvPr/>
        </p:nvSpPr>
        <p:spPr>
          <a:xfrm>
            <a:off x="1028343" y="3254693"/>
            <a:ext cx="2148007" cy="362903"/>
          </a:xfrm>
          <a:prstGeom prst="rect">
            <a:avLst/>
          </a:prstGeom>
          <a:noFill/>
          <a:ln/>
        </p:spPr>
        <p:txBody>
          <a:bodyPr wrap="non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≥3 years</a:t>
            </a:r>
            <a:endParaRPr lang="en-US" sz="2400" dirty="0"/>
          </a:p>
        </p:txBody>
      </p:sp>
      <p:sp>
        <p:nvSpPr>
          <p:cNvPr id="10" name="Text 8"/>
          <p:cNvSpPr/>
          <p:nvPr/>
        </p:nvSpPr>
        <p:spPr>
          <a:xfrm>
            <a:off x="3637598" y="3254693"/>
            <a:ext cx="3446978" cy="362903"/>
          </a:xfrm>
          <a:prstGeom prst="rect">
            <a:avLst/>
          </a:prstGeom>
          <a:noFill/>
          <a:ln/>
        </p:spPr>
        <p:txBody>
          <a:bodyPr wrap="non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BMI ≥85th %ile</a:t>
            </a:r>
            <a:endParaRPr lang="en-US" sz="2400" dirty="0"/>
          </a:p>
        </p:txBody>
      </p:sp>
      <p:sp>
        <p:nvSpPr>
          <p:cNvPr id="11" name="Text 9"/>
          <p:cNvSpPr/>
          <p:nvPr/>
        </p:nvSpPr>
        <p:spPr>
          <a:xfrm>
            <a:off x="7545824" y="3254693"/>
            <a:ext cx="6056352" cy="362903"/>
          </a:xfrm>
          <a:prstGeom prst="rect">
            <a:avLst/>
          </a:prstGeom>
          <a:noFill/>
          <a:ln/>
        </p:spPr>
        <p:txBody>
          <a:bodyPr wrap="non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Blood pressure (every visit)</a:t>
            </a:r>
            <a:endParaRPr lang="en-US" sz="2400" dirty="0"/>
          </a:p>
        </p:txBody>
      </p:sp>
      <p:sp>
        <p:nvSpPr>
          <p:cNvPr id="12" name="Shape 10"/>
          <p:cNvSpPr/>
          <p:nvPr/>
        </p:nvSpPr>
        <p:spPr>
          <a:xfrm>
            <a:off x="801410" y="3761303"/>
            <a:ext cx="13027581" cy="650319"/>
          </a:xfrm>
          <a:prstGeom prst="rect">
            <a:avLst/>
          </a:prstGeom>
          <a:solidFill>
            <a:srgbClr val="FFFFFF">
              <a:alpha val="4000"/>
            </a:srgbClr>
          </a:solidFill>
          <a:ln/>
        </p:spPr>
        <p:txBody>
          <a:bodyPr/>
          <a:lstStyle/>
          <a:p>
            <a:endParaRPr lang="en-US" sz="2400"/>
          </a:p>
        </p:txBody>
      </p:sp>
      <p:sp>
        <p:nvSpPr>
          <p:cNvPr id="13" name="Text 11"/>
          <p:cNvSpPr/>
          <p:nvPr/>
        </p:nvSpPr>
        <p:spPr>
          <a:xfrm>
            <a:off x="1028343" y="3905012"/>
            <a:ext cx="2148007" cy="362903"/>
          </a:xfrm>
          <a:prstGeom prst="rect">
            <a:avLst/>
          </a:prstGeom>
          <a:noFill/>
          <a:ln/>
        </p:spPr>
        <p:txBody>
          <a:bodyPr wrap="non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2–9 years</a:t>
            </a:r>
            <a:endParaRPr lang="en-US" sz="2400" dirty="0"/>
          </a:p>
        </p:txBody>
      </p:sp>
      <p:sp>
        <p:nvSpPr>
          <p:cNvPr id="14" name="Text 12"/>
          <p:cNvSpPr/>
          <p:nvPr/>
        </p:nvSpPr>
        <p:spPr>
          <a:xfrm>
            <a:off x="3637598" y="3905012"/>
            <a:ext cx="3446978" cy="362903"/>
          </a:xfrm>
          <a:prstGeom prst="rect">
            <a:avLst/>
          </a:prstGeom>
          <a:noFill/>
          <a:ln/>
        </p:spPr>
        <p:txBody>
          <a:bodyPr wrap="non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Obesity</a:t>
            </a:r>
            <a:endParaRPr lang="en-US" sz="2400" dirty="0"/>
          </a:p>
        </p:txBody>
      </p:sp>
      <p:sp>
        <p:nvSpPr>
          <p:cNvPr id="15" name="Text 13"/>
          <p:cNvSpPr/>
          <p:nvPr/>
        </p:nvSpPr>
        <p:spPr>
          <a:xfrm>
            <a:off x="7545824" y="3905012"/>
            <a:ext cx="6056352" cy="362903"/>
          </a:xfrm>
          <a:prstGeom prst="rect">
            <a:avLst/>
          </a:prstGeom>
          <a:noFill/>
          <a:ln/>
        </p:spPr>
        <p:txBody>
          <a:bodyPr wrap="non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Lipids</a:t>
            </a:r>
            <a:endParaRPr lang="en-US" sz="2400" dirty="0"/>
          </a:p>
        </p:txBody>
      </p:sp>
      <p:sp>
        <p:nvSpPr>
          <p:cNvPr id="16" name="Shape 14"/>
          <p:cNvSpPr/>
          <p:nvPr/>
        </p:nvSpPr>
        <p:spPr>
          <a:xfrm>
            <a:off x="801410" y="4411623"/>
            <a:ext cx="13027581" cy="650319"/>
          </a:xfrm>
          <a:prstGeom prst="rect">
            <a:avLst/>
          </a:prstGeom>
          <a:solidFill>
            <a:srgbClr val="000000">
              <a:alpha val="4000"/>
            </a:srgbClr>
          </a:solidFill>
          <a:ln/>
        </p:spPr>
        <p:txBody>
          <a:bodyPr/>
          <a:lstStyle/>
          <a:p>
            <a:endParaRPr lang="en-US" sz="2400"/>
          </a:p>
        </p:txBody>
      </p:sp>
      <p:sp>
        <p:nvSpPr>
          <p:cNvPr id="17" name="Text 15"/>
          <p:cNvSpPr/>
          <p:nvPr/>
        </p:nvSpPr>
        <p:spPr>
          <a:xfrm>
            <a:off x="1028343" y="4555331"/>
            <a:ext cx="2148007" cy="362903"/>
          </a:xfrm>
          <a:prstGeom prst="rect">
            <a:avLst/>
          </a:prstGeom>
          <a:noFill/>
          <a:ln/>
        </p:spPr>
        <p:txBody>
          <a:bodyPr wrap="non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≥10 years</a:t>
            </a:r>
            <a:endParaRPr lang="en-US" sz="2400" dirty="0"/>
          </a:p>
        </p:txBody>
      </p:sp>
      <p:sp>
        <p:nvSpPr>
          <p:cNvPr id="18" name="Text 16"/>
          <p:cNvSpPr/>
          <p:nvPr/>
        </p:nvSpPr>
        <p:spPr>
          <a:xfrm>
            <a:off x="3637598" y="4555331"/>
            <a:ext cx="3446978" cy="362903"/>
          </a:xfrm>
          <a:prstGeom prst="rect">
            <a:avLst/>
          </a:prstGeom>
          <a:noFill/>
          <a:ln/>
        </p:spPr>
        <p:txBody>
          <a:bodyPr wrap="non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Overweight</a:t>
            </a:r>
            <a:endParaRPr lang="en-US" sz="2400" dirty="0"/>
          </a:p>
        </p:txBody>
      </p:sp>
      <p:sp>
        <p:nvSpPr>
          <p:cNvPr id="19" name="Text 17"/>
          <p:cNvSpPr/>
          <p:nvPr/>
        </p:nvSpPr>
        <p:spPr>
          <a:xfrm>
            <a:off x="7545824" y="4555331"/>
            <a:ext cx="6056352" cy="362903"/>
          </a:xfrm>
          <a:prstGeom prst="rect">
            <a:avLst/>
          </a:prstGeom>
          <a:noFill/>
          <a:ln/>
        </p:spPr>
        <p:txBody>
          <a:bodyPr wrap="non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Lipids; glucose &amp; liver if risk factors present</a:t>
            </a:r>
            <a:endParaRPr lang="en-US" sz="2400" dirty="0"/>
          </a:p>
        </p:txBody>
      </p:sp>
      <p:sp>
        <p:nvSpPr>
          <p:cNvPr id="20" name="Shape 18"/>
          <p:cNvSpPr/>
          <p:nvPr/>
        </p:nvSpPr>
        <p:spPr>
          <a:xfrm>
            <a:off x="801410" y="5061942"/>
            <a:ext cx="13027581" cy="650319"/>
          </a:xfrm>
          <a:prstGeom prst="rect">
            <a:avLst/>
          </a:prstGeom>
          <a:solidFill>
            <a:srgbClr val="FFFFFF">
              <a:alpha val="4000"/>
            </a:srgbClr>
          </a:solidFill>
          <a:ln/>
        </p:spPr>
        <p:txBody>
          <a:bodyPr/>
          <a:lstStyle/>
          <a:p>
            <a:endParaRPr lang="en-US" sz="2400"/>
          </a:p>
        </p:txBody>
      </p:sp>
      <p:sp>
        <p:nvSpPr>
          <p:cNvPr id="21" name="Text 19"/>
          <p:cNvSpPr/>
          <p:nvPr/>
        </p:nvSpPr>
        <p:spPr>
          <a:xfrm>
            <a:off x="1028343" y="5205651"/>
            <a:ext cx="2148007" cy="362903"/>
          </a:xfrm>
          <a:prstGeom prst="rect">
            <a:avLst/>
          </a:prstGeom>
          <a:noFill/>
          <a:ln/>
        </p:spPr>
        <p:txBody>
          <a:bodyPr wrap="non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≥10 years</a:t>
            </a:r>
            <a:endParaRPr lang="en-US" sz="2400" dirty="0"/>
          </a:p>
        </p:txBody>
      </p:sp>
      <p:sp>
        <p:nvSpPr>
          <p:cNvPr id="22" name="Text 20"/>
          <p:cNvSpPr/>
          <p:nvPr/>
        </p:nvSpPr>
        <p:spPr>
          <a:xfrm>
            <a:off x="3637598" y="5205651"/>
            <a:ext cx="3446978" cy="362903"/>
          </a:xfrm>
          <a:prstGeom prst="rect">
            <a:avLst/>
          </a:prstGeom>
          <a:noFill/>
          <a:ln/>
        </p:spPr>
        <p:txBody>
          <a:bodyPr wrap="non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Obesity</a:t>
            </a:r>
            <a:endParaRPr lang="en-US" sz="2400" dirty="0"/>
          </a:p>
        </p:txBody>
      </p:sp>
      <p:sp>
        <p:nvSpPr>
          <p:cNvPr id="23" name="Text 21"/>
          <p:cNvSpPr/>
          <p:nvPr/>
        </p:nvSpPr>
        <p:spPr>
          <a:xfrm>
            <a:off x="7545824" y="5205651"/>
            <a:ext cx="6056352" cy="362903"/>
          </a:xfrm>
          <a:prstGeom prst="rect">
            <a:avLst/>
          </a:prstGeom>
          <a:noFill/>
          <a:ln/>
        </p:spPr>
        <p:txBody>
          <a:bodyPr wrap="non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Lipids, glucose, and liver function</a:t>
            </a:r>
            <a:endParaRPr lang="en-US" sz="2400" dirty="0"/>
          </a:p>
        </p:txBody>
      </p:sp>
      <p:sp>
        <p:nvSpPr>
          <p:cNvPr id="24" name="Shape 22"/>
          <p:cNvSpPr/>
          <p:nvPr/>
        </p:nvSpPr>
        <p:spPr>
          <a:xfrm>
            <a:off x="793790" y="5975033"/>
            <a:ext cx="13042821" cy="963811"/>
          </a:xfrm>
          <a:prstGeom prst="roundRect">
            <a:avLst>
              <a:gd name="adj" fmla="val 3530"/>
            </a:avLst>
          </a:prstGeom>
          <a:solidFill>
            <a:srgbClr val="C8DCE9"/>
          </a:solidFill>
          <a:ln/>
        </p:spPr>
        <p:txBody>
          <a:bodyPr/>
          <a:lstStyle/>
          <a:p>
            <a:endParaRPr lang="en-US" sz="2400"/>
          </a:p>
        </p:txBody>
      </p:sp>
      <p:pic>
        <p:nvPicPr>
          <p:cNvPr id="25" name="Image 0" descr="preencoded.png"/>
          <p:cNvPicPr>
            <a:picLocks noChangeAspect="1"/>
          </p:cNvPicPr>
          <p:nvPr/>
        </p:nvPicPr>
        <p:blipFill>
          <a:blip r:embed="rId3"/>
          <a:stretch>
            <a:fillRect/>
          </a:stretch>
        </p:blipFill>
        <p:spPr>
          <a:xfrm>
            <a:off x="1020604" y="6326743"/>
            <a:ext cx="283488" cy="226814"/>
          </a:xfrm>
          <a:prstGeom prst="rect">
            <a:avLst/>
          </a:prstGeom>
        </p:spPr>
      </p:pic>
      <p:sp>
        <p:nvSpPr>
          <p:cNvPr id="26" name="Text 23"/>
          <p:cNvSpPr/>
          <p:nvPr/>
        </p:nvSpPr>
        <p:spPr>
          <a:xfrm>
            <a:off x="1530906" y="6258520"/>
            <a:ext cx="12078891" cy="362903"/>
          </a:xfrm>
          <a:prstGeom prst="rect">
            <a:avLst/>
          </a:prstGeom>
          <a:noFill/>
          <a:ln/>
        </p:spPr>
        <p:txBody>
          <a:bodyPr wrap="none" lIns="0" tIns="0" rIns="0" bIns="0" rtlCol="0" anchor="t"/>
          <a:lstStyle/>
          <a:p>
            <a:pPr marL="0" indent="0" algn="l">
              <a:lnSpc>
                <a:spcPts val="2850"/>
              </a:lnSpc>
              <a:buNone/>
            </a:pPr>
            <a:r>
              <a:rPr lang="en-US" sz="2400" dirty="0">
                <a:solidFill>
                  <a:srgbClr val="000000"/>
                </a:solidFill>
                <a:latin typeface="Noto Sans" pitchFamily="34" charset="0"/>
                <a:ea typeface="Noto Sans" pitchFamily="34" charset="-122"/>
                <a:cs typeface="Noto Sans" pitchFamily="34" charset="-120"/>
              </a:rPr>
              <a:t>Repeat all labs every 2 years if normal; perform sooner if clinical risk factors increase.</a:t>
            </a:r>
            <a:endParaRPr lang="en-US" sz="2400" dirty="0"/>
          </a:p>
        </p:txBody>
      </p:sp>
    </p:spTree>
    <p:extLst>
      <p:ext uri="{BB962C8B-B14F-4D97-AF65-F5344CB8AC3E}">
        <p14:creationId xmlns:p14="http://schemas.microsoft.com/office/powerpoint/2010/main" val="1472346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826294"/>
            <a:ext cx="5670590" cy="708779"/>
          </a:xfrm>
          <a:prstGeom prst="rect">
            <a:avLst/>
          </a:prstGeom>
          <a:noFill/>
          <a:ln/>
        </p:spPr>
        <p:txBody>
          <a:bodyPr wrap="none" lIns="0" tIns="0" rIns="0" bIns="0" rtlCol="0" anchor="t"/>
          <a:lstStyle/>
          <a:p>
            <a:pPr>
              <a:lnSpc>
                <a:spcPts val="5550"/>
              </a:lnSpc>
            </a:pPr>
            <a:r>
              <a:rPr lang="en-US" sz="4450" b="1">
                <a:solidFill>
                  <a:srgbClr val="152D47"/>
                </a:solidFill>
                <a:latin typeface="Lato Bold"/>
                <a:ea typeface="Lato Bold"/>
                <a:cs typeface="Lato Bold"/>
              </a:rPr>
              <a:t>Dyslipidemia</a:t>
            </a:r>
            <a:endParaRPr lang="en-US" sz="4450" dirty="0"/>
          </a:p>
        </p:txBody>
      </p:sp>
      <p:sp>
        <p:nvSpPr>
          <p:cNvPr id="3" name="Shape 1"/>
          <p:cNvSpPr/>
          <p:nvPr/>
        </p:nvSpPr>
        <p:spPr>
          <a:xfrm>
            <a:off x="793790" y="2023206"/>
            <a:ext cx="6442449" cy="2163215"/>
          </a:xfrm>
          <a:prstGeom prst="roundRect">
            <a:avLst>
              <a:gd name="adj" fmla="val 1945"/>
            </a:avLst>
          </a:prstGeom>
          <a:solidFill>
            <a:srgbClr val="F2EEEE"/>
          </a:solidFill>
          <a:ln/>
        </p:spPr>
        <p:txBody>
          <a:bodyPr/>
          <a:lstStyle/>
          <a:p>
            <a:endParaRPr lang="en-US" sz="2400"/>
          </a:p>
        </p:txBody>
      </p:sp>
      <p:sp>
        <p:nvSpPr>
          <p:cNvPr id="4" name="Text 2"/>
          <p:cNvSpPr/>
          <p:nvPr/>
        </p:nvSpPr>
        <p:spPr>
          <a:xfrm>
            <a:off x="1020604" y="2215515"/>
            <a:ext cx="2835235" cy="354330"/>
          </a:xfrm>
          <a:prstGeom prst="rect">
            <a:avLst/>
          </a:prstGeom>
          <a:noFill/>
          <a:ln/>
        </p:spPr>
        <p:txBody>
          <a:bodyPr wrap="none" lIns="0" tIns="0" rIns="0" bIns="0" rtlCol="0" anchor="t"/>
          <a:lstStyle/>
          <a:p>
            <a:pPr>
              <a:lnSpc>
                <a:spcPts val="2750"/>
              </a:lnSpc>
            </a:pPr>
            <a:r>
              <a:rPr lang="en-US" sz="2400" b="1">
                <a:solidFill>
                  <a:srgbClr val="4C4C4D"/>
                </a:solidFill>
                <a:latin typeface="Lato Bold"/>
                <a:ea typeface="Lato Bold"/>
                <a:cs typeface="Lato Bold"/>
              </a:rPr>
              <a:t>Screening test</a:t>
            </a:r>
            <a:endParaRPr lang="en-US" sz="2400">
              <a:latin typeface="Lato Bold"/>
              <a:ea typeface="Lato Bold"/>
              <a:cs typeface="Lato Bold"/>
            </a:endParaRPr>
          </a:p>
        </p:txBody>
      </p:sp>
      <p:sp>
        <p:nvSpPr>
          <p:cNvPr id="5" name="Text 3"/>
          <p:cNvSpPr/>
          <p:nvPr/>
        </p:nvSpPr>
        <p:spPr>
          <a:xfrm>
            <a:off x="1020604" y="2636922"/>
            <a:ext cx="5954316" cy="1098398"/>
          </a:xfrm>
          <a:prstGeom prst="rect">
            <a:avLst/>
          </a:prstGeom>
          <a:noFill/>
          <a:ln/>
        </p:spPr>
        <p:txBody>
          <a:bodyPr wrap="square" lIns="0" tIns="0" rIns="0" bIns="0" rtlCol="0" anchor="t"/>
          <a:lstStyle/>
          <a:p>
            <a:pPr marL="342900" indent="-342900">
              <a:lnSpc>
                <a:spcPts val="2850"/>
              </a:lnSpc>
              <a:buSzPct val="100000"/>
              <a:buChar char="•"/>
            </a:pPr>
            <a:r>
              <a:rPr lang="en-US" sz="2400">
                <a:solidFill>
                  <a:srgbClr val="4C4C4D"/>
                </a:solidFill>
                <a:latin typeface="Noto Sans"/>
                <a:ea typeface="Noto Sans"/>
                <a:cs typeface="Noto Sans"/>
              </a:rPr>
              <a:t>Lipid panel</a:t>
            </a:r>
            <a:endParaRPr lang="en-US" sz="2400">
              <a:solidFill>
                <a:srgbClr val="000000"/>
              </a:solidFill>
              <a:latin typeface="Noto Sans"/>
              <a:ea typeface="Noto Sans"/>
              <a:cs typeface="Noto Sans"/>
            </a:endParaRPr>
          </a:p>
          <a:p>
            <a:pPr marL="342900" indent="-342900">
              <a:lnSpc>
                <a:spcPts val="2850"/>
              </a:lnSpc>
              <a:buSzPct val="100000"/>
              <a:buChar char="•"/>
            </a:pPr>
            <a:r>
              <a:rPr lang="en-US" sz="2400">
                <a:solidFill>
                  <a:srgbClr val="4C4C4D"/>
                </a:solidFill>
                <a:latin typeface="Noto Sans"/>
                <a:ea typeface="Noto Sans"/>
                <a:cs typeface="Noto Sans"/>
              </a:rPr>
              <a:t>Repeat fasting if non-HDL &gt;145 or HDL </a:t>
            </a:r>
            <a:r>
              <a:rPr lang="en-US" sz="2400" dirty="0">
                <a:solidFill>
                  <a:srgbClr val="4C4C4D"/>
                </a:solidFill>
                <a:latin typeface="Noto Sans"/>
                <a:ea typeface="Noto Sans"/>
                <a:cs typeface="Noto Sans"/>
              </a:rPr>
              <a:t>&lt;40</a:t>
            </a:r>
            <a:endParaRPr lang="en-US" sz="2400">
              <a:latin typeface="Noto Sans"/>
              <a:ea typeface="Noto Sans"/>
              <a:cs typeface="Noto Sans"/>
            </a:endParaRPr>
          </a:p>
        </p:txBody>
      </p:sp>
      <p:sp>
        <p:nvSpPr>
          <p:cNvPr id="6" name="Shape 4"/>
          <p:cNvSpPr/>
          <p:nvPr/>
        </p:nvSpPr>
        <p:spPr>
          <a:xfrm>
            <a:off x="7428548" y="1988701"/>
            <a:ext cx="6408063" cy="1749147"/>
          </a:xfrm>
          <a:prstGeom prst="roundRect">
            <a:avLst>
              <a:gd name="adj" fmla="val 1945"/>
            </a:avLst>
          </a:prstGeom>
          <a:solidFill>
            <a:srgbClr val="F2EEEE"/>
          </a:solidFill>
          <a:ln/>
        </p:spPr>
        <p:txBody>
          <a:bodyPr/>
          <a:lstStyle/>
          <a:p>
            <a:endParaRPr lang="en-US" sz="2400"/>
          </a:p>
        </p:txBody>
      </p:sp>
      <p:sp>
        <p:nvSpPr>
          <p:cNvPr id="7" name="Text 5"/>
          <p:cNvSpPr/>
          <p:nvPr/>
        </p:nvSpPr>
        <p:spPr>
          <a:xfrm>
            <a:off x="7655362" y="2215515"/>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Abnormal Values</a:t>
            </a:r>
            <a:endParaRPr lang="en-US" sz="2400" dirty="0"/>
          </a:p>
        </p:txBody>
      </p:sp>
      <p:sp>
        <p:nvSpPr>
          <p:cNvPr id="8" name="Text 6"/>
          <p:cNvSpPr/>
          <p:nvPr/>
        </p:nvSpPr>
        <p:spPr>
          <a:xfrm>
            <a:off x="7655362" y="2705933"/>
            <a:ext cx="5954435" cy="805101"/>
          </a:xfrm>
          <a:prstGeom prst="rect">
            <a:avLst/>
          </a:prstGeom>
          <a:noFill/>
          <a:ln/>
        </p:spPr>
        <p:txBody>
          <a:bodyPr wrap="square" lIns="0" tIns="0" rIns="0" bIns="0" rtlCol="0" anchor="t"/>
          <a:lstStyle/>
          <a:p>
            <a:pPr marL="342900" indent="-342900" algn="l">
              <a:lnSpc>
                <a:spcPts val="2850"/>
              </a:lnSpc>
              <a:buSzPct val="100000"/>
              <a:buChar char="•"/>
            </a:pPr>
            <a:r>
              <a:rPr lang="en-US" sz="2400" dirty="0">
                <a:solidFill>
                  <a:srgbClr val="4C4C4D"/>
                </a:solidFill>
                <a:latin typeface="Noto Sans" pitchFamily="34" charset="0"/>
                <a:ea typeface="Noto Sans" pitchFamily="34" charset="-122"/>
                <a:cs typeface="Noto Sans" pitchFamily="34" charset="-120"/>
              </a:rPr>
              <a:t>TC &gt;200 · LDL &gt;130</a:t>
            </a:r>
            <a:endParaRPr lang="en-US" sz="2400" dirty="0"/>
          </a:p>
          <a:p>
            <a:pPr marL="342900" indent="-342900">
              <a:lnSpc>
                <a:spcPts val="2850"/>
              </a:lnSpc>
              <a:buSzPct val="100000"/>
              <a:buChar char="•"/>
            </a:pPr>
            <a:r>
              <a:rPr lang="en-US" sz="2400" dirty="0">
                <a:solidFill>
                  <a:srgbClr val="4C4C4D"/>
                </a:solidFill>
                <a:latin typeface="Noto Sans"/>
                <a:ea typeface="Noto Sans"/>
                <a:cs typeface="Noto Sans"/>
              </a:rPr>
              <a:t>HDL &lt;40 · TG &gt;130 (≥10y) / &gt;100 (&lt;10y)</a:t>
            </a:r>
            <a:endParaRPr lang="en-US" sz="2400">
              <a:latin typeface="Calibri"/>
              <a:ea typeface="Calibri"/>
              <a:cs typeface="Calibri"/>
            </a:endParaRPr>
          </a:p>
        </p:txBody>
      </p:sp>
      <p:sp>
        <p:nvSpPr>
          <p:cNvPr id="9" name="Shape 7"/>
          <p:cNvSpPr/>
          <p:nvPr/>
        </p:nvSpPr>
        <p:spPr>
          <a:xfrm>
            <a:off x="793790" y="4499499"/>
            <a:ext cx="6476955" cy="2903807"/>
          </a:xfrm>
          <a:prstGeom prst="roundRect">
            <a:avLst>
              <a:gd name="adj" fmla="val 989"/>
            </a:avLst>
          </a:prstGeom>
          <a:solidFill>
            <a:srgbClr val="F2EEEE"/>
          </a:solidFill>
          <a:ln/>
        </p:spPr>
        <p:txBody>
          <a:bodyPr/>
          <a:lstStyle/>
          <a:p>
            <a:endParaRPr lang="en-US" sz="2400"/>
          </a:p>
        </p:txBody>
      </p:sp>
      <p:sp>
        <p:nvSpPr>
          <p:cNvPr id="10" name="Text 8"/>
          <p:cNvSpPr/>
          <p:nvPr/>
        </p:nvSpPr>
        <p:spPr>
          <a:xfrm>
            <a:off x="1020604" y="4691808"/>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Dietary Treatment</a:t>
            </a:r>
            <a:endParaRPr lang="en-US" sz="2400" dirty="0"/>
          </a:p>
        </p:txBody>
      </p:sp>
      <p:sp>
        <p:nvSpPr>
          <p:cNvPr id="11" name="Text 9"/>
          <p:cNvSpPr/>
          <p:nvPr/>
        </p:nvSpPr>
        <p:spPr>
          <a:xfrm>
            <a:off x="1020604" y="5302996"/>
            <a:ext cx="5954316" cy="1247299"/>
          </a:xfrm>
          <a:prstGeom prst="rect">
            <a:avLst/>
          </a:prstGeom>
          <a:noFill/>
          <a:ln/>
        </p:spPr>
        <p:txBody>
          <a:bodyPr wrap="square" lIns="0" tIns="0" rIns="0" bIns="0" rtlCol="0" anchor="t"/>
          <a:lstStyle/>
          <a:p>
            <a:pPr marL="342900" indent="-342900">
              <a:lnSpc>
                <a:spcPts val="2850"/>
              </a:lnSpc>
              <a:buSzPct val="100000"/>
              <a:buChar char="•"/>
            </a:pPr>
            <a:r>
              <a:rPr lang="en-US" sz="2400">
                <a:solidFill>
                  <a:srgbClr val="4C4C4D"/>
                </a:solidFill>
                <a:latin typeface="Noto Sans"/>
                <a:ea typeface="Noto Sans"/>
                <a:cs typeface="Noto Sans"/>
              </a:rPr>
              <a:t>CHILD-1 (↓ sat fat/cholesterol)</a:t>
            </a:r>
            <a:endParaRPr lang="en-US" sz="2400">
              <a:latin typeface="Noto Sans"/>
              <a:ea typeface="Noto Sans"/>
              <a:cs typeface="Noto Sans"/>
            </a:endParaRPr>
          </a:p>
          <a:p>
            <a:pPr marL="342900" indent="-342900" algn="l">
              <a:lnSpc>
                <a:spcPts val="2850"/>
              </a:lnSpc>
              <a:buSzPct val="100000"/>
              <a:buChar char="•"/>
            </a:pPr>
            <a:r>
              <a:rPr lang="en-US" sz="2400" dirty="0">
                <a:solidFill>
                  <a:srgbClr val="4C4C4D"/>
                </a:solidFill>
                <a:latin typeface="Noto Sans" pitchFamily="34" charset="0"/>
                <a:ea typeface="Noto Sans" pitchFamily="34" charset="-122"/>
                <a:cs typeface="Noto Sans" pitchFamily="34" charset="-120"/>
              </a:rPr>
              <a:t>CHILD-2-LDL (↓ sat fat)</a:t>
            </a:r>
            <a:endParaRPr lang="en-US" sz="2400" dirty="0"/>
          </a:p>
          <a:p>
            <a:pPr marL="342900" indent="-342900" algn="l">
              <a:lnSpc>
                <a:spcPts val="2850"/>
              </a:lnSpc>
              <a:buSzPct val="100000"/>
              <a:buChar char="•"/>
            </a:pPr>
            <a:r>
              <a:rPr lang="en-US" sz="2400" dirty="0">
                <a:solidFill>
                  <a:srgbClr val="4C4C4D"/>
                </a:solidFill>
                <a:latin typeface="Noto Sans" pitchFamily="34" charset="0"/>
                <a:ea typeface="Noto Sans" pitchFamily="34" charset="-122"/>
                <a:cs typeface="Noto Sans" pitchFamily="34" charset="-120"/>
              </a:rPr>
              <a:t>CHILD-2-TG (↓ carbs/sugars)</a:t>
            </a:r>
            <a:endParaRPr lang="en-US" sz="2400" dirty="0"/>
          </a:p>
        </p:txBody>
      </p:sp>
      <p:sp>
        <p:nvSpPr>
          <p:cNvPr id="12" name="Shape 10"/>
          <p:cNvSpPr/>
          <p:nvPr/>
        </p:nvSpPr>
        <p:spPr>
          <a:xfrm>
            <a:off x="7428548" y="3964662"/>
            <a:ext cx="6408063" cy="3438644"/>
          </a:xfrm>
          <a:prstGeom prst="roundRect">
            <a:avLst>
              <a:gd name="adj" fmla="val 989"/>
            </a:avLst>
          </a:prstGeom>
          <a:solidFill>
            <a:srgbClr val="F2EEEE"/>
          </a:solidFill>
          <a:ln/>
        </p:spPr>
        <p:txBody>
          <a:bodyPr/>
          <a:lstStyle/>
          <a:p>
            <a:endParaRPr lang="en-US" sz="2400"/>
          </a:p>
        </p:txBody>
      </p:sp>
      <p:sp>
        <p:nvSpPr>
          <p:cNvPr id="13" name="Text 11"/>
          <p:cNvSpPr/>
          <p:nvPr/>
        </p:nvSpPr>
        <p:spPr>
          <a:xfrm>
            <a:off x="7655362" y="4191476"/>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Pharmacotherapy</a:t>
            </a:r>
            <a:endParaRPr lang="en-US" sz="2400" dirty="0"/>
          </a:p>
        </p:txBody>
      </p:sp>
      <p:sp>
        <p:nvSpPr>
          <p:cNvPr id="14" name="Text 12"/>
          <p:cNvSpPr/>
          <p:nvPr/>
        </p:nvSpPr>
        <p:spPr>
          <a:xfrm>
            <a:off x="7655362" y="4681895"/>
            <a:ext cx="5954435" cy="2494598"/>
          </a:xfrm>
          <a:prstGeom prst="rect">
            <a:avLst/>
          </a:prstGeom>
          <a:noFill/>
          <a:ln/>
        </p:spPr>
        <p:txBody>
          <a:bodyPr wrap="square" lIns="0" tIns="0" rIns="0" bIns="0" rtlCol="0" anchor="t"/>
          <a:lstStyle/>
          <a:p>
            <a:pPr marL="342900" indent="-342900" algn="l">
              <a:lnSpc>
                <a:spcPts val="2850"/>
              </a:lnSpc>
              <a:buSzPct val="100000"/>
              <a:buChar char="•"/>
            </a:pPr>
            <a:r>
              <a:rPr lang="en-US" sz="2400" dirty="0">
                <a:solidFill>
                  <a:srgbClr val="4C4C4D"/>
                </a:solidFill>
                <a:latin typeface="Noto Sans" pitchFamily="34" charset="0"/>
                <a:ea typeface="Noto Sans" pitchFamily="34" charset="-122"/>
                <a:cs typeface="Noto Sans" pitchFamily="34" charset="-120"/>
              </a:rPr>
              <a:t>Statins for age &gt;10 if elevated despite 6 months of lifestyle changes</a:t>
            </a:r>
            <a:endParaRPr lang="en-US" sz="2400" dirty="0"/>
          </a:p>
          <a:p>
            <a:pPr marL="685800" lvl="1" indent="-342900" algn="l">
              <a:lnSpc>
                <a:spcPts val="2850"/>
              </a:lnSpc>
              <a:buSzPct val="100000"/>
              <a:buChar char="◦"/>
            </a:pPr>
            <a:r>
              <a:rPr lang="en-US" sz="2400" dirty="0">
                <a:solidFill>
                  <a:srgbClr val="4C4C4D"/>
                </a:solidFill>
                <a:latin typeface="Noto Sans" pitchFamily="34" charset="0"/>
                <a:ea typeface="Noto Sans" pitchFamily="34" charset="-122"/>
                <a:cs typeface="Noto Sans" pitchFamily="34" charset="-120"/>
              </a:rPr>
              <a:t>LDL &gt;190 or</a:t>
            </a:r>
            <a:endParaRPr lang="en-US" sz="2400" dirty="0"/>
          </a:p>
          <a:p>
            <a:pPr marL="685800" lvl="1" indent="-342900" algn="l">
              <a:lnSpc>
                <a:spcPts val="2850"/>
              </a:lnSpc>
              <a:buSzPct val="100000"/>
              <a:buChar char="◦"/>
            </a:pPr>
            <a:r>
              <a:rPr lang="en-US" sz="2400" dirty="0">
                <a:solidFill>
                  <a:srgbClr val="4C4C4D"/>
                </a:solidFill>
                <a:latin typeface="Noto Sans" pitchFamily="34" charset="0"/>
                <a:ea typeface="Noto Sans" pitchFamily="34" charset="-122"/>
                <a:cs typeface="Noto Sans" pitchFamily="34" charset="-120"/>
              </a:rPr>
              <a:t>LDL ≥130–160 w/ risk factors</a:t>
            </a:r>
            <a:endParaRPr lang="en-US" sz="2400" dirty="0"/>
          </a:p>
          <a:p>
            <a:pPr marL="342900" indent="-342900" algn="l">
              <a:lnSpc>
                <a:spcPts val="2850"/>
              </a:lnSpc>
              <a:buSzPct val="100000"/>
              <a:buChar char="•"/>
            </a:pPr>
            <a:r>
              <a:rPr lang="en-US" sz="2400" dirty="0">
                <a:solidFill>
                  <a:srgbClr val="4C4C4D"/>
                </a:solidFill>
                <a:latin typeface="Noto Sans" pitchFamily="34" charset="0"/>
                <a:ea typeface="Noto Sans" pitchFamily="34" charset="-122"/>
                <a:cs typeface="Noto Sans" pitchFamily="34" charset="-120"/>
              </a:rPr>
              <a:t>TG &gt;200: consider Omega-3</a:t>
            </a:r>
            <a:endParaRPr lang="en-US" sz="2400" dirty="0"/>
          </a:p>
          <a:p>
            <a:pPr marL="342900" indent="-342900" algn="l">
              <a:lnSpc>
                <a:spcPts val="2850"/>
              </a:lnSpc>
              <a:buSzPct val="100000"/>
              <a:buChar char="•"/>
            </a:pPr>
            <a:r>
              <a:rPr lang="en-US" sz="2400" dirty="0">
                <a:solidFill>
                  <a:srgbClr val="4C4C4D"/>
                </a:solidFill>
                <a:latin typeface="Noto Sans" pitchFamily="34" charset="0"/>
                <a:ea typeface="Noto Sans" pitchFamily="34" charset="-122"/>
                <a:cs typeface="Noto Sans" pitchFamily="34" charset="-120"/>
              </a:rPr>
              <a:t>Refer if LDL ≥250 or TG ≥500</a:t>
            </a:r>
            <a:endParaRPr lang="en-US" sz="2400" dirty="0"/>
          </a:p>
        </p:txBody>
      </p:sp>
    </p:spTree>
    <p:extLst>
      <p:ext uri="{BB962C8B-B14F-4D97-AF65-F5344CB8AC3E}">
        <p14:creationId xmlns:p14="http://schemas.microsoft.com/office/powerpoint/2010/main" val="34852251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360884"/>
            <a:ext cx="5670590" cy="708779"/>
          </a:xfrm>
          <a:prstGeom prst="rect">
            <a:avLst/>
          </a:prstGeom>
          <a:noFill/>
          <a:ln/>
        </p:spPr>
        <p:txBody>
          <a:bodyPr wrap="none" lIns="0" tIns="0" rIns="0" bIns="0" rtlCol="0" anchor="t"/>
          <a:lstStyle/>
          <a:p>
            <a:pPr>
              <a:lnSpc>
                <a:spcPts val="5550"/>
              </a:lnSpc>
            </a:pPr>
            <a:r>
              <a:rPr lang="en-US" sz="4450" b="1">
                <a:solidFill>
                  <a:srgbClr val="152D47"/>
                </a:solidFill>
                <a:latin typeface="Lato Bold"/>
                <a:ea typeface="Lato Bold"/>
                <a:cs typeface="Lato Bold"/>
              </a:rPr>
              <a:t>Prediabetes / Type 2 diabetes mellitus</a:t>
            </a:r>
            <a:endParaRPr lang="en-US" sz="4450" dirty="0"/>
          </a:p>
        </p:txBody>
      </p:sp>
      <p:sp>
        <p:nvSpPr>
          <p:cNvPr id="3" name="Shape 1"/>
          <p:cNvSpPr/>
          <p:nvPr/>
        </p:nvSpPr>
        <p:spPr>
          <a:xfrm>
            <a:off x="793790" y="2523292"/>
            <a:ext cx="6407944" cy="1813560"/>
          </a:xfrm>
          <a:prstGeom prst="roundRect">
            <a:avLst>
              <a:gd name="adj" fmla="val 1876"/>
            </a:avLst>
          </a:prstGeom>
          <a:solidFill>
            <a:srgbClr val="F2EEEE"/>
          </a:solidFill>
          <a:ln/>
        </p:spPr>
        <p:txBody>
          <a:bodyPr/>
          <a:lstStyle/>
          <a:p>
            <a:endParaRPr lang="en-US" sz="2400"/>
          </a:p>
        </p:txBody>
      </p:sp>
      <p:sp>
        <p:nvSpPr>
          <p:cNvPr id="4" name="Text 2"/>
          <p:cNvSpPr/>
          <p:nvPr/>
        </p:nvSpPr>
        <p:spPr>
          <a:xfrm>
            <a:off x="1020604" y="2750106"/>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4C4C4D"/>
                </a:solidFill>
                <a:latin typeface="Lato Bold"/>
                <a:ea typeface="Lato Bold"/>
                <a:cs typeface="Lato Bold"/>
              </a:rPr>
              <a:t>Screening test</a:t>
            </a:r>
            <a:endParaRPr lang="en-US" sz="2400">
              <a:latin typeface="Lato Bold"/>
              <a:ea typeface="Lato Bold"/>
              <a:cs typeface="Lato Bold"/>
            </a:endParaRPr>
          </a:p>
        </p:txBody>
      </p:sp>
      <p:sp>
        <p:nvSpPr>
          <p:cNvPr id="5" name="Text 3"/>
          <p:cNvSpPr/>
          <p:nvPr/>
        </p:nvSpPr>
        <p:spPr>
          <a:xfrm>
            <a:off x="1020604" y="3240524"/>
            <a:ext cx="5954316" cy="362903"/>
          </a:xfrm>
          <a:prstGeom prst="rect">
            <a:avLst/>
          </a:prstGeom>
          <a:noFill/>
          <a:ln/>
        </p:spPr>
        <p:txBody>
          <a:bodyPr wrap="none" lIns="0" tIns="0" rIns="0" bIns="0" rtlCol="0" anchor="t"/>
          <a:lstStyle/>
          <a:p>
            <a:pPr marL="342900" indent="-342900" algn="l">
              <a:lnSpc>
                <a:spcPts val="2850"/>
              </a:lnSpc>
              <a:buFont typeface="Arial"/>
              <a:buChar char="•"/>
            </a:pPr>
            <a:r>
              <a:rPr lang="en-US" sz="2400" dirty="0">
                <a:solidFill>
                  <a:srgbClr val="4C4C4D"/>
                </a:solidFill>
                <a:latin typeface="Noto Sans" pitchFamily="34" charset="0"/>
                <a:ea typeface="Noto Sans" pitchFamily="34" charset="-122"/>
                <a:cs typeface="Noto Sans" pitchFamily="34" charset="-120"/>
              </a:rPr>
              <a:t>HbA1c, fasting glucose, or OGTT.</a:t>
            </a:r>
            <a:endParaRPr lang="en-US" sz="2400" dirty="0">
              <a:ea typeface="Calibri" panose="020F0502020204030204"/>
              <a:cs typeface="Calibri" panose="020F0502020204030204"/>
            </a:endParaRPr>
          </a:p>
        </p:txBody>
      </p:sp>
      <p:sp>
        <p:nvSpPr>
          <p:cNvPr id="7" name="Shape 5"/>
          <p:cNvSpPr/>
          <p:nvPr/>
        </p:nvSpPr>
        <p:spPr>
          <a:xfrm>
            <a:off x="7346906" y="2523292"/>
            <a:ext cx="6669319" cy="1813560"/>
          </a:xfrm>
          <a:prstGeom prst="roundRect">
            <a:avLst>
              <a:gd name="adj" fmla="val 1876"/>
            </a:avLst>
          </a:prstGeom>
          <a:solidFill>
            <a:srgbClr val="F2EEEE"/>
          </a:solidFill>
          <a:ln/>
        </p:spPr>
        <p:txBody>
          <a:bodyPr/>
          <a:lstStyle/>
          <a:p>
            <a:endParaRPr lang="en-US" sz="2400"/>
          </a:p>
        </p:txBody>
      </p:sp>
      <p:sp>
        <p:nvSpPr>
          <p:cNvPr id="8" name="Text 6"/>
          <p:cNvSpPr/>
          <p:nvPr/>
        </p:nvSpPr>
        <p:spPr>
          <a:xfrm>
            <a:off x="7655362" y="2750106"/>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Thresholds</a:t>
            </a:r>
            <a:endParaRPr lang="en-US" sz="2400" dirty="0"/>
          </a:p>
        </p:txBody>
      </p:sp>
      <p:sp>
        <p:nvSpPr>
          <p:cNvPr id="9" name="Text 7"/>
          <p:cNvSpPr/>
          <p:nvPr/>
        </p:nvSpPr>
        <p:spPr>
          <a:xfrm>
            <a:off x="7655362" y="3240524"/>
            <a:ext cx="5954435" cy="725805"/>
          </a:xfrm>
          <a:prstGeom prst="rect">
            <a:avLst/>
          </a:prstGeom>
          <a:noFill/>
          <a:ln/>
        </p:spPr>
        <p:txBody>
          <a:bodyPr wrap="square" lIns="0" tIns="0" rIns="0" bIns="0" rtlCol="0" anchor="t"/>
          <a:lstStyle/>
          <a:p>
            <a:pPr marL="342900" indent="-342900" algn="l">
              <a:lnSpc>
                <a:spcPts val="2850"/>
              </a:lnSpc>
              <a:buFont typeface="Arial" panose="020B0604020202020204" pitchFamily="34" charset="0"/>
              <a:buChar char="•"/>
            </a:pPr>
            <a:r>
              <a:rPr lang="en-US" sz="2400" dirty="0">
                <a:solidFill>
                  <a:srgbClr val="4C4C4D"/>
                </a:solidFill>
                <a:latin typeface="Noto Sans" pitchFamily="34" charset="0"/>
                <a:ea typeface="Noto Sans" pitchFamily="34" charset="-122"/>
                <a:cs typeface="Noto Sans" pitchFamily="34" charset="-120"/>
              </a:rPr>
              <a:t>Prediabetes: HbA1c 5.7–6.4%</a:t>
            </a:r>
            <a:endParaRPr lang="en-US" sz="2400" dirty="0">
              <a:ea typeface="Calibri" panose="020F0502020204030204"/>
              <a:cs typeface="Calibri" panose="020F0502020204030204"/>
            </a:endParaRPr>
          </a:p>
          <a:p>
            <a:pPr marL="342900" indent="-342900" algn="l">
              <a:lnSpc>
                <a:spcPts val="2850"/>
              </a:lnSpc>
              <a:buFont typeface="Arial" panose="020B0604020202020204" pitchFamily="34" charset="0"/>
              <a:buChar char="•"/>
            </a:pPr>
            <a:r>
              <a:rPr lang="en-US" sz="2400" dirty="0">
                <a:solidFill>
                  <a:srgbClr val="4C4C4D"/>
                </a:solidFill>
                <a:latin typeface="Noto Sans" pitchFamily="34" charset="0"/>
                <a:ea typeface="Noto Sans" pitchFamily="34" charset="-122"/>
                <a:cs typeface="Noto Sans" pitchFamily="34" charset="-120"/>
              </a:rPr>
              <a:t>Diabetes: HbA1c ≥6.5%</a:t>
            </a:r>
            <a:endParaRPr lang="en-US" sz="2400" dirty="0">
              <a:ea typeface="Calibri" panose="020F0502020204030204"/>
              <a:cs typeface="Calibri" panose="020F0502020204030204"/>
            </a:endParaRPr>
          </a:p>
        </p:txBody>
      </p:sp>
      <p:sp>
        <p:nvSpPr>
          <p:cNvPr id="10" name="Shape 8"/>
          <p:cNvSpPr/>
          <p:nvPr/>
        </p:nvSpPr>
        <p:spPr>
          <a:xfrm>
            <a:off x="793790" y="4563666"/>
            <a:ext cx="6407944" cy="2304931"/>
          </a:xfrm>
          <a:prstGeom prst="roundRect">
            <a:avLst>
              <a:gd name="adj" fmla="val 1476"/>
            </a:avLst>
          </a:prstGeom>
          <a:solidFill>
            <a:srgbClr val="F2EEEE"/>
          </a:solidFill>
          <a:ln/>
        </p:spPr>
        <p:txBody>
          <a:bodyPr/>
          <a:lstStyle/>
          <a:p>
            <a:endParaRPr lang="en-US" sz="2400"/>
          </a:p>
        </p:txBody>
      </p:sp>
      <p:sp>
        <p:nvSpPr>
          <p:cNvPr id="11" name="Text 9"/>
          <p:cNvSpPr/>
          <p:nvPr/>
        </p:nvSpPr>
        <p:spPr>
          <a:xfrm>
            <a:off x="1020604" y="4790480"/>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Follow-up</a:t>
            </a:r>
            <a:endParaRPr lang="en-US" sz="2400" dirty="0"/>
          </a:p>
        </p:txBody>
      </p:sp>
      <p:sp>
        <p:nvSpPr>
          <p:cNvPr id="12" name="Text 10"/>
          <p:cNvSpPr/>
          <p:nvPr/>
        </p:nvSpPr>
        <p:spPr>
          <a:xfrm>
            <a:off x="1020604" y="5280898"/>
            <a:ext cx="5954316" cy="725805"/>
          </a:xfrm>
          <a:prstGeom prst="rect">
            <a:avLst/>
          </a:prstGeom>
          <a:noFill/>
          <a:ln/>
        </p:spPr>
        <p:txBody>
          <a:bodyPr wrap="square" lIns="0" tIns="0" rIns="0" bIns="0" rtlCol="0" anchor="t"/>
          <a:lstStyle/>
          <a:p>
            <a:pPr marL="342900" indent="-342900" algn="l">
              <a:lnSpc>
                <a:spcPts val="2850"/>
              </a:lnSpc>
              <a:buFont typeface="Arial" panose="020B0604020202020204" pitchFamily="34" charset="0"/>
              <a:buChar char="•"/>
            </a:pPr>
            <a:r>
              <a:rPr lang="en-US" sz="2400" dirty="0">
                <a:solidFill>
                  <a:srgbClr val="4C4C4D"/>
                </a:solidFill>
                <a:latin typeface="Noto Sans" pitchFamily="34" charset="0"/>
                <a:ea typeface="Noto Sans" pitchFamily="34" charset="-122"/>
                <a:cs typeface="Noto Sans" pitchFamily="34" charset="-120"/>
              </a:rPr>
              <a:t>5.7–6.0% + risk → repeat annually.</a:t>
            </a:r>
            <a:endParaRPr lang="en-US" sz="2400" dirty="0">
              <a:ea typeface="Calibri" panose="020F0502020204030204"/>
              <a:cs typeface="Calibri" panose="020F0502020204030204"/>
            </a:endParaRPr>
          </a:p>
          <a:p>
            <a:pPr marL="342900" indent="-342900" algn="l">
              <a:lnSpc>
                <a:spcPts val="2850"/>
              </a:lnSpc>
              <a:buFont typeface="Arial" panose="020B0604020202020204" pitchFamily="34" charset="0"/>
              <a:buChar char="•"/>
            </a:pPr>
            <a:r>
              <a:rPr lang="en-US" sz="2400" dirty="0">
                <a:solidFill>
                  <a:srgbClr val="4C4C4D"/>
                </a:solidFill>
                <a:latin typeface="Noto Sans" pitchFamily="34" charset="0"/>
                <a:ea typeface="Noto Sans" pitchFamily="34" charset="-122"/>
                <a:cs typeface="Noto Sans" pitchFamily="34" charset="-120"/>
              </a:rPr>
              <a:t>6.0–6.4% → repeat every 3–6 months.</a:t>
            </a:r>
            <a:endParaRPr lang="en-US" sz="2400" dirty="0">
              <a:ea typeface="Calibri" panose="020F0502020204030204"/>
              <a:cs typeface="Calibri" panose="020F0502020204030204"/>
            </a:endParaRPr>
          </a:p>
        </p:txBody>
      </p:sp>
      <p:sp>
        <p:nvSpPr>
          <p:cNvPr id="13" name="Shape 11"/>
          <p:cNvSpPr/>
          <p:nvPr/>
        </p:nvSpPr>
        <p:spPr>
          <a:xfrm>
            <a:off x="7330577" y="4563666"/>
            <a:ext cx="6669319" cy="2304931"/>
          </a:xfrm>
          <a:prstGeom prst="roundRect">
            <a:avLst>
              <a:gd name="adj" fmla="val 1476"/>
            </a:avLst>
          </a:prstGeom>
          <a:solidFill>
            <a:srgbClr val="F2EEEE"/>
          </a:solidFill>
          <a:ln/>
        </p:spPr>
        <p:txBody>
          <a:bodyPr/>
          <a:lstStyle/>
          <a:p>
            <a:endParaRPr lang="en-US" sz="2400"/>
          </a:p>
        </p:txBody>
      </p:sp>
      <p:sp>
        <p:nvSpPr>
          <p:cNvPr id="14" name="Text 12"/>
          <p:cNvSpPr/>
          <p:nvPr/>
        </p:nvSpPr>
        <p:spPr>
          <a:xfrm>
            <a:off x="7655362" y="4790480"/>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Management</a:t>
            </a:r>
            <a:endParaRPr lang="en-US" sz="2400" dirty="0"/>
          </a:p>
        </p:txBody>
      </p:sp>
      <p:sp>
        <p:nvSpPr>
          <p:cNvPr id="15" name="Text 13"/>
          <p:cNvSpPr/>
          <p:nvPr/>
        </p:nvSpPr>
        <p:spPr>
          <a:xfrm>
            <a:off x="7655362" y="5280898"/>
            <a:ext cx="5954435" cy="362903"/>
          </a:xfrm>
          <a:prstGeom prst="rect">
            <a:avLst/>
          </a:prstGeom>
          <a:noFill/>
          <a:ln/>
        </p:spPr>
        <p:txBody>
          <a:bodyPr wrap="none" lIns="0" tIns="0" rIns="0" bIns="0" rtlCol="0" anchor="t"/>
          <a:lstStyle/>
          <a:p>
            <a:pPr marL="342900" indent="-342900">
              <a:lnSpc>
                <a:spcPts val="2850"/>
              </a:lnSpc>
              <a:buFont typeface="Arial" panose="020B0604020202020204" pitchFamily="34" charset="0"/>
              <a:buChar char="•"/>
            </a:pPr>
            <a:r>
              <a:rPr lang="en-US" sz="2400">
                <a:solidFill>
                  <a:srgbClr val="4C4C4D"/>
                </a:solidFill>
                <a:latin typeface="Noto Sans"/>
                <a:ea typeface="Noto Sans"/>
                <a:cs typeface="Noto Sans"/>
              </a:rPr>
              <a:t>Puberty ↓ insulin sensitivity (60% resolve) </a:t>
            </a:r>
            <a:endParaRPr lang="en-US" sz="2400">
              <a:latin typeface="Noto Sans"/>
              <a:ea typeface="Noto Sans"/>
              <a:cs typeface="Noto Sans"/>
            </a:endParaRPr>
          </a:p>
        </p:txBody>
      </p:sp>
      <p:sp>
        <p:nvSpPr>
          <p:cNvPr id="16" name="Text 14"/>
          <p:cNvSpPr/>
          <p:nvPr/>
        </p:nvSpPr>
        <p:spPr>
          <a:xfrm>
            <a:off x="7655362" y="5779889"/>
            <a:ext cx="5954435" cy="362903"/>
          </a:xfrm>
          <a:prstGeom prst="rect">
            <a:avLst/>
          </a:prstGeom>
          <a:noFill/>
          <a:ln/>
        </p:spPr>
        <p:txBody>
          <a:bodyPr wrap="none" lIns="0" tIns="0" rIns="0" bIns="0" rtlCol="0" anchor="t"/>
          <a:lstStyle/>
          <a:p>
            <a:pPr marL="342900" indent="-342900" algn="l">
              <a:lnSpc>
                <a:spcPts val="2850"/>
              </a:lnSpc>
              <a:buFont typeface="Arial" panose="020B0604020202020204" pitchFamily="34" charset="0"/>
              <a:buChar char="•"/>
            </a:pPr>
            <a:r>
              <a:rPr lang="en-US" sz="2400" dirty="0">
                <a:solidFill>
                  <a:srgbClr val="4C4C4D"/>
                </a:solidFill>
                <a:latin typeface="Noto Sans" pitchFamily="34" charset="0"/>
                <a:ea typeface="Noto Sans" pitchFamily="34" charset="-122"/>
                <a:cs typeface="Noto Sans" pitchFamily="34" charset="-120"/>
              </a:rPr>
              <a:t>Consider Metformin if HbA1c &gt;6.0%</a:t>
            </a:r>
            <a:endParaRPr lang="en-US" sz="2400" dirty="0">
              <a:ea typeface="Calibri" panose="020F0502020204030204"/>
              <a:cs typeface="Calibri" panose="020F0502020204030204"/>
            </a:endParaRPr>
          </a:p>
        </p:txBody>
      </p:sp>
      <p:sp>
        <p:nvSpPr>
          <p:cNvPr id="17" name="Text 15"/>
          <p:cNvSpPr/>
          <p:nvPr/>
        </p:nvSpPr>
        <p:spPr>
          <a:xfrm>
            <a:off x="7655362" y="6278880"/>
            <a:ext cx="5954435" cy="362903"/>
          </a:xfrm>
          <a:prstGeom prst="rect">
            <a:avLst/>
          </a:prstGeom>
          <a:noFill/>
          <a:ln/>
        </p:spPr>
        <p:txBody>
          <a:bodyPr wrap="none" lIns="0" tIns="0" rIns="0" bIns="0" rtlCol="0" anchor="t"/>
          <a:lstStyle/>
          <a:p>
            <a:pPr marL="342900" indent="-342900" algn="l">
              <a:lnSpc>
                <a:spcPts val="2850"/>
              </a:lnSpc>
              <a:buFont typeface="Arial" panose="020B0604020202020204" pitchFamily="34" charset="0"/>
              <a:buChar char="•"/>
            </a:pPr>
            <a:r>
              <a:rPr lang="en-US" sz="2400" dirty="0">
                <a:solidFill>
                  <a:srgbClr val="4C4C4D"/>
                </a:solidFill>
                <a:latin typeface="Noto Sans" pitchFamily="34" charset="0"/>
                <a:ea typeface="Noto Sans" pitchFamily="34" charset="-122"/>
                <a:cs typeface="Noto Sans" pitchFamily="34" charset="-120"/>
              </a:rPr>
              <a:t>Refer &gt;6.5% and rule out T1DM</a:t>
            </a:r>
            <a:endParaRPr lang="en-US" sz="2400" dirty="0">
              <a:ea typeface="Calibri" panose="020F0502020204030204"/>
              <a:cs typeface="Calibri" panose="020F0502020204030204"/>
            </a:endParaRPr>
          </a:p>
        </p:txBody>
      </p:sp>
    </p:spTree>
    <p:extLst>
      <p:ext uri="{BB962C8B-B14F-4D97-AF65-F5344CB8AC3E}">
        <p14:creationId xmlns:p14="http://schemas.microsoft.com/office/powerpoint/2010/main" val="4261128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342124"/>
            <a:ext cx="5670590" cy="708779"/>
          </a:xfrm>
          <a:prstGeom prst="rect">
            <a:avLst/>
          </a:prstGeom>
          <a:noFill/>
          <a:ln/>
        </p:spPr>
        <p:txBody>
          <a:bodyPr wrap="none" lIns="0" tIns="0" rIns="0" bIns="0" rtlCol="0" anchor="t"/>
          <a:lstStyle/>
          <a:p>
            <a:pPr>
              <a:lnSpc>
                <a:spcPts val="5550"/>
              </a:lnSpc>
            </a:pPr>
            <a:r>
              <a:rPr lang="en-US" sz="3200" b="1">
                <a:solidFill>
                  <a:srgbClr val="152D47"/>
                </a:solidFill>
                <a:latin typeface="Lato Bold"/>
                <a:ea typeface="Lato Bold"/>
                <a:cs typeface="Lato Bold"/>
              </a:rPr>
              <a:t>Metabolic Dysfunction-Associated Steatotic Liver Disease (MASLD)</a:t>
            </a:r>
            <a:endParaRPr lang="en-US" sz="3200">
              <a:ea typeface="Calibri"/>
              <a:cs typeface="Calibri"/>
            </a:endParaRPr>
          </a:p>
        </p:txBody>
      </p:sp>
      <p:sp>
        <p:nvSpPr>
          <p:cNvPr id="3" name="Shape 1"/>
          <p:cNvSpPr/>
          <p:nvPr/>
        </p:nvSpPr>
        <p:spPr>
          <a:xfrm>
            <a:off x="793790" y="2439216"/>
            <a:ext cx="6212001" cy="1865794"/>
          </a:xfrm>
          <a:prstGeom prst="roundRect">
            <a:avLst>
              <a:gd name="adj" fmla="val 2038"/>
            </a:avLst>
          </a:prstGeom>
          <a:solidFill>
            <a:srgbClr val="F2EEEE"/>
          </a:solidFill>
          <a:ln/>
        </p:spPr>
        <p:txBody>
          <a:bodyPr/>
          <a:lstStyle/>
          <a:p>
            <a:endParaRPr lang="en-US" sz="2400"/>
          </a:p>
        </p:txBody>
      </p:sp>
      <p:sp>
        <p:nvSpPr>
          <p:cNvPr id="4" name="Text 2"/>
          <p:cNvSpPr/>
          <p:nvPr/>
        </p:nvSpPr>
        <p:spPr>
          <a:xfrm>
            <a:off x="1020604" y="2617045"/>
            <a:ext cx="2835235" cy="354330"/>
          </a:xfrm>
          <a:prstGeom prst="rect">
            <a:avLst/>
          </a:prstGeom>
          <a:noFill/>
          <a:ln/>
        </p:spPr>
        <p:txBody>
          <a:bodyPr wrap="none" lIns="0" tIns="0" rIns="0" bIns="0" rtlCol="0" anchor="t"/>
          <a:lstStyle/>
          <a:p>
            <a:pPr>
              <a:lnSpc>
                <a:spcPts val="2750"/>
              </a:lnSpc>
            </a:pPr>
            <a:r>
              <a:rPr lang="en-US" sz="2400" b="1">
                <a:solidFill>
                  <a:srgbClr val="4C4C4D"/>
                </a:solidFill>
                <a:latin typeface="Lato Bold"/>
                <a:ea typeface="Lato Bold"/>
                <a:cs typeface="Lato Bold"/>
              </a:rPr>
              <a:t>Screening test</a:t>
            </a:r>
            <a:endParaRPr lang="en-US" sz="2400" b="1" dirty="0">
              <a:solidFill>
                <a:srgbClr val="4C4C4D"/>
              </a:solidFill>
              <a:latin typeface="Lato Bold"/>
              <a:ea typeface="Lato Bold"/>
              <a:cs typeface="Lato Bold"/>
            </a:endParaRPr>
          </a:p>
        </p:txBody>
      </p:sp>
      <p:sp>
        <p:nvSpPr>
          <p:cNvPr id="5" name="Text 3"/>
          <p:cNvSpPr/>
          <p:nvPr/>
        </p:nvSpPr>
        <p:spPr>
          <a:xfrm>
            <a:off x="1020604" y="2976835"/>
            <a:ext cx="5954316" cy="1103572"/>
          </a:xfrm>
          <a:prstGeom prst="rect">
            <a:avLst/>
          </a:prstGeom>
          <a:noFill/>
          <a:ln/>
        </p:spPr>
        <p:txBody>
          <a:bodyPr wrap="square" lIns="0" tIns="0" rIns="0" bIns="0" rtlCol="0" anchor="t">
            <a:spAutoFit/>
          </a:bodyPr>
          <a:lstStyle/>
          <a:p>
            <a:pPr marL="342900" indent="-342900">
              <a:lnSpc>
                <a:spcPts val="2850"/>
              </a:lnSpc>
              <a:buFont typeface="Arial" panose="020B0604020202020204" pitchFamily="34" charset="0"/>
              <a:buChar char="•"/>
            </a:pPr>
            <a:r>
              <a:rPr lang="en-US" sz="2400">
                <a:solidFill>
                  <a:srgbClr val="4C4C4D"/>
                </a:solidFill>
                <a:latin typeface="Noto Sans"/>
                <a:ea typeface="Noto Sans"/>
                <a:cs typeface="Noto Sans"/>
              </a:rPr>
              <a:t>ALT (normal ALT does NOT exclude MASLD)</a:t>
            </a:r>
            <a:endParaRPr lang="en-US" sz="2400">
              <a:solidFill>
                <a:srgbClr val="000000"/>
              </a:solidFill>
              <a:latin typeface="Calibri"/>
              <a:ea typeface="Calibri"/>
              <a:cs typeface="Calibri"/>
            </a:endParaRPr>
          </a:p>
          <a:p>
            <a:pPr marL="342900" indent="-342900">
              <a:lnSpc>
                <a:spcPts val="2850"/>
              </a:lnSpc>
              <a:buFont typeface="Arial" panose="020B0604020202020204" pitchFamily="34" charset="0"/>
              <a:buChar char="•"/>
            </a:pPr>
            <a:r>
              <a:rPr lang="en-US" sz="2400">
                <a:solidFill>
                  <a:srgbClr val="4C4C4D"/>
                </a:solidFill>
                <a:latin typeface="Noto Sans"/>
                <a:ea typeface="Noto Sans"/>
                <a:cs typeface="Noto Sans"/>
              </a:rPr>
              <a:t>↑ </a:t>
            </a:r>
            <a:r>
              <a:rPr lang="en-US" sz="2400" dirty="0">
                <a:solidFill>
                  <a:srgbClr val="4C4C4D"/>
                </a:solidFill>
                <a:latin typeface="Noto Sans"/>
                <a:ea typeface="Noto Sans"/>
                <a:cs typeface="Noto Sans"/>
              </a:rPr>
              <a:t>AST &amp; GGT → increased severity.</a:t>
            </a:r>
            <a:endParaRPr lang="en-US" sz="2400">
              <a:latin typeface="Calibri"/>
              <a:ea typeface="Calibri"/>
              <a:cs typeface="Calibri"/>
            </a:endParaRPr>
          </a:p>
        </p:txBody>
      </p:sp>
      <p:sp>
        <p:nvSpPr>
          <p:cNvPr id="6" name="Shape 4"/>
          <p:cNvSpPr/>
          <p:nvPr/>
        </p:nvSpPr>
        <p:spPr>
          <a:xfrm>
            <a:off x="7314249" y="2439216"/>
            <a:ext cx="6522362" cy="2176036"/>
          </a:xfrm>
          <a:prstGeom prst="roundRect">
            <a:avLst>
              <a:gd name="adj" fmla="val 2038"/>
            </a:avLst>
          </a:prstGeom>
          <a:solidFill>
            <a:srgbClr val="F2EEEE"/>
          </a:solidFill>
          <a:ln/>
        </p:spPr>
        <p:txBody>
          <a:bodyPr/>
          <a:lstStyle/>
          <a:p>
            <a:endParaRPr lang="en-US" sz="2400"/>
          </a:p>
        </p:txBody>
      </p:sp>
      <p:sp>
        <p:nvSpPr>
          <p:cNvPr id="7" name="Text 5"/>
          <p:cNvSpPr/>
          <p:nvPr/>
        </p:nvSpPr>
        <p:spPr>
          <a:xfrm>
            <a:off x="7655362" y="2617045"/>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Follow-up</a:t>
            </a:r>
            <a:endParaRPr lang="en-US" sz="2400" dirty="0"/>
          </a:p>
        </p:txBody>
      </p:sp>
      <p:sp>
        <p:nvSpPr>
          <p:cNvPr id="8" name="Text 6"/>
          <p:cNvSpPr/>
          <p:nvPr/>
        </p:nvSpPr>
        <p:spPr>
          <a:xfrm>
            <a:off x="7655362" y="2976835"/>
            <a:ext cx="5954435" cy="725805"/>
          </a:xfrm>
          <a:prstGeom prst="rect">
            <a:avLst/>
          </a:prstGeom>
          <a:noFill/>
          <a:ln/>
        </p:spPr>
        <p:txBody>
          <a:bodyPr wrap="square" lIns="0" tIns="0" rIns="0" bIns="0" rtlCol="0" anchor="t"/>
          <a:lstStyle/>
          <a:p>
            <a:pPr marL="342900" indent="-342900">
              <a:lnSpc>
                <a:spcPts val="2850"/>
              </a:lnSpc>
              <a:buFont typeface="Arial" panose="020B0604020202020204" pitchFamily="34" charset="0"/>
              <a:buChar char="•"/>
            </a:pPr>
            <a:r>
              <a:rPr lang="en-US" sz="2400" dirty="0">
                <a:solidFill>
                  <a:srgbClr val="4C4C4D"/>
                </a:solidFill>
                <a:latin typeface="Noto Sans"/>
                <a:ea typeface="Noto Sans"/>
                <a:cs typeface="Noto Sans"/>
              </a:rPr>
              <a:t>ALT ≥2× ULN → repeat in 3–6 months </a:t>
            </a:r>
            <a:r>
              <a:rPr lang="en-US" sz="2400">
                <a:solidFill>
                  <a:srgbClr val="4C4C4D"/>
                </a:solidFill>
                <a:latin typeface="Noto Sans"/>
                <a:ea typeface="Noto Sans"/>
                <a:cs typeface="Noto Sans"/>
              </a:rPr>
              <a:t>for diagnosis</a:t>
            </a:r>
            <a:endParaRPr lang="en-US" sz="2400">
              <a:solidFill>
                <a:srgbClr val="000000"/>
              </a:solidFill>
              <a:latin typeface="Calibri" panose="020F0502020204030204"/>
              <a:ea typeface="Calibri"/>
              <a:cs typeface="Calibri"/>
            </a:endParaRPr>
          </a:p>
          <a:p>
            <a:pPr marL="342900" indent="-342900">
              <a:lnSpc>
                <a:spcPts val="2850"/>
              </a:lnSpc>
              <a:buFont typeface="Arial" panose="020B0604020202020204" pitchFamily="34" charset="0"/>
              <a:buChar char="•"/>
            </a:pPr>
            <a:r>
              <a:rPr lang="en-US" sz="2400">
                <a:solidFill>
                  <a:srgbClr val="4C4C4D"/>
                </a:solidFill>
                <a:latin typeface="Noto Sans"/>
                <a:ea typeface="Noto Sans"/>
                <a:cs typeface="Noto Sans"/>
              </a:rPr>
              <a:t>Consider follow-up every 6–12 months if persistently elevated</a:t>
            </a:r>
            <a:endParaRPr lang="en-US" sz="2400">
              <a:ea typeface="Calibri"/>
              <a:cs typeface="Calibri"/>
            </a:endParaRPr>
          </a:p>
        </p:txBody>
      </p:sp>
      <p:sp>
        <p:nvSpPr>
          <p:cNvPr id="9" name="Shape 7"/>
          <p:cNvSpPr/>
          <p:nvPr/>
        </p:nvSpPr>
        <p:spPr>
          <a:xfrm>
            <a:off x="793790" y="4678781"/>
            <a:ext cx="6179344" cy="2208695"/>
          </a:xfrm>
          <a:prstGeom prst="roundRect">
            <a:avLst>
              <a:gd name="adj" fmla="val 2038"/>
            </a:avLst>
          </a:prstGeom>
          <a:solidFill>
            <a:srgbClr val="F2EEEE"/>
          </a:solidFill>
          <a:ln/>
        </p:spPr>
        <p:txBody>
          <a:bodyPr/>
          <a:lstStyle/>
          <a:p>
            <a:endParaRPr lang="en-US" sz="2400"/>
          </a:p>
        </p:txBody>
      </p:sp>
      <p:sp>
        <p:nvSpPr>
          <p:cNvPr id="10" name="Text 8"/>
          <p:cNvSpPr/>
          <p:nvPr/>
        </p:nvSpPr>
        <p:spPr>
          <a:xfrm>
            <a:off x="1020604" y="4856610"/>
            <a:ext cx="2898696"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Diagnosis &amp; Evaluation</a:t>
            </a:r>
            <a:endParaRPr lang="en-US" sz="2400" dirty="0"/>
          </a:p>
        </p:txBody>
      </p:sp>
      <p:sp>
        <p:nvSpPr>
          <p:cNvPr id="11" name="Text 9"/>
          <p:cNvSpPr/>
          <p:nvPr/>
        </p:nvSpPr>
        <p:spPr>
          <a:xfrm>
            <a:off x="1020604" y="5216401"/>
            <a:ext cx="5986973" cy="1036047"/>
          </a:xfrm>
          <a:prstGeom prst="rect">
            <a:avLst/>
          </a:prstGeom>
          <a:noFill/>
          <a:ln/>
        </p:spPr>
        <p:txBody>
          <a:bodyPr wrap="square" lIns="0" tIns="0" rIns="0" bIns="0" rtlCol="0" anchor="t"/>
          <a:lstStyle/>
          <a:p>
            <a:pPr marL="342900" indent="-342900">
              <a:lnSpc>
                <a:spcPts val="2850"/>
              </a:lnSpc>
              <a:buFont typeface="Arial" panose="020B0604020202020204" pitchFamily="34" charset="0"/>
              <a:buChar char="•"/>
            </a:pPr>
            <a:r>
              <a:rPr lang="en-US" sz="2400" dirty="0">
                <a:solidFill>
                  <a:srgbClr val="4C4C4D"/>
                </a:solidFill>
                <a:latin typeface="Noto Sans"/>
                <a:ea typeface="Noto Sans"/>
                <a:cs typeface="Noto Sans"/>
              </a:rPr>
              <a:t>Exclusion-based diagnosis. Exclude autoimmune and secondary causes. </a:t>
            </a:r>
            <a:r>
              <a:rPr lang="en-US" sz="2400">
                <a:solidFill>
                  <a:srgbClr val="4C4C4D"/>
                </a:solidFill>
                <a:latin typeface="Noto Sans"/>
                <a:ea typeface="Noto Sans"/>
                <a:cs typeface="Noto Sans"/>
              </a:rPr>
              <a:t>Refer to Gastroenterology if concerned or automatically if &gt;80 mg/dL</a:t>
            </a:r>
            <a:endParaRPr lang="en-US" sz="2400" dirty="0">
              <a:ea typeface="Calibri" panose="020F0502020204030204"/>
              <a:cs typeface="Calibri" panose="020F0502020204030204"/>
            </a:endParaRPr>
          </a:p>
        </p:txBody>
      </p:sp>
      <p:sp>
        <p:nvSpPr>
          <p:cNvPr id="12" name="Shape 10"/>
          <p:cNvSpPr/>
          <p:nvPr/>
        </p:nvSpPr>
        <p:spPr>
          <a:xfrm>
            <a:off x="7314249" y="5021680"/>
            <a:ext cx="6522361" cy="1865796"/>
          </a:xfrm>
          <a:prstGeom prst="roundRect">
            <a:avLst>
              <a:gd name="adj" fmla="val 2038"/>
            </a:avLst>
          </a:prstGeom>
          <a:solidFill>
            <a:srgbClr val="F2EEEE"/>
          </a:solidFill>
          <a:ln/>
        </p:spPr>
        <p:txBody>
          <a:bodyPr/>
          <a:lstStyle/>
          <a:p>
            <a:endParaRPr lang="en-US" sz="2400"/>
          </a:p>
        </p:txBody>
      </p:sp>
      <p:sp>
        <p:nvSpPr>
          <p:cNvPr id="13" name="Text 11"/>
          <p:cNvSpPr/>
          <p:nvPr/>
        </p:nvSpPr>
        <p:spPr>
          <a:xfrm>
            <a:off x="7655362" y="5232167"/>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Treatment</a:t>
            </a:r>
            <a:endParaRPr lang="en-US" sz="2400" dirty="0"/>
          </a:p>
        </p:txBody>
      </p:sp>
      <p:sp>
        <p:nvSpPr>
          <p:cNvPr id="14" name="Text 12"/>
          <p:cNvSpPr/>
          <p:nvPr/>
        </p:nvSpPr>
        <p:spPr>
          <a:xfrm>
            <a:off x="7655362" y="5591957"/>
            <a:ext cx="5954435" cy="725805"/>
          </a:xfrm>
          <a:prstGeom prst="rect">
            <a:avLst/>
          </a:prstGeom>
          <a:noFill/>
          <a:ln/>
        </p:spPr>
        <p:txBody>
          <a:bodyPr wrap="square" lIns="0" tIns="0" rIns="0" bIns="0" rtlCol="0" anchor="t"/>
          <a:lstStyle/>
          <a:p>
            <a:pPr marL="342900" indent="-342900">
              <a:lnSpc>
                <a:spcPts val="2850"/>
              </a:lnSpc>
              <a:buFont typeface="Arial" panose="020B0604020202020204" pitchFamily="34" charset="0"/>
              <a:buChar char="•"/>
            </a:pPr>
            <a:r>
              <a:rPr lang="en-US" sz="2400" dirty="0">
                <a:solidFill>
                  <a:srgbClr val="4C4C4D"/>
                </a:solidFill>
                <a:latin typeface="Noto Sans"/>
                <a:ea typeface="Noto Sans"/>
                <a:cs typeface="Noto Sans"/>
              </a:rPr>
              <a:t>Lifestyle modification</a:t>
            </a:r>
            <a:endParaRPr lang="en-US" sz="2400" dirty="0">
              <a:solidFill>
                <a:srgbClr val="000000"/>
              </a:solidFill>
              <a:latin typeface="Noto Sans"/>
              <a:ea typeface="Noto Sans"/>
              <a:cs typeface="Noto Sans"/>
            </a:endParaRPr>
          </a:p>
          <a:p>
            <a:pPr marL="342900" indent="-342900">
              <a:lnSpc>
                <a:spcPts val="2850"/>
              </a:lnSpc>
              <a:buFont typeface="Arial" panose="020B0604020202020204" pitchFamily="34" charset="0"/>
              <a:buChar char="•"/>
            </a:pPr>
            <a:r>
              <a:rPr lang="en-US" sz="2400">
                <a:solidFill>
                  <a:srgbClr val="4C4C4D"/>
                </a:solidFill>
                <a:latin typeface="Noto Sans"/>
                <a:ea typeface="Noto Sans"/>
                <a:cs typeface="Noto Sans"/>
              </a:rPr>
              <a:t>Eliminate</a:t>
            </a:r>
            <a:r>
              <a:rPr lang="en-US" sz="2400" dirty="0">
                <a:solidFill>
                  <a:srgbClr val="4C4C4D"/>
                </a:solidFill>
                <a:latin typeface="Noto Sans"/>
                <a:ea typeface="Noto Sans"/>
                <a:cs typeface="Noto Sans"/>
              </a:rPr>
              <a:t> sugar-sweetened beverages</a:t>
            </a:r>
            <a:endParaRPr lang="en-US" sz="2400">
              <a:latin typeface="Noto Sans"/>
              <a:ea typeface="Noto Sans"/>
              <a:cs typeface="Noto Sans"/>
            </a:endParaRPr>
          </a:p>
        </p:txBody>
      </p:sp>
    </p:spTree>
    <p:extLst>
      <p:ext uri="{BB962C8B-B14F-4D97-AF65-F5344CB8AC3E}">
        <p14:creationId xmlns:p14="http://schemas.microsoft.com/office/powerpoint/2010/main" val="2475931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42776" y="926612"/>
            <a:ext cx="5670590" cy="708779"/>
          </a:xfrm>
          <a:prstGeom prst="rect">
            <a:avLst/>
          </a:prstGeom>
          <a:noFill/>
          <a:ln/>
        </p:spPr>
        <p:txBody>
          <a:bodyPr wrap="none" lIns="0" tIns="0" rIns="0" bIns="0" rtlCol="0" anchor="t"/>
          <a:lstStyle/>
          <a:p>
            <a:pPr marL="0" indent="0" algn="l">
              <a:lnSpc>
                <a:spcPts val="5550"/>
              </a:lnSpc>
              <a:buNone/>
            </a:pPr>
            <a:r>
              <a:rPr lang="en-US" sz="4450" b="1" dirty="0">
                <a:solidFill>
                  <a:srgbClr val="152D47"/>
                </a:solidFill>
                <a:latin typeface="Lato Bold" pitchFamily="34" charset="0"/>
                <a:ea typeface="Lato Bold" pitchFamily="34" charset="-122"/>
                <a:cs typeface="Lato Bold" pitchFamily="34" charset="-120"/>
              </a:rPr>
              <a:t>Hypertension</a:t>
            </a:r>
            <a:endParaRPr lang="en-US" sz="4450" dirty="0"/>
          </a:p>
        </p:txBody>
      </p:sp>
      <p:sp>
        <p:nvSpPr>
          <p:cNvPr id="3" name="Shape 1"/>
          <p:cNvSpPr/>
          <p:nvPr/>
        </p:nvSpPr>
        <p:spPr>
          <a:xfrm>
            <a:off x="842776" y="1811433"/>
            <a:ext cx="6407944" cy="1805940"/>
          </a:xfrm>
          <a:prstGeom prst="roundRect">
            <a:avLst>
              <a:gd name="adj" fmla="val 1884"/>
            </a:avLst>
          </a:prstGeom>
          <a:solidFill>
            <a:srgbClr val="F2EEEE"/>
          </a:solidFill>
          <a:ln/>
        </p:spPr>
        <p:txBody>
          <a:bodyPr/>
          <a:lstStyle/>
          <a:p>
            <a:endParaRPr lang="en-US" sz="2400"/>
          </a:p>
        </p:txBody>
      </p:sp>
      <p:sp>
        <p:nvSpPr>
          <p:cNvPr id="4" name="Text 2"/>
          <p:cNvSpPr/>
          <p:nvPr/>
        </p:nvSpPr>
        <p:spPr>
          <a:xfrm>
            <a:off x="1069590" y="2038247"/>
            <a:ext cx="2835235" cy="354330"/>
          </a:xfrm>
          <a:prstGeom prst="rect">
            <a:avLst/>
          </a:prstGeom>
          <a:noFill/>
          <a:ln/>
        </p:spPr>
        <p:txBody>
          <a:bodyPr wrap="none" lIns="0" tIns="0" rIns="0" bIns="0" rtlCol="0" anchor="t"/>
          <a:lstStyle/>
          <a:p>
            <a:pPr>
              <a:lnSpc>
                <a:spcPts val="2750"/>
              </a:lnSpc>
            </a:pPr>
            <a:r>
              <a:rPr lang="en-US" sz="2400" b="1">
                <a:solidFill>
                  <a:srgbClr val="4C4C4D"/>
                </a:solidFill>
                <a:latin typeface="Lato Bold"/>
                <a:ea typeface="Lato Bold"/>
                <a:cs typeface="Lato Bold"/>
              </a:rPr>
              <a:t>Screening test</a:t>
            </a:r>
            <a:endParaRPr lang="en-US" sz="2400" dirty="0"/>
          </a:p>
        </p:txBody>
      </p:sp>
      <p:sp>
        <p:nvSpPr>
          <p:cNvPr id="5" name="Text 3"/>
          <p:cNvSpPr/>
          <p:nvPr/>
        </p:nvSpPr>
        <p:spPr>
          <a:xfrm>
            <a:off x="1069590" y="2528666"/>
            <a:ext cx="5954316" cy="362903"/>
          </a:xfrm>
          <a:prstGeom prst="rect">
            <a:avLst/>
          </a:prstGeom>
          <a:noFill/>
          <a:ln/>
        </p:spPr>
        <p:txBody>
          <a:bodyPr wrap="none" lIns="0" tIns="0" rIns="0" bIns="0" rtlCol="0" anchor="t"/>
          <a:lstStyle/>
          <a:p>
            <a:pPr marL="342900" indent="-342900">
              <a:lnSpc>
                <a:spcPts val="2850"/>
              </a:lnSpc>
              <a:buFont typeface="Arial" panose="020B0604020202020204" pitchFamily="34" charset="0"/>
              <a:buChar char="•"/>
            </a:pPr>
            <a:r>
              <a:rPr lang="en-US" sz="2400">
                <a:solidFill>
                  <a:srgbClr val="4C4C4D"/>
                </a:solidFill>
                <a:latin typeface="Noto Sans"/>
                <a:ea typeface="Noto Sans"/>
                <a:cs typeface="Noto Sans"/>
              </a:rPr>
              <a:t>Auscultatory blood pressure</a:t>
            </a:r>
            <a:endParaRPr lang="en-US" sz="2400">
              <a:solidFill>
                <a:srgbClr val="000000"/>
              </a:solidFill>
              <a:latin typeface="Noto Sans"/>
              <a:ea typeface="Noto Sans"/>
              <a:cs typeface="Noto Sans"/>
            </a:endParaRPr>
          </a:p>
          <a:p>
            <a:pPr marL="342900" indent="-342900">
              <a:lnSpc>
                <a:spcPts val="2850"/>
              </a:lnSpc>
              <a:buFont typeface="Arial" panose="020B0604020202020204" pitchFamily="34" charset="0"/>
              <a:buChar char="•"/>
            </a:pPr>
            <a:r>
              <a:rPr lang="en-US" sz="2400">
                <a:solidFill>
                  <a:srgbClr val="4C4C4D"/>
                </a:solidFill>
                <a:latin typeface="Noto Sans"/>
                <a:ea typeface="Noto Sans"/>
                <a:cs typeface="Noto Sans"/>
              </a:rPr>
              <a:t>Age/sex/height-based reference values </a:t>
            </a:r>
            <a:endParaRPr lang="en-US" sz="2400">
              <a:latin typeface="Noto Sans"/>
              <a:ea typeface="Noto Sans"/>
              <a:cs typeface="Noto Sans"/>
            </a:endParaRPr>
          </a:p>
        </p:txBody>
      </p:sp>
      <p:sp>
        <p:nvSpPr>
          <p:cNvPr id="7" name="Shape 5"/>
          <p:cNvSpPr/>
          <p:nvPr/>
        </p:nvSpPr>
        <p:spPr>
          <a:xfrm>
            <a:off x="7477534" y="1811433"/>
            <a:ext cx="6408063" cy="2018211"/>
          </a:xfrm>
          <a:prstGeom prst="roundRect">
            <a:avLst>
              <a:gd name="adj" fmla="val 1884"/>
            </a:avLst>
          </a:prstGeom>
          <a:solidFill>
            <a:srgbClr val="F2EEEE"/>
          </a:solidFill>
          <a:ln/>
        </p:spPr>
        <p:txBody>
          <a:bodyPr/>
          <a:lstStyle/>
          <a:p>
            <a:endParaRPr lang="en-US" sz="2400"/>
          </a:p>
        </p:txBody>
      </p:sp>
      <p:sp>
        <p:nvSpPr>
          <p:cNvPr id="8" name="Text 6"/>
          <p:cNvSpPr/>
          <p:nvPr/>
        </p:nvSpPr>
        <p:spPr>
          <a:xfrm>
            <a:off x="7704348" y="2038247"/>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Staging</a:t>
            </a:r>
            <a:endParaRPr lang="en-US" sz="2400" dirty="0"/>
          </a:p>
        </p:txBody>
      </p:sp>
      <p:sp>
        <p:nvSpPr>
          <p:cNvPr id="9" name="Text 7"/>
          <p:cNvSpPr/>
          <p:nvPr/>
        </p:nvSpPr>
        <p:spPr>
          <a:xfrm>
            <a:off x="7704348" y="2528666"/>
            <a:ext cx="5954435" cy="362903"/>
          </a:xfrm>
          <a:prstGeom prst="rect">
            <a:avLst/>
          </a:prstGeom>
          <a:noFill/>
          <a:ln/>
        </p:spPr>
        <p:txBody>
          <a:bodyPr wrap="none" lIns="0" tIns="0" rIns="0" bIns="0" rtlCol="0" anchor="t"/>
          <a:lstStyle/>
          <a:p>
            <a:pPr marL="342900" indent="-342900">
              <a:lnSpc>
                <a:spcPts val="2850"/>
              </a:lnSpc>
              <a:buFont typeface="Arial" panose="020B0604020202020204" pitchFamily="34" charset="0"/>
              <a:buChar char="•"/>
            </a:pPr>
            <a:r>
              <a:rPr lang="en-US" sz="2400">
                <a:solidFill>
                  <a:srgbClr val="4C4C4D"/>
                </a:solidFill>
                <a:latin typeface="Noto Sans"/>
                <a:ea typeface="Noto Sans"/>
                <a:cs typeface="Noto Sans"/>
              </a:rPr>
              <a:t>Elevated BP or Stage 1: confirm x3 visits</a:t>
            </a:r>
            <a:endParaRPr lang="en-US" sz="2400">
              <a:solidFill>
                <a:srgbClr val="000000"/>
              </a:solidFill>
              <a:latin typeface="Noto Sans"/>
              <a:ea typeface="Noto Sans"/>
              <a:cs typeface="Noto Sans"/>
            </a:endParaRPr>
          </a:p>
          <a:p>
            <a:pPr marL="342900" indent="-342900">
              <a:lnSpc>
                <a:spcPts val="2850"/>
              </a:lnSpc>
              <a:buFont typeface="Arial" panose="020B0604020202020204" pitchFamily="34" charset="0"/>
              <a:buChar char="•"/>
            </a:pPr>
            <a:r>
              <a:rPr lang="en-US" sz="2400">
                <a:solidFill>
                  <a:srgbClr val="4C4C4D"/>
                </a:solidFill>
                <a:latin typeface="Noto Sans"/>
                <a:ea typeface="Noto Sans"/>
                <a:cs typeface="Noto Sans"/>
              </a:rPr>
              <a:t>Stage 2: confirm x2 visits</a:t>
            </a:r>
            <a:endParaRPr lang="en-US" sz="2400" dirty="0">
              <a:solidFill>
                <a:srgbClr val="4C4C4D"/>
              </a:solidFill>
              <a:latin typeface="Noto Sans"/>
              <a:ea typeface="Noto Sans"/>
              <a:cs typeface="Noto Sans"/>
            </a:endParaRPr>
          </a:p>
        </p:txBody>
      </p:sp>
      <p:sp>
        <p:nvSpPr>
          <p:cNvPr id="11" name="Shape 9"/>
          <p:cNvSpPr/>
          <p:nvPr/>
        </p:nvSpPr>
        <p:spPr>
          <a:xfrm>
            <a:off x="842776" y="3844187"/>
            <a:ext cx="6407944" cy="3409814"/>
          </a:xfrm>
          <a:prstGeom prst="roundRect">
            <a:avLst>
              <a:gd name="adj" fmla="val 1569"/>
            </a:avLst>
          </a:prstGeom>
          <a:solidFill>
            <a:srgbClr val="F2EEEE"/>
          </a:solidFill>
          <a:ln/>
        </p:spPr>
        <p:txBody>
          <a:bodyPr/>
          <a:lstStyle/>
          <a:p>
            <a:endParaRPr lang="en-US" sz="2400"/>
          </a:p>
        </p:txBody>
      </p:sp>
      <p:sp>
        <p:nvSpPr>
          <p:cNvPr id="12" name="Text 10"/>
          <p:cNvSpPr/>
          <p:nvPr/>
        </p:nvSpPr>
        <p:spPr>
          <a:xfrm>
            <a:off x="1069590" y="4071001"/>
            <a:ext cx="2835235" cy="354330"/>
          </a:xfrm>
          <a:prstGeom prst="rect">
            <a:avLst/>
          </a:prstGeom>
          <a:noFill/>
          <a:ln/>
        </p:spPr>
        <p:txBody>
          <a:bodyPr wrap="none" lIns="0" tIns="0" rIns="0" bIns="0" rtlCol="0" anchor="t"/>
          <a:lstStyle/>
          <a:p>
            <a:pPr>
              <a:lnSpc>
                <a:spcPts val="2750"/>
              </a:lnSpc>
            </a:pPr>
            <a:r>
              <a:rPr lang="en-US" sz="2400" b="1">
                <a:solidFill>
                  <a:srgbClr val="4C4C4D"/>
                </a:solidFill>
                <a:latin typeface="Lato Bold"/>
                <a:ea typeface="Lato Bold"/>
                <a:cs typeface="Lato Bold"/>
              </a:rPr>
              <a:t>Diagnosis and work-up</a:t>
            </a:r>
            <a:endParaRPr lang="en-US" sz="2400">
              <a:latin typeface="Lato Bold"/>
              <a:ea typeface="Lato Bold"/>
              <a:cs typeface="Lato Bold"/>
            </a:endParaRPr>
          </a:p>
        </p:txBody>
      </p:sp>
      <p:sp>
        <p:nvSpPr>
          <p:cNvPr id="15" name="Shape 13"/>
          <p:cNvSpPr/>
          <p:nvPr/>
        </p:nvSpPr>
        <p:spPr>
          <a:xfrm>
            <a:off x="7472912" y="4252401"/>
            <a:ext cx="6412686" cy="2998210"/>
          </a:xfrm>
          <a:prstGeom prst="roundRect">
            <a:avLst>
              <a:gd name="adj" fmla="val 1569"/>
            </a:avLst>
          </a:prstGeom>
          <a:solidFill>
            <a:srgbClr val="F2EEEE"/>
          </a:solidFill>
          <a:ln/>
        </p:spPr>
        <p:txBody>
          <a:bodyPr/>
          <a:lstStyle/>
          <a:p>
            <a:endParaRPr lang="en-US" sz="2400"/>
          </a:p>
        </p:txBody>
      </p:sp>
      <p:sp>
        <p:nvSpPr>
          <p:cNvPr id="16" name="Text 14"/>
          <p:cNvSpPr/>
          <p:nvPr/>
        </p:nvSpPr>
        <p:spPr>
          <a:xfrm>
            <a:off x="7704348" y="4430230"/>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Pharmacotherapy</a:t>
            </a:r>
            <a:endParaRPr lang="en-US" sz="2400" dirty="0"/>
          </a:p>
        </p:txBody>
      </p:sp>
      <p:sp>
        <p:nvSpPr>
          <p:cNvPr id="17" name="Text 15"/>
          <p:cNvSpPr/>
          <p:nvPr/>
        </p:nvSpPr>
        <p:spPr>
          <a:xfrm>
            <a:off x="7704348" y="5018620"/>
            <a:ext cx="5954435" cy="725805"/>
          </a:xfrm>
          <a:prstGeom prst="rect">
            <a:avLst/>
          </a:prstGeom>
          <a:noFill/>
          <a:ln/>
        </p:spPr>
        <p:txBody>
          <a:bodyPr wrap="square" lIns="0" tIns="0" rIns="0" bIns="0" rtlCol="0" anchor="t"/>
          <a:lstStyle/>
          <a:p>
            <a:pPr marL="342900" indent="-342900">
              <a:lnSpc>
                <a:spcPts val="2850"/>
              </a:lnSpc>
              <a:buFont typeface="Arial" panose="020B0604020202020204" pitchFamily="34" charset="0"/>
              <a:buChar char="•"/>
            </a:pPr>
            <a:r>
              <a:rPr lang="en-US" sz="2400">
                <a:solidFill>
                  <a:srgbClr val="4C4C4D"/>
                </a:solidFill>
                <a:latin typeface="Noto Sans"/>
                <a:ea typeface="Noto Sans"/>
                <a:cs typeface="Noto Sans"/>
              </a:rPr>
              <a:t>Lifestyle changes (e.g. DASH diet)</a:t>
            </a:r>
            <a:endParaRPr lang="en-US" sz="2400" dirty="0">
              <a:solidFill>
                <a:srgbClr val="4C4C4D"/>
              </a:solidFill>
              <a:latin typeface="Noto Sans"/>
              <a:ea typeface="Noto Sans"/>
              <a:cs typeface="Noto Sans"/>
            </a:endParaRPr>
          </a:p>
          <a:p>
            <a:pPr marL="342900" indent="-342900">
              <a:lnSpc>
                <a:spcPts val="2850"/>
              </a:lnSpc>
              <a:buFont typeface="Arial" panose="020B0604020202020204" pitchFamily="34" charset="0"/>
              <a:buChar char="•"/>
            </a:pPr>
            <a:r>
              <a:rPr lang="en-US" sz="2400">
                <a:solidFill>
                  <a:srgbClr val="4C4C4D"/>
                </a:solidFill>
                <a:latin typeface="Noto Sans"/>
                <a:ea typeface="Noto Sans"/>
                <a:cs typeface="Noto Sans"/>
              </a:rPr>
              <a:t>Initiate if lifestyle fails, or patient is symptomatic/diabetic.</a:t>
            </a:r>
            <a:endParaRPr lang="en-US" sz="2400">
              <a:solidFill>
                <a:srgbClr val="000000"/>
              </a:solidFill>
              <a:latin typeface="Calibri"/>
              <a:ea typeface="Calibri"/>
              <a:cs typeface="Calibri"/>
            </a:endParaRPr>
          </a:p>
          <a:p>
            <a:pPr marL="342900" indent="-342900">
              <a:lnSpc>
                <a:spcPts val="2850"/>
              </a:lnSpc>
              <a:buFont typeface="Arial" panose="020B0604020202020204" pitchFamily="34" charset="0"/>
              <a:buChar char="•"/>
            </a:pPr>
            <a:r>
              <a:rPr lang="en-US" sz="2400">
                <a:solidFill>
                  <a:srgbClr val="4C4C4D"/>
                </a:solidFill>
                <a:latin typeface="Noto Sans"/>
                <a:ea typeface="Noto Sans"/>
                <a:cs typeface="Noto Sans"/>
              </a:rPr>
              <a:t>Agents: ACEi/ARBs, CCBs, Thiazides. </a:t>
            </a:r>
            <a:endParaRPr lang="en-US" sz="2400">
              <a:latin typeface="Calibri"/>
              <a:ea typeface="Calibri"/>
              <a:cs typeface="Calibri"/>
            </a:endParaRPr>
          </a:p>
        </p:txBody>
      </p:sp>
      <p:sp>
        <p:nvSpPr>
          <p:cNvPr id="19" name="Text 15">
            <a:extLst>
              <a:ext uri="{FF2B5EF4-FFF2-40B4-BE49-F238E27FC236}">
                <a16:creationId xmlns:a16="http://schemas.microsoft.com/office/drawing/2014/main" id="{B3642337-170B-1A02-6154-FC518AD7FCB1}"/>
              </a:ext>
            </a:extLst>
          </p:cNvPr>
          <p:cNvSpPr/>
          <p:nvPr/>
        </p:nvSpPr>
        <p:spPr>
          <a:xfrm>
            <a:off x="1062008" y="4561419"/>
            <a:ext cx="5954435" cy="2948821"/>
          </a:xfrm>
          <a:prstGeom prst="rect">
            <a:avLst/>
          </a:prstGeom>
          <a:noFill/>
          <a:ln/>
        </p:spPr>
        <p:txBody>
          <a:bodyPr wrap="square" lIns="0" tIns="0" rIns="0" bIns="0" rtlCol="0" anchor="t">
            <a:spAutoFit/>
          </a:bodyPr>
          <a:lstStyle/>
          <a:p>
            <a:pPr marL="342900" indent="-342900">
              <a:lnSpc>
                <a:spcPts val="2850"/>
              </a:lnSpc>
              <a:buFont typeface="Arial" panose="020B0604020202020204" pitchFamily="34" charset="0"/>
              <a:buChar char="•"/>
            </a:pPr>
            <a:r>
              <a:rPr lang="en-US" sz="2400">
                <a:solidFill>
                  <a:srgbClr val="4C4C4D"/>
                </a:solidFill>
                <a:latin typeface="Noto Sans"/>
                <a:ea typeface="Noto Sans"/>
                <a:cs typeface="Noto Sans"/>
              </a:rPr>
              <a:t>Ambulatory Blood Pressure Measurement</a:t>
            </a:r>
            <a:endParaRPr lang="en-US" sz="2400">
              <a:solidFill>
                <a:srgbClr val="000000"/>
              </a:solidFill>
              <a:latin typeface="Calibri"/>
              <a:ea typeface="Calibri"/>
              <a:cs typeface="Calibri"/>
            </a:endParaRPr>
          </a:p>
          <a:p>
            <a:pPr marL="342900" indent="-342900">
              <a:buFont typeface="Arial" panose="020B0604020202020204" pitchFamily="34" charset="0"/>
              <a:buChar char="•"/>
            </a:pPr>
            <a:r>
              <a:rPr lang="en-US" sz="2400">
                <a:solidFill>
                  <a:srgbClr val="4C4C4D"/>
                </a:solidFill>
                <a:latin typeface="Noto Sans"/>
                <a:ea typeface="Noto Sans"/>
                <a:cs typeface="Noto Sans"/>
              </a:rPr>
              <a:t>UA, chem panel, lipid panel</a:t>
            </a:r>
          </a:p>
          <a:p>
            <a:pPr marL="342900" indent="-342900">
              <a:buFont typeface="Arial" panose="020B0604020202020204" pitchFamily="34" charset="0"/>
              <a:buChar char="•"/>
            </a:pPr>
            <a:r>
              <a:rPr lang="en-US" sz="2400">
                <a:solidFill>
                  <a:srgbClr val="4C4C4D"/>
                </a:solidFill>
                <a:latin typeface="Noto Sans"/>
                <a:ea typeface="Noto Sans"/>
                <a:cs typeface="Noto Sans"/>
              </a:rPr>
              <a:t>If &lt;6 y.o., abnormal UA or renal function, get renal ultrasound</a:t>
            </a:r>
          </a:p>
          <a:p>
            <a:pPr marL="342900" indent="-342900">
              <a:buFont typeface="Arial" panose="020B0604020202020204" pitchFamily="34" charset="0"/>
              <a:buChar char="•"/>
            </a:pPr>
            <a:r>
              <a:rPr lang="en-US" sz="2400">
                <a:solidFill>
                  <a:srgbClr val="4C4C4D"/>
                </a:solidFill>
                <a:latin typeface="Noto Sans"/>
                <a:ea typeface="Noto Sans"/>
                <a:cs typeface="Noto Sans"/>
              </a:rPr>
              <a:t>When clinically indicated get TSH, drug screen, sleep study, or </a:t>
            </a:r>
            <a:r>
              <a:rPr lang="en-US" sz="2400" dirty="0">
                <a:solidFill>
                  <a:srgbClr val="4C4C4D"/>
                </a:solidFill>
                <a:latin typeface="Noto Sans"/>
                <a:ea typeface="Noto Sans"/>
                <a:cs typeface="Noto Sans"/>
              </a:rPr>
              <a:t>CBC</a:t>
            </a:r>
          </a:p>
          <a:p>
            <a:pPr marL="342900" indent="-342900">
              <a:lnSpc>
                <a:spcPts val="2850"/>
              </a:lnSpc>
              <a:buFont typeface="Arial" panose="020B0604020202020204" pitchFamily="34" charset="0"/>
              <a:buChar char="•"/>
            </a:pPr>
            <a:endParaRPr lang="en-US" sz="2400" dirty="0">
              <a:solidFill>
                <a:srgbClr val="4C4C4D"/>
              </a:solidFill>
              <a:latin typeface="Noto Sans"/>
              <a:ea typeface="Noto Sans"/>
              <a:cs typeface="Noto Sans"/>
            </a:endParaRPr>
          </a:p>
        </p:txBody>
      </p:sp>
    </p:spTree>
    <p:extLst>
      <p:ext uri="{BB962C8B-B14F-4D97-AF65-F5344CB8AC3E}">
        <p14:creationId xmlns:p14="http://schemas.microsoft.com/office/powerpoint/2010/main" val="1614002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28476" y="529675"/>
            <a:ext cx="11271766" cy="708779"/>
          </a:xfrm>
          <a:prstGeom prst="rect">
            <a:avLst/>
          </a:prstGeom>
          <a:noFill/>
          <a:ln/>
        </p:spPr>
        <p:txBody>
          <a:bodyPr wrap="none" lIns="0" tIns="0" rIns="0" bIns="0" rtlCol="0" anchor="t"/>
          <a:lstStyle/>
          <a:p>
            <a:pPr marL="0" indent="0" algn="l">
              <a:lnSpc>
                <a:spcPts val="5550"/>
              </a:lnSpc>
              <a:buNone/>
            </a:pPr>
            <a:r>
              <a:rPr lang="en-US" sz="4450" b="1">
                <a:solidFill>
                  <a:srgbClr val="152D47"/>
                </a:solidFill>
                <a:latin typeface="Lato Bold"/>
                <a:ea typeface="Lato Bold"/>
                <a:cs typeface="Lato Bold"/>
              </a:rPr>
              <a:t>Other Comorbidities</a:t>
            </a:r>
            <a:endParaRPr lang="en-US" sz="4450">
              <a:latin typeface="Lato Bold"/>
              <a:ea typeface="Lato Bold"/>
              <a:cs typeface="Lato Bold"/>
            </a:endParaRPr>
          </a:p>
        </p:txBody>
      </p:sp>
      <p:sp>
        <p:nvSpPr>
          <p:cNvPr id="3" name="Shape 1"/>
          <p:cNvSpPr/>
          <p:nvPr/>
        </p:nvSpPr>
        <p:spPr>
          <a:xfrm>
            <a:off x="728476" y="1803643"/>
            <a:ext cx="6407944" cy="2403396"/>
          </a:xfrm>
          <a:prstGeom prst="roundRect">
            <a:avLst>
              <a:gd name="adj" fmla="val 6087"/>
            </a:avLst>
          </a:prstGeom>
          <a:solidFill>
            <a:srgbClr val="FFFFFF"/>
          </a:solidFill>
          <a:ln/>
        </p:spPr>
        <p:txBody>
          <a:bodyPr/>
          <a:lstStyle/>
          <a:p>
            <a:endParaRPr lang="en-US" sz="2400"/>
          </a:p>
        </p:txBody>
      </p:sp>
      <p:sp>
        <p:nvSpPr>
          <p:cNvPr id="4" name="Shape 2"/>
          <p:cNvSpPr/>
          <p:nvPr/>
        </p:nvSpPr>
        <p:spPr>
          <a:xfrm>
            <a:off x="728476" y="1773163"/>
            <a:ext cx="6407944" cy="121920"/>
          </a:xfrm>
          <a:prstGeom prst="roundRect">
            <a:avLst>
              <a:gd name="adj" fmla="val 27907"/>
            </a:avLst>
          </a:prstGeom>
          <a:solidFill>
            <a:srgbClr val="5C97BF"/>
          </a:solidFill>
          <a:ln/>
        </p:spPr>
        <p:txBody>
          <a:bodyPr/>
          <a:lstStyle/>
          <a:p>
            <a:endParaRPr lang="en-US" sz="2400"/>
          </a:p>
        </p:txBody>
      </p:sp>
      <p:sp>
        <p:nvSpPr>
          <p:cNvPr id="5" name="Shape 3"/>
          <p:cNvSpPr/>
          <p:nvPr/>
        </p:nvSpPr>
        <p:spPr>
          <a:xfrm>
            <a:off x="3592226" y="1463481"/>
            <a:ext cx="680442" cy="680442"/>
          </a:xfrm>
          <a:prstGeom prst="roundRect">
            <a:avLst>
              <a:gd name="adj" fmla="val 134383"/>
            </a:avLst>
          </a:prstGeom>
          <a:solidFill>
            <a:srgbClr val="5C97BF"/>
          </a:solidFill>
          <a:ln/>
        </p:spPr>
        <p:txBody>
          <a:bodyPr/>
          <a:lstStyle/>
          <a:p>
            <a:endParaRPr lang="en-US" sz="2400"/>
          </a:p>
        </p:txBody>
      </p:sp>
      <p:pic>
        <p:nvPicPr>
          <p:cNvPr id="6"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796300" y="1667555"/>
            <a:ext cx="272177" cy="272177"/>
          </a:xfrm>
          <a:prstGeom prst="rect">
            <a:avLst/>
          </a:prstGeom>
        </p:spPr>
      </p:pic>
      <p:sp>
        <p:nvSpPr>
          <p:cNvPr id="7" name="Text 4"/>
          <p:cNvSpPr/>
          <p:nvPr/>
        </p:nvSpPr>
        <p:spPr>
          <a:xfrm>
            <a:off x="1002099" y="2191005"/>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OSA</a:t>
            </a:r>
            <a:endParaRPr lang="en-US" sz="2400" dirty="0"/>
          </a:p>
        </p:txBody>
      </p:sp>
      <p:sp>
        <p:nvSpPr>
          <p:cNvPr id="8" name="Text 5"/>
          <p:cNvSpPr/>
          <p:nvPr/>
        </p:nvSpPr>
        <p:spPr>
          <a:xfrm>
            <a:off x="1002099" y="2599781"/>
            <a:ext cx="6121956" cy="1137693"/>
          </a:xfrm>
          <a:prstGeom prst="rect">
            <a:avLst/>
          </a:prstGeom>
          <a:noFill/>
          <a:ln/>
        </p:spPr>
        <p:txBody>
          <a:bodyPr wrap="square" lIns="0" tIns="0" rIns="0" bIns="0" rtlCol="0" anchor="t"/>
          <a:lstStyle/>
          <a:p>
            <a:pPr marL="342900" indent="-342900">
              <a:lnSpc>
                <a:spcPts val="2850"/>
              </a:lnSpc>
              <a:buFont typeface="Arial" panose="020B0604020202020204" pitchFamily="34" charset="0"/>
              <a:buChar char="•"/>
            </a:pPr>
            <a:r>
              <a:rPr lang="en-US" sz="2400" b="1">
                <a:solidFill>
                  <a:srgbClr val="4C4C4D"/>
                </a:solidFill>
                <a:latin typeface="Noto Sans"/>
                <a:ea typeface="Noto Sans"/>
                <a:cs typeface="Noto Sans"/>
              </a:rPr>
              <a:t>Risks:</a:t>
            </a:r>
            <a:r>
              <a:rPr lang="en-US" sz="2400">
                <a:solidFill>
                  <a:srgbClr val="4C4C4D"/>
                </a:solidFill>
                <a:latin typeface="Noto Sans"/>
                <a:ea typeface="Noto Sans"/>
                <a:cs typeface="Noto Sans"/>
              </a:rPr>
              <a:t> Tonsillar hypertrophy, </a:t>
            </a:r>
            <a:r>
              <a:rPr lang="en-US" sz="2400" dirty="0">
                <a:solidFill>
                  <a:srgbClr val="4C4C4D"/>
                </a:solidFill>
                <a:latin typeface="Noto Sans"/>
                <a:ea typeface="Noto Sans"/>
                <a:cs typeface="Noto Sans"/>
              </a:rPr>
              <a:t>craniofacial anomalies. </a:t>
            </a:r>
            <a:endParaRPr lang="en-US" sz="2400" dirty="0">
              <a:solidFill>
                <a:srgbClr val="000000"/>
              </a:solidFill>
              <a:latin typeface="Noto Sans"/>
              <a:ea typeface="Noto Sans"/>
              <a:cs typeface="Noto Sans"/>
            </a:endParaRPr>
          </a:p>
          <a:p>
            <a:pPr marL="342900" indent="-342900">
              <a:lnSpc>
                <a:spcPts val="2850"/>
              </a:lnSpc>
              <a:buFont typeface="Arial" panose="020B0604020202020204" pitchFamily="34" charset="0"/>
              <a:buChar char="•"/>
            </a:pPr>
            <a:r>
              <a:rPr lang="en-US" sz="2400" b="1">
                <a:solidFill>
                  <a:srgbClr val="4C4C4D"/>
                </a:solidFill>
                <a:latin typeface="Noto Sans"/>
                <a:ea typeface="Noto Sans"/>
                <a:cs typeface="Noto Sans"/>
              </a:rPr>
              <a:t>Signs:</a:t>
            </a:r>
            <a:r>
              <a:rPr lang="en-US" sz="2400" dirty="0">
                <a:solidFill>
                  <a:srgbClr val="4C4C4D"/>
                </a:solidFill>
                <a:latin typeface="Noto Sans"/>
                <a:ea typeface="Noto Sans"/>
                <a:cs typeface="Noto Sans"/>
              </a:rPr>
              <a:t> Snoring, somnolence, labored </a:t>
            </a:r>
            <a:r>
              <a:rPr lang="en-US" sz="2400">
                <a:solidFill>
                  <a:srgbClr val="4C4C4D"/>
                </a:solidFill>
                <a:latin typeface="Noto Sans"/>
                <a:ea typeface="Noto Sans"/>
                <a:cs typeface="Noto Sans"/>
              </a:rPr>
              <a:t>breathing.</a:t>
            </a:r>
          </a:p>
        </p:txBody>
      </p:sp>
      <p:sp>
        <p:nvSpPr>
          <p:cNvPr id="9" name="Shape 6"/>
          <p:cNvSpPr/>
          <p:nvPr/>
        </p:nvSpPr>
        <p:spPr>
          <a:xfrm>
            <a:off x="7363234" y="1803643"/>
            <a:ext cx="6408063" cy="2403396"/>
          </a:xfrm>
          <a:prstGeom prst="roundRect">
            <a:avLst>
              <a:gd name="adj" fmla="val 6087"/>
            </a:avLst>
          </a:prstGeom>
          <a:solidFill>
            <a:srgbClr val="FFFFFF"/>
          </a:solidFill>
          <a:ln/>
        </p:spPr>
        <p:txBody>
          <a:bodyPr/>
          <a:lstStyle/>
          <a:p>
            <a:endParaRPr lang="en-US" sz="2400"/>
          </a:p>
        </p:txBody>
      </p:sp>
      <p:sp>
        <p:nvSpPr>
          <p:cNvPr id="10" name="Shape 7"/>
          <p:cNvSpPr/>
          <p:nvPr/>
        </p:nvSpPr>
        <p:spPr>
          <a:xfrm>
            <a:off x="7363234" y="1773163"/>
            <a:ext cx="6408063" cy="121920"/>
          </a:xfrm>
          <a:prstGeom prst="roundRect">
            <a:avLst>
              <a:gd name="adj" fmla="val 27907"/>
            </a:avLst>
          </a:prstGeom>
          <a:solidFill>
            <a:srgbClr val="5C97BF"/>
          </a:solidFill>
          <a:ln/>
        </p:spPr>
        <p:txBody>
          <a:bodyPr/>
          <a:lstStyle/>
          <a:p>
            <a:endParaRPr lang="en-US" sz="2400"/>
          </a:p>
        </p:txBody>
      </p:sp>
      <p:sp>
        <p:nvSpPr>
          <p:cNvPr id="11" name="Shape 8"/>
          <p:cNvSpPr/>
          <p:nvPr/>
        </p:nvSpPr>
        <p:spPr>
          <a:xfrm>
            <a:off x="10226984" y="1463481"/>
            <a:ext cx="680442" cy="680442"/>
          </a:xfrm>
          <a:prstGeom prst="roundRect">
            <a:avLst>
              <a:gd name="adj" fmla="val 134383"/>
            </a:avLst>
          </a:prstGeom>
          <a:solidFill>
            <a:srgbClr val="5C97BF"/>
          </a:solidFill>
          <a:ln/>
        </p:spPr>
        <p:txBody>
          <a:bodyPr/>
          <a:lstStyle/>
          <a:p>
            <a:endParaRPr lang="en-US" sz="2400"/>
          </a:p>
        </p:txBody>
      </p:sp>
      <p:pic>
        <p:nvPicPr>
          <p:cNvPr id="12"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431057" y="1667555"/>
            <a:ext cx="272177" cy="272177"/>
          </a:xfrm>
          <a:prstGeom prst="rect">
            <a:avLst/>
          </a:prstGeom>
        </p:spPr>
      </p:pic>
      <p:sp>
        <p:nvSpPr>
          <p:cNvPr id="13" name="Text 9"/>
          <p:cNvSpPr/>
          <p:nvPr/>
        </p:nvSpPr>
        <p:spPr>
          <a:xfrm>
            <a:off x="7636857" y="2191005"/>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4C4C4D"/>
                </a:solidFill>
                <a:latin typeface="Lato Bold"/>
                <a:ea typeface="Lato Bold"/>
                <a:cs typeface="Lato Bold"/>
              </a:rPr>
              <a:t>MSK</a:t>
            </a:r>
            <a:endParaRPr lang="en-US" sz="2400" dirty="0">
              <a:latin typeface="Calibri" panose="020F0502020204030204"/>
              <a:ea typeface="Calibri" panose="020F0502020204030204"/>
              <a:cs typeface="Calibri" panose="020F0502020204030204"/>
            </a:endParaRPr>
          </a:p>
        </p:txBody>
      </p:sp>
      <p:sp>
        <p:nvSpPr>
          <p:cNvPr id="14" name="Text 10"/>
          <p:cNvSpPr/>
          <p:nvPr/>
        </p:nvSpPr>
        <p:spPr>
          <a:xfrm>
            <a:off x="7636857" y="2583452"/>
            <a:ext cx="6122075" cy="823776"/>
          </a:xfrm>
          <a:prstGeom prst="rect">
            <a:avLst/>
          </a:prstGeom>
          <a:noFill/>
          <a:ln/>
        </p:spPr>
        <p:txBody>
          <a:bodyPr wrap="square" lIns="0" tIns="0" rIns="0" bIns="0" rtlCol="0" anchor="t"/>
          <a:lstStyle/>
          <a:p>
            <a:pPr marL="342900" indent="-342900">
              <a:lnSpc>
                <a:spcPts val="2850"/>
              </a:lnSpc>
              <a:buFont typeface="Arial" panose="020B0604020202020204" pitchFamily="34" charset="0"/>
              <a:buChar char="•"/>
            </a:pPr>
            <a:r>
              <a:rPr lang="en-US" sz="2400">
                <a:solidFill>
                  <a:srgbClr val="4C4C4D"/>
                </a:solidFill>
                <a:latin typeface="Noto Sans"/>
                <a:ea typeface="Noto Sans"/>
                <a:cs typeface="Noto Sans"/>
              </a:rPr>
              <a:t>Rule out Slipped Capital Femoral Epiphysis or Blount's disease for LE pain</a:t>
            </a:r>
          </a:p>
          <a:p>
            <a:pPr marL="342900" indent="-342900">
              <a:lnSpc>
                <a:spcPts val="2850"/>
              </a:lnSpc>
              <a:buFont typeface="Arial" panose="020B0604020202020204" pitchFamily="34" charset="0"/>
              <a:buChar char="•"/>
            </a:pPr>
            <a:r>
              <a:rPr lang="en-US" sz="2400">
                <a:solidFill>
                  <a:srgbClr val="4C4C4D"/>
                </a:solidFill>
                <a:latin typeface="Noto Sans"/>
                <a:ea typeface="Noto Sans"/>
                <a:cs typeface="Noto Sans"/>
              </a:rPr>
              <a:t>Look at arches. </a:t>
            </a:r>
            <a:endParaRPr lang="en-US" sz="2400">
              <a:solidFill>
                <a:srgbClr val="000000"/>
              </a:solidFill>
              <a:latin typeface="Noto Sans"/>
              <a:ea typeface="Noto Sans"/>
              <a:cs typeface="Noto Sans"/>
            </a:endParaRPr>
          </a:p>
          <a:p>
            <a:pPr marL="342900" indent="-342900">
              <a:lnSpc>
                <a:spcPts val="2850"/>
              </a:lnSpc>
              <a:buFont typeface="Arial" panose="020B0604020202020204" pitchFamily="34" charset="0"/>
              <a:buChar char="•"/>
            </a:pPr>
            <a:r>
              <a:rPr lang="en-US" sz="2400">
                <a:solidFill>
                  <a:srgbClr val="4C4C4D"/>
                </a:solidFill>
                <a:latin typeface="Noto Sans"/>
                <a:ea typeface="Noto Sans"/>
                <a:cs typeface="Noto Sans"/>
              </a:rPr>
              <a:t>Manage chronic pain via PT</a:t>
            </a:r>
          </a:p>
        </p:txBody>
      </p:sp>
      <p:sp>
        <p:nvSpPr>
          <p:cNvPr id="15" name="Shape 11"/>
          <p:cNvSpPr/>
          <p:nvPr/>
        </p:nvSpPr>
        <p:spPr>
          <a:xfrm>
            <a:off x="728476" y="4774014"/>
            <a:ext cx="6407944" cy="2403396"/>
          </a:xfrm>
          <a:prstGeom prst="roundRect">
            <a:avLst>
              <a:gd name="adj" fmla="val 6087"/>
            </a:avLst>
          </a:prstGeom>
          <a:solidFill>
            <a:srgbClr val="FFFFFF"/>
          </a:solidFill>
          <a:ln/>
        </p:spPr>
        <p:txBody>
          <a:bodyPr/>
          <a:lstStyle/>
          <a:p>
            <a:endParaRPr lang="en-US" sz="2400"/>
          </a:p>
        </p:txBody>
      </p:sp>
      <p:sp>
        <p:nvSpPr>
          <p:cNvPr id="16" name="Shape 12"/>
          <p:cNvSpPr/>
          <p:nvPr/>
        </p:nvSpPr>
        <p:spPr>
          <a:xfrm>
            <a:off x="728476" y="4743534"/>
            <a:ext cx="6407944" cy="121920"/>
          </a:xfrm>
          <a:prstGeom prst="roundRect">
            <a:avLst>
              <a:gd name="adj" fmla="val 27907"/>
            </a:avLst>
          </a:prstGeom>
          <a:solidFill>
            <a:srgbClr val="5C97BF"/>
          </a:solidFill>
          <a:ln/>
        </p:spPr>
        <p:txBody>
          <a:bodyPr/>
          <a:lstStyle/>
          <a:p>
            <a:endParaRPr lang="en-US" sz="2400"/>
          </a:p>
        </p:txBody>
      </p:sp>
      <p:sp>
        <p:nvSpPr>
          <p:cNvPr id="17" name="Shape 13"/>
          <p:cNvSpPr/>
          <p:nvPr/>
        </p:nvSpPr>
        <p:spPr>
          <a:xfrm>
            <a:off x="3592226" y="4433853"/>
            <a:ext cx="680442" cy="680442"/>
          </a:xfrm>
          <a:prstGeom prst="roundRect">
            <a:avLst>
              <a:gd name="adj" fmla="val 134383"/>
            </a:avLst>
          </a:prstGeom>
          <a:solidFill>
            <a:srgbClr val="5C97BF"/>
          </a:solidFill>
          <a:ln/>
        </p:spPr>
        <p:txBody>
          <a:bodyPr/>
          <a:lstStyle/>
          <a:p>
            <a:endParaRPr lang="en-US" sz="2400"/>
          </a:p>
        </p:txBody>
      </p:sp>
      <p:pic>
        <p:nvPicPr>
          <p:cNvPr id="18"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796300" y="4637927"/>
            <a:ext cx="272177" cy="272177"/>
          </a:xfrm>
          <a:prstGeom prst="rect">
            <a:avLst/>
          </a:prstGeom>
        </p:spPr>
      </p:pic>
      <p:sp>
        <p:nvSpPr>
          <p:cNvPr id="19" name="Text 14"/>
          <p:cNvSpPr/>
          <p:nvPr/>
        </p:nvSpPr>
        <p:spPr>
          <a:xfrm>
            <a:off x="1002099" y="5161376"/>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PCOS</a:t>
            </a:r>
            <a:endParaRPr lang="en-US" sz="2400" dirty="0"/>
          </a:p>
        </p:txBody>
      </p:sp>
      <p:sp>
        <p:nvSpPr>
          <p:cNvPr id="20" name="Text 15"/>
          <p:cNvSpPr/>
          <p:nvPr/>
        </p:nvSpPr>
        <p:spPr>
          <a:xfrm>
            <a:off x="1002099" y="5553824"/>
            <a:ext cx="6121956" cy="1186679"/>
          </a:xfrm>
          <a:prstGeom prst="rect">
            <a:avLst/>
          </a:prstGeom>
          <a:noFill/>
          <a:ln/>
        </p:spPr>
        <p:txBody>
          <a:bodyPr wrap="square" lIns="0" tIns="0" rIns="0" bIns="0" rtlCol="0" anchor="t"/>
          <a:lstStyle/>
          <a:p>
            <a:pPr marL="342900" indent="-342900">
              <a:lnSpc>
                <a:spcPts val="2850"/>
              </a:lnSpc>
              <a:buFont typeface="Arial" panose="020B0604020202020204" pitchFamily="34" charset="0"/>
              <a:buChar char="•"/>
            </a:pPr>
            <a:r>
              <a:rPr lang="en-US" sz="2400" dirty="0">
                <a:solidFill>
                  <a:srgbClr val="4C4C4D"/>
                </a:solidFill>
                <a:latin typeface="Noto Sans"/>
                <a:ea typeface="Noto Sans"/>
                <a:cs typeface="Noto Sans"/>
              </a:rPr>
              <a:t>Hyperandrogenism + irregular cycles ≥2yr post-menarche. </a:t>
            </a:r>
            <a:endParaRPr lang="en-US" sz="2400" dirty="0">
              <a:solidFill>
                <a:srgbClr val="000000"/>
              </a:solidFill>
              <a:latin typeface="Noto Sans"/>
              <a:ea typeface="Noto Sans"/>
              <a:cs typeface="Noto Sans"/>
            </a:endParaRPr>
          </a:p>
          <a:p>
            <a:pPr marL="342900" indent="-342900">
              <a:lnSpc>
                <a:spcPts val="2850"/>
              </a:lnSpc>
              <a:buFont typeface="Arial" panose="020B0604020202020204" pitchFamily="34" charset="0"/>
              <a:buChar char="•"/>
            </a:pPr>
            <a:r>
              <a:rPr lang="en-US" sz="2400">
                <a:solidFill>
                  <a:srgbClr val="4C4C4D"/>
                </a:solidFill>
                <a:latin typeface="Noto Sans"/>
                <a:ea typeface="Noto Sans"/>
                <a:cs typeface="Noto Sans"/>
              </a:rPr>
              <a:t>Treatment: hormonal </a:t>
            </a:r>
            <a:r>
              <a:rPr lang="en-US" sz="2400" dirty="0">
                <a:solidFill>
                  <a:srgbClr val="4C4C4D"/>
                </a:solidFill>
                <a:latin typeface="Noto Sans"/>
                <a:ea typeface="Noto Sans"/>
                <a:cs typeface="Noto Sans"/>
              </a:rPr>
              <a:t>contraception; metformin if glucose impaired.</a:t>
            </a:r>
            <a:endParaRPr lang="en-US" sz="2400">
              <a:latin typeface="Noto Sans"/>
              <a:ea typeface="Noto Sans"/>
              <a:cs typeface="Noto Sans"/>
            </a:endParaRPr>
          </a:p>
        </p:txBody>
      </p:sp>
      <p:sp>
        <p:nvSpPr>
          <p:cNvPr id="21" name="Shape 16"/>
          <p:cNvSpPr/>
          <p:nvPr/>
        </p:nvSpPr>
        <p:spPr>
          <a:xfrm>
            <a:off x="7363234" y="4774014"/>
            <a:ext cx="6408063" cy="2403396"/>
          </a:xfrm>
          <a:prstGeom prst="roundRect">
            <a:avLst>
              <a:gd name="adj" fmla="val 6087"/>
            </a:avLst>
          </a:prstGeom>
          <a:solidFill>
            <a:srgbClr val="FFFFFF"/>
          </a:solidFill>
          <a:ln/>
        </p:spPr>
        <p:txBody>
          <a:bodyPr/>
          <a:lstStyle/>
          <a:p>
            <a:endParaRPr lang="en-US" sz="2400"/>
          </a:p>
        </p:txBody>
      </p:sp>
      <p:sp>
        <p:nvSpPr>
          <p:cNvPr id="22" name="Shape 17"/>
          <p:cNvSpPr/>
          <p:nvPr/>
        </p:nvSpPr>
        <p:spPr>
          <a:xfrm>
            <a:off x="7363234" y="4743534"/>
            <a:ext cx="6408063" cy="121920"/>
          </a:xfrm>
          <a:prstGeom prst="roundRect">
            <a:avLst>
              <a:gd name="adj" fmla="val 27907"/>
            </a:avLst>
          </a:prstGeom>
          <a:solidFill>
            <a:srgbClr val="5C97BF"/>
          </a:solidFill>
          <a:ln/>
        </p:spPr>
        <p:txBody>
          <a:bodyPr/>
          <a:lstStyle/>
          <a:p>
            <a:endParaRPr lang="en-US" sz="2400"/>
          </a:p>
        </p:txBody>
      </p:sp>
      <p:sp>
        <p:nvSpPr>
          <p:cNvPr id="23" name="Shape 18"/>
          <p:cNvSpPr/>
          <p:nvPr/>
        </p:nvSpPr>
        <p:spPr>
          <a:xfrm>
            <a:off x="10226984" y="4433853"/>
            <a:ext cx="680442" cy="680442"/>
          </a:xfrm>
          <a:prstGeom prst="roundRect">
            <a:avLst>
              <a:gd name="adj" fmla="val 134383"/>
            </a:avLst>
          </a:prstGeom>
          <a:solidFill>
            <a:srgbClr val="5C97BF"/>
          </a:solidFill>
          <a:ln/>
        </p:spPr>
        <p:txBody>
          <a:bodyPr/>
          <a:lstStyle/>
          <a:p>
            <a:endParaRPr lang="en-US" sz="2400"/>
          </a:p>
        </p:txBody>
      </p:sp>
      <p:pic>
        <p:nvPicPr>
          <p:cNvPr id="24"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431057" y="4637927"/>
            <a:ext cx="272177" cy="272177"/>
          </a:xfrm>
          <a:prstGeom prst="rect">
            <a:avLst/>
          </a:prstGeom>
        </p:spPr>
      </p:pic>
      <p:sp>
        <p:nvSpPr>
          <p:cNvPr id="25" name="Text 19"/>
          <p:cNvSpPr/>
          <p:nvPr/>
        </p:nvSpPr>
        <p:spPr>
          <a:xfrm>
            <a:off x="7636857" y="5161376"/>
            <a:ext cx="3270528"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Intracranial Hypertension</a:t>
            </a:r>
            <a:endParaRPr lang="en-US" sz="2400" dirty="0"/>
          </a:p>
        </p:txBody>
      </p:sp>
      <p:sp>
        <p:nvSpPr>
          <p:cNvPr id="26" name="Text 20"/>
          <p:cNvSpPr/>
          <p:nvPr/>
        </p:nvSpPr>
        <p:spPr>
          <a:xfrm>
            <a:off x="7636857" y="5570153"/>
            <a:ext cx="6122075" cy="1170350"/>
          </a:xfrm>
          <a:prstGeom prst="rect">
            <a:avLst/>
          </a:prstGeom>
          <a:noFill/>
          <a:ln/>
        </p:spPr>
        <p:txBody>
          <a:bodyPr wrap="square" lIns="0" tIns="0" rIns="0" bIns="0" rtlCol="0" anchor="t"/>
          <a:lstStyle/>
          <a:p>
            <a:pPr marL="342900" indent="-342900">
              <a:lnSpc>
                <a:spcPts val="2850"/>
              </a:lnSpc>
              <a:buFont typeface="Arial" panose="020B0604020202020204" pitchFamily="34" charset="0"/>
              <a:buChar char="•"/>
            </a:pPr>
            <a:r>
              <a:rPr lang="en-US" sz="2400">
                <a:solidFill>
                  <a:srgbClr val="4C4C4D"/>
                </a:solidFill>
                <a:latin typeface="Noto Sans"/>
                <a:ea typeface="Noto Sans"/>
                <a:cs typeface="Noto Sans"/>
              </a:rPr>
              <a:t>Headache, tinnitus, vision changes. Perform fundoscopic exam for papilledema</a:t>
            </a:r>
            <a:endParaRPr lang="en-US" sz="2400" dirty="0">
              <a:solidFill>
                <a:srgbClr val="000000"/>
              </a:solidFill>
              <a:latin typeface="Noto Sans"/>
              <a:ea typeface="Noto Sans"/>
              <a:cs typeface="Noto Sans"/>
            </a:endParaRPr>
          </a:p>
          <a:p>
            <a:pPr marL="342900" indent="-342900">
              <a:lnSpc>
                <a:spcPts val="2850"/>
              </a:lnSpc>
              <a:buFont typeface="Arial" panose="020B0604020202020204" pitchFamily="34" charset="0"/>
              <a:buChar char="•"/>
            </a:pPr>
            <a:r>
              <a:rPr lang="en-US" sz="2400">
                <a:solidFill>
                  <a:srgbClr val="4C4C4D"/>
                </a:solidFill>
                <a:latin typeface="Noto Sans"/>
                <a:ea typeface="Noto Sans"/>
                <a:cs typeface="Noto Sans"/>
              </a:rPr>
              <a:t>Suspect with rapid weight gain. Neuro or ophtho consult.</a:t>
            </a:r>
            <a:endParaRPr lang="en-US" sz="2400">
              <a:latin typeface="Noto Sans"/>
              <a:ea typeface="Noto Sans"/>
              <a:cs typeface="Noto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2344341"/>
            <a:ext cx="6677263" cy="708779"/>
          </a:xfrm>
          <a:prstGeom prst="rect">
            <a:avLst/>
          </a:prstGeom>
          <a:noFill/>
          <a:ln/>
        </p:spPr>
        <p:txBody>
          <a:bodyPr wrap="none" lIns="0" tIns="0" rIns="0" bIns="0" rtlCol="0" anchor="t"/>
          <a:lstStyle/>
          <a:p>
            <a:pPr marL="0" indent="0" algn="l">
              <a:lnSpc>
                <a:spcPts val="5550"/>
              </a:lnSpc>
              <a:buNone/>
            </a:pPr>
            <a:r>
              <a:rPr lang="en-US" sz="4450" b="1">
                <a:solidFill>
                  <a:srgbClr val="152D47"/>
                </a:solidFill>
                <a:latin typeface="Lato Bold"/>
                <a:ea typeface="Lato Bold"/>
                <a:cs typeface="Lato Bold"/>
              </a:rPr>
              <a:t>Where Medications &amp; Surgery Fit</a:t>
            </a:r>
            <a:endParaRPr lang="en-US" sz="4450">
              <a:latin typeface="Lato Bold"/>
              <a:ea typeface="Lato Bold"/>
              <a:cs typeface="Lato Bold"/>
            </a:endParaRPr>
          </a:p>
        </p:txBody>
      </p:sp>
      <p:sp>
        <p:nvSpPr>
          <p:cNvPr id="3" name="Shape 1"/>
          <p:cNvSpPr/>
          <p:nvPr/>
        </p:nvSpPr>
        <p:spPr>
          <a:xfrm>
            <a:off x="793790" y="3506748"/>
            <a:ext cx="4196358" cy="2378512"/>
          </a:xfrm>
          <a:prstGeom prst="roundRect">
            <a:avLst>
              <a:gd name="adj" fmla="val 1430"/>
            </a:avLst>
          </a:prstGeom>
          <a:solidFill>
            <a:srgbClr val="F2EEEE"/>
          </a:solidFill>
          <a:ln/>
        </p:spPr>
        <p:txBody>
          <a:bodyPr/>
          <a:lstStyle/>
          <a:p>
            <a:endParaRPr lang="en-US" sz="2400"/>
          </a:p>
        </p:txBody>
      </p:sp>
      <p:sp>
        <p:nvSpPr>
          <p:cNvPr id="4" name="Text 2"/>
          <p:cNvSpPr/>
          <p:nvPr/>
        </p:nvSpPr>
        <p:spPr>
          <a:xfrm>
            <a:off x="1020604" y="4197388"/>
            <a:ext cx="3742730" cy="1062990"/>
          </a:xfrm>
          <a:prstGeom prst="rect">
            <a:avLst/>
          </a:prstGeom>
          <a:noFill/>
          <a:ln/>
        </p:spPr>
        <p:txBody>
          <a:bodyPr wrap="squar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With intensive health behavior and lifestyle treatment (IHBLT)</a:t>
            </a:r>
            <a:endParaRPr lang="en-US" sz="2400" dirty="0"/>
          </a:p>
        </p:txBody>
      </p:sp>
      <p:sp>
        <p:nvSpPr>
          <p:cNvPr id="6" name="Shape 4"/>
          <p:cNvSpPr/>
          <p:nvPr/>
        </p:nvSpPr>
        <p:spPr>
          <a:xfrm>
            <a:off x="5216962" y="3506748"/>
            <a:ext cx="4196358" cy="2378512"/>
          </a:xfrm>
          <a:prstGeom prst="roundRect">
            <a:avLst>
              <a:gd name="adj" fmla="val 1430"/>
            </a:avLst>
          </a:prstGeom>
          <a:solidFill>
            <a:srgbClr val="F2EEEE"/>
          </a:solidFill>
          <a:ln/>
        </p:spPr>
        <p:txBody>
          <a:bodyPr/>
          <a:lstStyle/>
          <a:p>
            <a:endParaRPr lang="en-US" sz="2400"/>
          </a:p>
        </p:txBody>
      </p:sp>
      <p:sp>
        <p:nvSpPr>
          <p:cNvPr id="8" name="Text 6"/>
          <p:cNvSpPr/>
          <p:nvPr/>
        </p:nvSpPr>
        <p:spPr>
          <a:xfrm>
            <a:off x="5443776" y="4025197"/>
            <a:ext cx="3742730" cy="362903"/>
          </a:xfrm>
          <a:prstGeom prst="rect">
            <a:avLst/>
          </a:prstGeom>
          <a:noFill/>
          <a:ln/>
        </p:spPr>
        <p:txBody>
          <a:bodyPr wrap="none" lIns="0" tIns="0" rIns="0" bIns="0" rtlCol="0" anchor="t"/>
          <a:lstStyle/>
          <a:p>
            <a:pPr>
              <a:lnSpc>
                <a:spcPts val="2850"/>
              </a:lnSpc>
            </a:pPr>
            <a:r>
              <a:rPr lang="en-US" sz="2400" dirty="0">
                <a:solidFill>
                  <a:srgbClr val="4C4C4D"/>
                </a:solidFill>
                <a:latin typeface="Noto Sans"/>
                <a:ea typeface="Noto Sans"/>
                <a:cs typeface="Noto Sans"/>
              </a:rPr>
              <a:t>Consider meds for </a:t>
            </a:r>
            <a:r>
              <a:rPr lang="en-US" sz="2400" b="1">
                <a:solidFill>
                  <a:srgbClr val="4C4C4D"/>
                </a:solidFill>
                <a:latin typeface="Noto Sans"/>
                <a:ea typeface="Noto Sans"/>
                <a:cs typeface="Noto Sans"/>
              </a:rPr>
              <a:t>≥12 y.o.</a:t>
            </a:r>
            <a:endParaRPr lang="en-US" sz="2400">
              <a:latin typeface="Noto Sans"/>
              <a:ea typeface="Noto Sans"/>
              <a:cs typeface="Noto Sans"/>
            </a:endParaRPr>
          </a:p>
        </p:txBody>
      </p:sp>
      <p:sp>
        <p:nvSpPr>
          <p:cNvPr id="9" name="Text 7"/>
          <p:cNvSpPr/>
          <p:nvPr/>
        </p:nvSpPr>
        <p:spPr>
          <a:xfrm>
            <a:off x="5443776" y="4524188"/>
            <a:ext cx="3742730" cy="725805"/>
          </a:xfrm>
          <a:prstGeom prst="rect">
            <a:avLst/>
          </a:prstGeom>
          <a:noFill/>
          <a:ln/>
        </p:spPr>
        <p:txBody>
          <a:bodyPr wrap="square" lIns="0" tIns="0" rIns="0" bIns="0" rtlCol="0" anchor="t"/>
          <a:lstStyle/>
          <a:p>
            <a:pPr>
              <a:lnSpc>
                <a:spcPts val="2850"/>
              </a:lnSpc>
            </a:pPr>
            <a:r>
              <a:rPr lang="en-US" sz="2400" dirty="0">
                <a:solidFill>
                  <a:srgbClr val="4C4C4D"/>
                </a:solidFill>
                <a:latin typeface="Noto Sans"/>
                <a:ea typeface="Noto Sans"/>
                <a:cs typeface="Noto Sans"/>
              </a:rPr>
              <a:t>Consider surgery for </a:t>
            </a:r>
            <a:r>
              <a:rPr lang="en-US" sz="2400" b="1">
                <a:solidFill>
                  <a:srgbClr val="4C4C4D"/>
                </a:solidFill>
                <a:latin typeface="Noto Sans"/>
                <a:ea typeface="Noto Sans"/>
                <a:cs typeface="Noto Sans"/>
              </a:rPr>
              <a:t>≥13 y.o. </a:t>
            </a:r>
            <a:r>
              <a:rPr lang="en-US" sz="2400" dirty="0">
                <a:solidFill>
                  <a:srgbClr val="4C4C4D"/>
                </a:solidFill>
                <a:latin typeface="Noto Sans"/>
                <a:ea typeface="Noto Sans"/>
                <a:cs typeface="Noto Sans"/>
              </a:rPr>
              <a:t>with severe obesity</a:t>
            </a:r>
            <a:endParaRPr lang="en-US" sz="2400" dirty="0">
              <a:latin typeface="Noto Sans"/>
              <a:ea typeface="Noto Sans"/>
              <a:cs typeface="Noto Sans"/>
            </a:endParaRPr>
          </a:p>
        </p:txBody>
      </p:sp>
      <p:sp>
        <p:nvSpPr>
          <p:cNvPr id="10" name="Shape 8"/>
          <p:cNvSpPr/>
          <p:nvPr/>
        </p:nvSpPr>
        <p:spPr>
          <a:xfrm>
            <a:off x="9640133" y="3506748"/>
            <a:ext cx="4196358" cy="2378512"/>
          </a:xfrm>
          <a:prstGeom prst="roundRect">
            <a:avLst>
              <a:gd name="adj" fmla="val 1430"/>
            </a:avLst>
          </a:prstGeom>
          <a:solidFill>
            <a:srgbClr val="F2EEEE"/>
          </a:solidFill>
          <a:ln/>
        </p:spPr>
        <p:txBody>
          <a:bodyPr/>
          <a:lstStyle/>
          <a:p>
            <a:endParaRPr lang="en-US" sz="2400"/>
          </a:p>
        </p:txBody>
      </p:sp>
      <p:sp>
        <p:nvSpPr>
          <p:cNvPr id="11" name="Text 9"/>
          <p:cNvSpPr/>
          <p:nvPr/>
        </p:nvSpPr>
        <p:spPr>
          <a:xfrm>
            <a:off x="9866948" y="3733562"/>
            <a:ext cx="2835235" cy="354330"/>
          </a:xfrm>
          <a:prstGeom prst="rect">
            <a:avLst/>
          </a:prstGeom>
          <a:noFill/>
          <a:ln/>
        </p:spPr>
        <p:txBody>
          <a:bodyPr wrap="none" lIns="0" tIns="0" rIns="0" bIns="0" rtlCol="0" anchor="t"/>
          <a:lstStyle/>
          <a:p>
            <a:pPr>
              <a:lnSpc>
                <a:spcPts val="2750"/>
              </a:lnSpc>
            </a:pPr>
            <a:r>
              <a:rPr lang="en-US" sz="2400" b="1">
                <a:solidFill>
                  <a:srgbClr val="4C4C4D"/>
                </a:solidFill>
                <a:latin typeface="Lato Bold"/>
                <a:ea typeface="Lato Bold"/>
                <a:cs typeface="Lato Bold"/>
              </a:rPr>
              <a:t>Don't delay for those with</a:t>
            </a:r>
            <a:endParaRPr lang="en-US" sz="2400">
              <a:latin typeface="Lato Bold"/>
              <a:ea typeface="Lato Bold"/>
              <a:cs typeface="Lato Bold"/>
            </a:endParaRPr>
          </a:p>
        </p:txBody>
      </p:sp>
      <p:sp>
        <p:nvSpPr>
          <p:cNvPr id="12" name="Text 10"/>
          <p:cNvSpPr/>
          <p:nvPr/>
        </p:nvSpPr>
        <p:spPr>
          <a:xfrm>
            <a:off x="9866948" y="4223980"/>
            <a:ext cx="3742730" cy="362903"/>
          </a:xfrm>
          <a:prstGeom prst="rect">
            <a:avLst/>
          </a:prstGeom>
          <a:noFill/>
          <a:ln/>
        </p:spPr>
        <p:txBody>
          <a:bodyPr wrap="non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Severe obesity</a:t>
            </a:r>
            <a:endParaRPr lang="en-US" sz="2400" dirty="0"/>
          </a:p>
        </p:txBody>
      </p:sp>
      <p:sp>
        <p:nvSpPr>
          <p:cNvPr id="13" name="Text 11"/>
          <p:cNvSpPr/>
          <p:nvPr/>
        </p:nvSpPr>
        <p:spPr>
          <a:xfrm>
            <a:off x="9866948" y="4722971"/>
            <a:ext cx="3742730" cy="362903"/>
          </a:xfrm>
          <a:prstGeom prst="rect">
            <a:avLst/>
          </a:prstGeom>
          <a:noFill/>
          <a:ln/>
        </p:spPr>
        <p:txBody>
          <a:bodyPr wrap="non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Comorbidities</a:t>
            </a:r>
            <a:endParaRPr lang="en-US" sz="2400" dirty="0"/>
          </a:p>
        </p:txBody>
      </p:sp>
      <p:sp>
        <p:nvSpPr>
          <p:cNvPr id="14" name="Text 12"/>
          <p:cNvSpPr/>
          <p:nvPr/>
        </p:nvSpPr>
        <p:spPr>
          <a:xfrm>
            <a:off x="9866948" y="5221962"/>
            <a:ext cx="3742730" cy="362903"/>
          </a:xfrm>
          <a:prstGeom prst="rect">
            <a:avLst/>
          </a:prstGeom>
          <a:noFill/>
          <a:ln/>
        </p:spPr>
        <p:txBody>
          <a:bodyPr wrap="non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Genetic obesity</a:t>
            </a:r>
            <a:endParaRPr lang="en-US" sz="2400" dirty="0"/>
          </a:p>
        </p:txBody>
      </p:sp>
    </p:spTree>
    <p:extLst>
      <p:ext uri="{BB962C8B-B14F-4D97-AF65-F5344CB8AC3E}">
        <p14:creationId xmlns:p14="http://schemas.microsoft.com/office/powerpoint/2010/main" val="3859986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txBody>
          <a:bodyPr/>
          <a:lstStyle/>
          <a:p>
            <a:endParaRPr lang="en-US"/>
          </a:p>
        </p:txBody>
      </p:sp>
      <p:sp>
        <p:nvSpPr>
          <p:cNvPr id="4" name="Text 1"/>
          <p:cNvSpPr/>
          <p:nvPr/>
        </p:nvSpPr>
        <p:spPr>
          <a:xfrm>
            <a:off x="793790" y="763667"/>
            <a:ext cx="5772150" cy="708779"/>
          </a:xfrm>
          <a:prstGeom prst="rect">
            <a:avLst/>
          </a:prstGeom>
          <a:noFill/>
          <a:ln/>
        </p:spPr>
        <p:txBody>
          <a:bodyPr wrap="none" lIns="0" tIns="0" rIns="0" bIns="0" rtlCol="0" anchor="t"/>
          <a:lstStyle/>
          <a:p>
            <a:pPr marL="0" indent="0" algn="l">
              <a:lnSpc>
                <a:spcPts val="5550"/>
              </a:lnSpc>
              <a:buNone/>
            </a:pPr>
            <a:r>
              <a:rPr lang="en-US" sz="4450" b="1" dirty="0">
                <a:solidFill>
                  <a:srgbClr val="152D47"/>
                </a:solidFill>
                <a:latin typeface="Lato Bold" pitchFamily="34" charset="0"/>
                <a:ea typeface="Lato Bold" pitchFamily="34" charset="-122"/>
                <a:cs typeface="Lato Bold" pitchFamily="34" charset="-120"/>
              </a:rPr>
              <a:t>Choosing a Medication</a:t>
            </a:r>
            <a:endParaRPr lang="en-US" sz="4450" dirty="0"/>
          </a:p>
        </p:txBody>
      </p:sp>
      <p:sp>
        <p:nvSpPr>
          <p:cNvPr id="5" name="Shape 2"/>
          <p:cNvSpPr/>
          <p:nvPr/>
        </p:nvSpPr>
        <p:spPr>
          <a:xfrm>
            <a:off x="777461" y="1518693"/>
            <a:ext cx="4196358" cy="680442"/>
          </a:xfrm>
          <a:prstGeom prst="roundRect">
            <a:avLst>
              <a:gd name="adj" fmla="val 480029"/>
            </a:avLst>
          </a:prstGeom>
          <a:solidFill>
            <a:srgbClr val="F2EEEE"/>
          </a:solidFill>
          <a:ln/>
        </p:spPr>
        <p:txBody>
          <a:bodyPr/>
          <a:lstStyle/>
          <a:p>
            <a:endParaRPr lang="en-US"/>
          </a:p>
        </p:txBody>
      </p:sp>
      <p:pic>
        <p:nvPicPr>
          <p:cNvPr id="6"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05559" y="1688714"/>
            <a:ext cx="340162" cy="340162"/>
          </a:xfrm>
          <a:prstGeom prst="rect">
            <a:avLst/>
          </a:prstGeom>
        </p:spPr>
      </p:pic>
      <p:sp>
        <p:nvSpPr>
          <p:cNvPr id="7" name="Text 3"/>
          <p:cNvSpPr/>
          <p:nvPr/>
        </p:nvSpPr>
        <p:spPr>
          <a:xfrm>
            <a:off x="1004275" y="2425949"/>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FDA Approval &amp; Age</a:t>
            </a:r>
            <a:endParaRPr lang="en-US" sz="2400" dirty="0"/>
          </a:p>
        </p:txBody>
      </p:sp>
      <p:sp>
        <p:nvSpPr>
          <p:cNvPr id="8" name="Text 4"/>
          <p:cNvSpPr/>
          <p:nvPr/>
        </p:nvSpPr>
        <p:spPr>
          <a:xfrm>
            <a:off x="1004275" y="2916367"/>
            <a:ext cx="3742730" cy="725805"/>
          </a:xfrm>
          <a:prstGeom prst="rect">
            <a:avLst/>
          </a:prstGeom>
          <a:noFill/>
          <a:ln/>
        </p:spPr>
        <p:txBody>
          <a:bodyPr wrap="squar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Off-label use requires documented consent &amp; lack insurance coverage</a:t>
            </a:r>
            <a:endParaRPr lang="en-US" sz="2400" dirty="0"/>
          </a:p>
        </p:txBody>
      </p:sp>
      <p:sp>
        <p:nvSpPr>
          <p:cNvPr id="9" name="Shape 5"/>
          <p:cNvSpPr/>
          <p:nvPr/>
        </p:nvSpPr>
        <p:spPr>
          <a:xfrm>
            <a:off x="5200634" y="1518693"/>
            <a:ext cx="4196358" cy="680442"/>
          </a:xfrm>
          <a:prstGeom prst="roundRect">
            <a:avLst>
              <a:gd name="adj" fmla="val 480029"/>
            </a:avLst>
          </a:prstGeom>
          <a:solidFill>
            <a:srgbClr val="F2EEEE"/>
          </a:solidFill>
          <a:ln/>
        </p:spPr>
        <p:txBody>
          <a:bodyPr/>
          <a:lstStyle/>
          <a:p>
            <a:endParaRPr lang="en-US"/>
          </a:p>
        </p:txBody>
      </p:sp>
      <p:pic>
        <p:nvPicPr>
          <p:cNvPr id="10"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128731" y="1688714"/>
            <a:ext cx="340162" cy="340162"/>
          </a:xfrm>
          <a:prstGeom prst="rect">
            <a:avLst/>
          </a:prstGeom>
        </p:spPr>
      </p:pic>
      <p:sp>
        <p:nvSpPr>
          <p:cNvPr id="11" name="Text 6"/>
          <p:cNvSpPr/>
          <p:nvPr/>
        </p:nvSpPr>
        <p:spPr>
          <a:xfrm>
            <a:off x="5427447" y="2425949"/>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Efficacy Needed</a:t>
            </a:r>
            <a:endParaRPr lang="en-US" sz="2400" dirty="0"/>
          </a:p>
        </p:txBody>
      </p:sp>
      <p:sp>
        <p:nvSpPr>
          <p:cNvPr id="12" name="Text 7"/>
          <p:cNvSpPr/>
          <p:nvPr/>
        </p:nvSpPr>
        <p:spPr>
          <a:xfrm>
            <a:off x="5427447" y="2916367"/>
            <a:ext cx="3742730" cy="1088708"/>
          </a:xfrm>
          <a:prstGeom prst="rect">
            <a:avLst/>
          </a:prstGeom>
          <a:noFill/>
          <a:ln/>
        </p:spPr>
        <p:txBody>
          <a:bodyPr wrap="squar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Severe obesity may require multiple meds or surgery + medication</a:t>
            </a:r>
            <a:endParaRPr lang="en-US" sz="2400" dirty="0"/>
          </a:p>
        </p:txBody>
      </p:sp>
      <p:sp>
        <p:nvSpPr>
          <p:cNvPr id="13" name="Shape 8"/>
          <p:cNvSpPr/>
          <p:nvPr/>
        </p:nvSpPr>
        <p:spPr>
          <a:xfrm>
            <a:off x="9623804" y="1518693"/>
            <a:ext cx="4196358" cy="680442"/>
          </a:xfrm>
          <a:prstGeom prst="roundRect">
            <a:avLst>
              <a:gd name="adj" fmla="val 480029"/>
            </a:avLst>
          </a:prstGeom>
          <a:solidFill>
            <a:srgbClr val="F2EEEE"/>
          </a:solidFill>
          <a:ln/>
        </p:spPr>
        <p:txBody>
          <a:bodyPr/>
          <a:lstStyle/>
          <a:p>
            <a:endParaRPr lang="en-US"/>
          </a:p>
        </p:txBody>
      </p:sp>
      <p:pic>
        <p:nvPicPr>
          <p:cNvPr id="14"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551903" y="1688714"/>
            <a:ext cx="340162" cy="340162"/>
          </a:xfrm>
          <a:prstGeom prst="rect">
            <a:avLst/>
          </a:prstGeom>
        </p:spPr>
      </p:pic>
      <p:sp>
        <p:nvSpPr>
          <p:cNvPr id="15" name="Text 9"/>
          <p:cNvSpPr/>
          <p:nvPr/>
        </p:nvSpPr>
        <p:spPr>
          <a:xfrm>
            <a:off x="9850619" y="2425949"/>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Hunger Phenotype</a:t>
            </a:r>
            <a:endParaRPr lang="en-US" sz="2400" dirty="0"/>
          </a:p>
        </p:txBody>
      </p:sp>
      <p:sp>
        <p:nvSpPr>
          <p:cNvPr id="16" name="Text 10"/>
          <p:cNvSpPr/>
          <p:nvPr/>
        </p:nvSpPr>
        <p:spPr>
          <a:xfrm>
            <a:off x="9850619" y="2916367"/>
            <a:ext cx="3742730" cy="1088708"/>
          </a:xfrm>
          <a:prstGeom prst="rect">
            <a:avLst/>
          </a:prstGeom>
          <a:noFill/>
          <a:ln/>
        </p:spPr>
        <p:txBody>
          <a:bodyPr wrap="squar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Meds help most with physical hunger — less effective for emotional eating</a:t>
            </a:r>
            <a:endParaRPr lang="en-US" sz="2400" dirty="0"/>
          </a:p>
        </p:txBody>
      </p:sp>
      <p:sp>
        <p:nvSpPr>
          <p:cNvPr id="17" name="Shape 11"/>
          <p:cNvSpPr/>
          <p:nvPr/>
        </p:nvSpPr>
        <p:spPr>
          <a:xfrm>
            <a:off x="777461" y="4458703"/>
            <a:ext cx="4196358" cy="680442"/>
          </a:xfrm>
          <a:prstGeom prst="roundRect">
            <a:avLst>
              <a:gd name="adj" fmla="val 480029"/>
            </a:avLst>
          </a:prstGeom>
          <a:solidFill>
            <a:srgbClr val="F2EEEE"/>
          </a:solidFill>
          <a:ln/>
        </p:spPr>
        <p:txBody>
          <a:bodyPr/>
          <a:lstStyle/>
          <a:p>
            <a:endParaRPr lang="en-US"/>
          </a:p>
        </p:txBody>
      </p:sp>
      <p:pic>
        <p:nvPicPr>
          <p:cNvPr id="18"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705559" y="4628724"/>
            <a:ext cx="340162" cy="340162"/>
          </a:xfrm>
          <a:prstGeom prst="rect">
            <a:avLst/>
          </a:prstGeom>
        </p:spPr>
      </p:pic>
      <p:sp>
        <p:nvSpPr>
          <p:cNvPr id="19" name="Text 12"/>
          <p:cNvSpPr/>
          <p:nvPr/>
        </p:nvSpPr>
        <p:spPr>
          <a:xfrm>
            <a:off x="1004275" y="5365959"/>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Cost &amp; Insurance</a:t>
            </a:r>
            <a:endParaRPr lang="en-US" sz="2400" dirty="0"/>
          </a:p>
        </p:txBody>
      </p:sp>
      <p:sp>
        <p:nvSpPr>
          <p:cNvPr id="20" name="Text 13"/>
          <p:cNvSpPr/>
          <p:nvPr/>
        </p:nvSpPr>
        <p:spPr>
          <a:xfrm>
            <a:off x="1004275" y="5856378"/>
            <a:ext cx="3742730" cy="1088708"/>
          </a:xfrm>
          <a:prstGeom prst="rect">
            <a:avLst/>
          </a:prstGeom>
          <a:noFill/>
          <a:ln/>
        </p:spPr>
        <p:txBody>
          <a:bodyPr wrap="squar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Consider long-term cost; Prior auth may require lifestyle changes and failure of other meds first</a:t>
            </a:r>
            <a:endParaRPr lang="en-US" sz="2400" dirty="0"/>
          </a:p>
        </p:txBody>
      </p:sp>
      <p:sp>
        <p:nvSpPr>
          <p:cNvPr id="21" name="Shape 14"/>
          <p:cNvSpPr/>
          <p:nvPr/>
        </p:nvSpPr>
        <p:spPr>
          <a:xfrm>
            <a:off x="5200634" y="4458703"/>
            <a:ext cx="4196358" cy="680442"/>
          </a:xfrm>
          <a:prstGeom prst="roundRect">
            <a:avLst>
              <a:gd name="adj" fmla="val 480029"/>
            </a:avLst>
          </a:prstGeom>
          <a:solidFill>
            <a:srgbClr val="F2EEEE"/>
          </a:solidFill>
          <a:ln/>
        </p:spPr>
        <p:txBody>
          <a:bodyPr/>
          <a:lstStyle/>
          <a:p>
            <a:endParaRPr lang="en-US"/>
          </a:p>
        </p:txBody>
      </p:sp>
      <p:pic>
        <p:nvPicPr>
          <p:cNvPr id="22" name="Image 5" descr="preencoded.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128731" y="4628724"/>
            <a:ext cx="340162" cy="340162"/>
          </a:xfrm>
          <a:prstGeom prst="rect">
            <a:avLst/>
          </a:prstGeom>
        </p:spPr>
      </p:pic>
      <p:sp>
        <p:nvSpPr>
          <p:cNvPr id="23" name="Text 15"/>
          <p:cNvSpPr/>
          <p:nvPr/>
        </p:nvSpPr>
        <p:spPr>
          <a:xfrm>
            <a:off x="5427447" y="5365959"/>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Dual Benefits</a:t>
            </a:r>
            <a:endParaRPr lang="en-US" sz="2400" dirty="0"/>
          </a:p>
        </p:txBody>
      </p:sp>
      <p:sp>
        <p:nvSpPr>
          <p:cNvPr id="24" name="Text 16"/>
          <p:cNvSpPr/>
          <p:nvPr/>
        </p:nvSpPr>
        <p:spPr>
          <a:xfrm>
            <a:off x="5427447" y="5856378"/>
            <a:ext cx="3742730" cy="1088708"/>
          </a:xfrm>
          <a:prstGeom prst="rect">
            <a:avLst/>
          </a:prstGeom>
          <a:noFill/>
          <a:ln/>
        </p:spPr>
        <p:txBody>
          <a:bodyPr wrap="square" lIns="0" tIns="0" rIns="0" bIns="0" rtlCol="0" anchor="t"/>
          <a:lstStyle/>
          <a:p>
            <a:pPr>
              <a:lnSpc>
                <a:spcPts val="2850"/>
              </a:lnSpc>
            </a:pPr>
            <a:r>
              <a:rPr lang="en-US" sz="2400" dirty="0">
                <a:solidFill>
                  <a:srgbClr val="4C4C4D"/>
                </a:solidFill>
                <a:latin typeface="Noto Sans"/>
                <a:ea typeface="Noto Sans"/>
                <a:cs typeface="Noto Sans"/>
              </a:rPr>
              <a:t>Topiramate for migraines, phentermine for ADHD, GLP-1 for prediabetes </a:t>
            </a:r>
            <a:r>
              <a:rPr lang="en-US" sz="2400">
                <a:solidFill>
                  <a:srgbClr val="4C4C4D"/>
                </a:solidFill>
                <a:latin typeface="Noto Sans"/>
                <a:ea typeface="Noto Sans"/>
                <a:cs typeface="Noto Sans"/>
              </a:rPr>
              <a:t>or diabetes</a:t>
            </a:r>
            <a:endParaRPr lang="en-US" sz="2400">
              <a:latin typeface="Noto Sans"/>
              <a:ea typeface="Noto Sans"/>
              <a:cs typeface="Noto Sans"/>
            </a:endParaRPr>
          </a:p>
        </p:txBody>
      </p:sp>
    </p:spTree>
    <p:extLst>
      <p:ext uri="{BB962C8B-B14F-4D97-AF65-F5344CB8AC3E}">
        <p14:creationId xmlns:p14="http://schemas.microsoft.com/office/powerpoint/2010/main" val="1232333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793790" y="788075"/>
            <a:ext cx="1321237" cy="397907"/>
          </a:xfrm>
          <a:prstGeom prst="roundRect">
            <a:avLst>
              <a:gd name="adj" fmla="val 6499"/>
            </a:avLst>
          </a:prstGeom>
          <a:solidFill>
            <a:srgbClr val="DAE8F1"/>
          </a:solidFill>
          <a:ln/>
        </p:spPr>
        <p:txBody>
          <a:bodyPr/>
          <a:lstStyle/>
          <a:p>
            <a:endParaRPr lang="en-US"/>
          </a:p>
        </p:txBody>
      </p:sp>
      <p:sp>
        <p:nvSpPr>
          <p:cNvPr id="3" name="Text 1"/>
          <p:cNvSpPr/>
          <p:nvPr/>
        </p:nvSpPr>
        <p:spPr>
          <a:xfrm>
            <a:off x="922972" y="852607"/>
            <a:ext cx="1062871" cy="268843"/>
          </a:xfrm>
          <a:prstGeom prst="rect">
            <a:avLst/>
          </a:prstGeom>
          <a:noFill/>
          <a:ln/>
        </p:spPr>
        <p:txBody>
          <a:bodyPr wrap="none" lIns="0" tIns="0" rIns="0" bIns="0" rtlCol="0" anchor="t"/>
          <a:lstStyle/>
          <a:p>
            <a:pPr marL="0" indent="0" algn="l">
              <a:lnSpc>
                <a:spcPts val="2100"/>
              </a:lnSpc>
              <a:buNone/>
            </a:pPr>
            <a:r>
              <a:rPr lang="en-US" sz="1350" dirty="0">
                <a:solidFill>
                  <a:srgbClr val="4C4C4D"/>
                </a:solidFill>
                <a:latin typeface="Noto Sans" pitchFamily="34" charset="0"/>
                <a:ea typeface="Noto Sans" pitchFamily="34" charset="-122"/>
                <a:cs typeface="Noto Sans" pitchFamily="34" charset="-120"/>
              </a:rPr>
              <a:t>MEDICATION</a:t>
            </a:r>
            <a:endParaRPr lang="en-US" sz="1350" dirty="0"/>
          </a:p>
        </p:txBody>
      </p:sp>
      <p:sp>
        <p:nvSpPr>
          <p:cNvPr id="4" name="Text 2"/>
          <p:cNvSpPr/>
          <p:nvPr/>
        </p:nvSpPr>
        <p:spPr>
          <a:xfrm>
            <a:off x="793790" y="1267778"/>
            <a:ext cx="9131022" cy="673418"/>
          </a:xfrm>
          <a:prstGeom prst="rect">
            <a:avLst/>
          </a:prstGeom>
          <a:noFill/>
          <a:ln/>
        </p:spPr>
        <p:txBody>
          <a:bodyPr wrap="none" lIns="0" tIns="0" rIns="0" bIns="0" rtlCol="0" anchor="t"/>
          <a:lstStyle/>
          <a:p>
            <a:pPr marL="0" indent="0" algn="l">
              <a:lnSpc>
                <a:spcPts val="5300"/>
              </a:lnSpc>
              <a:buNone/>
            </a:pPr>
            <a:r>
              <a:rPr lang="en-US" sz="4200" b="1" dirty="0">
                <a:solidFill>
                  <a:srgbClr val="152D47"/>
                </a:solidFill>
                <a:latin typeface="Lato Bold" pitchFamily="34" charset="0"/>
                <a:ea typeface="Lato Bold" pitchFamily="34" charset="-122"/>
                <a:cs typeface="Lato Bold" pitchFamily="34" charset="-120"/>
              </a:rPr>
              <a:t>Qsymia (Phentermine/Topiramate ER)</a:t>
            </a:r>
            <a:endParaRPr lang="en-US" sz="4200" dirty="0"/>
          </a:p>
        </p:txBody>
      </p:sp>
      <p:sp>
        <p:nvSpPr>
          <p:cNvPr id="5" name="Text 3"/>
          <p:cNvSpPr/>
          <p:nvPr/>
        </p:nvSpPr>
        <p:spPr>
          <a:xfrm>
            <a:off x="793790" y="2248257"/>
            <a:ext cx="13042821" cy="336113"/>
          </a:xfrm>
          <a:prstGeom prst="rect">
            <a:avLst/>
          </a:prstGeom>
          <a:noFill/>
          <a:ln/>
        </p:spPr>
        <p:txBody>
          <a:bodyPr wrap="none" lIns="0" tIns="0" rIns="0" bIns="0" rtlCol="0" anchor="t"/>
          <a:lstStyle/>
          <a:p>
            <a:pPr marL="0" indent="0" algn="l">
              <a:lnSpc>
                <a:spcPts val="2600"/>
              </a:lnSpc>
              <a:buNone/>
            </a:pPr>
            <a:r>
              <a:rPr lang="en-US" sz="2400" dirty="0">
                <a:solidFill>
                  <a:srgbClr val="4C4C4D"/>
                </a:solidFill>
                <a:latin typeface="Noto Sans" pitchFamily="34" charset="0"/>
                <a:ea typeface="Noto Sans" pitchFamily="34" charset="-122"/>
                <a:cs typeface="Noto Sans" pitchFamily="34" charset="-120"/>
              </a:rPr>
              <a:t>FDA-approved ≥12 y.o. | </a:t>
            </a:r>
            <a:r>
              <a:rPr lang="en-US" sz="2400" b="1" dirty="0">
                <a:solidFill>
                  <a:srgbClr val="4C4C4D"/>
                </a:solidFill>
                <a:latin typeface="Noto Sans" pitchFamily="34" charset="0"/>
                <a:ea typeface="Noto Sans" pitchFamily="34" charset="-122"/>
                <a:cs typeface="Noto Sans" pitchFamily="34" charset="-120"/>
              </a:rPr>
              <a:t>~10% BMI reduction</a:t>
            </a:r>
            <a:r>
              <a:rPr lang="en-US" sz="2400" dirty="0">
                <a:solidFill>
                  <a:srgbClr val="4C4C4D"/>
                </a:solidFill>
                <a:latin typeface="Noto Sans" pitchFamily="34" charset="0"/>
                <a:ea typeface="Noto Sans" pitchFamily="34" charset="-122"/>
                <a:cs typeface="Noto Sans" pitchFamily="34" charset="-120"/>
              </a:rPr>
              <a:t> over 52 weeks (vs. 2–5% for each alone)</a:t>
            </a:r>
            <a:endParaRPr lang="en-US" sz="2400" dirty="0"/>
          </a:p>
        </p:txBody>
      </p:sp>
      <p:sp>
        <p:nvSpPr>
          <p:cNvPr id="6" name="Shape 4"/>
          <p:cNvSpPr/>
          <p:nvPr/>
        </p:nvSpPr>
        <p:spPr>
          <a:xfrm>
            <a:off x="826446" y="3044904"/>
            <a:ext cx="2912627" cy="3268723"/>
          </a:xfrm>
          <a:prstGeom prst="roundRect">
            <a:avLst>
              <a:gd name="adj" fmla="val 5392"/>
            </a:avLst>
          </a:prstGeom>
          <a:solidFill>
            <a:srgbClr val="FFFFFF"/>
          </a:solidFill>
          <a:ln w="30480">
            <a:solidFill>
              <a:srgbClr val="D8D4D4"/>
            </a:solidFill>
            <a:prstDash val="solid"/>
          </a:ln>
        </p:spPr>
        <p:txBody>
          <a:bodyPr/>
          <a:lstStyle/>
          <a:p>
            <a:endParaRPr lang="en-US" sz="2400"/>
          </a:p>
        </p:txBody>
      </p:sp>
      <p:sp>
        <p:nvSpPr>
          <p:cNvPr id="7" name="Shape 5"/>
          <p:cNvSpPr/>
          <p:nvPr/>
        </p:nvSpPr>
        <p:spPr>
          <a:xfrm>
            <a:off x="795967" y="3044904"/>
            <a:ext cx="121920" cy="3268724"/>
          </a:xfrm>
          <a:prstGeom prst="roundRect">
            <a:avLst>
              <a:gd name="adj" fmla="val 26512"/>
            </a:avLst>
          </a:prstGeom>
          <a:solidFill>
            <a:srgbClr val="5C97BF"/>
          </a:solidFill>
          <a:ln/>
        </p:spPr>
        <p:txBody>
          <a:bodyPr/>
          <a:lstStyle/>
          <a:p>
            <a:endParaRPr lang="en-US" sz="2400"/>
          </a:p>
        </p:txBody>
      </p:sp>
      <p:sp>
        <p:nvSpPr>
          <p:cNvPr id="8" name="Text 6"/>
          <p:cNvSpPr/>
          <p:nvPr/>
        </p:nvSpPr>
        <p:spPr>
          <a:xfrm>
            <a:off x="1131094" y="3290768"/>
            <a:ext cx="2443758" cy="336590"/>
          </a:xfrm>
          <a:prstGeom prst="rect">
            <a:avLst/>
          </a:prstGeom>
          <a:noFill/>
          <a:ln/>
        </p:spPr>
        <p:txBody>
          <a:bodyPr wrap="none" lIns="0" tIns="0" rIns="0" bIns="0" rtlCol="0" anchor="t"/>
          <a:lstStyle/>
          <a:p>
            <a:pPr marL="0" indent="0" algn="l">
              <a:lnSpc>
                <a:spcPts val="2650"/>
              </a:lnSpc>
              <a:buNone/>
            </a:pPr>
            <a:r>
              <a:rPr lang="en-US" sz="2400" b="1" dirty="0">
                <a:solidFill>
                  <a:srgbClr val="4C4C4D"/>
                </a:solidFill>
                <a:latin typeface="Lato Bold" pitchFamily="34" charset="0"/>
                <a:ea typeface="Lato Bold" pitchFamily="34" charset="-122"/>
                <a:cs typeface="Lato Bold" pitchFamily="34" charset="-120"/>
              </a:rPr>
              <a:t>Phentermine</a:t>
            </a:r>
            <a:endParaRPr lang="en-US" sz="2400" dirty="0"/>
          </a:p>
        </p:txBody>
      </p:sp>
      <p:sp>
        <p:nvSpPr>
          <p:cNvPr id="9" name="Text 7"/>
          <p:cNvSpPr/>
          <p:nvPr/>
        </p:nvSpPr>
        <p:spPr>
          <a:xfrm>
            <a:off x="1026653" y="3798446"/>
            <a:ext cx="2672358" cy="1680567"/>
          </a:xfrm>
          <a:prstGeom prst="rect">
            <a:avLst/>
          </a:prstGeom>
          <a:noFill/>
          <a:ln/>
        </p:spPr>
        <p:txBody>
          <a:bodyPr wrap="square" lIns="0" tIns="0" rIns="0" bIns="0" rtlCol="0" anchor="t"/>
          <a:lstStyle/>
          <a:p>
            <a:r>
              <a:rPr lang="en-US" sz="2400" dirty="0">
                <a:solidFill>
                  <a:srgbClr val="4C4C4D"/>
                </a:solidFill>
                <a:latin typeface="Noto Sans"/>
                <a:ea typeface="Noto Sans"/>
                <a:cs typeface="Noto Sans"/>
              </a:rPr>
              <a:t>Sympathomimetic · FDA approved </a:t>
            </a:r>
            <a:r>
              <a:rPr lang="en-US" sz="2400">
                <a:solidFill>
                  <a:srgbClr val="4C4C4D"/>
                </a:solidFill>
                <a:latin typeface="Noto Sans"/>
                <a:ea typeface="Noto Sans"/>
                <a:cs typeface="Noto Sans"/>
              </a:rPr>
              <a:t>&gt;16 y.o. alone</a:t>
            </a:r>
            <a:endParaRPr lang="en-US"/>
          </a:p>
        </p:txBody>
      </p:sp>
      <p:sp>
        <p:nvSpPr>
          <p:cNvPr id="10" name="Shape 8"/>
          <p:cNvSpPr/>
          <p:nvPr/>
        </p:nvSpPr>
        <p:spPr>
          <a:xfrm>
            <a:off x="4058040" y="3044904"/>
            <a:ext cx="2994270" cy="3268723"/>
          </a:xfrm>
          <a:prstGeom prst="roundRect">
            <a:avLst>
              <a:gd name="adj" fmla="val 5392"/>
            </a:avLst>
          </a:prstGeom>
          <a:solidFill>
            <a:srgbClr val="FFFFFF"/>
          </a:solidFill>
          <a:ln w="30480">
            <a:solidFill>
              <a:srgbClr val="D8D4D4"/>
            </a:solidFill>
            <a:prstDash val="solid"/>
          </a:ln>
        </p:spPr>
        <p:txBody>
          <a:bodyPr/>
          <a:lstStyle/>
          <a:p>
            <a:endParaRPr lang="en-US" sz="2400"/>
          </a:p>
        </p:txBody>
      </p:sp>
      <p:sp>
        <p:nvSpPr>
          <p:cNvPr id="11" name="Shape 9"/>
          <p:cNvSpPr/>
          <p:nvPr/>
        </p:nvSpPr>
        <p:spPr>
          <a:xfrm>
            <a:off x="4060219" y="3044904"/>
            <a:ext cx="138248" cy="3252395"/>
          </a:xfrm>
          <a:prstGeom prst="roundRect">
            <a:avLst>
              <a:gd name="adj" fmla="val 26512"/>
            </a:avLst>
          </a:prstGeom>
          <a:solidFill>
            <a:srgbClr val="5C97BF"/>
          </a:solidFill>
          <a:ln/>
        </p:spPr>
        <p:txBody>
          <a:bodyPr/>
          <a:lstStyle/>
          <a:p>
            <a:endParaRPr lang="en-US" sz="2400"/>
          </a:p>
        </p:txBody>
      </p:sp>
      <p:sp>
        <p:nvSpPr>
          <p:cNvPr id="12" name="Text 10"/>
          <p:cNvSpPr/>
          <p:nvPr/>
        </p:nvSpPr>
        <p:spPr>
          <a:xfrm>
            <a:off x="4362688" y="3290768"/>
            <a:ext cx="2443758" cy="336590"/>
          </a:xfrm>
          <a:prstGeom prst="rect">
            <a:avLst/>
          </a:prstGeom>
          <a:noFill/>
          <a:ln/>
        </p:spPr>
        <p:txBody>
          <a:bodyPr wrap="none" lIns="0" tIns="0" rIns="0" bIns="0" rtlCol="0" anchor="t"/>
          <a:lstStyle/>
          <a:p>
            <a:pPr marL="0" indent="0" algn="l">
              <a:lnSpc>
                <a:spcPts val="2650"/>
              </a:lnSpc>
              <a:buNone/>
            </a:pPr>
            <a:r>
              <a:rPr lang="en-US" sz="2400" b="1" dirty="0">
                <a:solidFill>
                  <a:srgbClr val="4C4C4D"/>
                </a:solidFill>
                <a:latin typeface="Lato Bold" pitchFamily="34" charset="0"/>
                <a:ea typeface="Lato Bold" pitchFamily="34" charset="-122"/>
                <a:cs typeface="Lato Bold" pitchFamily="34" charset="-120"/>
              </a:rPr>
              <a:t>Topiramate</a:t>
            </a:r>
            <a:endParaRPr lang="en-US" sz="2400" dirty="0"/>
          </a:p>
        </p:txBody>
      </p:sp>
      <p:sp>
        <p:nvSpPr>
          <p:cNvPr id="13" name="Text 11"/>
          <p:cNvSpPr/>
          <p:nvPr/>
        </p:nvSpPr>
        <p:spPr>
          <a:xfrm>
            <a:off x="4356218" y="3815699"/>
            <a:ext cx="2672358" cy="1680567"/>
          </a:xfrm>
          <a:prstGeom prst="rect">
            <a:avLst/>
          </a:prstGeom>
          <a:noFill/>
          <a:ln/>
        </p:spPr>
        <p:txBody>
          <a:bodyPr wrap="square" lIns="0" tIns="0" rIns="0" bIns="0" rtlCol="0" anchor="t"/>
          <a:lstStyle/>
          <a:p>
            <a:r>
              <a:rPr lang="en-US" sz="2400" dirty="0">
                <a:solidFill>
                  <a:srgbClr val="4C4C4D"/>
                </a:solidFill>
                <a:latin typeface="Noto Sans"/>
                <a:ea typeface="Noto Sans"/>
                <a:cs typeface="Noto Sans"/>
              </a:rPr>
              <a:t>Neurotransmitter modulator · FDA </a:t>
            </a:r>
            <a:r>
              <a:rPr lang="en-US" sz="2400">
                <a:solidFill>
                  <a:srgbClr val="4C4C4D"/>
                </a:solidFill>
                <a:latin typeface="Noto Sans"/>
                <a:ea typeface="Noto Sans"/>
                <a:cs typeface="Noto Sans"/>
              </a:rPr>
              <a:t>approved for migraines &amp; seizures</a:t>
            </a:r>
            <a:endParaRPr lang="en-US"/>
          </a:p>
        </p:txBody>
      </p:sp>
      <p:sp>
        <p:nvSpPr>
          <p:cNvPr id="14" name="Shape 12"/>
          <p:cNvSpPr/>
          <p:nvPr/>
        </p:nvSpPr>
        <p:spPr>
          <a:xfrm>
            <a:off x="7310590" y="3044903"/>
            <a:ext cx="3285718" cy="3279775"/>
          </a:xfrm>
          <a:prstGeom prst="roundRect">
            <a:avLst>
              <a:gd name="adj" fmla="val 1215"/>
            </a:avLst>
          </a:prstGeom>
          <a:solidFill>
            <a:srgbClr val="F2EEEE"/>
          </a:solidFill>
          <a:ln/>
        </p:spPr>
        <p:txBody>
          <a:bodyPr/>
          <a:lstStyle/>
          <a:p>
            <a:endParaRPr lang="en-US" sz="2400"/>
          </a:p>
        </p:txBody>
      </p:sp>
      <p:sp>
        <p:nvSpPr>
          <p:cNvPr id="15" name="Text 13"/>
          <p:cNvSpPr/>
          <p:nvPr/>
        </p:nvSpPr>
        <p:spPr>
          <a:xfrm>
            <a:off x="7645819" y="3260288"/>
            <a:ext cx="2596158" cy="344210"/>
          </a:xfrm>
          <a:prstGeom prst="rect">
            <a:avLst/>
          </a:prstGeom>
          <a:noFill/>
          <a:ln/>
        </p:spPr>
        <p:txBody>
          <a:bodyPr wrap="none" lIns="0" tIns="0" rIns="0" bIns="0" rtlCol="0" anchor="t"/>
          <a:lstStyle/>
          <a:p>
            <a:pPr marL="0" indent="0" algn="l">
              <a:lnSpc>
                <a:spcPts val="2650"/>
              </a:lnSpc>
              <a:buNone/>
            </a:pPr>
            <a:r>
              <a:rPr lang="en-US" sz="2400" b="1" dirty="0">
                <a:solidFill>
                  <a:srgbClr val="000000"/>
                </a:solidFill>
                <a:latin typeface="Lato Bold" pitchFamily="34" charset="0"/>
                <a:ea typeface="Lato Bold" pitchFamily="34" charset="-122"/>
                <a:cs typeface="Lato Bold" pitchFamily="34" charset="-120"/>
              </a:rPr>
              <a:t>⚠️</a:t>
            </a:r>
            <a:r>
              <a:rPr lang="en-US" sz="2400" b="1" dirty="0">
                <a:solidFill>
                  <a:srgbClr val="4C4C4D"/>
                </a:solidFill>
                <a:latin typeface="Lato Bold" pitchFamily="34" charset="0"/>
                <a:ea typeface="Lato Bold" pitchFamily="34" charset="-122"/>
                <a:cs typeface="Lato Bold" pitchFamily="34" charset="-120"/>
              </a:rPr>
              <a:t> Key Side Effects</a:t>
            </a:r>
            <a:endParaRPr lang="en-US" sz="2400" dirty="0"/>
          </a:p>
        </p:txBody>
      </p:sp>
      <p:sp>
        <p:nvSpPr>
          <p:cNvPr id="16" name="Text 14"/>
          <p:cNvSpPr/>
          <p:nvPr/>
        </p:nvSpPr>
        <p:spPr>
          <a:xfrm>
            <a:off x="7559554" y="3809167"/>
            <a:ext cx="2792100" cy="1680567"/>
          </a:xfrm>
          <a:prstGeom prst="rect">
            <a:avLst/>
          </a:prstGeom>
          <a:noFill/>
          <a:ln/>
        </p:spPr>
        <p:txBody>
          <a:bodyPr wrap="square" lIns="0" tIns="0" rIns="0" bIns="0" rtlCol="0" anchor="t"/>
          <a:lstStyle/>
          <a:p>
            <a:pPr marL="0" indent="0" algn="l">
              <a:buNone/>
            </a:pPr>
            <a:r>
              <a:rPr lang="en-US" sz="2400" dirty="0">
                <a:solidFill>
                  <a:srgbClr val="4C4C4D"/>
                </a:solidFill>
                <a:latin typeface="Noto Sans"/>
                <a:ea typeface="Noto Sans"/>
                <a:cs typeface="Noto Sans"/>
              </a:rPr>
              <a:t>Tachycardia, </a:t>
            </a:r>
            <a:r>
              <a:rPr lang="en-US" sz="2400">
                <a:solidFill>
                  <a:srgbClr val="4C4C4D"/>
                </a:solidFill>
                <a:latin typeface="Noto Sans"/>
                <a:ea typeface="Noto Sans"/>
                <a:cs typeface="Noto Sans"/>
              </a:rPr>
              <a:t>HTN, </a:t>
            </a:r>
            <a:r>
              <a:rPr lang="en-US" sz="2400" dirty="0">
                <a:solidFill>
                  <a:srgbClr val="4C4C4D"/>
                </a:solidFill>
                <a:latin typeface="Noto Sans"/>
                <a:ea typeface="Noto Sans"/>
                <a:cs typeface="Noto Sans"/>
              </a:rPr>
              <a:t>cognitive slowing, mood changes, kidney stones, metabolic acidosis, paresthesias</a:t>
            </a:r>
            <a:endParaRPr lang="en-US" sz="2400" dirty="0">
              <a:latin typeface="Noto Sans"/>
              <a:ea typeface="Noto Sans"/>
              <a:cs typeface="Noto Sans"/>
            </a:endParaRPr>
          </a:p>
        </p:txBody>
      </p:sp>
      <p:sp>
        <p:nvSpPr>
          <p:cNvPr id="17" name="Shape 15"/>
          <p:cNvSpPr/>
          <p:nvPr/>
        </p:nvSpPr>
        <p:spPr>
          <a:xfrm>
            <a:off x="10915275" y="3044904"/>
            <a:ext cx="3187747" cy="3281930"/>
          </a:xfrm>
          <a:prstGeom prst="roundRect">
            <a:avLst>
              <a:gd name="adj" fmla="val 1215"/>
            </a:avLst>
          </a:prstGeom>
          <a:solidFill>
            <a:srgbClr val="F2EEEE"/>
          </a:solidFill>
          <a:ln/>
        </p:spPr>
        <p:txBody>
          <a:bodyPr/>
          <a:lstStyle/>
          <a:p>
            <a:endParaRPr lang="en-US" sz="2400"/>
          </a:p>
        </p:txBody>
      </p:sp>
      <p:sp>
        <p:nvSpPr>
          <p:cNvPr id="18" name="Text 16"/>
          <p:cNvSpPr/>
          <p:nvPr/>
        </p:nvSpPr>
        <p:spPr>
          <a:xfrm>
            <a:off x="11032688" y="3260288"/>
            <a:ext cx="2596158" cy="344210"/>
          </a:xfrm>
          <a:prstGeom prst="rect">
            <a:avLst/>
          </a:prstGeom>
          <a:noFill/>
          <a:ln/>
        </p:spPr>
        <p:txBody>
          <a:bodyPr wrap="none" lIns="0" tIns="0" rIns="0" bIns="0" rtlCol="0" anchor="t"/>
          <a:lstStyle/>
          <a:p>
            <a:pPr marL="0" indent="0" algn="l">
              <a:lnSpc>
                <a:spcPts val="2650"/>
              </a:lnSpc>
              <a:buNone/>
            </a:pPr>
            <a:r>
              <a:rPr lang="en-US" sz="2400" b="1" dirty="0">
                <a:solidFill>
                  <a:srgbClr val="000000"/>
                </a:solidFill>
                <a:latin typeface="Lato Bold" pitchFamily="34" charset="0"/>
                <a:ea typeface="Lato Bold" pitchFamily="34" charset="-122"/>
                <a:cs typeface="Lato Bold" pitchFamily="34" charset="-120"/>
              </a:rPr>
              <a:t>🚫</a:t>
            </a:r>
            <a:r>
              <a:rPr lang="en-US" sz="2400" b="1" dirty="0">
                <a:solidFill>
                  <a:srgbClr val="4C4C4D"/>
                </a:solidFill>
                <a:latin typeface="Lato Bold" pitchFamily="34" charset="0"/>
                <a:ea typeface="Lato Bold" pitchFamily="34" charset="-122"/>
                <a:cs typeface="Lato Bold" pitchFamily="34" charset="-120"/>
              </a:rPr>
              <a:t> Contraindications</a:t>
            </a:r>
            <a:endParaRPr lang="en-US" sz="2400" dirty="0"/>
          </a:p>
        </p:txBody>
      </p:sp>
      <p:sp>
        <p:nvSpPr>
          <p:cNvPr id="19" name="Text 17"/>
          <p:cNvSpPr/>
          <p:nvPr/>
        </p:nvSpPr>
        <p:spPr>
          <a:xfrm>
            <a:off x="10941188" y="3809167"/>
            <a:ext cx="3037028" cy="1680567"/>
          </a:xfrm>
          <a:prstGeom prst="rect">
            <a:avLst/>
          </a:prstGeom>
          <a:noFill/>
          <a:ln/>
        </p:spPr>
        <p:txBody>
          <a:bodyPr wrap="square" lIns="0" tIns="0" rIns="0" bIns="0" rtlCol="0" anchor="t"/>
          <a:lstStyle/>
          <a:p>
            <a:r>
              <a:rPr lang="en-US" sz="2400" dirty="0">
                <a:solidFill>
                  <a:srgbClr val="4C4C4D"/>
                </a:solidFill>
                <a:latin typeface="Noto Sans"/>
                <a:ea typeface="Noto Sans"/>
                <a:cs typeface="Noto Sans"/>
              </a:rPr>
              <a:t>CVD, uncontrolled </a:t>
            </a:r>
            <a:r>
              <a:rPr lang="en-US" sz="2400">
                <a:solidFill>
                  <a:srgbClr val="4C4C4D"/>
                </a:solidFill>
                <a:latin typeface="Noto Sans"/>
                <a:ea typeface="Noto Sans"/>
                <a:cs typeface="Noto Sans"/>
              </a:rPr>
              <a:t>HTN, hyperthyroidism, glaucoma, </a:t>
            </a:r>
            <a:r>
              <a:rPr lang="en-US" sz="2400" dirty="0">
                <a:solidFill>
                  <a:srgbClr val="4C4C4D"/>
                </a:solidFill>
                <a:latin typeface="Noto Sans"/>
                <a:ea typeface="Noto Sans"/>
                <a:cs typeface="Noto Sans"/>
              </a:rPr>
              <a:t>pregnancy, MAOI use within 14 </a:t>
            </a:r>
            <a:r>
              <a:rPr lang="en-US" sz="2400">
                <a:solidFill>
                  <a:srgbClr val="4C4C4D"/>
                </a:solidFill>
                <a:latin typeface="Noto Sans"/>
                <a:ea typeface="Noto Sans"/>
                <a:cs typeface="Noto Sans"/>
              </a:rPr>
              <a:t>days</a:t>
            </a:r>
            <a:endParaRPr lang="en-US"/>
          </a:p>
        </p:txBody>
      </p:sp>
    </p:spTree>
    <p:extLst>
      <p:ext uri="{BB962C8B-B14F-4D97-AF65-F5344CB8AC3E}">
        <p14:creationId xmlns:p14="http://schemas.microsoft.com/office/powerpoint/2010/main" val="958809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4" name="Text 1"/>
          <p:cNvSpPr/>
          <p:nvPr/>
        </p:nvSpPr>
        <p:spPr>
          <a:xfrm>
            <a:off x="1018077" y="2028232"/>
            <a:ext cx="5670590" cy="708779"/>
          </a:xfrm>
          <a:prstGeom prst="rect">
            <a:avLst/>
          </a:prstGeom>
          <a:noFill/>
          <a:ln/>
        </p:spPr>
        <p:txBody>
          <a:bodyPr wrap="none" lIns="0" tIns="0" rIns="0" bIns="0" rtlCol="0" anchor="t"/>
          <a:lstStyle/>
          <a:p>
            <a:pPr marL="0" indent="0" algn="l">
              <a:lnSpc>
                <a:spcPts val="5550"/>
              </a:lnSpc>
              <a:buNone/>
            </a:pPr>
            <a:r>
              <a:rPr lang="en-US" sz="4450" b="1">
                <a:solidFill>
                  <a:srgbClr val="152D47"/>
                </a:solidFill>
                <a:latin typeface="Lato Bold" pitchFamily="34" charset="0"/>
                <a:ea typeface="Lato Bold" pitchFamily="34" charset="-122"/>
                <a:cs typeface="Lato Bold" pitchFamily="34" charset="-120"/>
              </a:rPr>
              <a:t>Learning Objectives</a:t>
            </a:r>
            <a:endParaRPr lang="en-US" sz="4450"/>
          </a:p>
        </p:txBody>
      </p:sp>
      <p:sp>
        <p:nvSpPr>
          <p:cNvPr id="5" name="Shape 2"/>
          <p:cNvSpPr/>
          <p:nvPr/>
        </p:nvSpPr>
        <p:spPr>
          <a:xfrm>
            <a:off x="1018077" y="3077172"/>
            <a:ext cx="510302" cy="510302"/>
          </a:xfrm>
          <a:prstGeom prst="roundRect">
            <a:avLst>
              <a:gd name="adj" fmla="val 6667"/>
            </a:avLst>
          </a:prstGeom>
          <a:solidFill>
            <a:srgbClr val="F2EEEE"/>
          </a:solidFill>
          <a:ln/>
        </p:spPr>
        <p:txBody>
          <a:bodyPr/>
          <a:lstStyle/>
          <a:p>
            <a:endParaRPr lang="en-US" sz="2800"/>
          </a:p>
        </p:txBody>
      </p:sp>
      <p:sp>
        <p:nvSpPr>
          <p:cNvPr id="6" name="Text 3"/>
          <p:cNvSpPr/>
          <p:nvPr/>
        </p:nvSpPr>
        <p:spPr>
          <a:xfrm>
            <a:off x="1103147" y="3119677"/>
            <a:ext cx="340162" cy="425291"/>
          </a:xfrm>
          <a:prstGeom prst="rect">
            <a:avLst/>
          </a:prstGeom>
          <a:noFill/>
          <a:ln/>
        </p:spPr>
        <p:txBody>
          <a:bodyPr wrap="none" lIns="0" tIns="0" rIns="0" bIns="0" rtlCol="0" anchor="t"/>
          <a:lstStyle/>
          <a:p>
            <a:pPr marL="0" indent="0" algn="ctr">
              <a:lnSpc>
                <a:spcPts val="2650"/>
              </a:lnSpc>
              <a:buNone/>
            </a:pPr>
            <a:r>
              <a:rPr lang="en-US" sz="2800" b="1">
                <a:solidFill>
                  <a:srgbClr val="4C4C4D"/>
                </a:solidFill>
                <a:latin typeface="Lato Bold" pitchFamily="34" charset="0"/>
                <a:ea typeface="Lato Bold" pitchFamily="34" charset="-122"/>
                <a:cs typeface="Lato Bold" pitchFamily="34" charset="-120"/>
              </a:rPr>
              <a:t>1</a:t>
            </a:r>
            <a:endParaRPr lang="en-US" sz="2800"/>
          </a:p>
        </p:txBody>
      </p:sp>
      <p:sp>
        <p:nvSpPr>
          <p:cNvPr id="7" name="Text 4"/>
          <p:cNvSpPr/>
          <p:nvPr/>
        </p:nvSpPr>
        <p:spPr>
          <a:xfrm>
            <a:off x="1755193" y="3155039"/>
            <a:ext cx="3302556" cy="354330"/>
          </a:xfrm>
          <a:prstGeom prst="rect">
            <a:avLst/>
          </a:prstGeom>
          <a:noFill/>
          <a:ln/>
        </p:spPr>
        <p:txBody>
          <a:bodyPr wrap="none" lIns="0" tIns="0" rIns="0" bIns="0" rtlCol="0" anchor="t"/>
          <a:lstStyle/>
          <a:p>
            <a:pPr>
              <a:lnSpc>
                <a:spcPts val="2750"/>
              </a:lnSpc>
            </a:pPr>
            <a:r>
              <a:rPr lang="en-US" sz="2800" b="1">
                <a:solidFill>
                  <a:srgbClr val="4C4C4D"/>
                </a:solidFill>
                <a:latin typeface="Lato Bold"/>
                <a:ea typeface="Lato Bold"/>
                <a:cs typeface="Lato Bold"/>
              </a:rPr>
              <a:t>2023 AAP CPG</a:t>
            </a:r>
            <a:endParaRPr lang="en-US" sz="2800">
              <a:latin typeface="Lato Bold"/>
              <a:ea typeface="Lato Bold"/>
              <a:cs typeface="Lato Bold"/>
            </a:endParaRPr>
          </a:p>
        </p:txBody>
      </p:sp>
      <p:sp>
        <p:nvSpPr>
          <p:cNvPr id="8" name="Text 5"/>
          <p:cNvSpPr/>
          <p:nvPr/>
        </p:nvSpPr>
        <p:spPr>
          <a:xfrm>
            <a:off x="1755193" y="3645457"/>
            <a:ext cx="3421499" cy="1451610"/>
          </a:xfrm>
          <a:prstGeom prst="rect">
            <a:avLst/>
          </a:prstGeom>
          <a:noFill/>
          <a:ln/>
        </p:spPr>
        <p:txBody>
          <a:bodyPr wrap="square" lIns="0" tIns="0" rIns="0" bIns="0" rtlCol="0" anchor="t"/>
          <a:lstStyle/>
          <a:p>
            <a:pPr>
              <a:lnSpc>
                <a:spcPts val="2850"/>
              </a:lnSpc>
            </a:pPr>
            <a:r>
              <a:rPr lang="en-US" sz="2800">
                <a:solidFill>
                  <a:srgbClr val="4C4C4D"/>
                </a:solidFill>
                <a:latin typeface="Noto Sans"/>
                <a:ea typeface="Noto Sans"/>
                <a:cs typeface="Noto Sans"/>
              </a:rPr>
              <a:t>Apply the guidelines to </a:t>
            </a:r>
            <a:r>
              <a:rPr lang="en-US" sz="2800" dirty="0">
                <a:solidFill>
                  <a:srgbClr val="4C4C4D"/>
                </a:solidFill>
                <a:latin typeface="Noto Sans"/>
                <a:ea typeface="Noto Sans"/>
                <a:cs typeface="Noto Sans"/>
              </a:rPr>
              <a:t>evaluation, lifestyle treatment, pharmacotherapy, and referral for bariatric surgery.</a:t>
            </a:r>
            <a:endParaRPr lang="en-US" sz="2800" dirty="0"/>
          </a:p>
        </p:txBody>
      </p:sp>
      <p:sp>
        <p:nvSpPr>
          <p:cNvPr id="9" name="Shape 6"/>
          <p:cNvSpPr/>
          <p:nvPr/>
        </p:nvSpPr>
        <p:spPr>
          <a:xfrm>
            <a:off x="5460180" y="3077172"/>
            <a:ext cx="510302" cy="510302"/>
          </a:xfrm>
          <a:prstGeom prst="roundRect">
            <a:avLst>
              <a:gd name="adj" fmla="val 6667"/>
            </a:avLst>
          </a:prstGeom>
          <a:solidFill>
            <a:srgbClr val="F2EEEE"/>
          </a:solidFill>
          <a:ln/>
        </p:spPr>
        <p:txBody>
          <a:bodyPr/>
          <a:lstStyle/>
          <a:p>
            <a:endParaRPr lang="en-US" sz="2800"/>
          </a:p>
        </p:txBody>
      </p:sp>
      <p:sp>
        <p:nvSpPr>
          <p:cNvPr id="10" name="Text 7"/>
          <p:cNvSpPr/>
          <p:nvPr/>
        </p:nvSpPr>
        <p:spPr>
          <a:xfrm>
            <a:off x="5545250" y="3119677"/>
            <a:ext cx="340162" cy="425291"/>
          </a:xfrm>
          <a:prstGeom prst="rect">
            <a:avLst/>
          </a:prstGeom>
          <a:noFill/>
          <a:ln/>
        </p:spPr>
        <p:txBody>
          <a:bodyPr wrap="none" lIns="0" tIns="0" rIns="0" bIns="0" rtlCol="0" anchor="t"/>
          <a:lstStyle/>
          <a:p>
            <a:pPr marL="0" indent="0" algn="ctr">
              <a:lnSpc>
                <a:spcPts val="2650"/>
              </a:lnSpc>
              <a:buNone/>
            </a:pPr>
            <a:r>
              <a:rPr lang="en-US" sz="2800" b="1">
                <a:solidFill>
                  <a:srgbClr val="4C4C4D"/>
                </a:solidFill>
                <a:latin typeface="Lato Bold" pitchFamily="34" charset="0"/>
                <a:ea typeface="Lato Bold" pitchFamily="34" charset="-122"/>
                <a:cs typeface="Lato Bold" pitchFamily="34" charset="-120"/>
              </a:rPr>
              <a:t>2</a:t>
            </a:r>
            <a:endParaRPr lang="en-US" sz="2800"/>
          </a:p>
        </p:txBody>
      </p:sp>
      <p:sp>
        <p:nvSpPr>
          <p:cNvPr id="11" name="Text 8"/>
          <p:cNvSpPr/>
          <p:nvPr/>
        </p:nvSpPr>
        <p:spPr>
          <a:xfrm>
            <a:off x="6197295" y="3138414"/>
            <a:ext cx="2910820" cy="1436291"/>
          </a:xfrm>
          <a:prstGeom prst="rect">
            <a:avLst/>
          </a:prstGeom>
          <a:noFill/>
          <a:ln/>
          <a:effectLst/>
        </p:spPr>
        <p:txBody>
          <a:bodyPr wrap="square" lIns="0" tIns="0" rIns="0" bIns="0" rtlCol="0" anchor="t">
            <a:spAutoFit/>
          </a:bodyPr>
          <a:lstStyle/>
          <a:p>
            <a:pPr>
              <a:lnSpc>
                <a:spcPts val="2750"/>
              </a:lnSpc>
            </a:pPr>
            <a:r>
              <a:rPr lang="en-US" sz="2800" b="1" dirty="0">
                <a:solidFill>
                  <a:srgbClr val="4C4C4D"/>
                </a:solidFill>
                <a:latin typeface="Lato Bold"/>
                <a:ea typeface="Lato Bold"/>
                <a:cs typeface="Lato Bold"/>
              </a:rPr>
              <a:t>Intensive Health Behavior and Lifestyle </a:t>
            </a:r>
            <a:r>
              <a:rPr lang="en-US" sz="2800" b="1">
                <a:solidFill>
                  <a:srgbClr val="4C4C4D"/>
                </a:solidFill>
                <a:latin typeface="Lato Bold"/>
                <a:ea typeface="Lato Bold"/>
                <a:cs typeface="Lato Bold"/>
              </a:rPr>
              <a:t>Treatment</a:t>
            </a:r>
            <a:endParaRPr lang="en-US" sz="2800" b="1" dirty="0">
              <a:solidFill>
                <a:srgbClr val="4C4C4D"/>
              </a:solidFill>
              <a:latin typeface="Lato Bold"/>
              <a:ea typeface="Lato Bold"/>
              <a:cs typeface="Lato Bold"/>
            </a:endParaRPr>
          </a:p>
        </p:txBody>
      </p:sp>
      <p:sp>
        <p:nvSpPr>
          <p:cNvPr id="12" name="Text 9"/>
          <p:cNvSpPr/>
          <p:nvPr/>
        </p:nvSpPr>
        <p:spPr>
          <a:xfrm>
            <a:off x="6197295" y="4722034"/>
            <a:ext cx="3421499" cy="1451610"/>
          </a:xfrm>
          <a:prstGeom prst="rect">
            <a:avLst/>
          </a:prstGeom>
          <a:noFill/>
          <a:ln/>
        </p:spPr>
        <p:txBody>
          <a:bodyPr wrap="square" lIns="0" tIns="0" rIns="0" bIns="0" rtlCol="0" anchor="t"/>
          <a:lstStyle/>
          <a:p>
            <a:pPr>
              <a:lnSpc>
                <a:spcPts val="2850"/>
              </a:lnSpc>
            </a:pPr>
            <a:r>
              <a:rPr lang="en-US" sz="2800">
                <a:solidFill>
                  <a:srgbClr val="4C4C4D"/>
                </a:solidFill>
                <a:latin typeface="Noto Sans"/>
                <a:ea typeface="Noto Sans"/>
                <a:cs typeface="Noto Sans"/>
              </a:rPr>
              <a:t>Provide age-appropriate </a:t>
            </a:r>
            <a:r>
              <a:rPr lang="en-US" sz="2800" dirty="0">
                <a:solidFill>
                  <a:srgbClr val="4C4C4D"/>
                </a:solidFill>
                <a:latin typeface="Noto Sans"/>
                <a:ea typeface="Noto Sans"/>
                <a:cs typeface="Noto Sans"/>
              </a:rPr>
              <a:t>family-centered lifestyle counseling</a:t>
            </a:r>
            <a:endParaRPr lang="en-US" sz="2800" dirty="0"/>
          </a:p>
        </p:txBody>
      </p:sp>
      <p:sp>
        <p:nvSpPr>
          <p:cNvPr id="13" name="Shape 10"/>
          <p:cNvSpPr/>
          <p:nvPr/>
        </p:nvSpPr>
        <p:spPr>
          <a:xfrm>
            <a:off x="9902282" y="3077172"/>
            <a:ext cx="510302" cy="510302"/>
          </a:xfrm>
          <a:prstGeom prst="roundRect">
            <a:avLst>
              <a:gd name="adj" fmla="val 6667"/>
            </a:avLst>
          </a:prstGeom>
          <a:solidFill>
            <a:srgbClr val="F2EEEE"/>
          </a:solidFill>
          <a:ln/>
        </p:spPr>
        <p:txBody>
          <a:bodyPr/>
          <a:lstStyle/>
          <a:p>
            <a:endParaRPr lang="en-US" sz="2800"/>
          </a:p>
        </p:txBody>
      </p:sp>
      <p:sp>
        <p:nvSpPr>
          <p:cNvPr id="14" name="Text 11"/>
          <p:cNvSpPr/>
          <p:nvPr/>
        </p:nvSpPr>
        <p:spPr>
          <a:xfrm>
            <a:off x="9987352" y="3119677"/>
            <a:ext cx="340162" cy="425291"/>
          </a:xfrm>
          <a:prstGeom prst="rect">
            <a:avLst/>
          </a:prstGeom>
          <a:noFill/>
          <a:ln/>
        </p:spPr>
        <p:txBody>
          <a:bodyPr wrap="none" lIns="0" tIns="0" rIns="0" bIns="0" rtlCol="0" anchor="t"/>
          <a:lstStyle/>
          <a:p>
            <a:pPr marL="0" indent="0" algn="ctr">
              <a:lnSpc>
                <a:spcPts val="2650"/>
              </a:lnSpc>
              <a:buNone/>
            </a:pPr>
            <a:r>
              <a:rPr lang="en-US" sz="2800" b="1">
                <a:solidFill>
                  <a:srgbClr val="4C4C4D"/>
                </a:solidFill>
                <a:latin typeface="Lato Bold" pitchFamily="34" charset="0"/>
                <a:ea typeface="Lato Bold" pitchFamily="34" charset="-122"/>
                <a:cs typeface="Lato Bold" pitchFamily="34" charset="-120"/>
              </a:rPr>
              <a:t>3</a:t>
            </a:r>
            <a:endParaRPr lang="en-US" sz="2800"/>
          </a:p>
        </p:txBody>
      </p:sp>
      <p:sp>
        <p:nvSpPr>
          <p:cNvPr id="15" name="Text 12"/>
          <p:cNvSpPr/>
          <p:nvPr/>
        </p:nvSpPr>
        <p:spPr>
          <a:xfrm>
            <a:off x="10639398" y="3130977"/>
            <a:ext cx="3424689" cy="726427"/>
          </a:xfrm>
          <a:prstGeom prst="rect">
            <a:avLst/>
          </a:prstGeom>
          <a:noFill/>
          <a:ln/>
          <a:effectLst/>
        </p:spPr>
        <p:txBody>
          <a:bodyPr wrap="square" lIns="0" tIns="0" rIns="0" bIns="0" rtlCol="0" anchor="t">
            <a:noAutofit/>
          </a:bodyPr>
          <a:lstStyle/>
          <a:p>
            <a:pPr>
              <a:lnSpc>
                <a:spcPts val="2750"/>
              </a:lnSpc>
            </a:pPr>
            <a:r>
              <a:rPr lang="en-US" sz="2800" b="1">
                <a:solidFill>
                  <a:srgbClr val="4C4C4D"/>
                </a:solidFill>
                <a:latin typeface="Lato Bold"/>
                <a:ea typeface="Lato Bold"/>
                <a:cs typeface="Lato Bold"/>
              </a:rPr>
              <a:t>Comorbidities</a:t>
            </a:r>
          </a:p>
        </p:txBody>
      </p:sp>
      <p:sp>
        <p:nvSpPr>
          <p:cNvPr id="16" name="Text 13"/>
          <p:cNvSpPr/>
          <p:nvPr/>
        </p:nvSpPr>
        <p:spPr>
          <a:xfrm>
            <a:off x="10639398" y="3642006"/>
            <a:ext cx="3421499" cy="1088708"/>
          </a:xfrm>
          <a:prstGeom prst="rect">
            <a:avLst/>
          </a:prstGeom>
          <a:noFill/>
          <a:ln/>
        </p:spPr>
        <p:txBody>
          <a:bodyPr wrap="square" lIns="0" tIns="0" rIns="0" bIns="0" rtlCol="0" anchor="t"/>
          <a:lstStyle/>
          <a:p>
            <a:pPr>
              <a:lnSpc>
                <a:spcPts val="2850"/>
              </a:lnSpc>
            </a:pPr>
            <a:r>
              <a:rPr lang="en-US" sz="2800">
                <a:solidFill>
                  <a:srgbClr val="4C4C4D"/>
                </a:solidFill>
                <a:latin typeface="Noto Sans"/>
                <a:ea typeface="Noto Sans"/>
                <a:cs typeface="Noto Sans"/>
              </a:rPr>
              <a:t>Recognize and manage </a:t>
            </a:r>
            <a:r>
              <a:rPr lang="en-US" sz="2800" dirty="0">
                <a:solidFill>
                  <a:srgbClr val="4C4C4D"/>
                </a:solidFill>
                <a:latin typeface="Noto Sans"/>
                <a:ea typeface="Noto Sans"/>
                <a:cs typeface="Noto Sans"/>
              </a:rPr>
              <a:t>common obesity-related comorbidities in children and adolescents.</a:t>
            </a:r>
            <a:endParaRPr lang="en-US" sz="2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793790" y="994648"/>
            <a:ext cx="1112996" cy="317778"/>
          </a:xfrm>
          <a:prstGeom prst="roundRect">
            <a:avLst>
              <a:gd name="adj" fmla="val 6852"/>
            </a:avLst>
          </a:prstGeom>
          <a:solidFill>
            <a:srgbClr val="DAE8F1"/>
          </a:solidFill>
          <a:ln/>
        </p:spPr>
        <p:txBody>
          <a:bodyPr/>
          <a:lstStyle/>
          <a:p>
            <a:endParaRPr lang="en-US"/>
          </a:p>
        </p:txBody>
      </p:sp>
      <p:sp>
        <p:nvSpPr>
          <p:cNvPr id="3" name="Text 1"/>
          <p:cNvSpPr/>
          <p:nvPr/>
        </p:nvSpPr>
        <p:spPr>
          <a:xfrm>
            <a:off x="902613" y="1049060"/>
            <a:ext cx="895350" cy="208955"/>
          </a:xfrm>
          <a:prstGeom prst="rect">
            <a:avLst/>
          </a:prstGeom>
          <a:noFill/>
          <a:ln/>
        </p:spPr>
        <p:txBody>
          <a:bodyPr wrap="none" lIns="0" tIns="0" rIns="0" bIns="0" rtlCol="0" anchor="t"/>
          <a:lstStyle/>
          <a:p>
            <a:pPr marL="0" indent="0" algn="l">
              <a:lnSpc>
                <a:spcPts val="1600"/>
              </a:lnSpc>
              <a:buNone/>
            </a:pPr>
            <a:r>
              <a:rPr lang="en-US" sz="1100" dirty="0">
                <a:solidFill>
                  <a:srgbClr val="4C4C4D"/>
                </a:solidFill>
                <a:latin typeface="Noto Sans" pitchFamily="34" charset="0"/>
                <a:ea typeface="Noto Sans" pitchFamily="34" charset="-122"/>
                <a:cs typeface="Noto Sans" pitchFamily="34" charset="-120"/>
              </a:rPr>
              <a:t>MEDICATION</a:t>
            </a:r>
            <a:endParaRPr lang="en-US" sz="1100" dirty="0"/>
          </a:p>
        </p:txBody>
      </p:sp>
      <p:sp>
        <p:nvSpPr>
          <p:cNvPr id="4" name="Text 2"/>
          <p:cNvSpPr/>
          <p:nvPr/>
        </p:nvSpPr>
        <p:spPr>
          <a:xfrm>
            <a:off x="793790" y="1370409"/>
            <a:ext cx="5087064" cy="566976"/>
          </a:xfrm>
          <a:prstGeom prst="rect">
            <a:avLst/>
          </a:prstGeom>
          <a:noFill/>
          <a:ln/>
        </p:spPr>
        <p:txBody>
          <a:bodyPr wrap="none" lIns="0" tIns="0" rIns="0" bIns="0" rtlCol="0" anchor="t"/>
          <a:lstStyle/>
          <a:p>
            <a:pPr marL="0" indent="0" algn="l">
              <a:lnSpc>
                <a:spcPts val="4450"/>
              </a:lnSpc>
              <a:buNone/>
            </a:pPr>
            <a:r>
              <a:rPr lang="en-US" sz="3600" b="1" dirty="0">
                <a:solidFill>
                  <a:srgbClr val="152D47"/>
                </a:solidFill>
                <a:latin typeface="Lato Bold"/>
                <a:ea typeface="Lato Bold"/>
                <a:cs typeface="Lato Bold"/>
              </a:rPr>
              <a:t>GLP-1 Receptor Agonists</a:t>
            </a:r>
            <a:endParaRPr lang="en-US" sz="3600">
              <a:latin typeface="Lato Bold"/>
              <a:ea typeface="Lato Bold"/>
              <a:cs typeface="Lato Bold"/>
            </a:endParaRPr>
          </a:p>
        </p:txBody>
      </p:sp>
      <p:sp>
        <p:nvSpPr>
          <p:cNvPr id="5" name="Shape 3"/>
          <p:cNvSpPr/>
          <p:nvPr/>
        </p:nvSpPr>
        <p:spPr>
          <a:xfrm>
            <a:off x="793789" y="2579524"/>
            <a:ext cx="3093737" cy="1918096"/>
          </a:xfrm>
          <a:prstGeom prst="roundRect">
            <a:avLst>
              <a:gd name="adj" fmla="val 1728"/>
            </a:avLst>
          </a:prstGeom>
          <a:solidFill>
            <a:srgbClr val="F2EEEE"/>
          </a:solidFill>
          <a:ln/>
        </p:spPr>
        <p:txBody>
          <a:bodyPr/>
          <a:lstStyle/>
          <a:p>
            <a:endParaRPr lang="en-US" sz="2400"/>
          </a:p>
        </p:txBody>
      </p:sp>
      <p:sp>
        <p:nvSpPr>
          <p:cNvPr id="6" name="Text 4"/>
          <p:cNvSpPr/>
          <p:nvPr/>
        </p:nvSpPr>
        <p:spPr>
          <a:xfrm>
            <a:off x="991570" y="2760975"/>
            <a:ext cx="2268260" cy="283488"/>
          </a:xfrm>
          <a:prstGeom prst="rect">
            <a:avLst/>
          </a:prstGeom>
          <a:noFill/>
          <a:ln/>
        </p:spPr>
        <p:txBody>
          <a:bodyPr wrap="none" lIns="0" tIns="0" rIns="0" bIns="0" rtlCol="0" anchor="t"/>
          <a:lstStyle/>
          <a:p>
            <a:pPr marL="0" indent="0" algn="l">
              <a:lnSpc>
                <a:spcPts val="2200"/>
              </a:lnSpc>
              <a:buNone/>
            </a:pPr>
            <a:r>
              <a:rPr lang="en-US" sz="2400" b="1" dirty="0">
                <a:solidFill>
                  <a:srgbClr val="4C4C4D"/>
                </a:solidFill>
                <a:latin typeface="Lato Bold" pitchFamily="34" charset="0"/>
                <a:ea typeface="Lato Bold" pitchFamily="34" charset="-122"/>
                <a:cs typeface="Lato Bold" pitchFamily="34" charset="-120"/>
              </a:rPr>
              <a:t>Liraglutide</a:t>
            </a:r>
            <a:endParaRPr lang="en-US" sz="2400" dirty="0"/>
          </a:p>
        </p:txBody>
      </p:sp>
      <p:sp>
        <p:nvSpPr>
          <p:cNvPr id="7" name="Text 5"/>
          <p:cNvSpPr/>
          <p:nvPr/>
        </p:nvSpPr>
        <p:spPr>
          <a:xfrm>
            <a:off x="991570" y="3189600"/>
            <a:ext cx="2714506" cy="783669"/>
          </a:xfrm>
          <a:prstGeom prst="rect">
            <a:avLst/>
          </a:prstGeom>
          <a:noFill/>
          <a:ln/>
        </p:spPr>
        <p:txBody>
          <a:bodyPr wrap="square" lIns="0" tIns="0" rIns="0" bIns="0" rtlCol="0" anchor="t"/>
          <a:lstStyle/>
          <a:p>
            <a:pPr marL="0" indent="0" algn="l">
              <a:buNone/>
            </a:pPr>
            <a:r>
              <a:rPr lang="en-US" sz="2400" dirty="0">
                <a:solidFill>
                  <a:srgbClr val="4C4C4D"/>
                </a:solidFill>
                <a:latin typeface="Noto Sans"/>
                <a:ea typeface="Noto Sans"/>
                <a:cs typeface="Noto Sans"/>
              </a:rPr>
              <a:t>Daily injection · Pre-filled multi-</a:t>
            </a:r>
            <a:r>
              <a:rPr lang="en-US" sz="2400">
                <a:solidFill>
                  <a:srgbClr val="4C4C4D"/>
                </a:solidFill>
                <a:latin typeface="Noto Sans"/>
                <a:ea typeface="Noto Sans"/>
                <a:cs typeface="Noto Sans"/>
              </a:rPr>
              <a:t>dose pen</a:t>
            </a:r>
          </a:p>
        </p:txBody>
      </p:sp>
      <p:sp>
        <p:nvSpPr>
          <p:cNvPr id="8" name="Shape 6"/>
          <p:cNvSpPr/>
          <p:nvPr/>
        </p:nvSpPr>
        <p:spPr>
          <a:xfrm>
            <a:off x="799607" y="4669582"/>
            <a:ext cx="3093857" cy="1918095"/>
          </a:xfrm>
          <a:prstGeom prst="roundRect">
            <a:avLst>
              <a:gd name="adj" fmla="val 1728"/>
            </a:avLst>
          </a:prstGeom>
          <a:solidFill>
            <a:srgbClr val="F2EEEE"/>
          </a:solidFill>
          <a:ln/>
        </p:spPr>
        <p:txBody>
          <a:bodyPr/>
          <a:lstStyle/>
          <a:p>
            <a:endParaRPr lang="en-US" sz="2400"/>
          </a:p>
        </p:txBody>
      </p:sp>
      <p:sp>
        <p:nvSpPr>
          <p:cNvPr id="9" name="Text 7"/>
          <p:cNvSpPr/>
          <p:nvPr/>
        </p:nvSpPr>
        <p:spPr>
          <a:xfrm>
            <a:off x="981059" y="4802046"/>
            <a:ext cx="2268260" cy="283488"/>
          </a:xfrm>
          <a:prstGeom prst="rect">
            <a:avLst/>
          </a:prstGeom>
          <a:noFill/>
          <a:ln/>
        </p:spPr>
        <p:txBody>
          <a:bodyPr wrap="none" lIns="0" tIns="0" rIns="0" bIns="0" rtlCol="0" anchor="t"/>
          <a:lstStyle/>
          <a:p>
            <a:pPr marL="0" indent="0" algn="l">
              <a:lnSpc>
                <a:spcPts val="2200"/>
              </a:lnSpc>
              <a:buNone/>
            </a:pPr>
            <a:r>
              <a:rPr lang="en-US" sz="2400" b="1" dirty="0">
                <a:solidFill>
                  <a:srgbClr val="4C4C4D"/>
                </a:solidFill>
                <a:latin typeface="Lato Bold" pitchFamily="34" charset="0"/>
                <a:ea typeface="Lato Bold" pitchFamily="34" charset="-122"/>
                <a:cs typeface="Lato Bold" pitchFamily="34" charset="-120"/>
              </a:rPr>
              <a:t>Semaglutide</a:t>
            </a:r>
            <a:endParaRPr lang="en-US" sz="2400" dirty="0"/>
          </a:p>
        </p:txBody>
      </p:sp>
      <p:sp>
        <p:nvSpPr>
          <p:cNvPr id="10" name="Text 8"/>
          <p:cNvSpPr/>
          <p:nvPr/>
        </p:nvSpPr>
        <p:spPr>
          <a:xfrm>
            <a:off x="981059" y="5230671"/>
            <a:ext cx="2714625" cy="783669"/>
          </a:xfrm>
          <a:prstGeom prst="rect">
            <a:avLst/>
          </a:prstGeom>
          <a:noFill/>
          <a:ln/>
        </p:spPr>
        <p:txBody>
          <a:bodyPr wrap="square" lIns="0" tIns="0" rIns="0" bIns="0" rtlCol="0" anchor="t"/>
          <a:lstStyle/>
          <a:p>
            <a:pPr marL="0" indent="0" algn="l">
              <a:buNone/>
            </a:pPr>
            <a:r>
              <a:rPr lang="en-US" sz="2400" dirty="0">
                <a:solidFill>
                  <a:srgbClr val="4C4C4D"/>
                </a:solidFill>
                <a:latin typeface="Noto Sans"/>
                <a:ea typeface="Noto Sans"/>
                <a:cs typeface="Noto Sans"/>
              </a:rPr>
              <a:t>Weekly injection · Pre-filled single-</a:t>
            </a:r>
            <a:r>
              <a:rPr lang="en-US" sz="2400">
                <a:solidFill>
                  <a:srgbClr val="4C4C4D"/>
                </a:solidFill>
                <a:latin typeface="Noto Sans"/>
                <a:ea typeface="Noto Sans"/>
                <a:cs typeface="Noto Sans"/>
              </a:rPr>
              <a:t>dose pen</a:t>
            </a:r>
            <a:endParaRPr lang="en-US" sz="2400" b="1">
              <a:solidFill>
                <a:srgbClr val="4C4C4D"/>
              </a:solidFill>
              <a:latin typeface="Noto Sans"/>
              <a:ea typeface="Noto Sans"/>
              <a:cs typeface="Noto Sans"/>
            </a:endParaRPr>
          </a:p>
        </p:txBody>
      </p:sp>
      <p:sp>
        <p:nvSpPr>
          <p:cNvPr id="12" name="Shape 10"/>
          <p:cNvSpPr/>
          <p:nvPr/>
        </p:nvSpPr>
        <p:spPr>
          <a:xfrm>
            <a:off x="4262115" y="2579524"/>
            <a:ext cx="4400022" cy="2208711"/>
          </a:xfrm>
          <a:prstGeom prst="roundRect">
            <a:avLst>
              <a:gd name="adj" fmla="val 5830"/>
            </a:avLst>
          </a:prstGeom>
          <a:solidFill>
            <a:srgbClr val="FFFFFF"/>
          </a:solidFill>
          <a:ln w="22860">
            <a:solidFill>
              <a:srgbClr val="D8D4D4"/>
            </a:solidFill>
            <a:prstDash val="solid"/>
          </a:ln>
        </p:spPr>
        <p:txBody>
          <a:bodyPr/>
          <a:lstStyle/>
          <a:p>
            <a:endParaRPr lang="en-US" sz="2400"/>
          </a:p>
        </p:txBody>
      </p:sp>
      <p:sp>
        <p:nvSpPr>
          <p:cNvPr id="13" name="Shape 11"/>
          <p:cNvSpPr/>
          <p:nvPr/>
        </p:nvSpPr>
        <p:spPr>
          <a:xfrm>
            <a:off x="4255583" y="2579524"/>
            <a:ext cx="91440" cy="2208710"/>
          </a:xfrm>
          <a:prstGeom prst="roundRect">
            <a:avLst>
              <a:gd name="adj" fmla="val 29767"/>
            </a:avLst>
          </a:prstGeom>
          <a:solidFill>
            <a:srgbClr val="5C97BF"/>
          </a:solidFill>
          <a:ln/>
        </p:spPr>
        <p:txBody>
          <a:bodyPr/>
          <a:lstStyle/>
          <a:p>
            <a:endParaRPr lang="en-US" sz="2400"/>
          </a:p>
        </p:txBody>
      </p:sp>
      <p:sp>
        <p:nvSpPr>
          <p:cNvPr id="14" name="Text 12"/>
          <p:cNvSpPr/>
          <p:nvPr/>
        </p:nvSpPr>
        <p:spPr>
          <a:xfrm>
            <a:off x="4437034" y="2751178"/>
            <a:ext cx="2268260" cy="283488"/>
          </a:xfrm>
          <a:prstGeom prst="rect">
            <a:avLst/>
          </a:prstGeom>
          <a:noFill/>
          <a:ln/>
        </p:spPr>
        <p:txBody>
          <a:bodyPr wrap="none" lIns="0" tIns="0" rIns="0" bIns="0" rtlCol="0" anchor="t"/>
          <a:lstStyle/>
          <a:p>
            <a:pPr marL="0" indent="0" algn="l">
              <a:lnSpc>
                <a:spcPts val="2200"/>
              </a:lnSpc>
              <a:buNone/>
            </a:pPr>
            <a:r>
              <a:rPr lang="en-US" sz="2400" b="1" dirty="0">
                <a:solidFill>
                  <a:srgbClr val="4C4C4D"/>
                </a:solidFill>
                <a:latin typeface="Lato Bold" pitchFamily="34" charset="0"/>
                <a:ea typeface="Lato Bold" pitchFamily="34" charset="-122"/>
                <a:cs typeface="Lato Bold" pitchFamily="34" charset="-120"/>
              </a:rPr>
              <a:t>Mechanism</a:t>
            </a:r>
            <a:endParaRPr lang="en-US" sz="2400" dirty="0"/>
          </a:p>
        </p:txBody>
      </p:sp>
      <p:sp>
        <p:nvSpPr>
          <p:cNvPr id="15" name="Text 13"/>
          <p:cNvSpPr/>
          <p:nvPr/>
        </p:nvSpPr>
        <p:spPr>
          <a:xfrm>
            <a:off x="4437034" y="3179803"/>
            <a:ext cx="4216735" cy="1044893"/>
          </a:xfrm>
          <a:prstGeom prst="rect">
            <a:avLst/>
          </a:prstGeom>
          <a:noFill/>
          <a:ln/>
        </p:spPr>
        <p:txBody>
          <a:bodyPr wrap="square" lIns="0" tIns="0" rIns="0" bIns="0" rtlCol="0" anchor="t"/>
          <a:lstStyle/>
          <a:p>
            <a:pPr marL="0" indent="0" algn="l">
              <a:buNone/>
            </a:pPr>
            <a:r>
              <a:rPr lang="en-US" sz="2400" dirty="0">
                <a:solidFill>
                  <a:srgbClr val="4C4C4D"/>
                </a:solidFill>
                <a:latin typeface="Noto Sans" pitchFamily="34" charset="0"/>
                <a:ea typeface="Noto Sans" pitchFamily="34" charset="-122"/>
                <a:cs typeface="Noto Sans" pitchFamily="34" charset="-120"/>
              </a:rPr>
              <a:t>Delays gastric emptying, reduces hypothalamic hunger, increases insulin, reduces glucagon</a:t>
            </a:r>
            <a:endParaRPr lang="en-US" sz="2400" dirty="0">
              <a:ea typeface="Calibri" panose="020F0502020204030204"/>
              <a:cs typeface="Calibri" panose="020F0502020204030204"/>
            </a:endParaRPr>
          </a:p>
        </p:txBody>
      </p:sp>
      <p:sp>
        <p:nvSpPr>
          <p:cNvPr id="16" name="Shape 14"/>
          <p:cNvSpPr/>
          <p:nvPr/>
        </p:nvSpPr>
        <p:spPr>
          <a:xfrm>
            <a:off x="8970561" y="2644837"/>
            <a:ext cx="4383814" cy="2159727"/>
          </a:xfrm>
          <a:prstGeom prst="roundRect">
            <a:avLst>
              <a:gd name="adj" fmla="val 5830"/>
            </a:avLst>
          </a:prstGeom>
          <a:solidFill>
            <a:srgbClr val="FFFFFF"/>
          </a:solidFill>
          <a:ln w="22860">
            <a:solidFill>
              <a:srgbClr val="D8D4D4"/>
            </a:solidFill>
            <a:prstDash val="solid"/>
          </a:ln>
        </p:spPr>
        <p:txBody>
          <a:bodyPr/>
          <a:lstStyle/>
          <a:p>
            <a:endParaRPr lang="en-US" sz="2400"/>
          </a:p>
        </p:txBody>
      </p:sp>
      <p:sp>
        <p:nvSpPr>
          <p:cNvPr id="17" name="Shape 15"/>
          <p:cNvSpPr/>
          <p:nvPr/>
        </p:nvSpPr>
        <p:spPr>
          <a:xfrm>
            <a:off x="8980358" y="2612181"/>
            <a:ext cx="75111" cy="2208711"/>
          </a:xfrm>
          <a:prstGeom prst="roundRect">
            <a:avLst>
              <a:gd name="adj" fmla="val 29767"/>
            </a:avLst>
          </a:prstGeom>
          <a:solidFill>
            <a:srgbClr val="5C97BF"/>
          </a:solidFill>
          <a:ln/>
        </p:spPr>
        <p:txBody>
          <a:bodyPr/>
          <a:lstStyle/>
          <a:p>
            <a:endParaRPr lang="en-US" sz="2400"/>
          </a:p>
        </p:txBody>
      </p:sp>
      <p:sp>
        <p:nvSpPr>
          <p:cNvPr id="18" name="Text 16"/>
          <p:cNvSpPr/>
          <p:nvPr/>
        </p:nvSpPr>
        <p:spPr>
          <a:xfrm>
            <a:off x="9178137" y="2767506"/>
            <a:ext cx="2268260" cy="283488"/>
          </a:xfrm>
          <a:prstGeom prst="rect">
            <a:avLst/>
          </a:prstGeom>
          <a:noFill/>
          <a:ln/>
        </p:spPr>
        <p:txBody>
          <a:bodyPr wrap="none" lIns="0" tIns="0" rIns="0" bIns="0" rtlCol="0" anchor="t"/>
          <a:lstStyle/>
          <a:p>
            <a:pPr marL="0" indent="0" algn="l">
              <a:lnSpc>
                <a:spcPts val="2200"/>
              </a:lnSpc>
              <a:buNone/>
            </a:pPr>
            <a:r>
              <a:rPr lang="en-US" sz="2400" b="1" dirty="0">
                <a:solidFill>
                  <a:srgbClr val="4C4C4D"/>
                </a:solidFill>
                <a:latin typeface="Lato Bold" pitchFamily="34" charset="0"/>
                <a:ea typeface="Lato Bold" pitchFamily="34" charset="-122"/>
                <a:cs typeface="Lato Bold" pitchFamily="34" charset="-120"/>
              </a:rPr>
              <a:t>Common Side Effects</a:t>
            </a:r>
            <a:endParaRPr lang="en-US" sz="2400" dirty="0"/>
          </a:p>
        </p:txBody>
      </p:sp>
      <p:sp>
        <p:nvSpPr>
          <p:cNvPr id="19" name="Text 17"/>
          <p:cNvSpPr/>
          <p:nvPr/>
        </p:nvSpPr>
        <p:spPr>
          <a:xfrm>
            <a:off x="9178137" y="3179803"/>
            <a:ext cx="4200525" cy="783669"/>
          </a:xfrm>
          <a:prstGeom prst="rect">
            <a:avLst/>
          </a:prstGeom>
          <a:noFill/>
          <a:ln/>
        </p:spPr>
        <p:txBody>
          <a:bodyPr wrap="square" lIns="0" tIns="0" rIns="0" bIns="0" rtlCol="0" anchor="t"/>
          <a:lstStyle/>
          <a:p>
            <a:pPr marL="0" indent="0" algn="l">
              <a:buNone/>
            </a:pPr>
            <a:r>
              <a:rPr lang="en-US" sz="2400" dirty="0">
                <a:solidFill>
                  <a:srgbClr val="4C4C4D"/>
                </a:solidFill>
                <a:latin typeface="Noto Sans"/>
                <a:ea typeface="Noto Sans"/>
                <a:cs typeface="Noto Sans"/>
              </a:rPr>
              <a:t>Nausea, vomiting, diarrhea, </a:t>
            </a:r>
            <a:r>
              <a:rPr lang="en-US" sz="2400">
                <a:solidFill>
                  <a:srgbClr val="4C4C4D"/>
                </a:solidFill>
                <a:latin typeface="Noto Sans"/>
                <a:ea typeface="Noto Sans"/>
                <a:cs typeface="Noto Sans"/>
              </a:rPr>
              <a:t>injection site reactions</a:t>
            </a:r>
          </a:p>
        </p:txBody>
      </p:sp>
      <p:sp>
        <p:nvSpPr>
          <p:cNvPr id="20" name="Shape 18"/>
          <p:cNvSpPr/>
          <p:nvPr/>
        </p:nvSpPr>
        <p:spPr>
          <a:xfrm>
            <a:off x="4245786" y="4949701"/>
            <a:ext cx="4400022" cy="2200002"/>
          </a:xfrm>
          <a:prstGeom prst="roundRect">
            <a:avLst>
              <a:gd name="adj" fmla="val 5806"/>
            </a:avLst>
          </a:prstGeom>
          <a:solidFill>
            <a:srgbClr val="FFFFFF"/>
          </a:solidFill>
          <a:ln w="22860">
            <a:solidFill>
              <a:srgbClr val="D8D4D4"/>
            </a:solidFill>
            <a:prstDash val="solid"/>
          </a:ln>
        </p:spPr>
        <p:txBody>
          <a:bodyPr/>
          <a:lstStyle/>
          <a:p>
            <a:endParaRPr lang="en-US" sz="2400"/>
          </a:p>
        </p:txBody>
      </p:sp>
      <p:sp>
        <p:nvSpPr>
          <p:cNvPr id="21" name="Shape 19"/>
          <p:cNvSpPr/>
          <p:nvPr/>
        </p:nvSpPr>
        <p:spPr>
          <a:xfrm>
            <a:off x="4255583" y="4949701"/>
            <a:ext cx="91440" cy="2200002"/>
          </a:xfrm>
          <a:prstGeom prst="roundRect">
            <a:avLst>
              <a:gd name="adj" fmla="val 29767"/>
            </a:avLst>
          </a:prstGeom>
          <a:solidFill>
            <a:srgbClr val="5C97BF"/>
          </a:solidFill>
          <a:ln/>
        </p:spPr>
        <p:txBody>
          <a:bodyPr/>
          <a:lstStyle/>
          <a:p>
            <a:endParaRPr lang="en-US" sz="2400"/>
          </a:p>
        </p:txBody>
      </p:sp>
      <p:sp>
        <p:nvSpPr>
          <p:cNvPr id="22" name="Text 20"/>
          <p:cNvSpPr/>
          <p:nvPr/>
        </p:nvSpPr>
        <p:spPr>
          <a:xfrm>
            <a:off x="4437034" y="5105026"/>
            <a:ext cx="2268260" cy="291108"/>
          </a:xfrm>
          <a:prstGeom prst="rect">
            <a:avLst/>
          </a:prstGeom>
          <a:noFill/>
          <a:ln/>
        </p:spPr>
        <p:txBody>
          <a:bodyPr wrap="none" lIns="0" tIns="0" rIns="0" bIns="0" rtlCol="0" anchor="t"/>
          <a:lstStyle/>
          <a:p>
            <a:pPr marL="0" indent="0" algn="l">
              <a:lnSpc>
                <a:spcPts val="2200"/>
              </a:lnSpc>
              <a:buNone/>
            </a:pPr>
            <a:r>
              <a:rPr lang="en-US" sz="2400" b="1" dirty="0">
                <a:solidFill>
                  <a:srgbClr val="000000"/>
                </a:solidFill>
                <a:latin typeface="Lato Bold" pitchFamily="34" charset="0"/>
                <a:ea typeface="Lato Bold" pitchFamily="34" charset="-122"/>
                <a:cs typeface="Lato Bold" pitchFamily="34" charset="-120"/>
              </a:rPr>
              <a:t>🚨</a:t>
            </a:r>
            <a:r>
              <a:rPr lang="en-US" sz="2400" b="1" dirty="0">
                <a:solidFill>
                  <a:srgbClr val="4C4C4D"/>
                </a:solidFill>
                <a:latin typeface="Lato Bold" pitchFamily="34" charset="0"/>
                <a:ea typeface="Lato Bold" pitchFamily="34" charset="-122"/>
                <a:cs typeface="Lato Bold" pitchFamily="34" charset="-120"/>
              </a:rPr>
              <a:t> Red Flags</a:t>
            </a:r>
            <a:endParaRPr lang="en-US" sz="2400" dirty="0"/>
          </a:p>
        </p:txBody>
      </p:sp>
      <p:sp>
        <p:nvSpPr>
          <p:cNvPr id="23" name="Text 21"/>
          <p:cNvSpPr/>
          <p:nvPr/>
        </p:nvSpPr>
        <p:spPr>
          <a:xfrm>
            <a:off x="4437034" y="5492286"/>
            <a:ext cx="4200406" cy="1044893"/>
          </a:xfrm>
          <a:prstGeom prst="rect">
            <a:avLst/>
          </a:prstGeom>
          <a:noFill/>
          <a:ln/>
        </p:spPr>
        <p:txBody>
          <a:bodyPr wrap="square" lIns="0" tIns="0" rIns="0" bIns="0" rtlCol="0" anchor="t"/>
          <a:lstStyle/>
          <a:p>
            <a:pPr marL="0" indent="0" algn="l">
              <a:buNone/>
            </a:pPr>
            <a:r>
              <a:rPr lang="en-US" sz="2400" dirty="0">
                <a:solidFill>
                  <a:srgbClr val="4C4C4D"/>
                </a:solidFill>
                <a:latin typeface="Noto Sans" pitchFamily="34" charset="0"/>
                <a:ea typeface="Noto Sans" pitchFamily="34" charset="-122"/>
                <a:cs typeface="Noto Sans" pitchFamily="34" charset="-120"/>
              </a:rPr>
              <a:t>Severe/persistent abdominal pain → obstruction, pancreatitis, or gallbladder disease</a:t>
            </a:r>
            <a:endParaRPr lang="en-US" sz="2400" dirty="0">
              <a:ea typeface="Calibri" panose="020F0502020204030204"/>
              <a:cs typeface="Calibri" panose="020F0502020204030204"/>
            </a:endParaRPr>
          </a:p>
        </p:txBody>
      </p:sp>
      <p:sp>
        <p:nvSpPr>
          <p:cNvPr id="24" name="Shape 22"/>
          <p:cNvSpPr/>
          <p:nvPr/>
        </p:nvSpPr>
        <p:spPr>
          <a:xfrm>
            <a:off x="8970560" y="4933372"/>
            <a:ext cx="4383813" cy="2216330"/>
          </a:xfrm>
          <a:prstGeom prst="roundRect">
            <a:avLst>
              <a:gd name="adj" fmla="val 5806"/>
            </a:avLst>
          </a:prstGeom>
          <a:solidFill>
            <a:srgbClr val="FFFFFF"/>
          </a:solidFill>
          <a:ln w="22860">
            <a:solidFill>
              <a:srgbClr val="D8D4D4"/>
            </a:solidFill>
            <a:prstDash val="solid"/>
          </a:ln>
        </p:spPr>
        <p:txBody>
          <a:bodyPr/>
          <a:lstStyle/>
          <a:p>
            <a:endParaRPr lang="en-US" sz="2400"/>
          </a:p>
        </p:txBody>
      </p:sp>
      <p:sp>
        <p:nvSpPr>
          <p:cNvPr id="25" name="Shape 23"/>
          <p:cNvSpPr/>
          <p:nvPr/>
        </p:nvSpPr>
        <p:spPr>
          <a:xfrm>
            <a:off x="8980358" y="4949701"/>
            <a:ext cx="75111" cy="2200002"/>
          </a:xfrm>
          <a:prstGeom prst="roundRect">
            <a:avLst>
              <a:gd name="adj" fmla="val 29767"/>
            </a:avLst>
          </a:prstGeom>
          <a:solidFill>
            <a:srgbClr val="5C97BF"/>
          </a:solidFill>
          <a:ln/>
        </p:spPr>
        <p:txBody>
          <a:bodyPr/>
          <a:lstStyle/>
          <a:p>
            <a:endParaRPr lang="en-US" sz="2400"/>
          </a:p>
        </p:txBody>
      </p:sp>
      <p:sp>
        <p:nvSpPr>
          <p:cNvPr id="26" name="Text 24"/>
          <p:cNvSpPr/>
          <p:nvPr/>
        </p:nvSpPr>
        <p:spPr>
          <a:xfrm>
            <a:off x="9178137" y="5072369"/>
            <a:ext cx="2268260" cy="291108"/>
          </a:xfrm>
          <a:prstGeom prst="rect">
            <a:avLst/>
          </a:prstGeom>
          <a:noFill/>
          <a:ln/>
        </p:spPr>
        <p:txBody>
          <a:bodyPr wrap="none" lIns="0" tIns="0" rIns="0" bIns="0" rtlCol="0" anchor="t"/>
          <a:lstStyle/>
          <a:p>
            <a:pPr marL="0" indent="0" algn="l">
              <a:lnSpc>
                <a:spcPts val="2200"/>
              </a:lnSpc>
              <a:buNone/>
            </a:pPr>
            <a:r>
              <a:rPr lang="en-US" sz="2400" b="1" dirty="0">
                <a:solidFill>
                  <a:srgbClr val="000000"/>
                </a:solidFill>
                <a:latin typeface="Lato Bold" pitchFamily="34" charset="0"/>
                <a:ea typeface="Lato Bold" pitchFamily="34" charset="-122"/>
                <a:cs typeface="Lato Bold" pitchFamily="34" charset="-120"/>
              </a:rPr>
              <a:t>🚫</a:t>
            </a:r>
            <a:r>
              <a:rPr lang="en-US" sz="2400" b="1" dirty="0">
                <a:solidFill>
                  <a:srgbClr val="4C4C4D"/>
                </a:solidFill>
                <a:latin typeface="Lato Bold" pitchFamily="34" charset="0"/>
                <a:ea typeface="Lato Bold" pitchFamily="34" charset="-122"/>
                <a:cs typeface="Lato Bold" pitchFamily="34" charset="-120"/>
              </a:rPr>
              <a:t> Contraindications</a:t>
            </a:r>
            <a:endParaRPr lang="en-US" sz="2400" dirty="0"/>
          </a:p>
        </p:txBody>
      </p:sp>
      <p:sp>
        <p:nvSpPr>
          <p:cNvPr id="27" name="Text 25"/>
          <p:cNvSpPr/>
          <p:nvPr/>
        </p:nvSpPr>
        <p:spPr>
          <a:xfrm>
            <a:off x="9178137" y="5394316"/>
            <a:ext cx="4200525" cy="1175520"/>
          </a:xfrm>
          <a:prstGeom prst="rect">
            <a:avLst/>
          </a:prstGeom>
          <a:noFill/>
          <a:ln/>
        </p:spPr>
        <p:txBody>
          <a:bodyPr wrap="square" lIns="0" tIns="0" rIns="0" bIns="0" rtlCol="0" anchor="t"/>
          <a:lstStyle/>
          <a:p>
            <a:pPr marL="0" indent="0" algn="l">
              <a:buNone/>
            </a:pPr>
            <a:r>
              <a:rPr lang="en-US" sz="2400" dirty="0">
                <a:solidFill>
                  <a:srgbClr val="4C4C4D"/>
                </a:solidFill>
                <a:latin typeface="Noto Sans"/>
                <a:ea typeface="Noto Sans"/>
                <a:cs typeface="Noto Sans"/>
              </a:rPr>
              <a:t>Personal/family hx of medullary thyroid cancer or </a:t>
            </a:r>
            <a:r>
              <a:rPr lang="en-US" sz="2400">
                <a:solidFill>
                  <a:srgbClr val="4C4C4D"/>
                </a:solidFill>
                <a:latin typeface="Noto Sans"/>
                <a:ea typeface="Noto Sans"/>
                <a:cs typeface="Noto Sans"/>
              </a:rPr>
              <a:t>MEN2, pregnancy; caution </a:t>
            </a:r>
            <a:r>
              <a:rPr lang="en-US" sz="2400" dirty="0">
                <a:solidFill>
                  <a:srgbClr val="4C4C4D"/>
                </a:solidFill>
                <a:latin typeface="Noto Sans"/>
                <a:ea typeface="Noto Sans"/>
                <a:cs typeface="Noto Sans"/>
              </a:rPr>
              <a:t>with pancreatitis hx</a:t>
            </a:r>
            <a:endParaRPr lang="en-US" sz="2400" dirty="0">
              <a:latin typeface="Noto Sans"/>
              <a:ea typeface="Noto Sans"/>
              <a:cs typeface="Noto Sans"/>
            </a:endParaRPr>
          </a:p>
        </p:txBody>
      </p:sp>
      <p:sp>
        <p:nvSpPr>
          <p:cNvPr id="32" name="Text 3">
            <a:extLst>
              <a:ext uri="{FF2B5EF4-FFF2-40B4-BE49-F238E27FC236}">
                <a16:creationId xmlns:a16="http://schemas.microsoft.com/office/drawing/2014/main" id="{D0C3395E-657A-FC08-531E-742C9FFB9FAD}"/>
              </a:ext>
            </a:extLst>
          </p:cNvPr>
          <p:cNvSpPr/>
          <p:nvPr/>
        </p:nvSpPr>
        <p:spPr>
          <a:xfrm>
            <a:off x="793790" y="2052314"/>
            <a:ext cx="13042821" cy="336113"/>
          </a:xfrm>
          <a:prstGeom prst="rect">
            <a:avLst/>
          </a:prstGeom>
          <a:noFill/>
          <a:ln/>
        </p:spPr>
        <p:txBody>
          <a:bodyPr wrap="none" lIns="0" tIns="0" rIns="0" bIns="0" rtlCol="0" anchor="t"/>
          <a:lstStyle/>
          <a:p>
            <a:pPr>
              <a:lnSpc>
                <a:spcPts val="2600"/>
              </a:lnSpc>
            </a:pPr>
            <a:r>
              <a:rPr lang="en-US" sz="2400">
                <a:solidFill>
                  <a:srgbClr val="4C4C4D"/>
                </a:solidFill>
                <a:latin typeface="Noto Sans"/>
                <a:ea typeface="Noto Sans"/>
                <a:cs typeface="Noto Sans"/>
              </a:rPr>
              <a:t>FDA-approved ≥12 y.o. | </a:t>
            </a:r>
            <a:r>
              <a:rPr lang="en-US" sz="2400" b="1">
                <a:solidFill>
                  <a:srgbClr val="4C4C4D"/>
                </a:solidFill>
                <a:latin typeface="Noto Sans"/>
                <a:ea typeface="Noto Sans"/>
                <a:cs typeface="Noto Sans"/>
              </a:rPr>
              <a:t>4–16% BMI reduction</a:t>
            </a:r>
            <a:r>
              <a:rPr lang="en-US" sz="2400">
                <a:solidFill>
                  <a:srgbClr val="4C4C4D"/>
                </a:solidFill>
                <a:latin typeface="Noto Sans"/>
                <a:ea typeface="Noto Sans"/>
                <a:cs typeface="Noto Sans"/>
              </a:rPr>
              <a:t> after ~1 year</a:t>
            </a:r>
            <a:endParaRPr lang="en-US" sz="2400">
              <a:solidFill>
                <a:srgbClr val="000000"/>
              </a:solidFill>
              <a:latin typeface="Noto Sans"/>
              <a:ea typeface="Noto Sans"/>
              <a:cs typeface="Noto Sans"/>
            </a:endParaRPr>
          </a:p>
          <a:p>
            <a:pPr marL="0" indent="0" algn="l">
              <a:lnSpc>
                <a:spcPts val="2600"/>
              </a:lnSpc>
              <a:buNone/>
            </a:pPr>
            <a:endParaRPr lang="en-US" sz="2400" dirty="0">
              <a:solidFill>
                <a:srgbClr val="4C4C4D"/>
              </a:solidFill>
              <a:latin typeface="Noto Sans"/>
              <a:ea typeface="Noto Sans"/>
              <a:cs typeface="Noto Sans"/>
            </a:endParaRPr>
          </a:p>
        </p:txBody>
      </p:sp>
    </p:spTree>
    <p:extLst>
      <p:ext uri="{BB962C8B-B14F-4D97-AF65-F5344CB8AC3E}">
        <p14:creationId xmlns:p14="http://schemas.microsoft.com/office/powerpoint/2010/main" val="1904730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793790" y="1464486"/>
            <a:ext cx="1390888" cy="426244"/>
          </a:xfrm>
          <a:prstGeom prst="roundRect">
            <a:avLst>
              <a:gd name="adj" fmla="val 6386"/>
            </a:avLst>
          </a:prstGeom>
          <a:solidFill>
            <a:srgbClr val="DAE8F1"/>
          </a:solidFill>
          <a:ln/>
        </p:spPr>
        <p:txBody>
          <a:bodyPr/>
          <a:lstStyle/>
          <a:p>
            <a:endParaRPr lang="en-US"/>
          </a:p>
        </p:txBody>
      </p:sp>
      <p:sp>
        <p:nvSpPr>
          <p:cNvPr id="3" name="Text 1"/>
          <p:cNvSpPr/>
          <p:nvPr/>
        </p:nvSpPr>
        <p:spPr>
          <a:xfrm>
            <a:off x="929878" y="1532471"/>
            <a:ext cx="1118711" cy="290274"/>
          </a:xfrm>
          <a:prstGeom prst="rect">
            <a:avLst/>
          </a:prstGeom>
          <a:noFill/>
          <a:ln/>
        </p:spPr>
        <p:txBody>
          <a:bodyPr wrap="none" lIns="0" tIns="0" rIns="0" bIns="0" rtlCol="0" anchor="t"/>
          <a:lstStyle/>
          <a:p>
            <a:pPr marL="0" indent="0" algn="l">
              <a:lnSpc>
                <a:spcPts val="2250"/>
              </a:lnSpc>
              <a:buNone/>
            </a:pPr>
            <a:r>
              <a:rPr lang="en-US" sz="1400" dirty="0">
                <a:solidFill>
                  <a:srgbClr val="4C4C4D"/>
                </a:solidFill>
                <a:latin typeface="Noto Sans" pitchFamily="34" charset="0"/>
                <a:ea typeface="Noto Sans" pitchFamily="34" charset="-122"/>
                <a:cs typeface="Noto Sans" pitchFamily="34" charset="-120"/>
              </a:rPr>
              <a:t>MEDICATION</a:t>
            </a:r>
            <a:endParaRPr lang="en-US" sz="1400" dirty="0"/>
          </a:p>
        </p:txBody>
      </p:sp>
      <p:sp>
        <p:nvSpPr>
          <p:cNvPr id="4" name="Text 2"/>
          <p:cNvSpPr/>
          <p:nvPr/>
        </p:nvSpPr>
        <p:spPr>
          <a:xfrm>
            <a:off x="793790" y="1981456"/>
            <a:ext cx="6300907" cy="708779"/>
          </a:xfrm>
          <a:prstGeom prst="rect">
            <a:avLst/>
          </a:prstGeom>
          <a:noFill/>
          <a:ln/>
        </p:spPr>
        <p:txBody>
          <a:bodyPr wrap="none" lIns="0" tIns="0" rIns="0" bIns="0" rtlCol="0" anchor="t"/>
          <a:lstStyle/>
          <a:p>
            <a:pPr marL="0" indent="0" algn="l">
              <a:lnSpc>
                <a:spcPts val="5550"/>
              </a:lnSpc>
              <a:buNone/>
            </a:pPr>
            <a:r>
              <a:rPr lang="en-US" sz="4450" b="1" dirty="0">
                <a:solidFill>
                  <a:srgbClr val="152D47"/>
                </a:solidFill>
                <a:latin typeface="Lato Bold" pitchFamily="34" charset="0"/>
                <a:ea typeface="Lato Bold" pitchFamily="34" charset="-122"/>
                <a:cs typeface="Lato Bold" pitchFamily="34" charset="-120"/>
              </a:rPr>
              <a:t>Orlistat &amp; Setmelanotide</a:t>
            </a:r>
            <a:endParaRPr lang="en-US" sz="4450" dirty="0"/>
          </a:p>
        </p:txBody>
      </p:sp>
      <p:sp>
        <p:nvSpPr>
          <p:cNvPr id="5" name="Shape 3"/>
          <p:cNvSpPr/>
          <p:nvPr/>
        </p:nvSpPr>
        <p:spPr>
          <a:xfrm>
            <a:off x="793790" y="3030396"/>
            <a:ext cx="13042821" cy="2395657"/>
          </a:xfrm>
          <a:prstGeom prst="roundRect">
            <a:avLst>
              <a:gd name="adj" fmla="val 1420"/>
            </a:avLst>
          </a:prstGeom>
          <a:solidFill>
            <a:srgbClr val="F2EEEE"/>
          </a:solidFill>
          <a:ln/>
        </p:spPr>
        <p:txBody>
          <a:bodyPr/>
          <a:lstStyle/>
          <a:p>
            <a:endParaRPr lang="en-US" sz="2400"/>
          </a:p>
        </p:txBody>
      </p:sp>
      <p:sp>
        <p:nvSpPr>
          <p:cNvPr id="6" name="Shape 4"/>
          <p:cNvSpPr/>
          <p:nvPr/>
        </p:nvSpPr>
        <p:spPr>
          <a:xfrm>
            <a:off x="793790" y="3030396"/>
            <a:ext cx="6521410" cy="2918172"/>
          </a:xfrm>
          <a:prstGeom prst="roundRect">
            <a:avLst>
              <a:gd name="adj" fmla="val 1420"/>
            </a:avLst>
          </a:prstGeom>
          <a:solidFill>
            <a:srgbClr val="F2EEEE"/>
          </a:solidFill>
          <a:ln/>
        </p:spPr>
        <p:txBody>
          <a:bodyPr/>
          <a:lstStyle/>
          <a:p>
            <a:endParaRPr lang="en-US" sz="2400"/>
          </a:p>
        </p:txBody>
      </p:sp>
      <p:sp>
        <p:nvSpPr>
          <p:cNvPr id="7" name="Text 5"/>
          <p:cNvSpPr/>
          <p:nvPr/>
        </p:nvSpPr>
        <p:spPr>
          <a:xfrm>
            <a:off x="1020604" y="3257210"/>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Orlistat</a:t>
            </a:r>
            <a:endParaRPr lang="en-US" sz="2400" dirty="0"/>
          </a:p>
        </p:txBody>
      </p:sp>
      <p:sp>
        <p:nvSpPr>
          <p:cNvPr id="8" name="Text 6"/>
          <p:cNvSpPr/>
          <p:nvPr/>
        </p:nvSpPr>
        <p:spPr>
          <a:xfrm>
            <a:off x="1020604" y="3747629"/>
            <a:ext cx="6067782" cy="1451610"/>
          </a:xfrm>
          <a:prstGeom prst="rect">
            <a:avLst/>
          </a:prstGeom>
          <a:noFill/>
          <a:ln/>
        </p:spPr>
        <p:txBody>
          <a:bodyPr wrap="square" lIns="0" tIns="0" rIns="0" bIns="0" rtlCol="0" anchor="t"/>
          <a:lstStyle/>
          <a:p>
            <a:pPr marL="342900" indent="-342900">
              <a:lnSpc>
                <a:spcPts val="2850"/>
              </a:lnSpc>
              <a:buFont typeface="Arial" panose="020B0604020202020204" pitchFamily="34" charset="0"/>
              <a:buChar char="•"/>
            </a:pPr>
            <a:r>
              <a:rPr lang="en-US" sz="2400">
                <a:solidFill>
                  <a:srgbClr val="4C4C4D"/>
                </a:solidFill>
                <a:latin typeface="Noto Sans"/>
                <a:ea typeface="Noto Sans"/>
                <a:cs typeface="Noto Sans"/>
              </a:rPr>
              <a:t>FDA approved ≥12 y.o.</a:t>
            </a:r>
            <a:endParaRPr lang="en-US" sz="2400" dirty="0">
              <a:solidFill>
                <a:srgbClr val="000000"/>
              </a:solidFill>
              <a:latin typeface="Noto Sans"/>
              <a:ea typeface="Noto Sans"/>
              <a:cs typeface="Noto Sans"/>
            </a:endParaRPr>
          </a:p>
          <a:p>
            <a:pPr marL="342900" indent="-342900">
              <a:lnSpc>
                <a:spcPts val="2850"/>
              </a:lnSpc>
              <a:buFont typeface="Arial" panose="020B0604020202020204" pitchFamily="34" charset="0"/>
              <a:buChar char="•"/>
            </a:pPr>
            <a:r>
              <a:rPr lang="en-US" sz="2400">
                <a:solidFill>
                  <a:srgbClr val="4C4C4D"/>
                </a:solidFill>
                <a:latin typeface="Noto Sans"/>
                <a:ea typeface="Noto Sans"/>
                <a:cs typeface="Noto Sans"/>
              </a:rPr>
              <a:t>Lipase inhibitor</a:t>
            </a:r>
            <a:endParaRPr lang="en-US" sz="2400">
              <a:solidFill>
                <a:srgbClr val="000000"/>
              </a:solidFill>
              <a:latin typeface="Calibri"/>
              <a:ea typeface="Calibri"/>
              <a:cs typeface="Calibri"/>
            </a:endParaRPr>
          </a:p>
          <a:p>
            <a:pPr marL="342900" indent="-342900">
              <a:lnSpc>
                <a:spcPts val="2850"/>
              </a:lnSpc>
              <a:buFont typeface="Arial" panose="020B0604020202020204" pitchFamily="34" charset="0"/>
              <a:buChar char="•"/>
            </a:pPr>
            <a:r>
              <a:rPr lang="en-US" sz="2400">
                <a:solidFill>
                  <a:srgbClr val="4C4C4D"/>
                </a:solidFill>
                <a:latin typeface="Noto Sans"/>
                <a:ea typeface="Noto Sans"/>
                <a:cs typeface="Noto Sans"/>
              </a:rPr>
              <a:t>GI side effects (oily </a:t>
            </a:r>
            <a:r>
              <a:rPr lang="en-US" sz="2400" dirty="0">
                <a:solidFill>
                  <a:srgbClr val="4C4C4D"/>
                </a:solidFill>
                <a:latin typeface="Noto Sans"/>
                <a:ea typeface="Noto Sans"/>
                <a:cs typeface="Noto Sans"/>
              </a:rPr>
              <a:t>stools, urgency) </a:t>
            </a:r>
            <a:r>
              <a:rPr lang="en-US" sz="2400">
                <a:solidFill>
                  <a:srgbClr val="4C4C4D"/>
                </a:solidFill>
                <a:latin typeface="Noto Sans"/>
                <a:ea typeface="Noto Sans"/>
                <a:cs typeface="Noto Sans"/>
              </a:rPr>
              <a:t>limit use</a:t>
            </a:r>
            <a:endParaRPr lang="en-US" sz="2400">
              <a:solidFill>
                <a:srgbClr val="000000"/>
              </a:solidFill>
              <a:latin typeface="Calibri"/>
              <a:ea typeface="Calibri"/>
              <a:cs typeface="Calibri"/>
            </a:endParaRPr>
          </a:p>
          <a:p>
            <a:pPr marL="342900" indent="-342900">
              <a:lnSpc>
                <a:spcPts val="2850"/>
              </a:lnSpc>
              <a:buFont typeface="Arial" panose="020B0604020202020204" pitchFamily="34" charset="0"/>
              <a:buChar char="•"/>
            </a:pPr>
            <a:r>
              <a:rPr lang="en-US" sz="2400">
                <a:solidFill>
                  <a:srgbClr val="4C4C4D"/>
                </a:solidFill>
                <a:latin typeface="Noto Sans"/>
                <a:ea typeface="Noto Sans"/>
                <a:cs typeface="Noto Sans"/>
              </a:rPr>
              <a:t>Risk of fat-soluble vitamin </a:t>
            </a:r>
            <a:r>
              <a:rPr lang="en-US" sz="2400" dirty="0">
                <a:solidFill>
                  <a:srgbClr val="4C4C4D"/>
                </a:solidFill>
                <a:latin typeface="Noto Sans"/>
                <a:ea typeface="Noto Sans"/>
                <a:cs typeface="Noto Sans"/>
              </a:rPr>
              <a:t>deficiencies</a:t>
            </a:r>
            <a:endParaRPr lang="en-US" sz="2400">
              <a:latin typeface="Calibri"/>
              <a:ea typeface="Calibri"/>
              <a:cs typeface="Calibri"/>
            </a:endParaRPr>
          </a:p>
        </p:txBody>
      </p:sp>
      <p:sp>
        <p:nvSpPr>
          <p:cNvPr id="9" name="Shape 7"/>
          <p:cNvSpPr/>
          <p:nvPr/>
        </p:nvSpPr>
        <p:spPr>
          <a:xfrm>
            <a:off x="7315200" y="3030396"/>
            <a:ext cx="6521410" cy="2918171"/>
          </a:xfrm>
          <a:prstGeom prst="rect">
            <a:avLst/>
          </a:prstGeom>
          <a:solidFill>
            <a:srgbClr val="F2EEEE"/>
          </a:solidFill>
          <a:ln/>
        </p:spPr>
        <p:txBody>
          <a:bodyPr/>
          <a:lstStyle/>
          <a:p>
            <a:endParaRPr lang="en-US" sz="2400"/>
          </a:p>
        </p:txBody>
      </p:sp>
      <p:sp>
        <p:nvSpPr>
          <p:cNvPr id="10" name="Shape 8"/>
          <p:cNvSpPr/>
          <p:nvPr/>
        </p:nvSpPr>
        <p:spPr>
          <a:xfrm>
            <a:off x="7315200" y="3030396"/>
            <a:ext cx="30480" cy="2395657"/>
          </a:xfrm>
          <a:prstGeom prst="roundRect">
            <a:avLst>
              <a:gd name="adj" fmla="val 111628"/>
            </a:avLst>
          </a:prstGeom>
          <a:solidFill>
            <a:srgbClr val="D8D4D4"/>
          </a:solidFill>
          <a:ln/>
        </p:spPr>
        <p:txBody>
          <a:bodyPr/>
          <a:lstStyle/>
          <a:p>
            <a:endParaRPr lang="en-US" sz="2400"/>
          </a:p>
        </p:txBody>
      </p:sp>
      <p:sp>
        <p:nvSpPr>
          <p:cNvPr id="11" name="Text 9"/>
          <p:cNvSpPr/>
          <p:nvPr/>
        </p:nvSpPr>
        <p:spPr>
          <a:xfrm>
            <a:off x="7542014" y="3257210"/>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Setmelanotide</a:t>
            </a:r>
            <a:endParaRPr lang="en-US" sz="2400" dirty="0"/>
          </a:p>
        </p:txBody>
      </p:sp>
      <p:sp>
        <p:nvSpPr>
          <p:cNvPr id="12" name="Text 10"/>
          <p:cNvSpPr/>
          <p:nvPr/>
        </p:nvSpPr>
        <p:spPr>
          <a:xfrm>
            <a:off x="7542014" y="3747629"/>
            <a:ext cx="6067782" cy="1088708"/>
          </a:xfrm>
          <a:prstGeom prst="rect">
            <a:avLst/>
          </a:prstGeom>
          <a:noFill/>
          <a:ln/>
        </p:spPr>
        <p:txBody>
          <a:bodyPr wrap="square" lIns="0" tIns="0" rIns="0" bIns="0" rtlCol="0" anchor="t"/>
          <a:lstStyle/>
          <a:p>
            <a:pPr marL="342900" indent="-342900">
              <a:lnSpc>
                <a:spcPts val="2850"/>
              </a:lnSpc>
              <a:buFont typeface="Arial" panose="020B0604020202020204" pitchFamily="34" charset="0"/>
              <a:buChar char="•"/>
            </a:pPr>
            <a:r>
              <a:rPr lang="en-US" sz="2400">
                <a:solidFill>
                  <a:srgbClr val="4C4C4D"/>
                </a:solidFill>
                <a:latin typeface="Noto Sans"/>
                <a:ea typeface="Noto Sans"/>
                <a:cs typeface="Noto Sans"/>
              </a:rPr>
              <a:t>MC4R agonist</a:t>
            </a:r>
            <a:endParaRPr lang="en-US" sz="2400" dirty="0">
              <a:solidFill>
                <a:srgbClr val="000000"/>
              </a:solidFill>
              <a:latin typeface="Noto Sans"/>
              <a:ea typeface="Noto Sans"/>
              <a:cs typeface="Noto Sans"/>
            </a:endParaRPr>
          </a:p>
          <a:p>
            <a:pPr marL="342900" indent="-342900">
              <a:lnSpc>
                <a:spcPts val="2850"/>
              </a:lnSpc>
              <a:buFont typeface="Arial" panose="020B0604020202020204" pitchFamily="34" charset="0"/>
              <a:buChar char="•"/>
            </a:pPr>
            <a:r>
              <a:rPr lang="en-US" sz="2400" dirty="0">
                <a:solidFill>
                  <a:srgbClr val="4C4C4D"/>
                </a:solidFill>
                <a:latin typeface="Noto Sans"/>
                <a:ea typeface="Noto Sans"/>
                <a:cs typeface="Noto Sans"/>
              </a:rPr>
              <a:t>FDA approved ≥2 </a:t>
            </a:r>
            <a:r>
              <a:rPr lang="en-US" sz="2400" dirty="0" err="1">
                <a:solidFill>
                  <a:srgbClr val="4C4C4D"/>
                </a:solidFill>
                <a:latin typeface="Noto Sans"/>
                <a:ea typeface="Noto Sans"/>
                <a:cs typeface="Noto Sans"/>
              </a:rPr>
              <a:t>y.o</a:t>
            </a:r>
            <a:r>
              <a:rPr lang="en-US" sz="2400" dirty="0">
                <a:solidFill>
                  <a:srgbClr val="4C4C4D"/>
                </a:solidFill>
                <a:latin typeface="Noto Sans"/>
                <a:ea typeface="Noto Sans"/>
                <a:cs typeface="Noto Sans"/>
              </a:rPr>
              <a:t>. </a:t>
            </a:r>
            <a:endParaRPr lang="en-US" sz="2400" dirty="0">
              <a:solidFill>
                <a:srgbClr val="000000"/>
              </a:solidFill>
              <a:latin typeface="Calibri"/>
              <a:ea typeface="Calibri"/>
              <a:cs typeface="Calibri"/>
            </a:endParaRPr>
          </a:p>
          <a:p>
            <a:pPr marL="342900" indent="-342900" algn="l">
              <a:lnSpc>
                <a:spcPts val="2850"/>
              </a:lnSpc>
              <a:buFont typeface="Arial" panose="020B0604020202020204" pitchFamily="34" charset="0"/>
              <a:buChar char="•"/>
            </a:pPr>
            <a:r>
              <a:rPr lang="en-US" sz="2400" b="1">
                <a:solidFill>
                  <a:srgbClr val="4C4C4D"/>
                </a:solidFill>
                <a:latin typeface="Noto Sans"/>
                <a:ea typeface="Noto Sans"/>
                <a:cs typeface="Noto Sans"/>
              </a:rPr>
              <a:t>Only for genetic </a:t>
            </a:r>
            <a:r>
              <a:rPr lang="en-US" sz="2400" b="1" dirty="0">
                <a:solidFill>
                  <a:srgbClr val="4C4C4D"/>
                </a:solidFill>
                <a:latin typeface="Noto Sans"/>
                <a:ea typeface="Noto Sans"/>
                <a:cs typeface="Noto Sans"/>
              </a:rPr>
              <a:t>obesity</a:t>
            </a:r>
            <a:r>
              <a:rPr lang="en-US" sz="2400" dirty="0">
                <a:solidFill>
                  <a:srgbClr val="4C4C4D"/>
                </a:solidFill>
                <a:latin typeface="Noto Sans"/>
                <a:ea typeface="Noto Sans"/>
                <a:cs typeface="Noto Sans"/>
              </a:rPr>
              <a:t>: POMC, </a:t>
            </a:r>
            <a:r>
              <a:rPr lang="en-US" sz="2400">
                <a:solidFill>
                  <a:srgbClr val="4C4C4D"/>
                </a:solidFill>
                <a:latin typeface="Noto Sans"/>
                <a:ea typeface="Noto Sans"/>
                <a:cs typeface="Noto Sans"/>
              </a:rPr>
              <a:t>PCSK1, LEPR, Bardet-Biedl Syndrome</a:t>
            </a:r>
          </a:p>
        </p:txBody>
      </p:sp>
    </p:spTree>
    <p:extLst>
      <p:ext uri="{BB962C8B-B14F-4D97-AF65-F5344CB8AC3E}">
        <p14:creationId xmlns:p14="http://schemas.microsoft.com/office/powerpoint/2010/main" val="795639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txBody>
          <a:bodyPr/>
          <a:lstStyle/>
          <a:p>
            <a:endParaRPr lang="en-US"/>
          </a:p>
        </p:txBody>
      </p:sp>
      <p:sp>
        <p:nvSpPr>
          <p:cNvPr id="4" name="Text 1"/>
          <p:cNvSpPr/>
          <p:nvPr/>
        </p:nvSpPr>
        <p:spPr>
          <a:xfrm>
            <a:off x="793790" y="1865114"/>
            <a:ext cx="5670590" cy="708779"/>
          </a:xfrm>
          <a:prstGeom prst="rect">
            <a:avLst/>
          </a:prstGeom>
          <a:noFill/>
          <a:ln/>
        </p:spPr>
        <p:txBody>
          <a:bodyPr wrap="none" lIns="0" tIns="0" rIns="0" bIns="0" rtlCol="0" anchor="t"/>
          <a:lstStyle/>
          <a:p>
            <a:pPr marL="0" indent="0" algn="l">
              <a:lnSpc>
                <a:spcPts val="5550"/>
              </a:lnSpc>
              <a:buNone/>
            </a:pPr>
            <a:r>
              <a:rPr lang="en-US" sz="4450" b="1" dirty="0">
                <a:solidFill>
                  <a:srgbClr val="152D47"/>
                </a:solidFill>
                <a:latin typeface="Lato Bold" pitchFamily="34" charset="0"/>
                <a:ea typeface="Lato Bold" pitchFamily="34" charset="-122"/>
                <a:cs typeface="Lato Bold" pitchFamily="34" charset="-120"/>
              </a:rPr>
              <a:t>Medication Follow-Up</a:t>
            </a:r>
            <a:endParaRPr lang="en-US" sz="4450" dirty="0"/>
          </a:p>
        </p:txBody>
      </p:sp>
      <p:sp>
        <p:nvSpPr>
          <p:cNvPr id="5" name="Shape 2"/>
          <p:cNvSpPr/>
          <p:nvPr/>
        </p:nvSpPr>
        <p:spPr>
          <a:xfrm>
            <a:off x="793790" y="2914055"/>
            <a:ext cx="4196358" cy="2214205"/>
          </a:xfrm>
          <a:prstGeom prst="roundRect">
            <a:avLst>
              <a:gd name="adj" fmla="val 1537"/>
            </a:avLst>
          </a:prstGeom>
          <a:solidFill>
            <a:srgbClr val="F2EEEE"/>
          </a:solidFill>
          <a:ln/>
        </p:spPr>
        <p:txBody>
          <a:bodyPr/>
          <a:lstStyle/>
          <a:p>
            <a:endParaRPr lang="en-US" sz="2400"/>
          </a:p>
        </p:txBody>
      </p:sp>
      <p:sp>
        <p:nvSpPr>
          <p:cNvPr id="6" name="Shape 3"/>
          <p:cNvSpPr/>
          <p:nvPr/>
        </p:nvSpPr>
        <p:spPr>
          <a:xfrm>
            <a:off x="1020604" y="3140869"/>
            <a:ext cx="680442" cy="680442"/>
          </a:xfrm>
          <a:prstGeom prst="roundRect">
            <a:avLst>
              <a:gd name="adj" fmla="val 13436980"/>
            </a:avLst>
          </a:prstGeom>
          <a:solidFill>
            <a:srgbClr val="5C97BF"/>
          </a:solidFill>
          <a:ln/>
        </p:spPr>
        <p:txBody>
          <a:bodyPr/>
          <a:lstStyle/>
          <a:p>
            <a:endParaRPr lang="en-US" sz="2400"/>
          </a:p>
        </p:txBody>
      </p:sp>
      <p:pic>
        <p:nvPicPr>
          <p:cNvPr id="7"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07770" y="3327916"/>
            <a:ext cx="306110" cy="306110"/>
          </a:xfrm>
          <a:prstGeom prst="rect">
            <a:avLst/>
          </a:prstGeom>
        </p:spPr>
      </p:pic>
      <p:sp>
        <p:nvSpPr>
          <p:cNvPr id="8" name="Text 4"/>
          <p:cNvSpPr/>
          <p:nvPr/>
        </p:nvSpPr>
        <p:spPr>
          <a:xfrm>
            <a:off x="1020604" y="4048125"/>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Phase 1</a:t>
            </a:r>
            <a:endParaRPr lang="en-US" sz="2400" dirty="0"/>
          </a:p>
        </p:txBody>
      </p:sp>
      <p:sp>
        <p:nvSpPr>
          <p:cNvPr id="9" name="Text 5"/>
          <p:cNvSpPr/>
          <p:nvPr/>
        </p:nvSpPr>
        <p:spPr>
          <a:xfrm>
            <a:off x="1020604" y="4538543"/>
            <a:ext cx="3742730" cy="362903"/>
          </a:xfrm>
          <a:prstGeom prst="rect">
            <a:avLst/>
          </a:prstGeom>
          <a:noFill/>
          <a:ln/>
        </p:spPr>
        <p:txBody>
          <a:bodyPr wrap="none" lIns="0" tIns="0" rIns="0" bIns="0" rtlCol="0" anchor="t"/>
          <a:lstStyle/>
          <a:p>
            <a:pPr marL="0" indent="0" algn="l">
              <a:lnSpc>
                <a:spcPts val="2850"/>
              </a:lnSpc>
              <a:buNone/>
            </a:pPr>
            <a:r>
              <a:rPr lang="en-US" sz="2400">
                <a:solidFill>
                  <a:srgbClr val="4C4C4D"/>
                </a:solidFill>
                <a:latin typeface="Noto Sans"/>
                <a:ea typeface="Noto Sans"/>
                <a:cs typeface="Noto Sans"/>
              </a:rPr>
              <a:t>Monthly visits for 3 months</a:t>
            </a:r>
            <a:endParaRPr lang="en-US" sz="2400">
              <a:latin typeface="Noto Sans"/>
              <a:ea typeface="Noto Sans"/>
              <a:cs typeface="Noto Sans"/>
            </a:endParaRPr>
          </a:p>
        </p:txBody>
      </p:sp>
      <p:sp>
        <p:nvSpPr>
          <p:cNvPr id="10" name="Shape 6"/>
          <p:cNvSpPr/>
          <p:nvPr/>
        </p:nvSpPr>
        <p:spPr>
          <a:xfrm>
            <a:off x="5216962" y="2914055"/>
            <a:ext cx="4196358" cy="2214205"/>
          </a:xfrm>
          <a:prstGeom prst="roundRect">
            <a:avLst>
              <a:gd name="adj" fmla="val 1537"/>
            </a:avLst>
          </a:prstGeom>
          <a:solidFill>
            <a:srgbClr val="F2EEEE"/>
          </a:solidFill>
          <a:ln/>
        </p:spPr>
        <p:txBody>
          <a:bodyPr/>
          <a:lstStyle/>
          <a:p>
            <a:endParaRPr lang="en-US" sz="2400"/>
          </a:p>
        </p:txBody>
      </p:sp>
      <p:sp>
        <p:nvSpPr>
          <p:cNvPr id="11" name="Shape 7"/>
          <p:cNvSpPr/>
          <p:nvPr/>
        </p:nvSpPr>
        <p:spPr>
          <a:xfrm>
            <a:off x="5443776" y="3140869"/>
            <a:ext cx="680442" cy="680442"/>
          </a:xfrm>
          <a:prstGeom prst="roundRect">
            <a:avLst>
              <a:gd name="adj" fmla="val 13436980"/>
            </a:avLst>
          </a:prstGeom>
          <a:solidFill>
            <a:srgbClr val="5C97BF"/>
          </a:solidFill>
          <a:ln/>
        </p:spPr>
        <p:txBody>
          <a:bodyPr/>
          <a:lstStyle/>
          <a:p>
            <a:endParaRPr lang="en-US" sz="2400"/>
          </a:p>
        </p:txBody>
      </p:sp>
      <p:pic>
        <p:nvPicPr>
          <p:cNvPr id="12"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30942" y="3327916"/>
            <a:ext cx="306110" cy="306110"/>
          </a:xfrm>
          <a:prstGeom prst="rect">
            <a:avLst/>
          </a:prstGeom>
        </p:spPr>
      </p:pic>
      <p:sp>
        <p:nvSpPr>
          <p:cNvPr id="13" name="Text 8"/>
          <p:cNvSpPr/>
          <p:nvPr/>
        </p:nvSpPr>
        <p:spPr>
          <a:xfrm>
            <a:off x="5443776" y="4048125"/>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Phase 2</a:t>
            </a:r>
            <a:endParaRPr lang="en-US" sz="2400" dirty="0"/>
          </a:p>
        </p:txBody>
      </p:sp>
      <p:sp>
        <p:nvSpPr>
          <p:cNvPr id="14" name="Text 9"/>
          <p:cNvSpPr/>
          <p:nvPr/>
        </p:nvSpPr>
        <p:spPr>
          <a:xfrm>
            <a:off x="5443776" y="4538543"/>
            <a:ext cx="3742730" cy="362903"/>
          </a:xfrm>
          <a:prstGeom prst="rect">
            <a:avLst/>
          </a:prstGeom>
          <a:noFill/>
          <a:ln/>
        </p:spPr>
        <p:txBody>
          <a:bodyPr wrap="none" lIns="0" tIns="0" rIns="0" bIns="0" rtlCol="0" anchor="t"/>
          <a:lstStyle/>
          <a:p>
            <a:pPr marL="0" indent="0" algn="l">
              <a:lnSpc>
                <a:spcPts val="2850"/>
              </a:lnSpc>
              <a:buNone/>
            </a:pPr>
            <a:r>
              <a:rPr lang="en-US" sz="2400">
                <a:solidFill>
                  <a:srgbClr val="4C4C4D"/>
                </a:solidFill>
                <a:latin typeface="Noto Sans"/>
                <a:ea typeface="Noto Sans"/>
                <a:cs typeface="Noto Sans"/>
              </a:rPr>
              <a:t>Every 3 months until 1 year</a:t>
            </a:r>
            <a:endParaRPr lang="en-US" sz="2400">
              <a:latin typeface="Noto Sans"/>
              <a:ea typeface="Noto Sans"/>
              <a:cs typeface="Noto Sans"/>
            </a:endParaRPr>
          </a:p>
        </p:txBody>
      </p:sp>
      <p:sp>
        <p:nvSpPr>
          <p:cNvPr id="15" name="Shape 10"/>
          <p:cNvSpPr/>
          <p:nvPr/>
        </p:nvSpPr>
        <p:spPr>
          <a:xfrm>
            <a:off x="9640133" y="2914055"/>
            <a:ext cx="4196358" cy="2214205"/>
          </a:xfrm>
          <a:prstGeom prst="roundRect">
            <a:avLst>
              <a:gd name="adj" fmla="val 1537"/>
            </a:avLst>
          </a:prstGeom>
          <a:solidFill>
            <a:srgbClr val="F2EEEE"/>
          </a:solidFill>
          <a:ln/>
        </p:spPr>
        <p:txBody>
          <a:bodyPr/>
          <a:lstStyle/>
          <a:p>
            <a:endParaRPr lang="en-US" sz="2400"/>
          </a:p>
        </p:txBody>
      </p:sp>
      <p:sp>
        <p:nvSpPr>
          <p:cNvPr id="16" name="Shape 11"/>
          <p:cNvSpPr/>
          <p:nvPr/>
        </p:nvSpPr>
        <p:spPr>
          <a:xfrm>
            <a:off x="9866948" y="3140869"/>
            <a:ext cx="680442" cy="680442"/>
          </a:xfrm>
          <a:prstGeom prst="roundRect">
            <a:avLst>
              <a:gd name="adj" fmla="val 13436980"/>
            </a:avLst>
          </a:prstGeom>
          <a:solidFill>
            <a:srgbClr val="5C97BF"/>
          </a:solidFill>
          <a:ln/>
        </p:spPr>
        <p:txBody>
          <a:bodyPr/>
          <a:lstStyle/>
          <a:p>
            <a:endParaRPr lang="en-US" sz="2400"/>
          </a:p>
        </p:txBody>
      </p:sp>
      <p:pic>
        <p:nvPicPr>
          <p:cNvPr id="17"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054114" y="3327916"/>
            <a:ext cx="306110" cy="306110"/>
          </a:xfrm>
          <a:prstGeom prst="rect">
            <a:avLst/>
          </a:prstGeom>
        </p:spPr>
      </p:pic>
      <p:sp>
        <p:nvSpPr>
          <p:cNvPr id="18" name="Text 12"/>
          <p:cNvSpPr/>
          <p:nvPr/>
        </p:nvSpPr>
        <p:spPr>
          <a:xfrm>
            <a:off x="9866948" y="4048125"/>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Phase 3</a:t>
            </a:r>
            <a:endParaRPr lang="en-US" sz="2400" dirty="0"/>
          </a:p>
        </p:txBody>
      </p:sp>
      <p:sp>
        <p:nvSpPr>
          <p:cNvPr id="19" name="Text 13"/>
          <p:cNvSpPr/>
          <p:nvPr/>
        </p:nvSpPr>
        <p:spPr>
          <a:xfrm>
            <a:off x="9866948" y="4538543"/>
            <a:ext cx="3742730" cy="362903"/>
          </a:xfrm>
          <a:prstGeom prst="rect">
            <a:avLst/>
          </a:prstGeom>
          <a:noFill/>
          <a:ln/>
        </p:spPr>
        <p:txBody>
          <a:bodyPr wrap="none" lIns="0" tIns="0" rIns="0" bIns="0" rtlCol="0" anchor="t"/>
          <a:lstStyle/>
          <a:p>
            <a:pPr marL="0" indent="0" algn="l">
              <a:lnSpc>
                <a:spcPts val="2850"/>
              </a:lnSpc>
              <a:buNone/>
            </a:pPr>
            <a:r>
              <a:rPr lang="en-US" sz="2400">
                <a:solidFill>
                  <a:srgbClr val="4C4C4D"/>
                </a:solidFill>
                <a:latin typeface="Noto Sans"/>
                <a:ea typeface="Noto Sans"/>
                <a:cs typeface="Noto Sans"/>
              </a:rPr>
              <a:t>Maintenance TBD</a:t>
            </a:r>
            <a:endParaRPr lang="en-US" sz="2400" dirty="0"/>
          </a:p>
        </p:txBody>
      </p:sp>
      <p:sp>
        <p:nvSpPr>
          <p:cNvPr id="20" name="Text 14"/>
          <p:cNvSpPr/>
          <p:nvPr/>
        </p:nvSpPr>
        <p:spPr>
          <a:xfrm>
            <a:off x="793790" y="5383411"/>
            <a:ext cx="13042821" cy="362903"/>
          </a:xfrm>
          <a:prstGeom prst="rect">
            <a:avLst/>
          </a:prstGeom>
          <a:noFill/>
          <a:ln/>
        </p:spPr>
        <p:txBody>
          <a:bodyPr wrap="non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If BMI continues to rise after 3 months → </a:t>
            </a:r>
            <a:r>
              <a:rPr lang="en-US" sz="2400" b="1" dirty="0">
                <a:solidFill>
                  <a:srgbClr val="4C4C4D"/>
                </a:solidFill>
                <a:latin typeface="Noto Sans" pitchFamily="34" charset="0"/>
                <a:ea typeface="Noto Sans" pitchFamily="34" charset="-122"/>
                <a:cs typeface="Noto Sans" pitchFamily="34" charset="-120"/>
              </a:rPr>
              <a:t>discontinue</a:t>
            </a:r>
            <a:r>
              <a:rPr lang="en-US" sz="2400" dirty="0">
                <a:solidFill>
                  <a:srgbClr val="4C4C4D"/>
                </a:solidFill>
                <a:latin typeface="Noto Sans" pitchFamily="34" charset="0"/>
                <a:ea typeface="Noto Sans" pitchFamily="34" charset="-122"/>
                <a:cs typeface="Noto Sans" pitchFamily="34" charset="-120"/>
              </a:rPr>
              <a:t>.</a:t>
            </a:r>
            <a:endParaRPr lang="en-US" sz="2400" dirty="0"/>
          </a:p>
        </p:txBody>
      </p:sp>
      <p:sp>
        <p:nvSpPr>
          <p:cNvPr id="21" name="Text 15"/>
          <p:cNvSpPr/>
          <p:nvPr/>
        </p:nvSpPr>
        <p:spPr>
          <a:xfrm>
            <a:off x="793790" y="6001464"/>
            <a:ext cx="11388829" cy="731675"/>
          </a:xfrm>
          <a:prstGeom prst="rect">
            <a:avLst/>
          </a:prstGeom>
          <a:noFill/>
          <a:ln/>
        </p:spPr>
        <p:txBody>
          <a:bodyPr wrap="square" lIns="0" tIns="0" rIns="0" bIns="0" rtlCol="0" anchor="t">
            <a:spAutoFit/>
          </a:bodyPr>
          <a:lstStyle/>
          <a:p>
            <a:pPr>
              <a:lnSpc>
                <a:spcPts val="2850"/>
              </a:lnSpc>
            </a:pPr>
            <a:r>
              <a:rPr lang="en-US" sz="2400" dirty="0">
                <a:solidFill>
                  <a:srgbClr val="4C4C4D"/>
                </a:solidFill>
                <a:latin typeface="Noto Sans"/>
                <a:ea typeface="Noto Sans"/>
                <a:cs typeface="Noto Sans"/>
              </a:rPr>
              <a:t>Check </a:t>
            </a:r>
            <a:r>
              <a:rPr lang="en-US" sz="2400" b="1" dirty="0">
                <a:solidFill>
                  <a:srgbClr val="4C4C4D"/>
                </a:solidFill>
                <a:latin typeface="Noto Sans"/>
                <a:ea typeface="Noto Sans"/>
                <a:cs typeface="Noto Sans"/>
              </a:rPr>
              <a:t>serum bicarb</a:t>
            </a:r>
            <a:r>
              <a:rPr lang="en-US" sz="2400">
                <a:solidFill>
                  <a:srgbClr val="4C4C4D"/>
                </a:solidFill>
                <a:latin typeface="Noto Sans"/>
                <a:ea typeface="Noto Sans"/>
                <a:cs typeface="Noto Sans"/>
              </a:rPr>
              <a:t> for topiramate/Qsymia in 3-6 months then yearly; reduce dose if </a:t>
            </a:r>
            <a:r>
              <a:rPr lang="en-US" sz="2400" dirty="0">
                <a:solidFill>
                  <a:srgbClr val="4C4C4D"/>
                </a:solidFill>
                <a:latin typeface="Noto Sans"/>
                <a:ea typeface="Noto Sans"/>
                <a:cs typeface="Noto Sans"/>
              </a:rPr>
              <a:t>&lt;18 mEq/L.</a:t>
            </a:r>
            <a:endParaRPr lang="en-US" sz="2400" dirty="0">
              <a:latin typeface="Noto Sans"/>
              <a:ea typeface="Noto Sans"/>
              <a:cs typeface="Noto Sans"/>
            </a:endParaRPr>
          </a:p>
        </p:txBody>
      </p:sp>
    </p:spTree>
    <p:extLst>
      <p:ext uri="{BB962C8B-B14F-4D97-AF65-F5344CB8AC3E}">
        <p14:creationId xmlns:p14="http://schemas.microsoft.com/office/powerpoint/2010/main" val="3759178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490901"/>
            <a:ext cx="10403205" cy="708779"/>
          </a:xfrm>
          <a:prstGeom prst="rect">
            <a:avLst/>
          </a:prstGeom>
          <a:noFill/>
          <a:ln/>
        </p:spPr>
        <p:txBody>
          <a:bodyPr wrap="none" lIns="0" tIns="0" rIns="0" bIns="0" rtlCol="0" anchor="t"/>
          <a:lstStyle/>
          <a:p>
            <a:pPr>
              <a:lnSpc>
                <a:spcPts val="5550"/>
              </a:lnSpc>
            </a:pPr>
            <a:r>
              <a:rPr lang="en-US" sz="4450" b="1">
                <a:solidFill>
                  <a:srgbClr val="152D47"/>
                </a:solidFill>
                <a:latin typeface="Lato Bold"/>
                <a:ea typeface="Lato Bold"/>
                <a:cs typeface="Lato Bold"/>
              </a:rPr>
              <a:t>Sleeve Gastrectomy: First line for Kids</a:t>
            </a:r>
            <a:endParaRPr lang="en-US" sz="4450">
              <a:latin typeface="Lato Bold"/>
              <a:ea typeface="Lato Bold"/>
              <a:cs typeface="Lato Bold"/>
            </a:endParaRPr>
          </a:p>
        </p:txBody>
      </p:sp>
      <p:pic>
        <p:nvPicPr>
          <p:cNvPr id="3"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78800" y="2660332"/>
            <a:ext cx="340162" cy="340162"/>
          </a:xfrm>
          <a:prstGeom prst="rect">
            <a:avLst/>
          </a:prstGeom>
        </p:spPr>
      </p:pic>
      <p:sp>
        <p:nvSpPr>
          <p:cNvPr id="4" name="Text 1"/>
          <p:cNvSpPr/>
          <p:nvPr/>
        </p:nvSpPr>
        <p:spPr>
          <a:xfrm>
            <a:off x="1530906" y="2653308"/>
            <a:ext cx="3127653"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~80% Stomach Removed</a:t>
            </a:r>
            <a:endParaRPr lang="en-US" sz="2400" dirty="0"/>
          </a:p>
        </p:txBody>
      </p:sp>
      <p:sp>
        <p:nvSpPr>
          <p:cNvPr id="5" name="Text 2"/>
          <p:cNvSpPr/>
          <p:nvPr/>
        </p:nvSpPr>
        <p:spPr>
          <a:xfrm>
            <a:off x="1530906" y="3143726"/>
            <a:ext cx="12305705" cy="362903"/>
          </a:xfrm>
          <a:prstGeom prst="rect">
            <a:avLst/>
          </a:prstGeom>
          <a:noFill/>
          <a:ln/>
        </p:spPr>
        <p:txBody>
          <a:bodyPr wrap="non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Decreases ghrelin, increases GLP-1</a:t>
            </a:r>
            <a:endParaRPr lang="en-US" sz="2400" dirty="0"/>
          </a:p>
        </p:txBody>
      </p:sp>
      <p:pic>
        <p:nvPicPr>
          <p:cNvPr id="6" name="Image 1"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78800" y="3967282"/>
            <a:ext cx="340162" cy="340162"/>
          </a:xfrm>
          <a:prstGeom prst="rect">
            <a:avLst/>
          </a:prstGeom>
        </p:spPr>
      </p:pic>
      <p:sp>
        <p:nvSpPr>
          <p:cNvPr id="7" name="Text 3"/>
          <p:cNvSpPr/>
          <p:nvPr/>
        </p:nvSpPr>
        <p:spPr>
          <a:xfrm>
            <a:off x="1530906" y="3960257"/>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No Rerouting</a:t>
            </a:r>
            <a:endParaRPr lang="en-US" sz="2400" dirty="0"/>
          </a:p>
        </p:txBody>
      </p:sp>
      <p:sp>
        <p:nvSpPr>
          <p:cNvPr id="8" name="Text 4"/>
          <p:cNvSpPr/>
          <p:nvPr/>
        </p:nvSpPr>
        <p:spPr>
          <a:xfrm>
            <a:off x="1530906" y="4450675"/>
            <a:ext cx="12305705" cy="362903"/>
          </a:xfrm>
          <a:prstGeom prst="rect">
            <a:avLst/>
          </a:prstGeom>
          <a:noFill/>
          <a:ln/>
        </p:spPr>
        <p:txBody>
          <a:bodyPr wrap="non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Lower risk of dumping syndrome &amp; vitamin deficiencies vs. Roux-en-Y</a:t>
            </a:r>
            <a:endParaRPr lang="en-US" sz="2400" dirty="0"/>
          </a:p>
        </p:txBody>
      </p:sp>
      <p:pic>
        <p:nvPicPr>
          <p:cNvPr id="9" name="Image 2"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78800" y="5274231"/>
            <a:ext cx="340162" cy="340162"/>
          </a:xfrm>
          <a:prstGeom prst="rect">
            <a:avLst/>
          </a:prstGeom>
        </p:spPr>
      </p:pic>
      <p:sp>
        <p:nvSpPr>
          <p:cNvPr id="10" name="Text 5"/>
          <p:cNvSpPr/>
          <p:nvPr/>
        </p:nvSpPr>
        <p:spPr>
          <a:xfrm>
            <a:off x="1530906" y="5267206"/>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Upgradeable</a:t>
            </a:r>
            <a:endParaRPr lang="en-US" sz="2400" dirty="0"/>
          </a:p>
        </p:txBody>
      </p:sp>
      <p:sp>
        <p:nvSpPr>
          <p:cNvPr id="11" name="Text 6"/>
          <p:cNvSpPr/>
          <p:nvPr/>
        </p:nvSpPr>
        <p:spPr>
          <a:xfrm>
            <a:off x="1530906" y="5757624"/>
            <a:ext cx="12305705" cy="362903"/>
          </a:xfrm>
          <a:prstGeom prst="rect">
            <a:avLst/>
          </a:prstGeom>
          <a:noFill/>
          <a:ln/>
        </p:spPr>
        <p:txBody>
          <a:bodyPr wrap="non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Can be converted to more complex procedures later</a:t>
            </a:r>
            <a:endParaRPr lang="en-US" sz="2400" dirty="0"/>
          </a:p>
        </p:txBody>
      </p:sp>
      <p:sp>
        <p:nvSpPr>
          <p:cNvPr id="12" name="Text 7"/>
          <p:cNvSpPr/>
          <p:nvPr/>
        </p:nvSpPr>
        <p:spPr>
          <a:xfrm>
            <a:off x="793790" y="6375678"/>
            <a:ext cx="13042821" cy="362903"/>
          </a:xfrm>
          <a:prstGeom prst="rect">
            <a:avLst/>
          </a:prstGeom>
          <a:noFill/>
          <a:ln/>
        </p:spPr>
        <p:txBody>
          <a:bodyPr wrap="non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Refer to </a:t>
            </a:r>
            <a:r>
              <a:rPr lang="en-US" sz="2400" b="1" dirty="0">
                <a:solidFill>
                  <a:srgbClr val="4C4C4D"/>
                </a:solidFill>
                <a:latin typeface="Noto Sans" pitchFamily="34" charset="0"/>
                <a:ea typeface="Noto Sans" pitchFamily="34" charset="-122"/>
                <a:cs typeface="Noto Sans" pitchFamily="34" charset="-120"/>
              </a:rPr>
              <a:t>OHSU Bariatric Surgery Program</a:t>
            </a:r>
            <a:r>
              <a:rPr lang="en-US" sz="2400" dirty="0">
                <a:solidFill>
                  <a:srgbClr val="4C4C4D"/>
                </a:solidFill>
                <a:latin typeface="Noto Sans" pitchFamily="34" charset="0"/>
                <a:ea typeface="Noto Sans" pitchFamily="34" charset="-122"/>
                <a:cs typeface="Noto Sans" pitchFamily="34" charset="-120"/>
              </a:rPr>
              <a:t> — families can learn without committing</a:t>
            </a:r>
            <a:endParaRPr lang="en-US" sz="2400" dirty="0"/>
          </a:p>
        </p:txBody>
      </p:sp>
    </p:spTree>
    <p:extLst>
      <p:ext uri="{BB962C8B-B14F-4D97-AF65-F5344CB8AC3E}">
        <p14:creationId xmlns:p14="http://schemas.microsoft.com/office/powerpoint/2010/main" val="3403766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793790" y="1185624"/>
            <a:ext cx="2299335" cy="426244"/>
          </a:xfrm>
          <a:prstGeom prst="roundRect">
            <a:avLst>
              <a:gd name="adj" fmla="val 6386"/>
            </a:avLst>
          </a:prstGeom>
          <a:solidFill>
            <a:srgbClr val="DAE8F1"/>
          </a:solidFill>
          <a:ln/>
        </p:spPr>
        <p:txBody>
          <a:bodyPr/>
          <a:lstStyle/>
          <a:p>
            <a:endParaRPr lang="en-US"/>
          </a:p>
        </p:txBody>
      </p:sp>
      <p:sp>
        <p:nvSpPr>
          <p:cNvPr id="3" name="Text 1"/>
          <p:cNvSpPr/>
          <p:nvPr/>
        </p:nvSpPr>
        <p:spPr>
          <a:xfrm>
            <a:off x="929878" y="1253609"/>
            <a:ext cx="2027158" cy="290274"/>
          </a:xfrm>
          <a:prstGeom prst="rect">
            <a:avLst/>
          </a:prstGeom>
          <a:noFill/>
          <a:ln/>
        </p:spPr>
        <p:txBody>
          <a:bodyPr wrap="none" lIns="0" tIns="0" rIns="0" bIns="0" rtlCol="0" anchor="t"/>
          <a:lstStyle/>
          <a:p>
            <a:pPr marL="0" indent="0" algn="l">
              <a:lnSpc>
                <a:spcPts val="2250"/>
              </a:lnSpc>
              <a:buNone/>
            </a:pPr>
            <a:r>
              <a:rPr lang="en-US" sz="1400" dirty="0">
                <a:solidFill>
                  <a:srgbClr val="4C4C4D"/>
                </a:solidFill>
                <a:latin typeface="Noto Sans" pitchFamily="34" charset="0"/>
                <a:ea typeface="Noto Sans" pitchFamily="34" charset="-122"/>
                <a:cs typeface="Noto Sans" pitchFamily="34" charset="-120"/>
              </a:rPr>
              <a:t>SURGERY COMPARISON</a:t>
            </a:r>
            <a:endParaRPr lang="en-US" sz="1400" dirty="0"/>
          </a:p>
        </p:txBody>
      </p:sp>
      <p:sp>
        <p:nvSpPr>
          <p:cNvPr id="4" name="Text 2"/>
          <p:cNvSpPr/>
          <p:nvPr/>
        </p:nvSpPr>
        <p:spPr>
          <a:xfrm>
            <a:off x="793790" y="1702594"/>
            <a:ext cx="10992564" cy="708779"/>
          </a:xfrm>
          <a:prstGeom prst="rect">
            <a:avLst/>
          </a:prstGeom>
          <a:noFill/>
          <a:ln/>
        </p:spPr>
        <p:txBody>
          <a:bodyPr wrap="none" lIns="0" tIns="0" rIns="0" bIns="0" rtlCol="0" anchor="t"/>
          <a:lstStyle/>
          <a:p>
            <a:pPr marL="0" indent="0" algn="l">
              <a:lnSpc>
                <a:spcPts val="5550"/>
              </a:lnSpc>
              <a:buNone/>
            </a:pPr>
            <a:r>
              <a:rPr lang="en-US" sz="4450" b="1">
                <a:solidFill>
                  <a:srgbClr val="152D47"/>
                </a:solidFill>
                <a:latin typeface="Lato Bold"/>
                <a:ea typeface="Lato Bold"/>
                <a:cs typeface="Lato Bold"/>
              </a:rPr>
              <a:t>Bariatric Surgery Outcomes</a:t>
            </a:r>
            <a:endParaRPr lang="en-US" sz="4450">
              <a:latin typeface="Lato Bold"/>
              <a:ea typeface="Lato Bold"/>
              <a:cs typeface="Lato Bold"/>
            </a:endParaRPr>
          </a:p>
        </p:txBody>
      </p:sp>
      <p:sp>
        <p:nvSpPr>
          <p:cNvPr id="5" name="Shape 3"/>
          <p:cNvSpPr/>
          <p:nvPr/>
        </p:nvSpPr>
        <p:spPr>
          <a:xfrm>
            <a:off x="793790" y="2751534"/>
            <a:ext cx="6407944" cy="2032754"/>
          </a:xfrm>
          <a:prstGeom prst="roundRect">
            <a:avLst>
              <a:gd name="adj" fmla="val 1674"/>
            </a:avLst>
          </a:prstGeom>
          <a:solidFill>
            <a:srgbClr val="F2EEEE"/>
          </a:solidFill>
          <a:ln/>
        </p:spPr>
        <p:txBody>
          <a:bodyPr/>
          <a:lstStyle/>
          <a:p>
            <a:endParaRPr lang="en-US" sz="2400"/>
          </a:p>
        </p:txBody>
      </p:sp>
      <p:sp>
        <p:nvSpPr>
          <p:cNvPr id="6" name="Text 4"/>
          <p:cNvSpPr/>
          <p:nvPr/>
        </p:nvSpPr>
        <p:spPr>
          <a:xfrm>
            <a:off x="1020604" y="2978348"/>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Weight Loss</a:t>
            </a:r>
            <a:endParaRPr lang="en-US" sz="2400" dirty="0"/>
          </a:p>
        </p:txBody>
      </p:sp>
      <p:sp>
        <p:nvSpPr>
          <p:cNvPr id="7" name="Text 5"/>
          <p:cNvSpPr/>
          <p:nvPr/>
        </p:nvSpPr>
        <p:spPr>
          <a:xfrm>
            <a:off x="1020604" y="3468767"/>
            <a:ext cx="5954316" cy="725805"/>
          </a:xfrm>
          <a:prstGeom prst="rect">
            <a:avLst/>
          </a:prstGeom>
          <a:noFill/>
          <a:ln/>
        </p:spPr>
        <p:txBody>
          <a:bodyPr wrap="squar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Adolescents average 25–32% total body weight loss at 3–5 years</a:t>
            </a:r>
            <a:endParaRPr lang="en-US" sz="2400" dirty="0"/>
          </a:p>
        </p:txBody>
      </p:sp>
      <p:sp>
        <p:nvSpPr>
          <p:cNvPr id="8" name="Shape 6"/>
          <p:cNvSpPr/>
          <p:nvPr/>
        </p:nvSpPr>
        <p:spPr>
          <a:xfrm>
            <a:off x="7428548" y="2751534"/>
            <a:ext cx="6408063" cy="2032754"/>
          </a:xfrm>
          <a:prstGeom prst="roundRect">
            <a:avLst>
              <a:gd name="adj" fmla="val 1674"/>
            </a:avLst>
          </a:prstGeom>
          <a:solidFill>
            <a:srgbClr val="F2EEEE"/>
          </a:solidFill>
          <a:ln/>
        </p:spPr>
        <p:txBody>
          <a:bodyPr/>
          <a:lstStyle/>
          <a:p>
            <a:endParaRPr lang="en-US" sz="2400"/>
          </a:p>
        </p:txBody>
      </p:sp>
      <p:sp>
        <p:nvSpPr>
          <p:cNvPr id="9" name="Text 7"/>
          <p:cNvSpPr/>
          <p:nvPr/>
        </p:nvSpPr>
        <p:spPr>
          <a:xfrm>
            <a:off x="7655362" y="2978348"/>
            <a:ext cx="3027283"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Comorbidity Resolution</a:t>
            </a:r>
            <a:endParaRPr lang="en-US" sz="2400" dirty="0"/>
          </a:p>
        </p:txBody>
      </p:sp>
      <p:sp>
        <p:nvSpPr>
          <p:cNvPr id="10" name="Text 8"/>
          <p:cNvSpPr/>
          <p:nvPr/>
        </p:nvSpPr>
        <p:spPr>
          <a:xfrm>
            <a:off x="7655362" y="3468767"/>
            <a:ext cx="5954435" cy="1088708"/>
          </a:xfrm>
          <a:prstGeom prst="rect">
            <a:avLst/>
          </a:prstGeom>
          <a:noFill/>
          <a:ln/>
        </p:spPr>
        <p:txBody>
          <a:bodyPr wrap="squar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T2DM remission ~75–86% in adolescents (similar or superior to adults); HTN and dyslipidemia resolution rates also high</a:t>
            </a:r>
            <a:endParaRPr lang="en-US" sz="2400" dirty="0"/>
          </a:p>
        </p:txBody>
      </p:sp>
      <p:sp>
        <p:nvSpPr>
          <p:cNvPr id="11" name="Shape 9"/>
          <p:cNvSpPr/>
          <p:nvPr/>
        </p:nvSpPr>
        <p:spPr>
          <a:xfrm>
            <a:off x="793790" y="5011103"/>
            <a:ext cx="6407944" cy="2032754"/>
          </a:xfrm>
          <a:prstGeom prst="roundRect">
            <a:avLst>
              <a:gd name="adj" fmla="val 1674"/>
            </a:avLst>
          </a:prstGeom>
          <a:solidFill>
            <a:srgbClr val="F2EEEE"/>
          </a:solidFill>
          <a:ln/>
        </p:spPr>
        <p:txBody>
          <a:bodyPr/>
          <a:lstStyle/>
          <a:p>
            <a:endParaRPr lang="en-US" sz="2400"/>
          </a:p>
        </p:txBody>
      </p:sp>
      <p:sp>
        <p:nvSpPr>
          <p:cNvPr id="12" name="Text 10"/>
          <p:cNvSpPr/>
          <p:nvPr/>
        </p:nvSpPr>
        <p:spPr>
          <a:xfrm>
            <a:off x="1020604" y="5237917"/>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Long-Term Durability</a:t>
            </a:r>
            <a:endParaRPr lang="en-US" sz="2400" dirty="0"/>
          </a:p>
        </p:txBody>
      </p:sp>
      <p:sp>
        <p:nvSpPr>
          <p:cNvPr id="13" name="Text 11"/>
          <p:cNvSpPr/>
          <p:nvPr/>
        </p:nvSpPr>
        <p:spPr>
          <a:xfrm>
            <a:off x="1020604" y="5728335"/>
            <a:ext cx="5954316" cy="725805"/>
          </a:xfrm>
          <a:prstGeom prst="rect">
            <a:avLst/>
          </a:prstGeom>
          <a:noFill/>
          <a:ln/>
        </p:spPr>
        <p:txBody>
          <a:bodyPr wrap="squar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7-year data shows sustained ~29% TWL in adolescents; some weight regain expected in both groups over time</a:t>
            </a:r>
            <a:endParaRPr lang="en-US" sz="2400" dirty="0"/>
          </a:p>
        </p:txBody>
      </p:sp>
      <p:sp>
        <p:nvSpPr>
          <p:cNvPr id="14" name="Shape 12"/>
          <p:cNvSpPr/>
          <p:nvPr/>
        </p:nvSpPr>
        <p:spPr>
          <a:xfrm>
            <a:off x="7428548" y="5011103"/>
            <a:ext cx="6408063" cy="2032754"/>
          </a:xfrm>
          <a:prstGeom prst="roundRect">
            <a:avLst>
              <a:gd name="adj" fmla="val 1674"/>
            </a:avLst>
          </a:prstGeom>
          <a:solidFill>
            <a:srgbClr val="F2EEEE"/>
          </a:solidFill>
          <a:ln/>
        </p:spPr>
        <p:txBody>
          <a:bodyPr/>
          <a:lstStyle/>
          <a:p>
            <a:endParaRPr lang="en-US" sz="2400"/>
          </a:p>
        </p:txBody>
      </p:sp>
      <p:sp>
        <p:nvSpPr>
          <p:cNvPr id="15" name="Text 13"/>
          <p:cNvSpPr/>
          <p:nvPr/>
        </p:nvSpPr>
        <p:spPr>
          <a:xfrm>
            <a:off x="7655362" y="5237917"/>
            <a:ext cx="2835235" cy="354330"/>
          </a:xfrm>
          <a:prstGeom prst="rect">
            <a:avLst/>
          </a:prstGeom>
          <a:noFill/>
          <a:ln/>
        </p:spPr>
        <p:txBody>
          <a:bodyPr wrap="none" lIns="0" tIns="0" rIns="0" bIns="0" rtlCol="0" anchor="t"/>
          <a:lstStyle/>
          <a:p>
            <a:pPr marL="0" indent="0" algn="l">
              <a:lnSpc>
                <a:spcPts val="2750"/>
              </a:lnSpc>
              <a:buNone/>
            </a:pPr>
            <a:r>
              <a:rPr lang="en-US" sz="2400" b="1" dirty="0">
                <a:solidFill>
                  <a:srgbClr val="4C4C4D"/>
                </a:solidFill>
                <a:latin typeface="Lato Bold" pitchFamily="34" charset="0"/>
                <a:ea typeface="Lato Bold" pitchFamily="34" charset="-122"/>
                <a:cs typeface="Lato Bold" pitchFamily="34" charset="-120"/>
              </a:rPr>
              <a:t>Bone Health</a:t>
            </a:r>
            <a:endParaRPr lang="en-US" sz="2400" dirty="0"/>
          </a:p>
        </p:txBody>
      </p:sp>
      <p:sp>
        <p:nvSpPr>
          <p:cNvPr id="16" name="Text 14"/>
          <p:cNvSpPr/>
          <p:nvPr/>
        </p:nvSpPr>
        <p:spPr>
          <a:xfrm>
            <a:off x="7655362" y="5728335"/>
            <a:ext cx="5954435" cy="1088708"/>
          </a:xfrm>
          <a:prstGeom prst="rect">
            <a:avLst/>
          </a:prstGeom>
          <a:noFill/>
          <a:ln/>
        </p:spPr>
        <p:txBody>
          <a:bodyPr wrap="square" lIns="0" tIns="0" rIns="0" bIns="0" rtlCol="0" anchor="t"/>
          <a:lstStyle/>
          <a:p>
            <a:pPr marL="0" indent="0" algn="l">
              <a:lnSpc>
                <a:spcPts val="2850"/>
              </a:lnSpc>
              <a:buNone/>
            </a:pPr>
            <a:r>
              <a:rPr lang="en-US" sz="2400">
                <a:solidFill>
                  <a:srgbClr val="4C4C4D"/>
                </a:solidFill>
                <a:latin typeface="Noto Sans"/>
                <a:ea typeface="Noto Sans"/>
                <a:cs typeface="Noto Sans"/>
              </a:rPr>
              <a:t>Ongoing </a:t>
            </a:r>
            <a:r>
              <a:rPr lang="en-US" sz="2400" dirty="0">
                <a:solidFill>
                  <a:srgbClr val="4C4C4D"/>
                </a:solidFill>
                <a:latin typeface="Noto Sans"/>
                <a:ea typeface="Noto Sans"/>
                <a:cs typeface="Noto Sans"/>
              </a:rPr>
              <a:t>skeletal development increases risk of bone density loss; calcium + vitamin D critical</a:t>
            </a:r>
            <a:endParaRPr lang="en-US" sz="2400" dirty="0">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4826521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793790" y="969764"/>
            <a:ext cx="1954887" cy="343614"/>
          </a:xfrm>
          <a:prstGeom prst="roundRect">
            <a:avLst>
              <a:gd name="adj" fmla="val 6733"/>
            </a:avLst>
          </a:prstGeom>
          <a:solidFill>
            <a:srgbClr val="DAE8F1"/>
          </a:solidFill>
          <a:ln/>
        </p:spPr>
        <p:txBody>
          <a:bodyPr/>
          <a:lstStyle/>
          <a:p>
            <a:endParaRPr lang="en-US"/>
          </a:p>
        </p:txBody>
      </p:sp>
      <p:sp>
        <p:nvSpPr>
          <p:cNvPr id="3" name="Text 1"/>
          <p:cNvSpPr/>
          <p:nvPr/>
        </p:nvSpPr>
        <p:spPr>
          <a:xfrm>
            <a:off x="909399" y="1027509"/>
            <a:ext cx="1723668" cy="228124"/>
          </a:xfrm>
          <a:prstGeom prst="rect">
            <a:avLst/>
          </a:prstGeom>
          <a:noFill/>
          <a:ln/>
        </p:spPr>
        <p:txBody>
          <a:bodyPr wrap="none" lIns="0" tIns="0" rIns="0" bIns="0" rtlCol="0" anchor="t"/>
          <a:lstStyle/>
          <a:p>
            <a:pPr marL="0" indent="0" algn="l">
              <a:lnSpc>
                <a:spcPts val="1750"/>
              </a:lnSpc>
              <a:buNone/>
            </a:pPr>
            <a:r>
              <a:rPr lang="en-US" sz="1200" dirty="0">
                <a:solidFill>
                  <a:srgbClr val="4C4C4D"/>
                </a:solidFill>
                <a:latin typeface="Noto Sans" pitchFamily="34" charset="0"/>
                <a:ea typeface="Noto Sans" pitchFamily="34" charset="-122"/>
                <a:cs typeface="Noto Sans" pitchFamily="34" charset="-120"/>
              </a:rPr>
              <a:t>SURGERY COMPARISON</a:t>
            </a:r>
            <a:endParaRPr lang="en-US" sz="1200" dirty="0"/>
          </a:p>
        </p:txBody>
      </p:sp>
      <p:sp>
        <p:nvSpPr>
          <p:cNvPr id="4" name="Text 2"/>
          <p:cNvSpPr/>
          <p:nvPr/>
        </p:nvSpPr>
        <p:spPr>
          <a:xfrm>
            <a:off x="793790" y="1378863"/>
            <a:ext cx="10215324" cy="602456"/>
          </a:xfrm>
          <a:prstGeom prst="rect">
            <a:avLst/>
          </a:prstGeom>
          <a:noFill/>
          <a:ln/>
        </p:spPr>
        <p:txBody>
          <a:bodyPr wrap="none" lIns="0" tIns="0" rIns="0" bIns="0" rtlCol="0" anchor="t"/>
          <a:lstStyle/>
          <a:p>
            <a:pPr marL="0" indent="0" algn="l">
              <a:lnSpc>
                <a:spcPts val="4700"/>
              </a:lnSpc>
              <a:buNone/>
            </a:pPr>
            <a:r>
              <a:rPr lang="en-US" sz="3750" b="1">
                <a:solidFill>
                  <a:srgbClr val="152D47"/>
                </a:solidFill>
                <a:latin typeface="Lato Bold"/>
                <a:ea typeface="Lato Bold"/>
                <a:cs typeface="Lato Bold"/>
              </a:rPr>
              <a:t>Bariatric Surgery Complications</a:t>
            </a:r>
            <a:endParaRPr lang="en-US" sz="3750">
              <a:latin typeface="Lato Bold"/>
              <a:ea typeface="Lato Bold"/>
              <a:cs typeface="Lato Bold"/>
            </a:endParaRPr>
          </a:p>
        </p:txBody>
      </p:sp>
      <p:sp>
        <p:nvSpPr>
          <p:cNvPr id="5" name="Shape 3"/>
          <p:cNvSpPr/>
          <p:nvPr/>
        </p:nvSpPr>
        <p:spPr>
          <a:xfrm>
            <a:off x="793790" y="2227064"/>
            <a:ext cx="4238387" cy="1971794"/>
          </a:xfrm>
          <a:prstGeom prst="roundRect">
            <a:avLst>
              <a:gd name="adj" fmla="val 5565"/>
            </a:avLst>
          </a:prstGeom>
          <a:solidFill>
            <a:srgbClr val="FFFFFF"/>
          </a:solidFill>
          <a:ln w="22860">
            <a:solidFill>
              <a:srgbClr val="D8D4D4"/>
            </a:solidFill>
            <a:prstDash val="solid"/>
          </a:ln>
        </p:spPr>
        <p:txBody>
          <a:bodyPr/>
          <a:lstStyle/>
          <a:p>
            <a:endParaRPr lang="en-US" sz="2400"/>
          </a:p>
        </p:txBody>
      </p:sp>
      <p:sp>
        <p:nvSpPr>
          <p:cNvPr id="6" name="Shape 4"/>
          <p:cNvSpPr/>
          <p:nvPr/>
        </p:nvSpPr>
        <p:spPr>
          <a:xfrm>
            <a:off x="770930" y="2227064"/>
            <a:ext cx="91440" cy="1971794"/>
          </a:xfrm>
          <a:prstGeom prst="roundRect">
            <a:avLst>
              <a:gd name="adj" fmla="val 31628"/>
            </a:avLst>
          </a:prstGeom>
          <a:solidFill>
            <a:srgbClr val="5C97BF"/>
          </a:solidFill>
          <a:ln/>
        </p:spPr>
        <p:txBody>
          <a:bodyPr/>
          <a:lstStyle/>
          <a:p>
            <a:endParaRPr lang="en-US" sz="2400"/>
          </a:p>
        </p:txBody>
      </p:sp>
      <p:sp>
        <p:nvSpPr>
          <p:cNvPr id="7" name="Text 5"/>
          <p:cNvSpPr/>
          <p:nvPr/>
        </p:nvSpPr>
        <p:spPr>
          <a:xfrm>
            <a:off x="1077992" y="2442686"/>
            <a:ext cx="2409944" cy="301228"/>
          </a:xfrm>
          <a:prstGeom prst="rect">
            <a:avLst/>
          </a:prstGeom>
          <a:noFill/>
          <a:ln/>
        </p:spPr>
        <p:txBody>
          <a:bodyPr wrap="none" lIns="0" tIns="0" rIns="0" bIns="0" rtlCol="0" anchor="t"/>
          <a:lstStyle/>
          <a:p>
            <a:pPr marL="0" indent="0" algn="l">
              <a:lnSpc>
                <a:spcPts val="2350"/>
              </a:lnSpc>
              <a:buNone/>
            </a:pPr>
            <a:r>
              <a:rPr lang="en-US" sz="2400" b="1" dirty="0">
                <a:solidFill>
                  <a:srgbClr val="4C4C4D"/>
                </a:solidFill>
                <a:latin typeface="Lato Bold" pitchFamily="34" charset="0"/>
                <a:ea typeface="Lato Bold" pitchFamily="34" charset="-122"/>
                <a:cs typeface="Lato Bold" pitchFamily="34" charset="-120"/>
              </a:rPr>
              <a:t>Short-Term (&lt;30 days)</a:t>
            </a:r>
            <a:endParaRPr lang="en-US" sz="2400" dirty="0"/>
          </a:p>
        </p:txBody>
      </p:sp>
      <p:sp>
        <p:nvSpPr>
          <p:cNvPr id="8" name="Text 6"/>
          <p:cNvSpPr/>
          <p:nvPr/>
        </p:nvSpPr>
        <p:spPr>
          <a:xfrm>
            <a:off x="1077992" y="2842141"/>
            <a:ext cx="3738563" cy="570548"/>
          </a:xfrm>
          <a:prstGeom prst="rect">
            <a:avLst/>
          </a:prstGeom>
          <a:noFill/>
          <a:ln/>
        </p:spPr>
        <p:txBody>
          <a:bodyPr wrap="square" lIns="0" tIns="0" rIns="0" bIns="0" rtlCol="0" anchor="t"/>
          <a:lstStyle/>
          <a:p>
            <a:pPr marL="0" indent="0" algn="l">
              <a:lnSpc>
                <a:spcPts val="2200"/>
              </a:lnSpc>
              <a:buNone/>
            </a:pPr>
            <a:r>
              <a:rPr lang="en-US" sz="2400" dirty="0">
                <a:solidFill>
                  <a:srgbClr val="4C4C4D"/>
                </a:solidFill>
                <a:latin typeface="Noto Sans" pitchFamily="34" charset="0"/>
                <a:ea typeface="Noto Sans" pitchFamily="34" charset="-122"/>
                <a:cs typeface="Noto Sans" pitchFamily="34" charset="-120"/>
              </a:rPr>
              <a:t>Leak, bleeding, surgical site infection — rates similar to adults (~1–3%)</a:t>
            </a:r>
            <a:endParaRPr lang="en-US" sz="2400" dirty="0"/>
          </a:p>
        </p:txBody>
      </p:sp>
      <p:sp>
        <p:nvSpPr>
          <p:cNvPr id="9" name="Shape 7"/>
          <p:cNvSpPr/>
          <p:nvPr/>
        </p:nvSpPr>
        <p:spPr>
          <a:xfrm>
            <a:off x="5196007" y="2227064"/>
            <a:ext cx="4238387" cy="1971794"/>
          </a:xfrm>
          <a:prstGeom prst="roundRect">
            <a:avLst>
              <a:gd name="adj" fmla="val 5565"/>
            </a:avLst>
          </a:prstGeom>
          <a:solidFill>
            <a:srgbClr val="FFFFFF"/>
          </a:solidFill>
          <a:ln w="22860">
            <a:solidFill>
              <a:srgbClr val="D8D4D4"/>
            </a:solidFill>
            <a:prstDash val="solid"/>
          </a:ln>
        </p:spPr>
        <p:txBody>
          <a:bodyPr/>
          <a:lstStyle/>
          <a:p>
            <a:endParaRPr lang="en-US" sz="2400"/>
          </a:p>
        </p:txBody>
      </p:sp>
      <p:sp>
        <p:nvSpPr>
          <p:cNvPr id="10" name="Shape 8"/>
          <p:cNvSpPr/>
          <p:nvPr/>
        </p:nvSpPr>
        <p:spPr>
          <a:xfrm>
            <a:off x="5173147" y="2227064"/>
            <a:ext cx="91440" cy="1971794"/>
          </a:xfrm>
          <a:prstGeom prst="roundRect">
            <a:avLst>
              <a:gd name="adj" fmla="val 31628"/>
            </a:avLst>
          </a:prstGeom>
          <a:solidFill>
            <a:srgbClr val="5C97BF"/>
          </a:solidFill>
          <a:ln/>
        </p:spPr>
        <p:txBody>
          <a:bodyPr/>
          <a:lstStyle/>
          <a:p>
            <a:endParaRPr lang="en-US" sz="2400"/>
          </a:p>
        </p:txBody>
      </p:sp>
      <p:sp>
        <p:nvSpPr>
          <p:cNvPr id="11" name="Text 9"/>
          <p:cNvSpPr/>
          <p:nvPr/>
        </p:nvSpPr>
        <p:spPr>
          <a:xfrm>
            <a:off x="5480209" y="2442686"/>
            <a:ext cx="2564606" cy="301228"/>
          </a:xfrm>
          <a:prstGeom prst="rect">
            <a:avLst/>
          </a:prstGeom>
          <a:noFill/>
          <a:ln/>
        </p:spPr>
        <p:txBody>
          <a:bodyPr wrap="none" lIns="0" tIns="0" rIns="0" bIns="0" rtlCol="0" anchor="t"/>
          <a:lstStyle/>
          <a:p>
            <a:pPr marL="0" indent="0" algn="l">
              <a:lnSpc>
                <a:spcPts val="2350"/>
              </a:lnSpc>
              <a:buNone/>
            </a:pPr>
            <a:r>
              <a:rPr lang="en-US" sz="2400" b="1" dirty="0">
                <a:solidFill>
                  <a:srgbClr val="4C4C4D"/>
                </a:solidFill>
                <a:latin typeface="Lato Bold" pitchFamily="34" charset="0"/>
                <a:ea typeface="Lato Bold" pitchFamily="34" charset="-122"/>
                <a:cs typeface="Lato Bold" pitchFamily="34" charset="-120"/>
              </a:rPr>
              <a:t>Nutritional Deficiencies</a:t>
            </a:r>
            <a:endParaRPr lang="en-US" sz="2400" dirty="0"/>
          </a:p>
        </p:txBody>
      </p:sp>
      <p:sp>
        <p:nvSpPr>
          <p:cNvPr id="12" name="Text 10"/>
          <p:cNvSpPr/>
          <p:nvPr/>
        </p:nvSpPr>
        <p:spPr>
          <a:xfrm>
            <a:off x="5480209" y="2842141"/>
            <a:ext cx="3738563" cy="1141095"/>
          </a:xfrm>
          <a:prstGeom prst="rect">
            <a:avLst/>
          </a:prstGeom>
          <a:noFill/>
          <a:ln/>
        </p:spPr>
        <p:txBody>
          <a:bodyPr wrap="square" lIns="0" tIns="0" rIns="0" bIns="0" rtlCol="0" anchor="t"/>
          <a:lstStyle/>
          <a:p>
            <a:pPr>
              <a:lnSpc>
                <a:spcPts val="2200"/>
              </a:lnSpc>
            </a:pPr>
            <a:r>
              <a:rPr lang="en-US" sz="2400" dirty="0">
                <a:solidFill>
                  <a:srgbClr val="4C4C4D"/>
                </a:solidFill>
                <a:latin typeface="Noto Sans"/>
                <a:ea typeface="Noto Sans"/>
                <a:cs typeface="Noto Sans"/>
              </a:rPr>
              <a:t>Iron, B12, folate, fat-</a:t>
            </a:r>
            <a:r>
              <a:rPr lang="en-US" sz="2400">
                <a:solidFill>
                  <a:srgbClr val="4C4C4D"/>
                </a:solidFill>
                <a:latin typeface="Noto Sans"/>
                <a:ea typeface="Noto Sans"/>
                <a:cs typeface="Noto Sans"/>
              </a:rPr>
              <a:t>soluble vitamins. Children </a:t>
            </a:r>
            <a:r>
              <a:rPr lang="en-US" sz="2400" dirty="0">
                <a:solidFill>
                  <a:srgbClr val="4C4C4D"/>
                </a:solidFill>
                <a:latin typeface="Noto Sans"/>
                <a:ea typeface="Noto Sans"/>
                <a:cs typeface="Noto Sans"/>
              </a:rPr>
              <a:t>at higher risk due to growth demands</a:t>
            </a:r>
            <a:endParaRPr lang="en-US" sz="2400" dirty="0">
              <a:latin typeface="Noto Sans"/>
              <a:ea typeface="Noto Sans"/>
              <a:cs typeface="Noto Sans"/>
            </a:endParaRPr>
          </a:p>
        </p:txBody>
      </p:sp>
      <p:sp>
        <p:nvSpPr>
          <p:cNvPr id="13" name="Shape 11"/>
          <p:cNvSpPr/>
          <p:nvPr/>
        </p:nvSpPr>
        <p:spPr>
          <a:xfrm>
            <a:off x="9598223" y="2227064"/>
            <a:ext cx="4238387" cy="1971794"/>
          </a:xfrm>
          <a:prstGeom prst="roundRect">
            <a:avLst>
              <a:gd name="adj" fmla="val 5565"/>
            </a:avLst>
          </a:prstGeom>
          <a:solidFill>
            <a:srgbClr val="FFFFFF"/>
          </a:solidFill>
          <a:ln w="22860">
            <a:solidFill>
              <a:srgbClr val="D8D4D4"/>
            </a:solidFill>
            <a:prstDash val="solid"/>
          </a:ln>
        </p:spPr>
        <p:txBody>
          <a:bodyPr/>
          <a:lstStyle/>
          <a:p>
            <a:endParaRPr lang="en-US" sz="2400"/>
          </a:p>
        </p:txBody>
      </p:sp>
      <p:sp>
        <p:nvSpPr>
          <p:cNvPr id="14" name="Shape 12"/>
          <p:cNvSpPr/>
          <p:nvPr/>
        </p:nvSpPr>
        <p:spPr>
          <a:xfrm>
            <a:off x="9575363" y="2227064"/>
            <a:ext cx="91440" cy="1971794"/>
          </a:xfrm>
          <a:prstGeom prst="roundRect">
            <a:avLst>
              <a:gd name="adj" fmla="val 31628"/>
            </a:avLst>
          </a:prstGeom>
          <a:solidFill>
            <a:srgbClr val="5C97BF"/>
          </a:solidFill>
          <a:ln/>
        </p:spPr>
        <p:txBody>
          <a:bodyPr/>
          <a:lstStyle/>
          <a:p>
            <a:endParaRPr lang="en-US" sz="2400"/>
          </a:p>
        </p:txBody>
      </p:sp>
      <p:sp>
        <p:nvSpPr>
          <p:cNvPr id="15" name="Text 13"/>
          <p:cNvSpPr/>
          <p:nvPr/>
        </p:nvSpPr>
        <p:spPr>
          <a:xfrm>
            <a:off x="9882426" y="2442686"/>
            <a:ext cx="2409944" cy="301228"/>
          </a:xfrm>
          <a:prstGeom prst="rect">
            <a:avLst/>
          </a:prstGeom>
          <a:noFill/>
          <a:ln/>
        </p:spPr>
        <p:txBody>
          <a:bodyPr wrap="none" lIns="0" tIns="0" rIns="0" bIns="0" rtlCol="0" anchor="t"/>
          <a:lstStyle/>
          <a:p>
            <a:pPr marL="0" indent="0" algn="l">
              <a:lnSpc>
                <a:spcPts val="2350"/>
              </a:lnSpc>
              <a:buNone/>
            </a:pPr>
            <a:r>
              <a:rPr lang="en-US" sz="2400" b="1" dirty="0">
                <a:solidFill>
                  <a:srgbClr val="4C4C4D"/>
                </a:solidFill>
                <a:latin typeface="Lato Bold" pitchFamily="34" charset="0"/>
                <a:ea typeface="Lato Bold" pitchFamily="34" charset="-122"/>
                <a:cs typeface="Lato Bold" pitchFamily="34" charset="-120"/>
              </a:rPr>
              <a:t>GERD</a:t>
            </a:r>
            <a:endParaRPr lang="en-US" sz="2400" dirty="0"/>
          </a:p>
        </p:txBody>
      </p:sp>
      <p:sp>
        <p:nvSpPr>
          <p:cNvPr id="16" name="Text 14"/>
          <p:cNvSpPr/>
          <p:nvPr/>
        </p:nvSpPr>
        <p:spPr>
          <a:xfrm>
            <a:off x="9882426" y="2842141"/>
            <a:ext cx="3738563" cy="855821"/>
          </a:xfrm>
          <a:prstGeom prst="rect">
            <a:avLst/>
          </a:prstGeom>
          <a:noFill/>
          <a:ln/>
        </p:spPr>
        <p:txBody>
          <a:bodyPr wrap="square" lIns="0" tIns="0" rIns="0" bIns="0" rtlCol="0" anchor="t"/>
          <a:lstStyle/>
          <a:p>
            <a:pPr>
              <a:lnSpc>
                <a:spcPts val="2200"/>
              </a:lnSpc>
            </a:pPr>
            <a:r>
              <a:rPr lang="en-US" sz="2400" dirty="0">
                <a:solidFill>
                  <a:srgbClr val="4C4C4D"/>
                </a:solidFill>
                <a:latin typeface="Noto Sans"/>
                <a:ea typeface="Noto Sans"/>
                <a:cs typeface="Noto Sans"/>
              </a:rPr>
              <a:t>More common after </a:t>
            </a:r>
            <a:r>
              <a:rPr lang="en-US" sz="2400">
                <a:solidFill>
                  <a:srgbClr val="4C4C4D"/>
                </a:solidFill>
                <a:latin typeface="Noto Sans"/>
                <a:ea typeface="Noto Sans"/>
                <a:cs typeface="Noto Sans"/>
              </a:rPr>
              <a:t>sleeve gastrectomy. May </a:t>
            </a:r>
            <a:r>
              <a:rPr lang="en-US" sz="2400" dirty="0">
                <a:solidFill>
                  <a:srgbClr val="4C4C4D"/>
                </a:solidFill>
                <a:latin typeface="Noto Sans"/>
                <a:ea typeface="Noto Sans"/>
                <a:cs typeface="Noto Sans"/>
              </a:rPr>
              <a:t>require conversion to Roux-en-Y bypass</a:t>
            </a:r>
            <a:endParaRPr lang="en-US" sz="2400" dirty="0">
              <a:latin typeface="Calibri" panose="020F0502020204030204"/>
              <a:ea typeface="Calibri" panose="020F0502020204030204"/>
              <a:cs typeface="Calibri" panose="020F0502020204030204"/>
            </a:endParaRPr>
          </a:p>
        </p:txBody>
      </p:sp>
      <p:sp>
        <p:nvSpPr>
          <p:cNvPr id="17" name="Shape 15"/>
          <p:cNvSpPr/>
          <p:nvPr/>
        </p:nvSpPr>
        <p:spPr>
          <a:xfrm>
            <a:off x="793790" y="4362688"/>
            <a:ext cx="4238387" cy="1686520"/>
          </a:xfrm>
          <a:prstGeom prst="roundRect">
            <a:avLst>
              <a:gd name="adj" fmla="val 6506"/>
            </a:avLst>
          </a:prstGeom>
          <a:solidFill>
            <a:srgbClr val="FFFFFF"/>
          </a:solidFill>
          <a:ln w="22860">
            <a:solidFill>
              <a:srgbClr val="D8D4D4"/>
            </a:solidFill>
            <a:prstDash val="solid"/>
          </a:ln>
        </p:spPr>
        <p:txBody>
          <a:bodyPr/>
          <a:lstStyle/>
          <a:p>
            <a:endParaRPr lang="en-US" sz="2400"/>
          </a:p>
        </p:txBody>
      </p:sp>
      <p:sp>
        <p:nvSpPr>
          <p:cNvPr id="18" name="Shape 16"/>
          <p:cNvSpPr/>
          <p:nvPr/>
        </p:nvSpPr>
        <p:spPr>
          <a:xfrm>
            <a:off x="770930" y="4362688"/>
            <a:ext cx="91440" cy="1686520"/>
          </a:xfrm>
          <a:prstGeom prst="roundRect">
            <a:avLst>
              <a:gd name="adj" fmla="val 31628"/>
            </a:avLst>
          </a:prstGeom>
          <a:solidFill>
            <a:srgbClr val="5C97BF"/>
          </a:solidFill>
          <a:ln/>
        </p:spPr>
        <p:txBody>
          <a:bodyPr/>
          <a:lstStyle/>
          <a:p>
            <a:endParaRPr lang="en-US" sz="2400"/>
          </a:p>
        </p:txBody>
      </p:sp>
      <p:sp>
        <p:nvSpPr>
          <p:cNvPr id="19" name="Text 17"/>
          <p:cNvSpPr/>
          <p:nvPr/>
        </p:nvSpPr>
        <p:spPr>
          <a:xfrm>
            <a:off x="1077992" y="4578310"/>
            <a:ext cx="2409944" cy="301228"/>
          </a:xfrm>
          <a:prstGeom prst="rect">
            <a:avLst/>
          </a:prstGeom>
          <a:noFill/>
          <a:ln/>
        </p:spPr>
        <p:txBody>
          <a:bodyPr wrap="none" lIns="0" tIns="0" rIns="0" bIns="0" rtlCol="0" anchor="t"/>
          <a:lstStyle/>
          <a:p>
            <a:pPr marL="0" indent="0" algn="l">
              <a:lnSpc>
                <a:spcPts val="2350"/>
              </a:lnSpc>
              <a:buNone/>
            </a:pPr>
            <a:r>
              <a:rPr lang="en-US" sz="2400" b="1" dirty="0">
                <a:solidFill>
                  <a:srgbClr val="4C4C4D"/>
                </a:solidFill>
                <a:latin typeface="Lato Bold" pitchFamily="34" charset="0"/>
                <a:ea typeface="Lato Bold" pitchFamily="34" charset="-122"/>
                <a:cs typeface="Lato Bold" pitchFamily="34" charset="-120"/>
              </a:rPr>
              <a:t>Psychosocial</a:t>
            </a:r>
            <a:endParaRPr lang="en-US" sz="2400" dirty="0"/>
          </a:p>
        </p:txBody>
      </p:sp>
      <p:sp>
        <p:nvSpPr>
          <p:cNvPr id="20" name="Text 18"/>
          <p:cNvSpPr/>
          <p:nvPr/>
        </p:nvSpPr>
        <p:spPr>
          <a:xfrm>
            <a:off x="1077992" y="4977765"/>
            <a:ext cx="3738563" cy="855821"/>
          </a:xfrm>
          <a:prstGeom prst="rect">
            <a:avLst/>
          </a:prstGeom>
          <a:noFill/>
          <a:ln/>
        </p:spPr>
        <p:txBody>
          <a:bodyPr wrap="square" lIns="0" tIns="0" rIns="0" bIns="0" rtlCol="0" anchor="t"/>
          <a:lstStyle/>
          <a:p>
            <a:pPr>
              <a:lnSpc>
                <a:spcPts val="2200"/>
              </a:lnSpc>
            </a:pPr>
            <a:r>
              <a:rPr lang="en-US" sz="2400" dirty="0">
                <a:solidFill>
                  <a:srgbClr val="4C4C4D"/>
                </a:solidFill>
                <a:latin typeface="Noto Sans"/>
                <a:ea typeface="Noto Sans"/>
                <a:cs typeface="Noto Sans"/>
              </a:rPr>
              <a:t>Depression, substance use, and eating disorders </a:t>
            </a:r>
            <a:r>
              <a:rPr lang="en-US" sz="2400">
                <a:solidFill>
                  <a:srgbClr val="4C4C4D"/>
                </a:solidFill>
                <a:latin typeface="Noto Sans"/>
                <a:ea typeface="Noto Sans"/>
                <a:cs typeface="Noto Sans"/>
              </a:rPr>
              <a:t>can emerge post-op.</a:t>
            </a:r>
            <a:endParaRPr lang="en-US" sz="2400" dirty="0">
              <a:solidFill>
                <a:srgbClr val="4C4C4D"/>
              </a:solidFill>
              <a:latin typeface="Noto Sans"/>
              <a:ea typeface="Noto Sans"/>
              <a:cs typeface="Noto Sans"/>
            </a:endParaRPr>
          </a:p>
        </p:txBody>
      </p:sp>
      <p:sp>
        <p:nvSpPr>
          <p:cNvPr id="21" name="Shape 19"/>
          <p:cNvSpPr/>
          <p:nvPr/>
        </p:nvSpPr>
        <p:spPr>
          <a:xfrm>
            <a:off x="5196007" y="4362688"/>
            <a:ext cx="4238387" cy="1686520"/>
          </a:xfrm>
          <a:prstGeom prst="roundRect">
            <a:avLst>
              <a:gd name="adj" fmla="val 6506"/>
            </a:avLst>
          </a:prstGeom>
          <a:solidFill>
            <a:srgbClr val="FFFFFF"/>
          </a:solidFill>
          <a:ln w="22860">
            <a:solidFill>
              <a:srgbClr val="D8D4D4"/>
            </a:solidFill>
            <a:prstDash val="solid"/>
          </a:ln>
        </p:spPr>
        <p:txBody>
          <a:bodyPr/>
          <a:lstStyle/>
          <a:p>
            <a:endParaRPr lang="en-US" sz="2400"/>
          </a:p>
        </p:txBody>
      </p:sp>
      <p:sp>
        <p:nvSpPr>
          <p:cNvPr id="22" name="Shape 20"/>
          <p:cNvSpPr/>
          <p:nvPr/>
        </p:nvSpPr>
        <p:spPr>
          <a:xfrm>
            <a:off x="5173147" y="4362688"/>
            <a:ext cx="91440" cy="1686520"/>
          </a:xfrm>
          <a:prstGeom prst="roundRect">
            <a:avLst>
              <a:gd name="adj" fmla="val 31628"/>
            </a:avLst>
          </a:prstGeom>
          <a:solidFill>
            <a:srgbClr val="5C97BF"/>
          </a:solidFill>
          <a:ln/>
        </p:spPr>
        <p:txBody>
          <a:bodyPr/>
          <a:lstStyle/>
          <a:p>
            <a:endParaRPr lang="en-US" sz="2400"/>
          </a:p>
        </p:txBody>
      </p:sp>
      <p:sp>
        <p:nvSpPr>
          <p:cNvPr id="23" name="Text 21"/>
          <p:cNvSpPr/>
          <p:nvPr/>
        </p:nvSpPr>
        <p:spPr>
          <a:xfrm>
            <a:off x="5480209" y="4578310"/>
            <a:ext cx="2409944" cy="301228"/>
          </a:xfrm>
          <a:prstGeom prst="rect">
            <a:avLst/>
          </a:prstGeom>
          <a:noFill/>
          <a:ln/>
        </p:spPr>
        <p:txBody>
          <a:bodyPr wrap="none" lIns="0" tIns="0" rIns="0" bIns="0" rtlCol="0" anchor="t"/>
          <a:lstStyle/>
          <a:p>
            <a:pPr marL="0" indent="0" algn="l">
              <a:lnSpc>
                <a:spcPts val="2350"/>
              </a:lnSpc>
              <a:buNone/>
            </a:pPr>
            <a:r>
              <a:rPr lang="en-US" sz="2400" b="1" dirty="0">
                <a:solidFill>
                  <a:srgbClr val="4C4C4D"/>
                </a:solidFill>
                <a:latin typeface="Lato Bold" pitchFamily="34" charset="0"/>
                <a:ea typeface="Lato Bold" pitchFamily="34" charset="-122"/>
                <a:cs typeface="Lato Bold" pitchFamily="34" charset="-120"/>
              </a:rPr>
              <a:t>Reoperation</a:t>
            </a:r>
            <a:endParaRPr lang="en-US" sz="2400" dirty="0"/>
          </a:p>
        </p:txBody>
      </p:sp>
      <p:sp>
        <p:nvSpPr>
          <p:cNvPr id="24" name="Text 22"/>
          <p:cNvSpPr/>
          <p:nvPr/>
        </p:nvSpPr>
        <p:spPr>
          <a:xfrm>
            <a:off x="5480209" y="4977765"/>
            <a:ext cx="3738563" cy="570548"/>
          </a:xfrm>
          <a:prstGeom prst="rect">
            <a:avLst/>
          </a:prstGeom>
          <a:noFill/>
          <a:ln/>
        </p:spPr>
        <p:txBody>
          <a:bodyPr wrap="square" lIns="0" tIns="0" rIns="0" bIns="0" rtlCol="0" anchor="t"/>
          <a:lstStyle/>
          <a:p>
            <a:pPr marL="0" indent="0" algn="l">
              <a:lnSpc>
                <a:spcPts val="2200"/>
              </a:lnSpc>
              <a:buNone/>
            </a:pPr>
            <a:r>
              <a:rPr lang="en-US" sz="2400" dirty="0">
                <a:solidFill>
                  <a:srgbClr val="4C4C4D"/>
                </a:solidFill>
                <a:latin typeface="Noto Sans" pitchFamily="34" charset="0"/>
                <a:ea typeface="Noto Sans" pitchFamily="34" charset="-122"/>
                <a:cs typeface="Noto Sans" pitchFamily="34" charset="-120"/>
              </a:rPr>
              <a:t>~5–10% require revisional surgery within 5 years</a:t>
            </a:r>
            <a:endParaRPr lang="en-US" sz="2400" dirty="0"/>
          </a:p>
        </p:txBody>
      </p:sp>
      <p:sp>
        <p:nvSpPr>
          <p:cNvPr id="25" name="Shape 23"/>
          <p:cNvSpPr/>
          <p:nvPr/>
        </p:nvSpPr>
        <p:spPr>
          <a:xfrm>
            <a:off x="777462" y="6233517"/>
            <a:ext cx="13059149" cy="1287457"/>
          </a:xfrm>
          <a:prstGeom prst="roundRect">
            <a:avLst>
              <a:gd name="adj" fmla="val 2818"/>
            </a:avLst>
          </a:prstGeom>
          <a:solidFill>
            <a:srgbClr val="C8DCE9"/>
          </a:solidFill>
          <a:ln/>
        </p:spPr>
        <p:txBody>
          <a:bodyPr/>
          <a:lstStyle/>
          <a:p>
            <a:endParaRPr lang="en-US" sz="2400"/>
          </a:p>
        </p:txBody>
      </p:sp>
      <p:pic>
        <p:nvPicPr>
          <p:cNvPr id="26" name="Image 0" descr="preencoded.png"/>
          <p:cNvPicPr>
            <a:picLocks noChangeAspect="1"/>
          </p:cNvPicPr>
          <p:nvPr/>
        </p:nvPicPr>
        <p:blipFill>
          <a:blip r:embed="rId3"/>
          <a:stretch>
            <a:fillRect/>
          </a:stretch>
        </p:blipFill>
        <p:spPr>
          <a:xfrm>
            <a:off x="986552" y="6519029"/>
            <a:ext cx="240983" cy="192762"/>
          </a:xfrm>
          <a:prstGeom prst="rect">
            <a:avLst/>
          </a:prstGeom>
        </p:spPr>
      </p:pic>
      <p:sp>
        <p:nvSpPr>
          <p:cNvPr id="27" name="Text 24"/>
          <p:cNvSpPr/>
          <p:nvPr/>
        </p:nvSpPr>
        <p:spPr>
          <a:xfrm>
            <a:off x="1420297" y="6445448"/>
            <a:ext cx="12223552" cy="570548"/>
          </a:xfrm>
          <a:prstGeom prst="rect">
            <a:avLst/>
          </a:prstGeom>
          <a:noFill/>
          <a:ln/>
        </p:spPr>
        <p:txBody>
          <a:bodyPr wrap="square" lIns="0" tIns="0" rIns="0" bIns="0" rtlCol="0" anchor="t"/>
          <a:lstStyle/>
          <a:p>
            <a:pPr marL="0" indent="0" algn="l">
              <a:lnSpc>
                <a:spcPts val="2200"/>
              </a:lnSpc>
              <a:buNone/>
            </a:pPr>
            <a:r>
              <a:rPr lang="en-US" sz="2400" dirty="0">
                <a:solidFill>
                  <a:srgbClr val="000000"/>
                </a:solidFill>
                <a:latin typeface="Noto Sans" pitchFamily="34" charset="0"/>
                <a:ea typeface="Noto Sans" pitchFamily="34" charset="-122"/>
                <a:cs typeface="Noto Sans" pitchFamily="34" charset="-120"/>
              </a:rPr>
              <a:t>Overall complication rates in adolescents are comparable to adults. Benefits generally outweigh risks in appropriately selected patients with severe obesity and comorbidities.</a:t>
            </a:r>
            <a:endParaRPr lang="en-US" sz="2400" dirty="0"/>
          </a:p>
        </p:txBody>
      </p:sp>
    </p:spTree>
    <p:extLst>
      <p:ext uri="{BB962C8B-B14F-4D97-AF65-F5344CB8AC3E}">
        <p14:creationId xmlns:p14="http://schemas.microsoft.com/office/powerpoint/2010/main" val="21302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909888"/>
            <a:ext cx="5670590" cy="708779"/>
          </a:xfrm>
          <a:prstGeom prst="rect">
            <a:avLst/>
          </a:prstGeom>
          <a:noFill/>
          <a:ln/>
        </p:spPr>
        <p:txBody>
          <a:bodyPr wrap="none" lIns="0" tIns="0" rIns="0" bIns="0" rtlCol="0" anchor="t"/>
          <a:lstStyle/>
          <a:p>
            <a:pPr marL="0" indent="0" algn="l">
              <a:lnSpc>
                <a:spcPts val="5550"/>
              </a:lnSpc>
              <a:buNone/>
            </a:pPr>
            <a:r>
              <a:rPr lang="en-US" sz="4800" b="1" dirty="0">
                <a:solidFill>
                  <a:srgbClr val="152D47"/>
                </a:solidFill>
                <a:latin typeface="Lato Bold" pitchFamily="34" charset="0"/>
                <a:ea typeface="Lato Bold" pitchFamily="34" charset="-122"/>
                <a:cs typeface="Lato Bold" pitchFamily="34" charset="-120"/>
              </a:rPr>
              <a:t>Questions?</a:t>
            </a:r>
            <a:endParaRPr lang="en-US" sz="4800" dirty="0"/>
          </a:p>
        </p:txBody>
      </p:sp>
    </p:spTree>
    <p:extLst>
      <p:ext uri="{BB962C8B-B14F-4D97-AF65-F5344CB8AC3E}">
        <p14:creationId xmlns:p14="http://schemas.microsoft.com/office/powerpoint/2010/main" val="1664973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3833948" y="1730760"/>
            <a:ext cx="6351746" cy="653177"/>
          </a:xfrm>
          <a:prstGeom prst="rect">
            <a:avLst/>
          </a:prstGeom>
          <a:noFill/>
          <a:ln/>
        </p:spPr>
        <p:txBody>
          <a:bodyPr wrap="none" lIns="0" tIns="0" rIns="0" bIns="0" rtlCol="0" anchor="t"/>
          <a:lstStyle/>
          <a:p>
            <a:pPr marL="0" indent="0" algn="l">
              <a:lnSpc>
                <a:spcPts val="5100"/>
              </a:lnSpc>
              <a:buNone/>
            </a:pPr>
            <a:r>
              <a:rPr lang="en-US" sz="4100" b="1">
                <a:solidFill>
                  <a:srgbClr val="152D47"/>
                </a:solidFill>
                <a:latin typeface="Lato Bold" pitchFamily="34" charset="0"/>
                <a:ea typeface="Lato Bold" pitchFamily="34" charset="-122"/>
                <a:cs typeface="Lato Bold" pitchFamily="34" charset="-120"/>
              </a:rPr>
              <a:t>Key Takeaways for Practice</a:t>
            </a:r>
            <a:endParaRPr lang="en-US" sz="4100"/>
          </a:p>
        </p:txBody>
      </p:sp>
      <p:sp>
        <p:nvSpPr>
          <p:cNvPr id="7" name="Shape 4"/>
          <p:cNvSpPr/>
          <p:nvPr/>
        </p:nvSpPr>
        <p:spPr>
          <a:xfrm>
            <a:off x="1637943" y="2856700"/>
            <a:ext cx="470297" cy="470297"/>
          </a:xfrm>
          <a:prstGeom prst="roundRect">
            <a:avLst>
              <a:gd name="adj" fmla="val 6667"/>
            </a:avLst>
          </a:prstGeom>
          <a:solidFill>
            <a:srgbClr val="F2EEEE"/>
          </a:solidFill>
          <a:ln/>
        </p:spPr>
        <p:txBody>
          <a:bodyPr/>
          <a:lstStyle/>
          <a:p>
            <a:endParaRPr lang="en-US" sz="2400"/>
          </a:p>
        </p:txBody>
      </p:sp>
      <p:sp>
        <p:nvSpPr>
          <p:cNvPr id="8" name="Text 5"/>
          <p:cNvSpPr/>
          <p:nvPr/>
        </p:nvSpPr>
        <p:spPr>
          <a:xfrm>
            <a:off x="1716345" y="2895932"/>
            <a:ext cx="313492" cy="391835"/>
          </a:xfrm>
          <a:prstGeom prst="rect">
            <a:avLst/>
          </a:prstGeom>
          <a:noFill/>
          <a:ln/>
        </p:spPr>
        <p:txBody>
          <a:bodyPr wrap="none" lIns="0" tIns="0" rIns="0" bIns="0" rtlCol="0" anchor="t"/>
          <a:lstStyle/>
          <a:p>
            <a:pPr marL="0" indent="0" algn="ctr">
              <a:lnSpc>
                <a:spcPts val="2450"/>
              </a:lnSpc>
              <a:buNone/>
            </a:pPr>
            <a:r>
              <a:rPr lang="en-US" sz="2400" b="1">
                <a:solidFill>
                  <a:srgbClr val="4C4C4D"/>
                </a:solidFill>
                <a:latin typeface="Lato Bold" pitchFamily="34" charset="0"/>
                <a:ea typeface="Lato Bold" pitchFamily="34" charset="-122"/>
                <a:cs typeface="Lato Bold" pitchFamily="34" charset="-120"/>
              </a:rPr>
              <a:t>1</a:t>
            </a:r>
            <a:endParaRPr lang="en-US" sz="2400"/>
          </a:p>
        </p:txBody>
      </p:sp>
      <p:sp>
        <p:nvSpPr>
          <p:cNvPr id="9" name="Text 6"/>
          <p:cNvSpPr/>
          <p:nvPr/>
        </p:nvSpPr>
        <p:spPr>
          <a:xfrm>
            <a:off x="2300764" y="2895838"/>
            <a:ext cx="4697883" cy="652939"/>
          </a:xfrm>
          <a:prstGeom prst="rect">
            <a:avLst/>
          </a:prstGeom>
          <a:noFill/>
          <a:ln/>
        </p:spPr>
        <p:txBody>
          <a:bodyPr wrap="square" lIns="0" tIns="0" rIns="0" bIns="0" rtlCol="0" anchor="t"/>
          <a:lstStyle/>
          <a:p>
            <a:r>
              <a:rPr lang="en-US" sz="3600" b="1" dirty="0">
                <a:solidFill>
                  <a:srgbClr val="4C4C4D"/>
                </a:solidFill>
                <a:latin typeface="Lato Bold"/>
                <a:ea typeface="Lato Bold"/>
                <a:cs typeface="Lato Bold"/>
              </a:rPr>
              <a:t>Screen for obesity </a:t>
            </a:r>
            <a:r>
              <a:rPr lang="en-US" sz="3600" b="1">
                <a:solidFill>
                  <a:srgbClr val="4C4C4D"/>
                </a:solidFill>
                <a:latin typeface="Lato Bold"/>
                <a:ea typeface="Lato Bold"/>
                <a:cs typeface="Lato Bold"/>
              </a:rPr>
              <a:t>early, act promptly</a:t>
            </a:r>
            <a:endParaRPr lang="en-US" sz="3600">
              <a:latin typeface="Lato Bold"/>
              <a:ea typeface="Lato Bold"/>
              <a:cs typeface="Lato Bold"/>
            </a:endParaRPr>
          </a:p>
        </p:txBody>
      </p:sp>
      <p:sp>
        <p:nvSpPr>
          <p:cNvPr id="11" name="Shape 8"/>
          <p:cNvSpPr/>
          <p:nvPr/>
        </p:nvSpPr>
        <p:spPr>
          <a:xfrm>
            <a:off x="7321034" y="2856700"/>
            <a:ext cx="470297" cy="470297"/>
          </a:xfrm>
          <a:prstGeom prst="roundRect">
            <a:avLst>
              <a:gd name="adj" fmla="val 6667"/>
            </a:avLst>
          </a:prstGeom>
          <a:solidFill>
            <a:srgbClr val="F2EEEE"/>
          </a:solidFill>
          <a:ln/>
        </p:spPr>
        <p:txBody>
          <a:bodyPr/>
          <a:lstStyle/>
          <a:p>
            <a:endParaRPr lang="en-US" sz="2400"/>
          </a:p>
        </p:txBody>
      </p:sp>
      <p:sp>
        <p:nvSpPr>
          <p:cNvPr id="12" name="Text 9"/>
          <p:cNvSpPr/>
          <p:nvPr/>
        </p:nvSpPr>
        <p:spPr>
          <a:xfrm>
            <a:off x="7399437" y="2895932"/>
            <a:ext cx="313492" cy="391835"/>
          </a:xfrm>
          <a:prstGeom prst="rect">
            <a:avLst/>
          </a:prstGeom>
          <a:noFill/>
          <a:ln/>
        </p:spPr>
        <p:txBody>
          <a:bodyPr wrap="none" lIns="0" tIns="0" rIns="0" bIns="0" rtlCol="0" anchor="t"/>
          <a:lstStyle/>
          <a:p>
            <a:pPr marL="0" indent="0" algn="ctr">
              <a:lnSpc>
                <a:spcPts val="2450"/>
              </a:lnSpc>
              <a:buNone/>
            </a:pPr>
            <a:r>
              <a:rPr lang="en-US" sz="2400" b="1">
                <a:solidFill>
                  <a:srgbClr val="4C4C4D"/>
                </a:solidFill>
                <a:latin typeface="Lato Bold" pitchFamily="34" charset="0"/>
                <a:ea typeface="Lato Bold" pitchFamily="34" charset="-122"/>
                <a:cs typeface="Lato Bold" pitchFamily="34" charset="-120"/>
              </a:rPr>
              <a:t>2</a:t>
            </a:r>
            <a:endParaRPr lang="en-US" sz="2400"/>
          </a:p>
        </p:txBody>
      </p:sp>
      <p:sp>
        <p:nvSpPr>
          <p:cNvPr id="13" name="Text 10"/>
          <p:cNvSpPr/>
          <p:nvPr/>
        </p:nvSpPr>
        <p:spPr>
          <a:xfrm>
            <a:off x="7983855" y="2895838"/>
            <a:ext cx="4991797" cy="669268"/>
          </a:xfrm>
          <a:prstGeom prst="rect">
            <a:avLst/>
          </a:prstGeom>
          <a:noFill/>
          <a:ln/>
        </p:spPr>
        <p:txBody>
          <a:bodyPr wrap="square" lIns="0" tIns="0" rIns="0" bIns="0" rtlCol="0" anchor="t"/>
          <a:lstStyle/>
          <a:p>
            <a:pPr marL="0" indent="0" algn="l">
              <a:buNone/>
            </a:pPr>
            <a:r>
              <a:rPr lang="en-US" sz="3600" b="1">
                <a:solidFill>
                  <a:srgbClr val="4C4C4D"/>
                </a:solidFill>
                <a:latin typeface="Lato Bold" pitchFamily="34" charset="0"/>
                <a:ea typeface="Lato Bold" pitchFamily="34" charset="-122"/>
                <a:cs typeface="Lato Bold" pitchFamily="34" charset="-120"/>
              </a:rPr>
              <a:t>IHBLT is your treatment backbone</a:t>
            </a:r>
            <a:endParaRPr lang="en-US" sz="3600">
              <a:ea typeface="Calibri" panose="020F0502020204030204"/>
              <a:cs typeface="Calibri" panose="020F0502020204030204"/>
            </a:endParaRPr>
          </a:p>
        </p:txBody>
      </p:sp>
      <p:sp>
        <p:nvSpPr>
          <p:cNvPr id="15" name="Shape 12"/>
          <p:cNvSpPr/>
          <p:nvPr/>
        </p:nvSpPr>
        <p:spPr>
          <a:xfrm>
            <a:off x="1621614" y="4453703"/>
            <a:ext cx="470297" cy="470297"/>
          </a:xfrm>
          <a:prstGeom prst="roundRect">
            <a:avLst>
              <a:gd name="adj" fmla="val 6667"/>
            </a:avLst>
          </a:prstGeom>
          <a:solidFill>
            <a:srgbClr val="F2EEEE"/>
          </a:solidFill>
          <a:ln/>
        </p:spPr>
        <p:txBody>
          <a:bodyPr/>
          <a:lstStyle/>
          <a:p>
            <a:endParaRPr lang="en-US" sz="2400"/>
          </a:p>
        </p:txBody>
      </p:sp>
      <p:sp>
        <p:nvSpPr>
          <p:cNvPr id="16" name="Text 13"/>
          <p:cNvSpPr/>
          <p:nvPr/>
        </p:nvSpPr>
        <p:spPr>
          <a:xfrm>
            <a:off x="1700016" y="4492934"/>
            <a:ext cx="313492" cy="391835"/>
          </a:xfrm>
          <a:prstGeom prst="rect">
            <a:avLst/>
          </a:prstGeom>
          <a:noFill/>
          <a:ln/>
        </p:spPr>
        <p:txBody>
          <a:bodyPr wrap="none" lIns="0" tIns="0" rIns="0" bIns="0" rtlCol="0" anchor="t"/>
          <a:lstStyle/>
          <a:p>
            <a:pPr marL="0" indent="0" algn="ctr">
              <a:lnSpc>
                <a:spcPts val="2450"/>
              </a:lnSpc>
              <a:buNone/>
            </a:pPr>
            <a:r>
              <a:rPr lang="en-US" sz="2400" b="1">
                <a:solidFill>
                  <a:srgbClr val="4C4C4D"/>
                </a:solidFill>
                <a:latin typeface="Lato Bold" pitchFamily="34" charset="0"/>
                <a:ea typeface="Lato Bold" pitchFamily="34" charset="-122"/>
                <a:cs typeface="Lato Bold" pitchFamily="34" charset="-120"/>
              </a:rPr>
              <a:t>3</a:t>
            </a:r>
            <a:endParaRPr lang="en-US" sz="2400"/>
          </a:p>
        </p:txBody>
      </p:sp>
      <p:sp>
        <p:nvSpPr>
          <p:cNvPr id="17" name="Text 14"/>
          <p:cNvSpPr/>
          <p:nvPr/>
        </p:nvSpPr>
        <p:spPr>
          <a:xfrm>
            <a:off x="2284435" y="4492841"/>
            <a:ext cx="4702698" cy="1661993"/>
          </a:xfrm>
          <a:prstGeom prst="rect">
            <a:avLst/>
          </a:prstGeom>
          <a:noFill/>
          <a:ln/>
        </p:spPr>
        <p:txBody>
          <a:bodyPr wrap="square" lIns="0" tIns="0" rIns="0" bIns="0" rtlCol="0" anchor="t">
            <a:spAutoFit/>
          </a:bodyPr>
          <a:lstStyle/>
          <a:p>
            <a:r>
              <a:rPr lang="en-US" sz="3600" b="1">
                <a:solidFill>
                  <a:srgbClr val="4C4C4D"/>
                </a:solidFill>
                <a:latin typeface="Lato Bold"/>
                <a:ea typeface="Lato Bold"/>
                <a:cs typeface="Lato Bold"/>
              </a:rPr>
              <a:t>Be explicit about the goals are expectations of treatment</a:t>
            </a:r>
            <a:endParaRPr lang="en-US" sz="3600" b="1" dirty="0">
              <a:solidFill>
                <a:srgbClr val="4C4C4D"/>
              </a:solidFill>
              <a:latin typeface="Lato Bold"/>
              <a:ea typeface="Lato Bold"/>
              <a:cs typeface="Lato Bold"/>
            </a:endParaRPr>
          </a:p>
        </p:txBody>
      </p:sp>
      <p:sp>
        <p:nvSpPr>
          <p:cNvPr id="19" name="Shape 16"/>
          <p:cNvSpPr/>
          <p:nvPr/>
        </p:nvSpPr>
        <p:spPr>
          <a:xfrm>
            <a:off x="7304705" y="4453703"/>
            <a:ext cx="470297" cy="470297"/>
          </a:xfrm>
          <a:prstGeom prst="roundRect">
            <a:avLst>
              <a:gd name="adj" fmla="val 6667"/>
            </a:avLst>
          </a:prstGeom>
          <a:solidFill>
            <a:srgbClr val="F2EEEE"/>
          </a:solidFill>
          <a:ln/>
        </p:spPr>
        <p:txBody>
          <a:bodyPr/>
          <a:lstStyle/>
          <a:p>
            <a:endParaRPr lang="en-US" sz="2400"/>
          </a:p>
        </p:txBody>
      </p:sp>
      <p:sp>
        <p:nvSpPr>
          <p:cNvPr id="20" name="Text 17"/>
          <p:cNvSpPr/>
          <p:nvPr/>
        </p:nvSpPr>
        <p:spPr>
          <a:xfrm>
            <a:off x="7383108" y="4492934"/>
            <a:ext cx="313492" cy="391835"/>
          </a:xfrm>
          <a:prstGeom prst="rect">
            <a:avLst/>
          </a:prstGeom>
          <a:noFill/>
          <a:ln/>
        </p:spPr>
        <p:txBody>
          <a:bodyPr wrap="none" lIns="0" tIns="0" rIns="0" bIns="0" rtlCol="0" anchor="t"/>
          <a:lstStyle/>
          <a:p>
            <a:pPr marL="0" indent="0" algn="ctr">
              <a:lnSpc>
                <a:spcPts val="2450"/>
              </a:lnSpc>
              <a:buNone/>
            </a:pPr>
            <a:r>
              <a:rPr lang="en-US" sz="2400" b="1">
                <a:solidFill>
                  <a:srgbClr val="4C4C4D"/>
                </a:solidFill>
                <a:latin typeface="Lato Bold" pitchFamily="34" charset="0"/>
                <a:ea typeface="Lato Bold" pitchFamily="34" charset="-122"/>
                <a:cs typeface="Lato Bold" pitchFamily="34" charset="-120"/>
              </a:rPr>
              <a:t>4</a:t>
            </a:r>
            <a:endParaRPr lang="en-US" sz="2400"/>
          </a:p>
        </p:txBody>
      </p:sp>
      <p:sp>
        <p:nvSpPr>
          <p:cNvPr id="21" name="Text 18"/>
          <p:cNvSpPr/>
          <p:nvPr/>
        </p:nvSpPr>
        <p:spPr>
          <a:xfrm>
            <a:off x="7967526" y="4525498"/>
            <a:ext cx="5661268" cy="620282"/>
          </a:xfrm>
          <a:prstGeom prst="rect">
            <a:avLst/>
          </a:prstGeom>
          <a:noFill/>
          <a:ln/>
        </p:spPr>
        <p:txBody>
          <a:bodyPr wrap="square" lIns="0" tIns="0" rIns="0" bIns="0" rtlCol="0" anchor="t"/>
          <a:lstStyle/>
          <a:p>
            <a:r>
              <a:rPr lang="en-US" sz="3600" b="1" dirty="0">
                <a:solidFill>
                  <a:srgbClr val="4C4C4D"/>
                </a:solidFill>
                <a:latin typeface="Lato Bold"/>
                <a:ea typeface="Lato Bold"/>
                <a:cs typeface="Lato Bold"/>
              </a:rPr>
              <a:t>Medications and surgery can </a:t>
            </a:r>
            <a:r>
              <a:rPr lang="en-US" sz="3600" b="1" dirty="0" err="1">
                <a:solidFill>
                  <a:srgbClr val="4C4C4D"/>
                </a:solidFill>
                <a:latin typeface="Lato Bold"/>
                <a:ea typeface="Lato Bold"/>
                <a:cs typeface="Lato Bold"/>
              </a:rPr>
              <a:t>beimportant</a:t>
            </a:r>
            <a:r>
              <a:rPr lang="en-US" sz="3600" b="1" dirty="0">
                <a:solidFill>
                  <a:srgbClr val="4C4C4D"/>
                </a:solidFill>
                <a:latin typeface="Lato Bold"/>
                <a:ea typeface="Lato Bold"/>
                <a:cs typeface="Lato Bold"/>
              </a:rPr>
              <a:t> tools, </a:t>
            </a:r>
            <a:r>
              <a:rPr lang="en-US" sz="3600" b="1" dirty="0" err="1">
                <a:solidFill>
                  <a:srgbClr val="4C4C4D"/>
                </a:solidFill>
                <a:latin typeface="Lato Bold"/>
                <a:ea typeface="Lato Bold"/>
                <a:cs typeface="Lato Bold"/>
              </a:rPr>
              <a:t>evenfor</a:t>
            </a:r>
            <a:r>
              <a:rPr lang="en-US" sz="3600" b="1" dirty="0">
                <a:solidFill>
                  <a:srgbClr val="4C4C4D"/>
                </a:solidFill>
                <a:latin typeface="Lato Bold"/>
                <a:ea typeface="Lato Bold"/>
                <a:cs typeface="Lato Bold"/>
              </a:rPr>
              <a:t> kids</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2" name="Picture 1" descr="A collage of people with text&#10;&#10;AI-generated content may be incorrect.">
            <a:extLst>
              <a:ext uri="{FF2B5EF4-FFF2-40B4-BE49-F238E27FC236}">
                <a16:creationId xmlns:a16="http://schemas.microsoft.com/office/drawing/2014/main" id="{B81989B5-3B03-7DD4-4C3E-01FA346D3785}"/>
              </a:ext>
            </a:extLst>
          </p:cNvPr>
          <p:cNvPicPr>
            <a:picLocks noChangeAspect="1"/>
          </p:cNvPicPr>
          <p:nvPr/>
        </p:nvPicPr>
        <p:blipFill>
          <a:blip r:embed="rId3"/>
          <a:srcRect r="33573" b="303"/>
          <a:stretch>
            <a:fillRect/>
          </a:stretch>
        </p:blipFill>
        <p:spPr>
          <a:xfrm>
            <a:off x="2683873" y="1379349"/>
            <a:ext cx="6152933" cy="5454326"/>
          </a:xfrm>
          <a:prstGeom prst="rect">
            <a:avLst/>
          </a:prstGeom>
        </p:spPr>
      </p:pic>
      <p:sp>
        <p:nvSpPr>
          <p:cNvPr id="197" name="Google Shape;197;p45"/>
          <p:cNvSpPr txBox="1">
            <a:spLocks noGrp="1"/>
          </p:cNvSpPr>
          <p:nvPr>
            <p:ph type="title"/>
          </p:nvPr>
        </p:nvSpPr>
        <p:spPr>
          <a:xfrm>
            <a:off x="5819482" y="4503507"/>
            <a:ext cx="5520168" cy="2754240"/>
          </a:xfrm>
          <a:prstGeom prst="rect">
            <a:avLst/>
          </a:prstGeom>
          <a:noFill/>
          <a:ln>
            <a:noFill/>
          </a:ln>
        </p:spPr>
        <p:txBody>
          <a:bodyPr spcFirstLastPara="1" wrap="square" lIns="146280" tIns="73120" rIns="146280" bIns="7312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40" b="0" i="0" u="none" strike="noStrike" cap="none">
                <a:solidFill>
                  <a:srgbClr val="000000"/>
                </a:solidFill>
                <a:latin typeface="Arial"/>
                <a:ea typeface="Arial"/>
                <a:cs typeface="Arial"/>
                <a:sym typeface="Arial"/>
              </a:defRPr>
            </a:lvl9pPr>
          </a:lstStyle>
          <a:p>
            <a:pPr>
              <a:buSzPct val="111111"/>
            </a:pPr>
            <a:r>
              <a:rPr lang="en-US" sz="5120"/>
              <a:t>OHSU Healthy Lifestyles Clinic</a:t>
            </a:r>
          </a:p>
        </p:txBody>
      </p:sp>
      <p:pic>
        <p:nvPicPr>
          <p:cNvPr id="4" name="Picture 3" descr="A grey silhouette of a person&#10;&#10;AI-generated content may be incorrect.">
            <a:extLst>
              <a:ext uri="{FF2B5EF4-FFF2-40B4-BE49-F238E27FC236}">
                <a16:creationId xmlns:a16="http://schemas.microsoft.com/office/drawing/2014/main" id="{FA6151A1-A92F-B954-6F8A-8AF43DC9885D}"/>
              </a:ext>
            </a:extLst>
          </p:cNvPr>
          <p:cNvPicPr>
            <a:picLocks noChangeAspect="1"/>
          </p:cNvPicPr>
          <p:nvPr/>
        </p:nvPicPr>
        <p:blipFill>
          <a:blip r:embed="rId4"/>
          <a:stretch>
            <a:fillRect/>
          </a:stretch>
        </p:blipFill>
        <p:spPr>
          <a:xfrm>
            <a:off x="8852585" y="1445693"/>
            <a:ext cx="3489099" cy="2937389"/>
          </a:xfrm>
          <a:prstGeom prst="rect">
            <a:avLst/>
          </a:prstGeom>
        </p:spPr>
      </p:pic>
      <p:pic>
        <p:nvPicPr>
          <p:cNvPr id="3" name="Picture 2" descr="A person smiling at the camera&#10;&#10;AI-generated content may be incorrect.">
            <a:extLst>
              <a:ext uri="{FF2B5EF4-FFF2-40B4-BE49-F238E27FC236}">
                <a16:creationId xmlns:a16="http://schemas.microsoft.com/office/drawing/2014/main" id="{FEE246AE-CBB7-DC8E-D370-54DC34030850}"/>
              </a:ext>
            </a:extLst>
          </p:cNvPr>
          <p:cNvPicPr>
            <a:picLocks noChangeAspect="1"/>
          </p:cNvPicPr>
          <p:nvPr/>
        </p:nvPicPr>
        <p:blipFill>
          <a:blip r:embed="rId5"/>
          <a:stretch>
            <a:fillRect/>
          </a:stretch>
        </p:blipFill>
        <p:spPr>
          <a:xfrm>
            <a:off x="9812151" y="1578925"/>
            <a:ext cx="1655262" cy="1709296"/>
          </a:xfrm>
          <a:prstGeom prst="rect">
            <a:avLst/>
          </a:prstGeom>
        </p:spPr>
      </p:pic>
    </p:spTree>
    <p:extLst>
      <p:ext uri="{BB962C8B-B14F-4D97-AF65-F5344CB8AC3E}">
        <p14:creationId xmlns:p14="http://schemas.microsoft.com/office/powerpoint/2010/main" val="2969027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F0F1B7-553D-4B4B-80A7-BDD37C73DD33}"/>
              </a:ext>
            </a:extLst>
          </p:cNvPr>
          <p:cNvSpPr>
            <a:spLocks noGrp="1"/>
          </p:cNvSpPr>
          <p:nvPr>
            <p:ph type="title"/>
          </p:nvPr>
        </p:nvSpPr>
        <p:spPr/>
        <p:txBody>
          <a:bodyPr/>
          <a:lstStyle/>
          <a:p>
            <a:r>
              <a:rPr lang="en-US" sz="2800"/>
              <a:t>Obesity Care at OHSU</a:t>
            </a:r>
          </a:p>
        </p:txBody>
      </p:sp>
      <p:graphicFrame>
        <p:nvGraphicFramePr>
          <p:cNvPr id="8" name="Diagram 7">
            <a:extLst>
              <a:ext uri="{FF2B5EF4-FFF2-40B4-BE49-F238E27FC236}">
                <a16:creationId xmlns:a16="http://schemas.microsoft.com/office/drawing/2014/main" id="{A8731978-83ED-4E5C-BF93-5EEA5DDD4815}"/>
              </a:ext>
            </a:extLst>
          </p:cNvPr>
          <p:cNvGraphicFramePr/>
          <p:nvPr>
            <p:extLst>
              <p:ext uri="{D42A27DB-BD31-4B8C-83A1-F6EECF244321}">
                <p14:modId xmlns:p14="http://schemas.microsoft.com/office/powerpoint/2010/main" val="1847811337"/>
              </p:ext>
            </p:extLst>
          </p:nvPr>
        </p:nvGraphicFramePr>
        <p:xfrm>
          <a:off x="3128513" y="1070634"/>
          <a:ext cx="9753600" cy="650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77038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Text 0"/>
          <p:cNvSpPr/>
          <p:nvPr/>
        </p:nvSpPr>
        <p:spPr>
          <a:xfrm>
            <a:off x="793790" y="1000839"/>
            <a:ext cx="5670590" cy="708779"/>
          </a:xfrm>
          <a:prstGeom prst="rect">
            <a:avLst/>
          </a:prstGeom>
          <a:noFill/>
          <a:ln/>
        </p:spPr>
        <p:txBody>
          <a:bodyPr wrap="none" lIns="0" tIns="0" rIns="0" bIns="0" rtlCol="0" anchor="t"/>
          <a:lstStyle/>
          <a:p>
            <a:pPr marL="0" indent="0" algn="l">
              <a:lnSpc>
                <a:spcPts val="5550"/>
              </a:lnSpc>
              <a:buNone/>
            </a:pPr>
            <a:r>
              <a:rPr lang="en-US" sz="4450" b="1">
                <a:solidFill>
                  <a:srgbClr val="152D47"/>
                </a:solidFill>
                <a:latin typeface="Lato Bold" pitchFamily="34" charset="0"/>
                <a:ea typeface="Lato Bold" pitchFamily="34" charset="-122"/>
                <a:cs typeface="Lato Bold" pitchFamily="34" charset="-120"/>
              </a:rPr>
              <a:t>Diagnosing Obesity</a:t>
            </a:r>
            <a:endParaRPr lang="en-US" sz="4450"/>
          </a:p>
        </p:txBody>
      </p:sp>
      <p:sp>
        <p:nvSpPr>
          <p:cNvPr id="3" name="Text 1"/>
          <p:cNvSpPr/>
          <p:nvPr/>
        </p:nvSpPr>
        <p:spPr>
          <a:xfrm>
            <a:off x="1133951" y="2747724"/>
            <a:ext cx="5904548" cy="725805"/>
          </a:xfrm>
          <a:prstGeom prst="rect">
            <a:avLst/>
          </a:prstGeom>
          <a:noFill/>
          <a:ln/>
        </p:spPr>
        <p:txBody>
          <a:bodyPr wrap="square" lIns="0" tIns="0" rIns="0" bIns="0" rtlCol="0" anchor="t"/>
          <a:lstStyle/>
          <a:p>
            <a:pPr marL="0" indent="0" algn="l">
              <a:lnSpc>
                <a:spcPts val="2850"/>
              </a:lnSpc>
              <a:buNone/>
            </a:pPr>
            <a:r>
              <a:rPr lang="en-US" sz="2400" dirty="0">
                <a:solidFill>
                  <a:srgbClr val="4C4C4D"/>
                </a:solidFill>
                <a:latin typeface="Noto Sans" pitchFamily="34" charset="0"/>
                <a:ea typeface="Noto Sans" pitchFamily="34" charset="-122"/>
                <a:cs typeface="Noto Sans" pitchFamily="34" charset="-120"/>
              </a:rPr>
              <a:t>"Obesity is a chronic complex disease defined by excessive fat deposits that can impair health."</a:t>
            </a:r>
            <a:endParaRPr lang="en-US" sz="2400" dirty="0"/>
          </a:p>
        </p:txBody>
      </p:sp>
      <p:sp>
        <p:nvSpPr>
          <p:cNvPr id="4" name="Shape 2"/>
          <p:cNvSpPr/>
          <p:nvPr/>
        </p:nvSpPr>
        <p:spPr>
          <a:xfrm>
            <a:off x="793790" y="2747724"/>
            <a:ext cx="30480" cy="725805"/>
          </a:xfrm>
          <a:prstGeom prst="rect">
            <a:avLst/>
          </a:prstGeom>
          <a:solidFill>
            <a:srgbClr val="5C97BF"/>
          </a:solidFill>
          <a:ln/>
        </p:spPr>
        <p:txBody>
          <a:bodyPr/>
          <a:lstStyle/>
          <a:p>
            <a:endParaRPr lang="en-US" sz="2800"/>
          </a:p>
        </p:txBody>
      </p:sp>
      <p:sp>
        <p:nvSpPr>
          <p:cNvPr id="5" name="Text 3"/>
          <p:cNvSpPr/>
          <p:nvPr/>
        </p:nvSpPr>
        <p:spPr>
          <a:xfrm>
            <a:off x="5238750" y="3757016"/>
            <a:ext cx="1799749" cy="261937"/>
          </a:xfrm>
          <a:prstGeom prst="rect">
            <a:avLst/>
          </a:prstGeom>
          <a:noFill/>
          <a:ln/>
        </p:spPr>
        <p:txBody>
          <a:bodyPr wrap="none" lIns="0" tIns="0" rIns="0" bIns="0" rtlCol="0" anchor="t"/>
          <a:lstStyle/>
          <a:p>
            <a:pPr marL="0" indent="0" algn="l">
              <a:lnSpc>
                <a:spcPts val="2250"/>
              </a:lnSpc>
              <a:buNone/>
            </a:pPr>
            <a:r>
              <a:rPr lang="en-US" sz="2000" i="1" dirty="0">
                <a:solidFill>
                  <a:srgbClr val="4C4C4D"/>
                </a:solidFill>
                <a:latin typeface="Noto Sans" pitchFamily="34" charset="0"/>
                <a:ea typeface="Noto Sans" pitchFamily="34" charset="-122"/>
                <a:cs typeface="Noto Sans" pitchFamily="34" charset="-120"/>
              </a:rPr>
              <a:t>— WHO, 2024</a:t>
            </a:r>
            <a:endParaRPr lang="en-US" sz="2000" dirty="0"/>
          </a:p>
        </p:txBody>
      </p:sp>
      <p:sp>
        <p:nvSpPr>
          <p:cNvPr id="6" name="Text 4"/>
          <p:cNvSpPr/>
          <p:nvPr/>
        </p:nvSpPr>
        <p:spPr>
          <a:xfrm>
            <a:off x="793790" y="4223028"/>
            <a:ext cx="6244709" cy="725805"/>
          </a:xfrm>
          <a:prstGeom prst="rect">
            <a:avLst/>
          </a:prstGeom>
          <a:noFill/>
          <a:ln/>
        </p:spPr>
        <p:txBody>
          <a:bodyPr wrap="square" lIns="0" tIns="0" rIns="0" bIns="0" rtlCol="0" anchor="t"/>
          <a:lstStyle/>
          <a:p>
            <a:pPr marL="0" indent="0" algn="l">
              <a:lnSpc>
                <a:spcPts val="2850"/>
              </a:lnSpc>
              <a:buNone/>
            </a:pPr>
            <a:r>
              <a:rPr lang="en-US" sz="2400">
                <a:solidFill>
                  <a:srgbClr val="4C4C4D"/>
                </a:solidFill>
                <a:latin typeface="Noto Sans" pitchFamily="34" charset="0"/>
                <a:ea typeface="Noto Sans" pitchFamily="34" charset="-122"/>
                <a:cs typeface="Noto Sans" pitchFamily="34" charset="-120"/>
              </a:rPr>
              <a:t>Use BMI ≥95th percentile and extended growth charts as practical screening tools.</a:t>
            </a:r>
            <a:endParaRPr lang="en-US" sz="2400"/>
          </a:p>
        </p:txBody>
      </p:sp>
      <p:sp>
        <p:nvSpPr>
          <p:cNvPr id="7" name="Shape 5"/>
          <p:cNvSpPr/>
          <p:nvPr/>
        </p:nvSpPr>
        <p:spPr>
          <a:xfrm>
            <a:off x="811042" y="5203984"/>
            <a:ext cx="6227457" cy="1533746"/>
          </a:xfrm>
          <a:prstGeom prst="roundRect">
            <a:avLst>
              <a:gd name="adj" fmla="val 2565"/>
            </a:avLst>
          </a:prstGeom>
          <a:solidFill>
            <a:srgbClr val="C8DCE9"/>
          </a:solidFill>
          <a:ln/>
        </p:spPr>
        <p:txBody>
          <a:bodyPr/>
          <a:lstStyle/>
          <a:p>
            <a:endParaRPr lang="en-US" sz="2800"/>
          </a:p>
        </p:txBody>
      </p:sp>
      <p:pic>
        <p:nvPicPr>
          <p:cNvPr id="8" name="Image 0" descr="preencoded.png"/>
          <p:cNvPicPr>
            <a:picLocks noChangeAspect="1"/>
          </p:cNvPicPr>
          <p:nvPr/>
        </p:nvPicPr>
        <p:blipFill>
          <a:blip r:embed="rId3"/>
          <a:stretch>
            <a:fillRect/>
          </a:stretch>
        </p:blipFill>
        <p:spPr>
          <a:xfrm>
            <a:off x="1020604" y="5555694"/>
            <a:ext cx="283488" cy="226814"/>
          </a:xfrm>
          <a:prstGeom prst="rect">
            <a:avLst/>
          </a:prstGeom>
        </p:spPr>
      </p:pic>
      <p:sp>
        <p:nvSpPr>
          <p:cNvPr id="9" name="Text 6"/>
          <p:cNvSpPr/>
          <p:nvPr/>
        </p:nvSpPr>
        <p:spPr>
          <a:xfrm>
            <a:off x="1530906" y="5487472"/>
            <a:ext cx="5280779" cy="725805"/>
          </a:xfrm>
          <a:prstGeom prst="rect">
            <a:avLst/>
          </a:prstGeom>
          <a:noFill/>
          <a:ln/>
        </p:spPr>
        <p:txBody>
          <a:bodyPr wrap="square" lIns="0" tIns="0" rIns="0" bIns="0" rtlCol="0" anchor="t"/>
          <a:lstStyle/>
          <a:p>
            <a:pPr marL="0" indent="0" algn="l">
              <a:lnSpc>
                <a:spcPts val="2850"/>
              </a:lnSpc>
              <a:buNone/>
            </a:pPr>
            <a:r>
              <a:rPr lang="en-US" sz="2400">
                <a:solidFill>
                  <a:srgbClr val="000000"/>
                </a:solidFill>
                <a:latin typeface="Noto Sans" pitchFamily="34" charset="0"/>
                <a:ea typeface="Noto Sans" pitchFamily="34" charset="-122"/>
                <a:cs typeface="Noto Sans" pitchFamily="34" charset="-120"/>
              </a:rPr>
              <a:t>BMI limits: Ignores body composition, ethnicity, and fat distribution.</a:t>
            </a:r>
            <a:endParaRPr lang="en-US" sz="2400"/>
          </a:p>
        </p:txBody>
      </p:sp>
      <p:pic>
        <p:nvPicPr>
          <p:cNvPr id="10" name="Image 1" descr="preencoded.png"/>
          <p:cNvPicPr>
            <a:picLocks noChangeAspect="1"/>
          </p:cNvPicPr>
          <p:nvPr/>
        </p:nvPicPr>
        <p:blipFill>
          <a:blip r:embed="rId4"/>
          <a:stretch>
            <a:fillRect/>
          </a:stretch>
        </p:blipFill>
        <p:spPr>
          <a:xfrm>
            <a:off x="7293903" y="2076450"/>
            <a:ext cx="6550327" cy="4897041"/>
          </a:xfrm>
          <a:prstGeom prst="rect">
            <a:avLst/>
          </a:prstGeom>
        </p:spPr>
      </p:pic>
    </p:spTree>
    <p:extLst>
      <p:ext uri="{BB962C8B-B14F-4D97-AF65-F5344CB8AC3E}">
        <p14:creationId xmlns:p14="http://schemas.microsoft.com/office/powerpoint/2010/main" val="2781282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Diagram&#10;&#10;Description automatically generated">
            <a:extLst>
              <a:ext uri="{FF2B5EF4-FFF2-40B4-BE49-F238E27FC236}">
                <a16:creationId xmlns:a16="http://schemas.microsoft.com/office/drawing/2014/main" id="{0DC8B822-5F97-7CDB-622A-F884AC7B01A7}"/>
              </a:ext>
            </a:extLst>
          </p:cNvPr>
          <p:cNvPicPr>
            <a:picLocks noChangeAspect="1"/>
          </p:cNvPicPr>
          <p:nvPr/>
        </p:nvPicPr>
        <p:blipFill>
          <a:blip r:embed="rId3"/>
          <a:stretch>
            <a:fillRect/>
          </a:stretch>
        </p:blipFill>
        <p:spPr>
          <a:xfrm>
            <a:off x="1984309" y="1025162"/>
            <a:ext cx="10180830" cy="6528805"/>
          </a:xfrm>
          <a:prstGeom prst="rect">
            <a:avLst/>
          </a:prstGeom>
        </p:spPr>
      </p:pic>
      <p:sp>
        <p:nvSpPr>
          <p:cNvPr id="13" name="Text Placeholder 2">
            <a:extLst>
              <a:ext uri="{FF2B5EF4-FFF2-40B4-BE49-F238E27FC236}">
                <a16:creationId xmlns:a16="http://schemas.microsoft.com/office/drawing/2014/main" id="{0AAF5DF8-8058-60CF-CC7C-B921BD7840B2}"/>
              </a:ext>
            </a:extLst>
          </p:cNvPr>
          <p:cNvSpPr txBox="1">
            <a:spLocks/>
          </p:cNvSpPr>
          <p:nvPr/>
        </p:nvSpPr>
        <p:spPr>
          <a:xfrm>
            <a:off x="781573" y="360628"/>
            <a:ext cx="9168596" cy="520621"/>
          </a:xfrm>
          <a:prstGeom prst="rect">
            <a:avLst/>
          </a:prstGeom>
        </p:spPr>
        <p:txBody>
          <a:bodyPr vert="horz" lIns="146304" tIns="73152" rIns="146304" bIns="73152" rtlCol="0" anchor="t">
            <a:normAutofit fontScale="77500" lnSpcReduction="20000"/>
          </a:bodyPr>
          <a:lstStyle>
            <a:lvl1pPr marL="342900" indent="-342900" algn="l" defTabSz="457200" rtl="0" eaLnBrk="1" latinLnBrk="0" hangingPunct="1">
              <a:spcBef>
                <a:spcPct val="20000"/>
              </a:spcBef>
              <a:buFont typeface="Arial"/>
              <a:buChar char="•"/>
              <a:defRPr sz="2400" kern="1200">
                <a:solidFill>
                  <a:schemeClr val="tx1"/>
                </a:solidFill>
                <a:latin typeface="Noto Serif"/>
                <a:ea typeface="+mn-ea"/>
                <a:cs typeface="Noto Serif"/>
              </a:defRPr>
            </a:lvl1pPr>
            <a:lvl2pPr marL="742950" indent="-285750" algn="l" defTabSz="457200" rtl="0" eaLnBrk="1" latinLnBrk="0" hangingPunct="1">
              <a:spcBef>
                <a:spcPct val="20000"/>
              </a:spcBef>
              <a:buFont typeface="Arial"/>
              <a:buChar char="–"/>
              <a:defRPr sz="2400" kern="1200">
                <a:solidFill>
                  <a:schemeClr val="tx1"/>
                </a:solidFill>
                <a:latin typeface="Lato Regular"/>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731502">
              <a:buNone/>
            </a:pPr>
            <a:r>
              <a:rPr lang="en-US" sz="3840" b="1">
                <a:solidFill>
                  <a:srgbClr val="585E60"/>
                </a:solidFill>
                <a:ea typeface="Lato Regular"/>
                <a:sym typeface="Arial"/>
              </a:rPr>
              <a:t>Complexity of Pediatric Obesity</a:t>
            </a:r>
            <a:endParaRPr lang="en-US" sz="3840">
              <a:solidFill>
                <a:srgbClr val="585E60"/>
              </a:solidFill>
              <a:sym typeface="Arial"/>
            </a:endParaRPr>
          </a:p>
          <a:p>
            <a:pPr marL="548627" indent="-548627" defTabSz="731502"/>
            <a:endParaRPr lang="en-US" sz="3840">
              <a:solidFill>
                <a:srgbClr val="585E60"/>
              </a:solidFill>
              <a:ea typeface="Lato Regular"/>
              <a:sym typeface="Arial"/>
            </a:endParaRPr>
          </a:p>
        </p:txBody>
      </p:sp>
      <p:sp>
        <p:nvSpPr>
          <p:cNvPr id="2" name="TextBox 1">
            <a:extLst>
              <a:ext uri="{FF2B5EF4-FFF2-40B4-BE49-F238E27FC236}">
                <a16:creationId xmlns:a16="http://schemas.microsoft.com/office/drawing/2014/main" id="{1BA1EC9C-3F2F-8F5D-4AF4-F5148E8E33F5}"/>
              </a:ext>
            </a:extLst>
          </p:cNvPr>
          <p:cNvSpPr txBox="1"/>
          <p:nvPr/>
        </p:nvSpPr>
        <p:spPr>
          <a:xfrm>
            <a:off x="9955159" y="7551176"/>
            <a:ext cx="2212258" cy="418576"/>
          </a:xfrm>
          <a:prstGeom prst="rect">
            <a:avLst/>
          </a:prstGeom>
          <a:noFill/>
        </p:spPr>
        <p:txBody>
          <a:bodyPr rot="0" spcFirstLastPara="0" vertOverflow="overflow" horzOverflow="overflow" vert="horz" wrap="square" lIns="146304" tIns="73152" rIns="146304" bIns="73152" numCol="1" spcCol="0" rtlCol="0" fromWordArt="0" anchor="t" anchorCtr="0" forceAA="0" compatLnSpc="1">
            <a:prstTxWarp prst="textNoShape">
              <a:avLst/>
            </a:prstTxWarp>
            <a:spAutoFit/>
          </a:bodyPr>
          <a:lstStyle/>
          <a:p>
            <a:pPr defTabSz="1463004">
              <a:buClr>
                <a:srgbClr val="000000"/>
              </a:buClr>
            </a:pPr>
            <a:r>
              <a:rPr lang="en-US" sz="1760" kern="0">
                <a:solidFill>
                  <a:srgbClr val="000000"/>
                </a:solidFill>
                <a:latin typeface="Arial"/>
                <a:cs typeface="Arial"/>
                <a:sym typeface="Arial"/>
              </a:rPr>
              <a:t>(Haqq, et al., 2021)</a:t>
            </a:r>
          </a:p>
        </p:txBody>
      </p:sp>
    </p:spTree>
    <p:extLst>
      <p:ext uri="{BB962C8B-B14F-4D97-AF65-F5344CB8AC3E}">
        <p14:creationId xmlns:p14="http://schemas.microsoft.com/office/powerpoint/2010/main" val="32421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002556"/>
            <a:ext cx="7556421" cy="1417558"/>
          </a:xfrm>
          <a:prstGeom prst="rect">
            <a:avLst/>
          </a:prstGeom>
          <a:noFill/>
          <a:ln/>
        </p:spPr>
        <p:txBody>
          <a:bodyPr wrap="square" lIns="0" tIns="0" rIns="0" bIns="0" rtlCol="0" anchor="t"/>
          <a:lstStyle/>
          <a:p>
            <a:pPr marL="0" indent="0" algn="l">
              <a:lnSpc>
                <a:spcPts val="5550"/>
              </a:lnSpc>
              <a:buNone/>
            </a:pPr>
            <a:r>
              <a:rPr lang="en-US" sz="4450" b="1">
                <a:solidFill>
                  <a:srgbClr val="152D47"/>
                </a:solidFill>
                <a:latin typeface="Lato Bold" pitchFamily="34" charset="0"/>
                <a:ea typeface="Lato Bold" pitchFamily="34" charset="-122"/>
                <a:cs typeface="Lato Bold" pitchFamily="34" charset="-120"/>
              </a:rPr>
              <a:t>History &amp; Physical Examination</a:t>
            </a:r>
            <a:endParaRPr lang="en-US" sz="4450"/>
          </a:p>
        </p:txBody>
      </p:sp>
      <p:sp>
        <p:nvSpPr>
          <p:cNvPr id="4" name="Text 1"/>
          <p:cNvSpPr/>
          <p:nvPr/>
        </p:nvSpPr>
        <p:spPr>
          <a:xfrm>
            <a:off x="793790" y="2849067"/>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152D47"/>
                </a:solidFill>
                <a:latin typeface="Lato Bold" pitchFamily="34" charset="0"/>
                <a:ea typeface="Lato Bold" pitchFamily="34" charset="-122"/>
                <a:cs typeface="Lato Bold" pitchFamily="34" charset="-120"/>
              </a:rPr>
              <a:t>Key History Elements</a:t>
            </a:r>
            <a:endParaRPr lang="en-US" sz="2400"/>
          </a:p>
        </p:txBody>
      </p:sp>
      <p:sp>
        <p:nvSpPr>
          <p:cNvPr id="5" name="Text 2"/>
          <p:cNvSpPr/>
          <p:nvPr/>
        </p:nvSpPr>
        <p:spPr>
          <a:xfrm>
            <a:off x="793790" y="3430211"/>
            <a:ext cx="3501509" cy="3061811"/>
          </a:xfrm>
          <a:prstGeom prst="rect">
            <a:avLst/>
          </a:prstGeom>
          <a:noFill/>
          <a:ln/>
        </p:spPr>
        <p:txBody>
          <a:bodyPr wrap="square" lIns="0" tIns="0" rIns="0" bIns="0" rtlCol="0" anchor="t"/>
          <a:lstStyle/>
          <a:p>
            <a:pPr marL="342900" indent="-342900" algn="l">
              <a:lnSpc>
                <a:spcPts val="2850"/>
              </a:lnSpc>
              <a:buSzPct val="100000"/>
              <a:buChar char="•"/>
            </a:pPr>
            <a:r>
              <a:rPr lang="en-US" sz="2400" dirty="0">
                <a:solidFill>
                  <a:srgbClr val="4C4C4D"/>
                </a:solidFill>
                <a:latin typeface="Noto Sans" pitchFamily="34" charset="0"/>
                <a:ea typeface="Noto Sans" pitchFamily="34" charset="-122"/>
                <a:cs typeface="Noto Sans" pitchFamily="34" charset="-120"/>
              </a:rPr>
              <a:t>Take a </a:t>
            </a:r>
            <a:r>
              <a:rPr lang="en-US" sz="2400" b="1" dirty="0">
                <a:solidFill>
                  <a:srgbClr val="4C4C4D"/>
                </a:solidFill>
                <a:latin typeface="Noto Sans" pitchFamily="34" charset="0"/>
                <a:ea typeface="Noto Sans" pitchFamily="34" charset="-122"/>
                <a:cs typeface="Noto Sans" pitchFamily="34" charset="-120"/>
              </a:rPr>
              <a:t>thorough</a:t>
            </a:r>
            <a:r>
              <a:rPr lang="en-US" sz="2400" dirty="0">
                <a:solidFill>
                  <a:srgbClr val="4C4C4D"/>
                </a:solidFill>
                <a:latin typeface="Noto Sans" pitchFamily="34" charset="0"/>
                <a:ea typeface="Noto Sans" pitchFamily="34" charset="-122"/>
                <a:cs typeface="Noto Sans" pitchFamily="34" charset="-120"/>
              </a:rPr>
              <a:t> history — divide across multiple visits if needed</a:t>
            </a:r>
            <a:endParaRPr lang="en-US" sz="2400" dirty="0"/>
          </a:p>
          <a:p>
            <a:pPr marL="342900" indent="-342900" algn="l">
              <a:lnSpc>
                <a:spcPts val="2850"/>
              </a:lnSpc>
              <a:buSzPct val="100000"/>
              <a:buChar char="•"/>
            </a:pPr>
            <a:r>
              <a:rPr lang="en-US" sz="2400" dirty="0">
                <a:solidFill>
                  <a:srgbClr val="4C4C4D"/>
                </a:solidFill>
                <a:latin typeface="Noto Sans" pitchFamily="34" charset="0"/>
                <a:ea typeface="Noto Sans" pitchFamily="34" charset="-122"/>
                <a:cs typeface="Noto Sans" pitchFamily="34" charset="-120"/>
              </a:rPr>
              <a:t>Review medications for weight-promoting effects</a:t>
            </a:r>
            <a:endParaRPr lang="en-US" sz="2400" dirty="0"/>
          </a:p>
          <a:p>
            <a:pPr marL="342900" indent="-342900" algn="l">
              <a:lnSpc>
                <a:spcPts val="2850"/>
              </a:lnSpc>
              <a:buSzPct val="100000"/>
              <a:buChar char="•"/>
            </a:pPr>
            <a:r>
              <a:rPr lang="en-US" sz="2400" dirty="0">
                <a:solidFill>
                  <a:srgbClr val="4C4C4D"/>
                </a:solidFill>
                <a:latin typeface="Noto Sans" pitchFamily="34" charset="0"/>
                <a:ea typeface="Noto Sans" pitchFamily="34" charset="-122"/>
                <a:cs typeface="Noto Sans" pitchFamily="34" charset="-120"/>
              </a:rPr>
              <a:t>Note early-onset obesity, family history of extreme obesity, or </a:t>
            </a:r>
            <a:r>
              <a:rPr lang="en-US" sz="2400" b="1" dirty="0">
                <a:solidFill>
                  <a:srgbClr val="4C4C4D"/>
                </a:solidFill>
                <a:latin typeface="Noto Sans" pitchFamily="34" charset="0"/>
                <a:ea typeface="Noto Sans" pitchFamily="34" charset="-122"/>
                <a:cs typeface="Noto Sans" pitchFamily="34" charset="-120"/>
              </a:rPr>
              <a:t>incessant hunger</a:t>
            </a:r>
            <a:endParaRPr lang="en-US" sz="2400" dirty="0"/>
          </a:p>
        </p:txBody>
      </p:sp>
      <p:sp>
        <p:nvSpPr>
          <p:cNvPr id="6" name="Text 3"/>
          <p:cNvSpPr/>
          <p:nvPr/>
        </p:nvSpPr>
        <p:spPr>
          <a:xfrm>
            <a:off x="4856321" y="2849067"/>
            <a:ext cx="2835235" cy="354330"/>
          </a:xfrm>
          <a:prstGeom prst="rect">
            <a:avLst/>
          </a:prstGeom>
          <a:noFill/>
          <a:ln/>
        </p:spPr>
        <p:txBody>
          <a:bodyPr wrap="none" lIns="0" tIns="0" rIns="0" bIns="0" rtlCol="0" anchor="t"/>
          <a:lstStyle/>
          <a:p>
            <a:pPr marL="0" indent="0" algn="l">
              <a:lnSpc>
                <a:spcPts val="2750"/>
              </a:lnSpc>
              <a:buNone/>
            </a:pPr>
            <a:r>
              <a:rPr lang="en-US" sz="2400" b="1">
                <a:solidFill>
                  <a:srgbClr val="152D47"/>
                </a:solidFill>
                <a:latin typeface="Lato Bold" pitchFamily="34" charset="0"/>
                <a:ea typeface="Lato Bold" pitchFamily="34" charset="-122"/>
                <a:cs typeface="Lato Bold" pitchFamily="34" charset="-120"/>
              </a:rPr>
              <a:t>Syndromic Red Flags</a:t>
            </a:r>
            <a:endParaRPr lang="en-US" sz="2400"/>
          </a:p>
        </p:txBody>
      </p:sp>
      <p:sp>
        <p:nvSpPr>
          <p:cNvPr id="7" name="Text 4"/>
          <p:cNvSpPr/>
          <p:nvPr/>
        </p:nvSpPr>
        <p:spPr>
          <a:xfrm>
            <a:off x="4856321" y="3430211"/>
            <a:ext cx="3501509" cy="2698909"/>
          </a:xfrm>
          <a:prstGeom prst="rect">
            <a:avLst/>
          </a:prstGeom>
          <a:noFill/>
          <a:ln/>
        </p:spPr>
        <p:txBody>
          <a:bodyPr wrap="square" lIns="0" tIns="0" rIns="0" bIns="0" rtlCol="0" anchor="t"/>
          <a:lstStyle/>
          <a:p>
            <a:pPr marL="342900" indent="-342900" algn="l">
              <a:lnSpc>
                <a:spcPts val="2850"/>
              </a:lnSpc>
              <a:buSzPct val="100000"/>
              <a:buChar char="•"/>
            </a:pPr>
            <a:r>
              <a:rPr lang="en-US" sz="2400">
                <a:solidFill>
                  <a:srgbClr val="4C4C4D"/>
                </a:solidFill>
                <a:latin typeface="Noto Sans" pitchFamily="34" charset="0"/>
                <a:ea typeface="Noto Sans" pitchFamily="34" charset="-122"/>
                <a:cs typeface="Noto Sans" pitchFamily="34" charset="-120"/>
              </a:rPr>
              <a:t>Abnormal finger morphology or unusual facies</a:t>
            </a:r>
            <a:endParaRPr lang="en-US" sz="2400"/>
          </a:p>
          <a:p>
            <a:pPr marL="342900" indent="-342900" algn="l">
              <a:lnSpc>
                <a:spcPts val="2850"/>
              </a:lnSpc>
              <a:buSzPct val="100000"/>
              <a:buChar char="•"/>
            </a:pPr>
            <a:r>
              <a:rPr lang="en-US" sz="2400">
                <a:solidFill>
                  <a:srgbClr val="4C4C4D"/>
                </a:solidFill>
                <a:latin typeface="Noto Sans" pitchFamily="34" charset="0"/>
                <a:ea typeface="Noto Sans" pitchFamily="34" charset="-122"/>
                <a:cs typeface="Noto Sans" pitchFamily="34" charset="-120"/>
              </a:rPr>
              <a:t>Developmental delays or intellectual disability</a:t>
            </a:r>
            <a:endParaRPr lang="en-US" sz="2400"/>
          </a:p>
          <a:p>
            <a:pPr marL="342900" indent="-342900" algn="l">
              <a:lnSpc>
                <a:spcPts val="2850"/>
              </a:lnSpc>
              <a:buSzPct val="100000"/>
              <a:buChar char="•"/>
            </a:pPr>
            <a:r>
              <a:rPr lang="en-US" sz="2400">
                <a:solidFill>
                  <a:srgbClr val="4C4C4D"/>
                </a:solidFill>
                <a:latin typeface="Noto Sans" pitchFamily="34" charset="0"/>
                <a:ea typeface="Noto Sans" pitchFamily="34" charset="-122"/>
                <a:cs typeface="Noto Sans" pitchFamily="34" charset="-120"/>
              </a:rPr>
              <a:t>Features suggesting a genetic or endocrine syndrome</a:t>
            </a:r>
            <a:endParaRPr lang="en-US" sz="2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grpSp>
        <p:nvGrpSpPr>
          <p:cNvPr id="142" name="Google Shape;142;p24"/>
          <p:cNvGrpSpPr/>
          <p:nvPr/>
        </p:nvGrpSpPr>
        <p:grpSpPr>
          <a:xfrm>
            <a:off x="521761" y="174840"/>
            <a:ext cx="14133200" cy="7741920"/>
            <a:chOff x="326100" y="109275"/>
            <a:chExt cx="8833250" cy="4838700"/>
          </a:xfrm>
        </p:grpSpPr>
        <p:sp>
          <p:nvSpPr>
            <p:cNvPr id="143" name="Google Shape;143;p24"/>
            <p:cNvSpPr/>
            <p:nvPr/>
          </p:nvSpPr>
          <p:spPr>
            <a:xfrm>
              <a:off x="326102" y="4582865"/>
              <a:ext cx="591300" cy="365100"/>
            </a:xfrm>
            <a:prstGeom prst="rect">
              <a:avLst/>
            </a:prstGeom>
            <a:noFill/>
            <a:ln>
              <a:noFill/>
            </a:ln>
          </p:spPr>
          <p:txBody>
            <a:bodyPr spcFirstLastPara="1" wrap="square" lIns="146280" tIns="73120" rIns="146280" bIns="73120" anchor="ctr"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a:buClr>
                  <a:srgbClr val="000000"/>
                </a:buClr>
                <a:buSzPts val="1200"/>
              </a:pPr>
              <a:fld id="{00000000-1234-1234-1234-123412341234}" type="slidenum">
                <a:rPr lang="en" sz="1920">
                  <a:solidFill>
                    <a:srgbClr val="585E60"/>
                  </a:solidFill>
                  <a:latin typeface="Arial"/>
                  <a:ea typeface="Arial"/>
                  <a:cs typeface="Arial"/>
                  <a:sym typeface="Arial"/>
                </a:rPr>
                <a:pPr>
                  <a:buClr>
                    <a:srgbClr val="000000"/>
                  </a:buClr>
                  <a:buSzPts val="1200"/>
                </a:pPr>
                <a:t>9</a:t>
              </a:fld>
              <a:endParaRPr sz="1920">
                <a:solidFill>
                  <a:srgbClr val="585E60"/>
                </a:solidFill>
                <a:latin typeface="Arial"/>
                <a:ea typeface="Arial"/>
                <a:cs typeface="Arial"/>
                <a:sym typeface="Arial"/>
              </a:endParaRPr>
            </a:p>
          </p:txBody>
        </p:sp>
        <p:pic>
          <p:nvPicPr>
            <p:cNvPr id="144" name="Google Shape;144;p24"/>
            <p:cNvPicPr preferRelativeResize="0"/>
            <p:nvPr/>
          </p:nvPicPr>
          <p:blipFill>
            <a:blip r:embed="rId3">
              <a:alphaModFix/>
            </a:blip>
            <a:stretch>
              <a:fillRect/>
            </a:stretch>
          </p:blipFill>
          <p:spPr>
            <a:xfrm>
              <a:off x="2584977" y="109275"/>
              <a:ext cx="1949996" cy="4838700"/>
            </a:xfrm>
            <a:prstGeom prst="rect">
              <a:avLst/>
            </a:prstGeom>
            <a:noFill/>
            <a:ln w="19050" cap="flat" cmpd="sng">
              <a:solidFill>
                <a:schemeClr val="accent2"/>
              </a:solidFill>
              <a:prstDash val="solid"/>
              <a:round/>
              <a:headEnd type="none" w="sm" len="sm"/>
              <a:tailEnd type="none" w="sm" len="sm"/>
            </a:ln>
          </p:spPr>
        </p:pic>
        <p:sp>
          <p:nvSpPr>
            <p:cNvPr id="145" name="Google Shape;145;p24"/>
            <p:cNvSpPr txBox="1"/>
            <p:nvPr/>
          </p:nvSpPr>
          <p:spPr>
            <a:xfrm>
              <a:off x="746875" y="109275"/>
              <a:ext cx="1838100" cy="325500"/>
            </a:xfrm>
            <a:prstGeom prst="rect">
              <a:avLst/>
            </a:prstGeom>
            <a:noFill/>
            <a:ln>
              <a:noFill/>
            </a:ln>
          </p:spPr>
          <p:txBody>
            <a:bodyPr spcFirstLastPara="1" wrap="square" lIns="146280" tIns="146280" rIns="146280" bIns="14628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 sz="1920">
                  <a:solidFill>
                    <a:schemeClr val="dk1"/>
                  </a:solidFill>
                </a:rPr>
                <a:t>Headaches (IIH, OSA), vision changes (IIH)</a:t>
              </a:r>
              <a:endParaRPr sz="1920">
                <a:solidFill>
                  <a:schemeClr val="dk1"/>
                </a:solidFill>
              </a:endParaRPr>
            </a:p>
          </p:txBody>
        </p:sp>
        <p:sp>
          <p:nvSpPr>
            <p:cNvPr id="146" name="Google Shape;146;p24"/>
            <p:cNvSpPr txBox="1"/>
            <p:nvPr/>
          </p:nvSpPr>
          <p:spPr>
            <a:xfrm>
              <a:off x="4717150" y="1365950"/>
              <a:ext cx="1981800" cy="432600"/>
            </a:xfrm>
            <a:prstGeom prst="rect">
              <a:avLst/>
            </a:prstGeom>
            <a:noFill/>
            <a:ln>
              <a:noFill/>
            </a:ln>
          </p:spPr>
          <p:txBody>
            <a:bodyPr spcFirstLastPara="1" wrap="square" lIns="146280" tIns="146280" rIns="146280" bIns="14628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 sz="1920">
                  <a:solidFill>
                    <a:schemeClr val="dk1"/>
                  </a:solidFill>
                </a:rPr>
                <a:t>Chest pain (CV, GERD, asthma, deconditioning)</a:t>
              </a:r>
              <a:endParaRPr sz="1920">
                <a:solidFill>
                  <a:schemeClr val="dk1"/>
                </a:solidFill>
              </a:endParaRPr>
            </a:p>
          </p:txBody>
        </p:sp>
        <p:sp>
          <p:nvSpPr>
            <p:cNvPr id="147" name="Google Shape;147;p24"/>
            <p:cNvSpPr txBox="1"/>
            <p:nvPr/>
          </p:nvSpPr>
          <p:spPr>
            <a:xfrm>
              <a:off x="722500" y="1562850"/>
              <a:ext cx="1580400" cy="513000"/>
            </a:xfrm>
            <a:prstGeom prst="rect">
              <a:avLst/>
            </a:prstGeom>
            <a:noFill/>
            <a:ln>
              <a:noFill/>
            </a:ln>
          </p:spPr>
          <p:txBody>
            <a:bodyPr spcFirstLastPara="1" wrap="square" lIns="146280" tIns="146280" rIns="146280" bIns="14628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 sz="1920">
                  <a:solidFill>
                    <a:schemeClr val="dk1"/>
                  </a:solidFill>
                </a:rPr>
                <a:t>Difficulty breathing (asthma, OHS)</a:t>
              </a:r>
              <a:endParaRPr sz="1920">
                <a:solidFill>
                  <a:schemeClr val="dk1"/>
                </a:solidFill>
              </a:endParaRPr>
            </a:p>
          </p:txBody>
        </p:sp>
        <p:sp>
          <p:nvSpPr>
            <p:cNvPr id="148" name="Google Shape;148;p24"/>
            <p:cNvSpPr txBox="1"/>
            <p:nvPr/>
          </p:nvSpPr>
          <p:spPr>
            <a:xfrm>
              <a:off x="4903300" y="2238400"/>
              <a:ext cx="1981800" cy="513000"/>
            </a:xfrm>
            <a:prstGeom prst="rect">
              <a:avLst/>
            </a:prstGeom>
            <a:noFill/>
            <a:ln>
              <a:noFill/>
            </a:ln>
          </p:spPr>
          <p:txBody>
            <a:bodyPr spcFirstLastPara="1" wrap="square" lIns="146280" tIns="146280" rIns="146280" bIns="14628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 sz="1920">
                  <a:solidFill>
                    <a:schemeClr val="dk1"/>
                  </a:solidFill>
                </a:rPr>
                <a:t>Abdominal pain, hepatomegaly (NAFLD)</a:t>
              </a:r>
              <a:endParaRPr sz="1920">
                <a:solidFill>
                  <a:schemeClr val="dk1"/>
                </a:solidFill>
              </a:endParaRPr>
            </a:p>
          </p:txBody>
        </p:sp>
        <p:sp>
          <p:nvSpPr>
            <p:cNvPr id="149" name="Google Shape;149;p24"/>
            <p:cNvSpPr txBox="1"/>
            <p:nvPr/>
          </p:nvSpPr>
          <p:spPr>
            <a:xfrm>
              <a:off x="326100" y="3560150"/>
              <a:ext cx="2070900" cy="513000"/>
            </a:xfrm>
            <a:prstGeom prst="rect">
              <a:avLst/>
            </a:prstGeom>
            <a:noFill/>
            <a:ln>
              <a:noFill/>
            </a:ln>
          </p:spPr>
          <p:txBody>
            <a:bodyPr spcFirstLastPara="1" wrap="square" lIns="146280" tIns="146280" rIns="146280" bIns="14628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 sz="1920">
                  <a:solidFill>
                    <a:schemeClr val="dk1"/>
                  </a:solidFill>
                </a:rPr>
                <a:t>Knee or hip pain, abnormal gait (SCFE, Blounts, OA)</a:t>
              </a:r>
              <a:endParaRPr sz="1920">
                <a:solidFill>
                  <a:schemeClr val="dk1"/>
                </a:solidFill>
              </a:endParaRPr>
            </a:p>
          </p:txBody>
        </p:sp>
        <p:sp>
          <p:nvSpPr>
            <p:cNvPr id="150" name="Google Shape;150;p24"/>
            <p:cNvSpPr txBox="1"/>
            <p:nvPr/>
          </p:nvSpPr>
          <p:spPr>
            <a:xfrm>
              <a:off x="4614400" y="4323675"/>
              <a:ext cx="1950000" cy="513000"/>
            </a:xfrm>
            <a:prstGeom prst="rect">
              <a:avLst/>
            </a:prstGeom>
            <a:noFill/>
            <a:ln>
              <a:noFill/>
            </a:ln>
          </p:spPr>
          <p:txBody>
            <a:bodyPr spcFirstLastPara="1" wrap="square" lIns="146280" tIns="146280" rIns="146280" bIns="14628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 sz="1920">
                  <a:solidFill>
                    <a:schemeClr val="dk1"/>
                  </a:solidFill>
                </a:rPr>
                <a:t>Ankle pain, foot pain (ankle eversion, flat feet)</a:t>
              </a:r>
              <a:endParaRPr sz="1920">
                <a:solidFill>
                  <a:schemeClr val="dk1"/>
                </a:solidFill>
              </a:endParaRPr>
            </a:p>
          </p:txBody>
        </p:sp>
        <p:sp>
          <p:nvSpPr>
            <p:cNvPr id="151" name="Google Shape;151;p24"/>
            <p:cNvSpPr txBox="1"/>
            <p:nvPr/>
          </p:nvSpPr>
          <p:spPr>
            <a:xfrm>
              <a:off x="5527250" y="3340513"/>
              <a:ext cx="3632100" cy="674100"/>
            </a:xfrm>
            <a:prstGeom prst="rect">
              <a:avLst/>
            </a:prstGeom>
            <a:noFill/>
            <a:ln>
              <a:noFill/>
            </a:ln>
          </p:spPr>
          <p:txBody>
            <a:bodyPr spcFirstLastPara="1" wrap="square" lIns="146280" tIns="146280" rIns="146280" bIns="14628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 sz="1920">
                  <a:solidFill>
                    <a:schemeClr val="dk1"/>
                  </a:solidFill>
                </a:rPr>
                <a:t>Polyuria, nocturnal enuresis (diabetes, OSA, constipation </a:t>
              </a:r>
              <a:endParaRPr sz="1920">
                <a:solidFill>
                  <a:schemeClr val="dk1"/>
                </a:solidFill>
              </a:endParaRPr>
            </a:p>
          </p:txBody>
        </p:sp>
        <p:sp>
          <p:nvSpPr>
            <p:cNvPr id="152" name="Google Shape;152;p24"/>
            <p:cNvSpPr txBox="1"/>
            <p:nvPr/>
          </p:nvSpPr>
          <p:spPr>
            <a:xfrm>
              <a:off x="634975" y="2203125"/>
              <a:ext cx="1505700" cy="513000"/>
            </a:xfrm>
            <a:prstGeom prst="rect">
              <a:avLst/>
            </a:prstGeom>
            <a:noFill/>
            <a:ln>
              <a:noFill/>
            </a:ln>
          </p:spPr>
          <p:txBody>
            <a:bodyPr spcFirstLastPara="1" wrap="square" lIns="146280" tIns="146280" rIns="146280" bIns="14628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 sz="1920">
                  <a:solidFill>
                    <a:schemeClr val="dk1"/>
                  </a:solidFill>
                </a:rPr>
                <a:t>Hard, painful stools (constipation)</a:t>
              </a:r>
              <a:endParaRPr sz="1920">
                <a:solidFill>
                  <a:schemeClr val="dk1"/>
                </a:solidFill>
              </a:endParaRPr>
            </a:p>
          </p:txBody>
        </p:sp>
        <p:sp>
          <p:nvSpPr>
            <p:cNvPr id="153" name="Google Shape;153;p24"/>
            <p:cNvSpPr txBox="1"/>
            <p:nvPr/>
          </p:nvSpPr>
          <p:spPr>
            <a:xfrm>
              <a:off x="326100" y="3016425"/>
              <a:ext cx="1950000" cy="325500"/>
            </a:xfrm>
            <a:prstGeom prst="rect">
              <a:avLst/>
            </a:prstGeom>
            <a:noFill/>
            <a:ln>
              <a:noFill/>
            </a:ln>
          </p:spPr>
          <p:txBody>
            <a:bodyPr spcFirstLastPara="1" wrap="square" lIns="146280" tIns="146280" rIns="146280" bIns="14628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 sz="1920">
                  <a:solidFill>
                    <a:schemeClr val="dk1"/>
                  </a:solidFill>
                </a:rPr>
                <a:t>Irregular periods (PCOS)</a:t>
              </a:r>
              <a:endParaRPr sz="1920">
                <a:solidFill>
                  <a:schemeClr val="dk1"/>
                </a:solidFill>
              </a:endParaRPr>
            </a:p>
          </p:txBody>
        </p:sp>
        <p:sp>
          <p:nvSpPr>
            <p:cNvPr id="154" name="Google Shape;154;p24"/>
            <p:cNvSpPr txBox="1"/>
            <p:nvPr/>
          </p:nvSpPr>
          <p:spPr>
            <a:xfrm>
              <a:off x="4614400" y="155725"/>
              <a:ext cx="1950000" cy="325500"/>
            </a:xfrm>
            <a:prstGeom prst="rect">
              <a:avLst/>
            </a:prstGeom>
            <a:noFill/>
            <a:ln>
              <a:noFill/>
            </a:ln>
          </p:spPr>
          <p:txBody>
            <a:bodyPr spcFirstLastPara="1" wrap="square" lIns="146280" tIns="146280" rIns="146280" bIns="14628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 sz="1920">
                  <a:solidFill>
                    <a:schemeClr val="dk1"/>
                  </a:solidFill>
                </a:rPr>
                <a:t>Acne, hirsutism (PCOS)</a:t>
              </a:r>
              <a:endParaRPr sz="1920">
                <a:solidFill>
                  <a:schemeClr val="dk1"/>
                </a:solidFill>
              </a:endParaRPr>
            </a:p>
          </p:txBody>
        </p:sp>
        <p:sp>
          <p:nvSpPr>
            <p:cNvPr id="155" name="Google Shape;155;p24"/>
            <p:cNvSpPr txBox="1"/>
            <p:nvPr/>
          </p:nvSpPr>
          <p:spPr>
            <a:xfrm>
              <a:off x="682850" y="779050"/>
              <a:ext cx="1505700" cy="513000"/>
            </a:xfrm>
            <a:prstGeom prst="rect">
              <a:avLst/>
            </a:prstGeom>
            <a:noFill/>
            <a:ln>
              <a:noFill/>
            </a:ln>
          </p:spPr>
          <p:txBody>
            <a:bodyPr spcFirstLastPara="1" wrap="square" lIns="146280" tIns="146280" rIns="146280" bIns="14628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 sz="1920">
                  <a:solidFill>
                    <a:schemeClr val="dk1"/>
                  </a:solidFill>
                </a:rPr>
                <a:t>Rashes (intertrigo, acanthosis, hidradenitis)</a:t>
              </a:r>
              <a:endParaRPr sz="1920">
                <a:solidFill>
                  <a:schemeClr val="dk1"/>
                </a:solidFill>
              </a:endParaRPr>
            </a:p>
          </p:txBody>
        </p:sp>
        <p:sp>
          <p:nvSpPr>
            <p:cNvPr id="156" name="Google Shape;156;p24"/>
            <p:cNvSpPr txBox="1"/>
            <p:nvPr/>
          </p:nvSpPr>
          <p:spPr>
            <a:xfrm>
              <a:off x="5470875" y="2946400"/>
              <a:ext cx="1950000" cy="325500"/>
            </a:xfrm>
            <a:prstGeom prst="rect">
              <a:avLst/>
            </a:prstGeom>
            <a:noFill/>
            <a:ln>
              <a:noFill/>
            </a:ln>
          </p:spPr>
          <p:txBody>
            <a:bodyPr spcFirstLastPara="1" wrap="square" lIns="146280" tIns="146280" rIns="146280" bIns="14628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 sz="1920">
                  <a:solidFill>
                    <a:schemeClr val="dk1"/>
                  </a:solidFill>
                </a:rPr>
                <a:t>Striae (Cushings)</a:t>
              </a:r>
              <a:endParaRPr sz="1920">
                <a:solidFill>
                  <a:schemeClr val="dk1"/>
                </a:solidFill>
              </a:endParaRPr>
            </a:p>
          </p:txBody>
        </p:sp>
        <p:sp>
          <p:nvSpPr>
            <p:cNvPr id="157" name="Google Shape;157;p24"/>
            <p:cNvSpPr txBox="1"/>
            <p:nvPr/>
          </p:nvSpPr>
          <p:spPr>
            <a:xfrm>
              <a:off x="4931400" y="776750"/>
              <a:ext cx="3899700" cy="513000"/>
            </a:xfrm>
            <a:prstGeom prst="rect">
              <a:avLst/>
            </a:prstGeom>
            <a:noFill/>
            <a:ln>
              <a:noFill/>
            </a:ln>
          </p:spPr>
          <p:txBody>
            <a:bodyPr spcFirstLastPara="1" wrap="square" lIns="146280" tIns="146280" rIns="146280" bIns="14628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 sz="1920">
                  <a:solidFill>
                    <a:schemeClr val="dk1"/>
                  </a:solidFill>
                </a:rPr>
                <a:t>Cervicodorsal fat accumulation (Cushings, especially w/ striae, proximal muscle wasting, full facies, HTN)</a:t>
              </a:r>
              <a:endParaRPr sz="1920">
                <a:solidFill>
                  <a:schemeClr val="dk1"/>
                </a:solidFill>
              </a:endParaRPr>
            </a:p>
          </p:txBody>
        </p:sp>
        <p:sp>
          <p:nvSpPr>
            <p:cNvPr id="158" name="Google Shape;158;p24"/>
            <p:cNvSpPr txBox="1"/>
            <p:nvPr/>
          </p:nvSpPr>
          <p:spPr>
            <a:xfrm>
              <a:off x="5527250" y="3936150"/>
              <a:ext cx="1950000" cy="325500"/>
            </a:xfrm>
            <a:prstGeom prst="rect">
              <a:avLst/>
            </a:prstGeom>
            <a:noFill/>
            <a:ln>
              <a:noFill/>
            </a:ln>
          </p:spPr>
          <p:txBody>
            <a:bodyPr spcFirstLastPara="1" wrap="square" lIns="146280" tIns="146280" rIns="146280" bIns="14628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 sz="1920">
                  <a:solidFill>
                    <a:schemeClr val="dk1"/>
                  </a:solidFill>
                </a:rPr>
                <a:t>Penile size (buried penis, low testosterone)</a:t>
              </a:r>
              <a:endParaRPr sz="1920">
                <a:solidFill>
                  <a:schemeClr val="dk1"/>
                </a:solidFill>
              </a:endParaRPr>
            </a:p>
          </p:txBody>
        </p:sp>
        <p:cxnSp>
          <p:nvCxnSpPr>
            <p:cNvPr id="159" name="Google Shape;159;p24"/>
            <p:cNvCxnSpPr>
              <a:stCxn id="145" idx="3"/>
            </p:cNvCxnSpPr>
            <p:nvPr/>
          </p:nvCxnSpPr>
          <p:spPr>
            <a:xfrm>
              <a:off x="2584975" y="272025"/>
              <a:ext cx="799500" cy="98700"/>
            </a:xfrm>
            <a:prstGeom prst="straightConnector1">
              <a:avLst/>
            </a:prstGeom>
            <a:noFill/>
            <a:ln w="19050" cap="flat" cmpd="sng">
              <a:solidFill>
                <a:schemeClr val="accent2"/>
              </a:solidFill>
              <a:prstDash val="solid"/>
              <a:round/>
              <a:headEnd type="none" w="med" len="med"/>
              <a:tailEnd type="triangle" w="med" len="med"/>
            </a:ln>
          </p:spPr>
        </p:cxnSp>
        <p:cxnSp>
          <p:nvCxnSpPr>
            <p:cNvPr id="160" name="Google Shape;160;p24"/>
            <p:cNvCxnSpPr>
              <a:stCxn id="154" idx="1"/>
            </p:cNvCxnSpPr>
            <p:nvPr/>
          </p:nvCxnSpPr>
          <p:spPr>
            <a:xfrm flipH="1">
              <a:off x="3645400" y="318475"/>
              <a:ext cx="969000" cy="171000"/>
            </a:xfrm>
            <a:prstGeom prst="straightConnector1">
              <a:avLst/>
            </a:prstGeom>
            <a:noFill/>
            <a:ln w="19050" cap="flat" cmpd="sng">
              <a:solidFill>
                <a:schemeClr val="accent2"/>
              </a:solidFill>
              <a:prstDash val="solid"/>
              <a:round/>
              <a:headEnd type="none" w="med" len="med"/>
              <a:tailEnd type="triangle" w="med" len="med"/>
            </a:ln>
          </p:spPr>
        </p:cxnSp>
        <p:cxnSp>
          <p:nvCxnSpPr>
            <p:cNvPr id="161" name="Google Shape;161;p24"/>
            <p:cNvCxnSpPr>
              <a:stCxn id="155" idx="3"/>
            </p:cNvCxnSpPr>
            <p:nvPr/>
          </p:nvCxnSpPr>
          <p:spPr>
            <a:xfrm rot="10800000" flipH="1">
              <a:off x="2188550" y="804850"/>
              <a:ext cx="1138500" cy="230700"/>
            </a:xfrm>
            <a:prstGeom prst="straightConnector1">
              <a:avLst/>
            </a:prstGeom>
            <a:noFill/>
            <a:ln w="19050" cap="flat" cmpd="sng">
              <a:solidFill>
                <a:schemeClr val="accent2"/>
              </a:solidFill>
              <a:prstDash val="solid"/>
              <a:round/>
              <a:headEnd type="none" w="med" len="med"/>
              <a:tailEnd type="triangle" w="med" len="med"/>
            </a:ln>
          </p:spPr>
        </p:cxnSp>
        <p:cxnSp>
          <p:nvCxnSpPr>
            <p:cNvPr id="162" name="Google Shape;162;p24"/>
            <p:cNvCxnSpPr>
              <a:stCxn id="147" idx="3"/>
            </p:cNvCxnSpPr>
            <p:nvPr/>
          </p:nvCxnSpPr>
          <p:spPr>
            <a:xfrm rot="10800000" flipH="1">
              <a:off x="2302900" y="1364850"/>
              <a:ext cx="985800" cy="454500"/>
            </a:xfrm>
            <a:prstGeom prst="straightConnector1">
              <a:avLst/>
            </a:prstGeom>
            <a:noFill/>
            <a:ln w="19050" cap="flat" cmpd="sng">
              <a:solidFill>
                <a:schemeClr val="accent2"/>
              </a:solidFill>
              <a:prstDash val="solid"/>
              <a:round/>
              <a:headEnd type="none" w="med" len="med"/>
              <a:tailEnd type="triangle" w="med" len="med"/>
            </a:ln>
          </p:spPr>
        </p:cxnSp>
        <p:cxnSp>
          <p:nvCxnSpPr>
            <p:cNvPr id="163" name="Google Shape;163;p24"/>
            <p:cNvCxnSpPr>
              <a:stCxn id="152" idx="3"/>
            </p:cNvCxnSpPr>
            <p:nvPr/>
          </p:nvCxnSpPr>
          <p:spPr>
            <a:xfrm>
              <a:off x="2140675" y="2459625"/>
              <a:ext cx="946800" cy="27900"/>
            </a:xfrm>
            <a:prstGeom prst="straightConnector1">
              <a:avLst/>
            </a:prstGeom>
            <a:noFill/>
            <a:ln w="19050" cap="flat" cmpd="sng">
              <a:solidFill>
                <a:schemeClr val="accent2"/>
              </a:solidFill>
              <a:prstDash val="solid"/>
              <a:round/>
              <a:headEnd type="none" w="med" len="med"/>
              <a:tailEnd type="triangle" w="med" len="med"/>
            </a:ln>
          </p:spPr>
        </p:cxnSp>
        <p:cxnSp>
          <p:nvCxnSpPr>
            <p:cNvPr id="164" name="Google Shape;164;p24"/>
            <p:cNvCxnSpPr>
              <a:stCxn id="148" idx="1"/>
            </p:cNvCxnSpPr>
            <p:nvPr/>
          </p:nvCxnSpPr>
          <p:spPr>
            <a:xfrm rot="10800000">
              <a:off x="3558100" y="2062300"/>
              <a:ext cx="1345200" cy="432600"/>
            </a:xfrm>
            <a:prstGeom prst="straightConnector1">
              <a:avLst/>
            </a:prstGeom>
            <a:noFill/>
            <a:ln w="19050" cap="flat" cmpd="sng">
              <a:solidFill>
                <a:schemeClr val="accent2"/>
              </a:solidFill>
              <a:prstDash val="solid"/>
              <a:round/>
              <a:headEnd type="none" w="med" len="med"/>
              <a:tailEnd type="triangle" w="med" len="med"/>
            </a:ln>
          </p:spPr>
        </p:cxnSp>
        <p:cxnSp>
          <p:nvCxnSpPr>
            <p:cNvPr id="165" name="Google Shape;165;p24"/>
            <p:cNvCxnSpPr>
              <a:stCxn id="156" idx="1"/>
            </p:cNvCxnSpPr>
            <p:nvPr/>
          </p:nvCxnSpPr>
          <p:spPr>
            <a:xfrm rot="10800000">
              <a:off x="3695475" y="2174650"/>
              <a:ext cx="1775400" cy="934500"/>
            </a:xfrm>
            <a:prstGeom prst="straightConnector1">
              <a:avLst/>
            </a:prstGeom>
            <a:noFill/>
            <a:ln w="19050" cap="flat" cmpd="sng">
              <a:solidFill>
                <a:schemeClr val="accent2"/>
              </a:solidFill>
              <a:prstDash val="solid"/>
              <a:round/>
              <a:headEnd type="none" w="med" len="med"/>
              <a:tailEnd type="triangle" w="med" len="med"/>
            </a:ln>
          </p:spPr>
        </p:cxnSp>
        <p:cxnSp>
          <p:nvCxnSpPr>
            <p:cNvPr id="166" name="Google Shape;166;p24"/>
            <p:cNvCxnSpPr>
              <a:stCxn id="153" idx="3"/>
            </p:cNvCxnSpPr>
            <p:nvPr/>
          </p:nvCxnSpPr>
          <p:spPr>
            <a:xfrm rot="10800000" flipH="1">
              <a:off x="2276100" y="2401275"/>
              <a:ext cx="1156200" cy="777900"/>
            </a:xfrm>
            <a:prstGeom prst="straightConnector1">
              <a:avLst/>
            </a:prstGeom>
            <a:noFill/>
            <a:ln w="19050" cap="flat" cmpd="sng">
              <a:solidFill>
                <a:schemeClr val="accent2"/>
              </a:solidFill>
              <a:prstDash val="solid"/>
              <a:round/>
              <a:headEnd type="none" w="med" len="med"/>
              <a:tailEnd type="triangle" w="med" len="med"/>
            </a:ln>
          </p:spPr>
        </p:cxnSp>
        <p:cxnSp>
          <p:nvCxnSpPr>
            <p:cNvPr id="167" name="Google Shape;167;p24"/>
            <p:cNvCxnSpPr>
              <a:stCxn id="151" idx="1"/>
            </p:cNvCxnSpPr>
            <p:nvPr/>
          </p:nvCxnSpPr>
          <p:spPr>
            <a:xfrm rot="10800000">
              <a:off x="3545450" y="2337163"/>
              <a:ext cx="1981800" cy="1340400"/>
            </a:xfrm>
            <a:prstGeom prst="straightConnector1">
              <a:avLst/>
            </a:prstGeom>
            <a:noFill/>
            <a:ln w="19050" cap="flat" cmpd="sng">
              <a:solidFill>
                <a:schemeClr val="accent2"/>
              </a:solidFill>
              <a:prstDash val="solid"/>
              <a:round/>
              <a:headEnd type="none" w="med" len="med"/>
              <a:tailEnd type="triangle" w="med" len="med"/>
            </a:ln>
          </p:spPr>
        </p:cxnSp>
        <p:cxnSp>
          <p:nvCxnSpPr>
            <p:cNvPr id="168" name="Google Shape;168;p24"/>
            <p:cNvCxnSpPr>
              <a:stCxn id="158" idx="1"/>
            </p:cNvCxnSpPr>
            <p:nvPr/>
          </p:nvCxnSpPr>
          <p:spPr>
            <a:xfrm rot="10800000">
              <a:off x="3545450" y="2436900"/>
              <a:ext cx="1981800" cy="1662000"/>
            </a:xfrm>
            <a:prstGeom prst="straightConnector1">
              <a:avLst/>
            </a:prstGeom>
            <a:noFill/>
            <a:ln w="19050" cap="flat" cmpd="sng">
              <a:solidFill>
                <a:schemeClr val="accent2"/>
              </a:solidFill>
              <a:prstDash val="solid"/>
              <a:round/>
              <a:headEnd type="none" w="med" len="med"/>
              <a:tailEnd type="triangle" w="med" len="med"/>
            </a:ln>
          </p:spPr>
        </p:cxnSp>
        <p:cxnSp>
          <p:nvCxnSpPr>
            <p:cNvPr id="169" name="Google Shape;169;p24"/>
            <p:cNvCxnSpPr>
              <a:stCxn id="149" idx="3"/>
            </p:cNvCxnSpPr>
            <p:nvPr/>
          </p:nvCxnSpPr>
          <p:spPr>
            <a:xfrm rot="10800000" flipH="1">
              <a:off x="2397000" y="3697850"/>
              <a:ext cx="699000" cy="118800"/>
            </a:xfrm>
            <a:prstGeom prst="straightConnector1">
              <a:avLst/>
            </a:prstGeom>
            <a:noFill/>
            <a:ln w="19050" cap="flat" cmpd="sng">
              <a:solidFill>
                <a:schemeClr val="accent2"/>
              </a:solidFill>
              <a:prstDash val="solid"/>
              <a:round/>
              <a:headEnd type="none" w="med" len="med"/>
              <a:tailEnd type="triangle" w="med" len="med"/>
            </a:ln>
          </p:spPr>
        </p:cxnSp>
        <p:cxnSp>
          <p:nvCxnSpPr>
            <p:cNvPr id="170" name="Google Shape;170;p24"/>
            <p:cNvCxnSpPr>
              <a:stCxn id="150" idx="1"/>
            </p:cNvCxnSpPr>
            <p:nvPr/>
          </p:nvCxnSpPr>
          <p:spPr>
            <a:xfrm flipH="1">
              <a:off x="4121800" y="4580175"/>
              <a:ext cx="492600" cy="108300"/>
            </a:xfrm>
            <a:prstGeom prst="straightConnector1">
              <a:avLst/>
            </a:prstGeom>
            <a:noFill/>
            <a:ln w="19050" cap="flat" cmpd="sng">
              <a:solidFill>
                <a:schemeClr val="accent2"/>
              </a:solidFill>
              <a:prstDash val="solid"/>
              <a:round/>
              <a:headEnd type="none" w="med" len="med"/>
              <a:tailEnd type="triangle" w="med" len="med"/>
            </a:ln>
          </p:spPr>
        </p:cxnSp>
        <p:cxnSp>
          <p:nvCxnSpPr>
            <p:cNvPr id="171" name="Google Shape;171;p24"/>
            <p:cNvCxnSpPr>
              <a:stCxn id="157" idx="1"/>
            </p:cNvCxnSpPr>
            <p:nvPr/>
          </p:nvCxnSpPr>
          <p:spPr>
            <a:xfrm rot="10800000">
              <a:off x="3748200" y="926150"/>
              <a:ext cx="1183200" cy="107100"/>
            </a:xfrm>
            <a:prstGeom prst="straightConnector1">
              <a:avLst/>
            </a:prstGeom>
            <a:noFill/>
            <a:ln w="19050" cap="flat" cmpd="sng">
              <a:solidFill>
                <a:schemeClr val="accent2"/>
              </a:solidFill>
              <a:prstDash val="solid"/>
              <a:round/>
              <a:headEnd type="none" w="med" len="med"/>
              <a:tailEnd type="triangle" w="med" len="med"/>
            </a:ln>
          </p:spPr>
        </p:cxnSp>
        <p:cxnSp>
          <p:nvCxnSpPr>
            <p:cNvPr id="172" name="Google Shape;172;p24"/>
            <p:cNvCxnSpPr>
              <a:stCxn id="146" idx="1"/>
            </p:cNvCxnSpPr>
            <p:nvPr/>
          </p:nvCxnSpPr>
          <p:spPr>
            <a:xfrm rot="10800000">
              <a:off x="3670450" y="1101050"/>
              <a:ext cx="1046700" cy="481200"/>
            </a:xfrm>
            <a:prstGeom prst="straightConnector1">
              <a:avLst/>
            </a:prstGeom>
            <a:noFill/>
            <a:ln w="19050" cap="flat" cmpd="sng">
              <a:solidFill>
                <a:schemeClr val="accent2"/>
              </a:solidFill>
              <a:prstDash val="solid"/>
              <a:round/>
              <a:headEnd type="none" w="med" len="med"/>
              <a:tailEnd type="triangle" w="med" len="med"/>
            </a:ln>
          </p:spPr>
        </p:cxnSp>
        <p:sp>
          <p:nvSpPr>
            <p:cNvPr id="173" name="Google Shape;173;p24"/>
            <p:cNvSpPr txBox="1"/>
            <p:nvPr/>
          </p:nvSpPr>
          <p:spPr>
            <a:xfrm>
              <a:off x="6881125" y="1300838"/>
              <a:ext cx="2070900" cy="2028600"/>
            </a:xfrm>
            <a:prstGeom prst="rect">
              <a:avLst/>
            </a:prstGeom>
            <a:noFill/>
            <a:ln w="19050" cap="flat" cmpd="sng">
              <a:solidFill>
                <a:schemeClr val="dk1"/>
              </a:solidFill>
              <a:prstDash val="solid"/>
              <a:round/>
              <a:headEnd type="none" w="sm" len="sm"/>
              <a:tailEnd type="none" w="sm" len="sm"/>
            </a:ln>
          </p:spPr>
          <p:txBody>
            <a:bodyPr spcFirstLastPara="1" wrap="square" lIns="146280" tIns="146280" rIns="146280" bIns="14628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 sz="1920">
                  <a:solidFill>
                    <a:schemeClr val="dk1"/>
                  </a:solidFill>
                </a:rPr>
                <a:t>Don’t forget:</a:t>
              </a:r>
              <a:endParaRPr sz="1920">
                <a:solidFill>
                  <a:schemeClr val="dk1"/>
                </a:solidFill>
              </a:endParaRPr>
            </a:p>
            <a:p>
              <a:pPr marL="731502" indent="-487668">
                <a:buClr>
                  <a:schemeClr val="dk1"/>
                </a:buClr>
                <a:buSzPts val="1200"/>
                <a:buChar char="-"/>
              </a:pPr>
              <a:r>
                <a:rPr lang="en" sz="1920">
                  <a:solidFill>
                    <a:schemeClr val="dk1"/>
                  </a:solidFill>
                </a:rPr>
                <a:t>Vitals (BP)</a:t>
              </a:r>
              <a:endParaRPr sz="1920">
                <a:solidFill>
                  <a:schemeClr val="dk1"/>
                </a:solidFill>
              </a:endParaRPr>
            </a:p>
            <a:p>
              <a:pPr marL="731502" indent="-487668">
                <a:buClr>
                  <a:schemeClr val="dk1"/>
                </a:buClr>
                <a:buSzPts val="1200"/>
                <a:buChar char="-"/>
              </a:pPr>
              <a:r>
                <a:rPr lang="en" sz="1920">
                  <a:solidFill>
                    <a:schemeClr val="dk1"/>
                  </a:solidFill>
                </a:rPr>
                <a:t>Mental health (depression, anxiety)</a:t>
              </a:r>
              <a:endParaRPr sz="1920">
                <a:solidFill>
                  <a:schemeClr val="dk1"/>
                </a:solidFill>
              </a:endParaRPr>
            </a:p>
            <a:p>
              <a:pPr marL="731502" indent="-487668">
                <a:buClr>
                  <a:schemeClr val="dk1"/>
                </a:buClr>
                <a:buSzPts val="1200"/>
                <a:buChar char="-"/>
              </a:pPr>
              <a:r>
                <a:rPr lang="en" sz="1920">
                  <a:solidFill>
                    <a:schemeClr val="dk1"/>
                  </a:solidFill>
                </a:rPr>
                <a:t>Syndromic features</a:t>
              </a:r>
              <a:endParaRPr sz="1920">
                <a:solidFill>
                  <a:schemeClr val="dk1"/>
                </a:solidFill>
              </a:endParaRPr>
            </a:p>
            <a:p>
              <a:pPr marL="731502" indent="-487668">
                <a:buClr>
                  <a:schemeClr val="dk1"/>
                </a:buClr>
                <a:buSzPts val="1200"/>
                <a:buChar char="-"/>
              </a:pPr>
              <a:r>
                <a:rPr lang="en" sz="1920">
                  <a:solidFill>
                    <a:schemeClr val="dk1"/>
                  </a:solidFill>
                </a:rPr>
                <a:t>Neuromuscular eval including balance, coordination, LE strength, flexibility, and motor skills</a:t>
              </a:r>
              <a:endParaRPr sz="1920">
                <a:solidFill>
                  <a:schemeClr val="dk1"/>
                </a:solidFill>
              </a:endParaRPr>
            </a:p>
          </p:txBody>
        </p:sp>
        <p:sp>
          <p:nvSpPr>
            <p:cNvPr id="174" name="Google Shape;174;p24"/>
            <p:cNvSpPr txBox="1"/>
            <p:nvPr/>
          </p:nvSpPr>
          <p:spPr>
            <a:xfrm>
              <a:off x="4821250" y="479325"/>
              <a:ext cx="1950000" cy="325500"/>
            </a:xfrm>
            <a:prstGeom prst="rect">
              <a:avLst/>
            </a:prstGeom>
            <a:noFill/>
            <a:ln>
              <a:noFill/>
            </a:ln>
          </p:spPr>
          <p:txBody>
            <a:bodyPr spcFirstLastPara="1" wrap="square" lIns="146280" tIns="146280" rIns="146280" bIns="14628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 sz="1920">
                  <a:solidFill>
                    <a:schemeClr val="dk1"/>
                  </a:solidFill>
                </a:rPr>
                <a:t>Tonsillar hypertrophy</a:t>
              </a:r>
              <a:endParaRPr sz="1920">
                <a:solidFill>
                  <a:schemeClr val="dk1"/>
                </a:solidFill>
              </a:endParaRPr>
            </a:p>
          </p:txBody>
        </p:sp>
        <p:cxnSp>
          <p:nvCxnSpPr>
            <p:cNvPr id="175" name="Google Shape;175;p24"/>
            <p:cNvCxnSpPr>
              <a:stCxn id="174" idx="1"/>
            </p:cNvCxnSpPr>
            <p:nvPr/>
          </p:nvCxnSpPr>
          <p:spPr>
            <a:xfrm rot="10800000">
              <a:off x="3545650" y="576675"/>
              <a:ext cx="1275600" cy="65400"/>
            </a:xfrm>
            <a:prstGeom prst="straightConnector1">
              <a:avLst/>
            </a:prstGeom>
            <a:noFill/>
            <a:ln w="19050" cap="flat" cmpd="sng">
              <a:solidFill>
                <a:schemeClr val="accent2"/>
              </a:solidFill>
              <a:prstDash val="solid"/>
              <a:round/>
              <a:headEnd type="none" w="med" len="med"/>
              <a:tailEnd type="triangle" w="med" len="med"/>
            </a:ln>
          </p:spPr>
        </p:cxnSp>
        <p:sp>
          <p:nvSpPr>
            <p:cNvPr id="176" name="Google Shape;176;p24"/>
            <p:cNvSpPr txBox="1"/>
            <p:nvPr/>
          </p:nvSpPr>
          <p:spPr>
            <a:xfrm>
              <a:off x="4923550" y="1851550"/>
              <a:ext cx="1620600" cy="432600"/>
            </a:xfrm>
            <a:prstGeom prst="rect">
              <a:avLst/>
            </a:prstGeom>
            <a:noFill/>
            <a:ln>
              <a:noFill/>
            </a:ln>
          </p:spPr>
          <p:txBody>
            <a:bodyPr spcFirstLastPara="1" wrap="square" lIns="146280" tIns="146280" rIns="146280" bIns="14628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 sz="1920">
                  <a:solidFill>
                    <a:schemeClr val="dk1"/>
                  </a:solidFill>
                </a:rPr>
                <a:t>Gynecomastia</a:t>
              </a:r>
              <a:endParaRPr sz="1920">
                <a:solidFill>
                  <a:schemeClr val="dk1"/>
                </a:solidFill>
              </a:endParaRPr>
            </a:p>
          </p:txBody>
        </p:sp>
        <p:cxnSp>
          <p:nvCxnSpPr>
            <p:cNvPr id="177" name="Google Shape;177;p24"/>
            <p:cNvCxnSpPr>
              <a:stCxn id="176" idx="1"/>
            </p:cNvCxnSpPr>
            <p:nvPr/>
          </p:nvCxnSpPr>
          <p:spPr>
            <a:xfrm rot="10800000">
              <a:off x="3757750" y="1313350"/>
              <a:ext cx="1165800" cy="754500"/>
            </a:xfrm>
            <a:prstGeom prst="straightConnector1">
              <a:avLst/>
            </a:prstGeom>
            <a:noFill/>
            <a:ln w="19050" cap="flat" cmpd="sng">
              <a:solidFill>
                <a:schemeClr val="accent2"/>
              </a:solidFill>
              <a:prstDash val="solid"/>
              <a:round/>
              <a:headEnd type="none" w="med" len="med"/>
              <a:tailEnd type="triangle" w="med" len="med"/>
            </a:ln>
          </p:spPr>
        </p:cxnSp>
        <p:sp>
          <p:nvSpPr>
            <p:cNvPr id="178" name="Google Shape;178;p24"/>
            <p:cNvSpPr txBox="1"/>
            <p:nvPr/>
          </p:nvSpPr>
          <p:spPr>
            <a:xfrm>
              <a:off x="643950" y="4071525"/>
              <a:ext cx="1775400" cy="325500"/>
            </a:xfrm>
            <a:prstGeom prst="rect">
              <a:avLst/>
            </a:prstGeom>
            <a:noFill/>
            <a:ln>
              <a:noFill/>
            </a:ln>
          </p:spPr>
          <p:txBody>
            <a:bodyPr spcFirstLastPara="1" wrap="square" lIns="146280" tIns="146280" rIns="146280" bIns="146280" anchor="t" anchorCtr="0">
              <a:no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r>
                <a:rPr lang="en" sz="1920">
                  <a:solidFill>
                    <a:schemeClr val="dk1"/>
                  </a:solidFill>
                </a:rPr>
                <a:t>Genu varum or valgum</a:t>
              </a:r>
              <a:endParaRPr sz="1920">
                <a:solidFill>
                  <a:schemeClr val="dk1"/>
                </a:solidFill>
              </a:endParaRPr>
            </a:p>
          </p:txBody>
        </p:sp>
        <p:cxnSp>
          <p:nvCxnSpPr>
            <p:cNvPr id="179" name="Google Shape;179;p24"/>
            <p:cNvCxnSpPr>
              <a:stCxn id="178" idx="3"/>
            </p:cNvCxnSpPr>
            <p:nvPr/>
          </p:nvCxnSpPr>
          <p:spPr>
            <a:xfrm rot="10800000" flipH="1">
              <a:off x="2419350" y="3685275"/>
              <a:ext cx="789000" cy="549000"/>
            </a:xfrm>
            <a:prstGeom prst="straightConnector1">
              <a:avLst/>
            </a:prstGeom>
            <a:noFill/>
            <a:ln w="19050" cap="flat" cmpd="sng">
              <a:solidFill>
                <a:schemeClr val="accent2"/>
              </a:solidFill>
              <a:prstDash val="solid"/>
              <a:round/>
              <a:headEnd type="none" w="med" len="med"/>
              <a:tailEnd type="triangle" w="med" len="med"/>
            </a:ln>
          </p:spPr>
        </p:cxnSp>
      </p:grpSp>
    </p:spTree>
    <p:extLst>
      <p:ext uri="{BB962C8B-B14F-4D97-AF65-F5344CB8AC3E}">
        <p14:creationId xmlns:p14="http://schemas.microsoft.com/office/powerpoint/2010/main" val="42122560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65985E872C4F42B232D6205948D775" ma:contentTypeVersion="16" ma:contentTypeDescription="Create a new document." ma:contentTypeScope="" ma:versionID="33b852040fff8588b62534b5863287db">
  <xsd:schema xmlns:xsd="http://www.w3.org/2001/XMLSchema" xmlns:xs="http://www.w3.org/2001/XMLSchema" xmlns:p="http://schemas.microsoft.com/office/2006/metadata/properties" xmlns:ns2="1047a0de-e45b-4fd0-9017-1e6044c1fc03" xmlns:ns3="a448b94a-0e58-46db-8a05-d939707934dc" targetNamespace="http://schemas.microsoft.com/office/2006/metadata/properties" ma:root="true" ma:fieldsID="45612f9dfc9c6bb3a29da006f27e5ac8" ns2:_="" ns3:_="">
    <xsd:import namespace="1047a0de-e45b-4fd0-9017-1e6044c1fc03"/>
    <xsd:import namespace="a448b94a-0e58-46db-8a05-d939707934d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a0de-e45b-4fd0-9017-1e6044c1fc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b15c13e-58db-4d67-9e87-df2024ad83a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48b94a-0e58-46db-8a05-d939707934dc"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4b70a1bb-14a2-441e-ae9a-d7f2085ecbc3}" ma:internalName="TaxCatchAll" ma:showField="CatchAllData" ma:web="a448b94a-0e58-46db-8a05-d939707934dc">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448b94a-0e58-46db-8a05-d939707934dc" xsi:nil="true"/>
    <lcf76f155ced4ddcb4097134ff3c332f xmlns="1047a0de-e45b-4fd0-9017-1e6044c1fc0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9A46D1C-0EAF-46F6-8F69-E50E3E062C1B}"/>
</file>

<file path=customXml/itemProps2.xml><?xml version="1.0" encoding="utf-8"?>
<ds:datastoreItem xmlns:ds="http://schemas.openxmlformats.org/officeDocument/2006/customXml" ds:itemID="{95BE2C7A-CBA2-4F2D-89D1-7D10F5875FB6}"/>
</file>

<file path=customXml/itemProps3.xml><?xml version="1.0" encoding="utf-8"?>
<ds:datastoreItem xmlns:ds="http://schemas.openxmlformats.org/officeDocument/2006/customXml" ds:itemID="{1B9CED89-B320-45E4-A7C8-82410DDB980E}"/>
</file>

<file path=docProps/app.xml><?xml version="1.0" encoding="utf-8"?>
<Properties xmlns="http://schemas.openxmlformats.org/officeDocument/2006/extended-properties" xmlns:vt="http://schemas.openxmlformats.org/officeDocument/2006/docPropsVTypes">
  <TotalTime>70</TotalTime>
  <Words>4095</Words>
  <Application>Microsoft Office PowerPoint</Application>
  <PresentationFormat>Custom</PresentationFormat>
  <Paragraphs>281</Paragraphs>
  <Slides>37</Slides>
  <Notes>37</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OHSU Healthy Lifestyles Clinic</vt:lpstr>
      <vt:lpstr>Obesity Care at OHSU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Angela-Tu Nguyen</cp:lastModifiedBy>
  <cp:revision>2072</cp:revision>
  <dcterms:created xsi:type="dcterms:W3CDTF">2026-03-18T00:08:02Z</dcterms:created>
  <dcterms:modified xsi:type="dcterms:W3CDTF">2026-04-14T16:13:47Z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0x0101004C65985E872C4F42B232D6205948D775</vt:lpwstr>
  </property>
</Properties>
</file>