
<file path=[Content_Types].xml><?xml version="1.0" encoding="utf-8"?>
<Types xmlns="http://schemas.openxmlformats.org/package/2006/content-types">
  <Default Extension="fntdata" ContentType="application/x-fontdata"/>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embeddedFontLst>
    <p:embeddedFont>
      <p:font typeface="Robot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71D8933-F311-4C9C-A3DE-75E46D059CBB}">
  <a:tblStyle styleId="{871D8933-F311-4C9C-A3DE-75E46D059CB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3" Type="http://schemas.openxmlformats.org/officeDocument/2006/relationships/slide" Target="slides/slide7.xml"/><Relationship Id="rId39" Type="http://schemas.openxmlformats.org/officeDocument/2006/relationships/slide" Target="slides/slide33.xml"/><Relationship Id="rId18" Type="http://schemas.openxmlformats.org/officeDocument/2006/relationships/slide" Target="slides/slide12.xml"/><Relationship Id="rId42" Type="http://schemas.openxmlformats.org/officeDocument/2006/relationships/font" Target="fonts/Roboto-regular.fntdata"/><Relationship Id="rId21" Type="http://schemas.openxmlformats.org/officeDocument/2006/relationships/slide" Target="slides/slide15.xml"/><Relationship Id="rId34" Type="http://schemas.openxmlformats.org/officeDocument/2006/relationships/slide" Target="slides/slide28.xml"/><Relationship Id="rId47" Type="http://schemas.openxmlformats.org/officeDocument/2006/relationships/customXml" Target="../customXml/item2.xml"/><Relationship Id="rId7" Type="http://schemas.openxmlformats.org/officeDocument/2006/relationships/slide" Target="slides/slide1.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slide" Target="slides/slide34.xml"/><Relationship Id="rId24" Type="http://schemas.openxmlformats.org/officeDocument/2006/relationships/slide" Target="slides/slide18.xml"/><Relationship Id="rId45" Type="http://schemas.openxmlformats.org/officeDocument/2006/relationships/font" Target="fonts/Roboto-boldItalic.fntdata"/><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23" Type="http://schemas.openxmlformats.org/officeDocument/2006/relationships/slide" Target="slides/slide17.xml"/><Relationship Id="rId28" Type="http://schemas.openxmlformats.org/officeDocument/2006/relationships/slide" Target="slides/slide22.xml"/><Relationship Id="rId5" Type="http://schemas.openxmlformats.org/officeDocument/2006/relationships/slideMaster" Target="slideMasters/slideMaster1.xml"/><Relationship Id="rId15" Type="http://schemas.openxmlformats.org/officeDocument/2006/relationships/slide" Target="slides/slide9.xml"/><Relationship Id="rId36" Type="http://schemas.openxmlformats.org/officeDocument/2006/relationships/slide" Target="slides/slide30.xml"/><Relationship Id="rId44" Type="http://schemas.openxmlformats.org/officeDocument/2006/relationships/font" Target="fonts/Roboto-italic.fntdata"/><Relationship Id="rId31" Type="http://schemas.openxmlformats.org/officeDocument/2006/relationships/slide" Target="slides/slide25.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3" Type="http://schemas.openxmlformats.org/officeDocument/2006/relationships/font" Target="fonts/Roboto-bold.fntdata"/><Relationship Id="rId4" Type="http://schemas.openxmlformats.org/officeDocument/2006/relationships/tableStyles" Target="tableStyles.xml"/><Relationship Id="rId9" Type="http://schemas.openxmlformats.org/officeDocument/2006/relationships/slide" Target="slides/slide3.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14" Type="http://schemas.openxmlformats.org/officeDocument/2006/relationships/slide" Target="slides/slide8.xml"/><Relationship Id="rId48" Type="http://schemas.openxmlformats.org/officeDocument/2006/relationships/customXml" Target="../customXml/item3.xml"/><Relationship Id="rId8" Type="http://schemas.openxmlformats.org/officeDocument/2006/relationships/slide" Target="slides/slide2.xml"/><Relationship Id="rId3" Type="http://schemas.openxmlformats.org/officeDocument/2006/relationships/presProps" Target="presProps.xml"/><Relationship Id="rId25" Type="http://schemas.openxmlformats.org/officeDocument/2006/relationships/slide" Target="slides/slide19.xml"/><Relationship Id="rId33" Type="http://schemas.openxmlformats.org/officeDocument/2006/relationships/slide" Target="slides/slide27.xml"/><Relationship Id="rId12" Type="http://schemas.openxmlformats.org/officeDocument/2006/relationships/slide" Target="slides/slide6.xml"/><Relationship Id="rId17" Type="http://schemas.openxmlformats.org/officeDocument/2006/relationships/slide" Target="slides/slide11.xml"/><Relationship Id="rId38" Type="http://schemas.openxmlformats.org/officeDocument/2006/relationships/slide" Target="slides/slide32.xml"/><Relationship Id="rId46" Type="http://schemas.openxmlformats.org/officeDocument/2006/relationships/customXml" Target="../customXml/item1.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Radu</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2474ad5ebb_0_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2474ad5ebb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d1636df7b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d1636df7b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2474ad5ebb_0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2474ad5ebb_0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d1636df7b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d1636df7b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Madeline</a:t>
            </a:r>
            <a:endParaRPr/>
          </a:p>
          <a:p>
            <a:pPr indent="0" lvl="0" marL="0" rtl="0" algn="l">
              <a:spcBef>
                <a:spcPts val="0"/>
              </a:spcBef>
              <a:spcAft>
                <a:spcPts val="0"/>
              </a:spcAft>
              <a:buNone/>
            </a:pPr>
            <a:r>
              <a:t/>
            </a:r>
            <a:endParaRPr/>
          </a:p>
          <a:p>
            <a:pPr indent="-336550" lvl="0" marL="457200" rtl="0" algn="l">
              <a:lnSpc>
                <a:spcPct val="115000"/>
              </a:lnSpc>
              <a:spcBef>
                <a:spcPts val="1200"/>
              </a:spcBef>
              <a:spcAft>
                <a:spcPts val="0"/>
              </a:spcAft>
              <a:buClr>
                <a:schemeClr val="dk1"/>
              </a:buClr>
              <a:buSzPts val="1700"/>
              <a:buChar char="●"/>
            </a:pPr>
            <a:r>
              <a:rPr lang="en" sz="1700">
                <a:solidFill>
                  <a:schemeClr val="dk1"/>
                </a:solidFill>
              </a:rPr>
              <a:t>Lack of efficacy (including tolerance or hyperalgesia)</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Previously mentioned reasons to initiate buprenorphine before a Schedule II opioid (e.g., risk of adverse events and OUD)</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Concern from health care providers regarding prescription of a Schedule II opioid due to risk of addiction, misuse, and/or overdose death</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The limited ability to utilize oral formulations in patients with altered gastrointestinal motility/function (e.g., after bariatric surgery)</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A patient is receiving immediate-release treatment and would</a:t>
            </a:r>
            <a:br>
              <a:rPr lang="en" sz="1700">
                <a:solidFill>
                  <a:schemeClr val="dk1"/>
                </a:solidFill>
              </a:rPr>
            </a:br>
            <a:r>
              <a:rPr lang="en" sz="1700">
                <a:solidFill>
                  <a:schemeClr val="dk1"/>
                </a:solidFill>
              </a:rPr>
              <a:t>benefit from a longer-acting analgesic with a relatively favorable safety profile and Schedule III classification</a:t>
            </a:r>
            <a:endParaRPr sz="1700">
              <a:solidFill>
                <a:schemeClr val="dk1"/>
              </a:solidFill>
            </a:endParaRPr>
          </a:p>
          <a:p>
            <a:pPr indent="0" lvl="0" marL="0" rtl="0" algn="l">
              <a:spcBef>
                <a:spcPts val="1200"/>
              </a:spcBef>
              <a:spcAft>
                <a:spcPts val="0"/>
              </a:spcAft>
              <a:buNone/>
            </a:pPr>
            <a:r>
              <a:t/>
            </a:r>
            <a:endParaRPr sz="1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2474ad5ebb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2474ad5ebb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d722b27f7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d722b27f7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Madeline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2474ad5ebb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2474ad5ebb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d930fce6c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d930fce6c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could be a patient who has never used an opioid or someone who uses Norco 5-325mg up to every 4 hours PRN.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d722b27f7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d722b27f7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d930fce6c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d930fce6c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d1636df7b3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d1636df7b3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d930fce6c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d930fce6c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could be a patient who has never used an opioid or someone who uses Norco 5-325mg up to every 4 hours PRN.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d81a9b8d3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d81a9b8d3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d722b27f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d722b27f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2474ad5ebb_0_6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2474ad5ebb_0_6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d81a9b8d3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d81a9b8d3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d81a9b8d3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d81a9b8d3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d1636df7b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d1636df7b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d81a9b8d3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d81a9b8d3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d1636df7b3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d1636df7b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d1636df7b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d1636df7b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e635d3cf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e635d3cf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d1636df7b3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d1636df7b3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2474ad5ebb_0_5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2474ad5ebb_0_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2474ad5ebb_0_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2474ad5ebb_0_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d1636df7b3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d1636df7b3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276ab8319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276ab8319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d1636df7b3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d1636df7b3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2474ad5ebb_0_5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2474ad5ebb_0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Madeline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2474ad5ebb_0_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2474ad5ebb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Radu</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d1636df7b3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d1636df7b3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Madeline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d81a9b8d34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d81a9b8d34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Madeline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d1636df7b3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d1636df7b3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Madeline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d1636df7b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d1636df7b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Madeline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mailto:moisar@ohsu.edu" TargetMode="External"/><Relationship Id="rId4" Type="http://schemas.openxmlformats.org/officeDocument/2006/relationships/hyperlink" Target="mailto:madeline.boyd@skylakes.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0A75A0"/>
                </a:solidFill>
              </a:rPr>
              <a:t>Buprenorphine </a:t>
            </a:r>
            <a:endParaRPr>
              <a:solidFill>
                <a:srgbClr val="0A75A0"/>
              </a:solidFill>
            </a:endParaRPr>
          </a:p>
        </p:txBody>
      </p:sp>
      <p:sp>
        <p:nvSpPr>
          <p:cNvPr id="55" name="Google Shape;55;p13"/>
          <p:cNvSpPr txBox="1"/>
          <p:nvPr>
            <p:ph idx="1" type="subTitle"/>
          </p:nvPr>
        </p:nvSpPr>
        <p:spPr>
          <a:xfrm>
            <a:off x="311700" y="2845875"/>
            <a:ext cx="8520600" cy="792600"/>
          </a:xfrm>
          <a:prstGeom prst="rect">
            <a:avLst/>
          </a:prstGeom>
          <a:solidFill>
            <a:srgbClr val="5CA3BF"/>
          </a:solidFill>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lt1"/>
                </a:solidFill>
              </a:rPr>
              <a:t>f</a:t>
            </a:r>
            <a:r>
              <a:rPr lang="en">
                <a:solidFill>
                  <a:schemeClr val="lt1"/>
                </a:solidFill>
              </a:rPr>
              <a:t>or chronic pain</a:t>
            </a:r>
            <a:endParaRPr>
              <a:solidFill>
                <a:schemeClr val="lt1"/>
              </a:solidFill>
            </a:endParaRPr>
          </a:p>
        </p:txBody>
      </p:sp>
      <p:sp>
        <p:nvSpPr>
          <p:cNvPr id="56" name="Google Shape;56;p13"/>
          <p:cNvSpPr txBox="1"/>
          <p:nvPr/>
        </p:nvSpPr>
        <p:spPr>
          <a:xfrm>
            <a:off x="440875" y="3765775"/>
            <a:ext cx="4298400" cy="12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A75A0"/>
                </a:solidFill>
              </a:rPr>
              <a:t>Radu Moisa, MD</a:t>
            </a:r>
            <a:endParaRPr sz="1800">
              <a:solidFill>
                <a:srgbClr val="0A75A0"/>
              </a:solidFill>
            </a:endParaRPr>
          </a:p>
          <a:p>
            <a:pPr indent="0" lvl="0" marL="0" rtl="0" algn="l">
              <a:spcBef>
                <a:spcPts val="0"/>
              </a:spcBef>
              <a:spcAft>
                <a:spcPts val="0"/>
              </a:spcAft>
              <a:buNone/>
            </a:pPr>
            <a:r>
              <a:rPr lang="en" sz="1800">
                <a:solidFill>
                  <a:srgbClr val="0A75A0"/>
                </a:solidFill>
              </a:rPr>
              <a:t>Madeline Boyd, MD</a:t>
            </a:r>
            <a:endParaRPr sz="1800">
              <a:solidFill>
                <a:srgbClr val="0A75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t>Receptor availability</a:t>
            </a:r>
            <a:endParaRPr sz="2820"/>
          </a:p>
        </p:txBody>
      </p:sp>
      <p:sp>
        <p:nvSpPr>
          <p:cNvPr id="117" name="Google Shape;117;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373282" lvl="0" marL="457200" rtl="0" algn="l">
              <a:spcBef>
                <a:spcPts val="1200"/>
              </a:spcBef>
              <a:spcAft>
                <a:spcPts val="0"/>
              </a:spcAft>
              <a:buClr>
                <a:schemeClr val="dk1"/>
              </a:buClr>
              <a:buSzPct val="96404"/>
              <a:buChar char="●"/>
            </a:pPr>
            <a:r>
              <a:rPr lang="en" sz="2781">
                <a:solidFill>
                  <a:schemeClr val="dk1"/>
                </a:solidFill>
              </a:rPr>
              <a:t>With no buprenorphine, 100% of m-opioid receptors are available.</a:t>
            </a:r>
            <a:endParaRPr sz="2781">
              <a:solidFill>
                <a:schemeClr val="dk1"/>
              </a:solidFill>
            </a:endParaRPr>
          </a:p>
          <a:p>
            <a:pPr indent="-373282" lvl="0" marL="457200" rtl="0" algn="l">
              <a:spcBef>
                <a:spcPts val="0"/>
              </a:spcBef>
              <a:spcAft>
                <a:spcPts val="0"/>
              </a:spcAft>
              <a:buClr>
                <a:schemeClr val="dk1"/>
              </a:buClr>
              <a:buSzPct val="96404"/>
              <a:buChar char="●"/>
            </a:pPr>
            <a:r>
              <a:rPr lang="en" sz="2781">
                <a:solidFill>
                  <a:schemeClr val="dk1"/>
                </a:solidFill>
              </a:rPr>
              <a:t>At </a:t>
            </a:r>
            <a:r>
              <a:rPr b="1" lang="en" sz="2781">
                <a:solidFill>
                  <a:schemeClr val="dk1"/>
                </a:solidFill>
              </a:rPr>
              <a:t>2 mg </a:t>
            </a:r>
            <a:r>
              <a:rPr lang="en" sz="2781">
                <a:solidFill>
                  <a:schemeClr val="dk1"/>
                </a:solidFill>
              </a:rPr>
              <a:t>of buprenorphine, </a:t>
            </a:r>
            <a:r>
              <a:rPr b="1" lang="en" sz="2781">
                <a:solidFill>
                  <a:schemeClr val="dk1"/>
                </a:solidFill>
              </a:rPr>
              <a:t>59%</a:t>
            </a:r>
            <a:r>
              <a:rPr lang="en" sz="2781">
                <a:solidFill>
                  <a:schemeClr val="dk1"/>
                </a:solidFill>
              </a:rPr>
              <a:t> </a:t>
            </a:r>
            <a:r>
              <a:rPr lang="en" sz="2781">
                <a:solidFill>
                  <a:schemeClr val="dk1"/>
                </a:solidFill>
              </a:rPr>
              <a:t>of m-opioid receptors are available.</a:t>
            </a:r>
            <a:endParaRPr sz="2781">
              <a:solidFill>
                <a:schemeClr val="dk1"/>
              </a:solidFill>
            </a:endParaRPr>
          </a:p>
          <a:p>
            <a:pPr indent="-373282" lvl="0" marL="457200" rtl="0" algn="l">
              <a:spcBef>
                <a:spcPts val="0"/>
              </a:spcBef>
              <a:spcAft>
                <a:spcPts val="0"/>
              </a:spcAft>
              <a:buClr>
                <a:schemeClr val="dk1"/>
              </a:buClr>
              <a:buSzPct val="96404"/>
              <a:buChar char="●"/>
            </a:pPr>
            <a:r>
              <a:rPr lang="en" sz="2781">
                <a:solidFill>
                  <a:schemeClr val="dk1"/>
                </a:solidFill>
              </a:rPr>
              <a:t>At </a:t>
            </a:r>
            <a:r>
              <a:rPr b="1" lang="en" sz="2781">
                <a:solidFill>
                  <a:schemeClr val="dk1"/>
                </a:solidFill>
              </a:rPr>
              <a:t>16</a:t>
            </a:r>
            <a:r>
              <a:rPr lang="en" sz="2781">
                <a:solidFill>
                  <a:schemeClr val="dk1"/>
                </a:solidFill>
              </a:rPr>
              <a:t> mg of buprenorphine, </a:t>
            </a:r>
            <a:r>
              <a:rPr b="1" lang="en" sz="2781">
                <a:solidFill>
                  <a:schemeClr val="dk1"/>
                </a:solidFill>
              </a:rPr>
              <a:t>20%</a:t>
            </a:r>
            <a:r>
              <a:rPr lang="en" sz="2781">
                <a:solidFill>
                  <a:schemeClr val="dk1"/>
                </a:solidFill>
              </a:rPr>
              <a:t> of m-opioid receptors are available.</a:t>
            </a:r>
            <a:endParaRPr sz="2781">
              <a:solidFill>
                <a:schemeClr val="dk1"/>
              </a:solidFill>
            </a:endParaRPr>
          </a:p>
          <a:p>
            <a:pPr indent="-373282" lvl="0" marL="457200" rtl="0" algn="l">
              <a:spcBef>
                <a:spcPts val="0"/>
              </a:spcBef>
              <a:spcAft>
                <a:spcPts val="0"/>
              </a:spcAft>
              <a:buClr>
                <a:schemeClr val="dk1"/>
              </a:buClr>
              <a:buSzPct val="96404"/>
              <a:buChar char="●"/>
            </a:pPr>
            <a:r>
              <a:rPr lang="en" sz="2781">
                <a:solidFill>
                  <a:schemeClr val="dk1"/>
                </a:solidFill>
              </a:rPr>
              <a:t>At </a:t>
            </a:r>
            <a:r>
              <a:rPr b="1" lang="en" sz="2781">
                <a:solidFill>
                  <a:schemeClr val="dk1"/>
                </a:solidFill>
              </a:rPr>
              <a:t>32</a:t>
            </a:r>
            <a:r>
              <a:rPr lang="en" sz="2781">
                <a:solidFill>
                  <a:schemeClr val="dk1"/>
                </a:solidFill>
              </a:rPr>
              <a:t> mg of buprenorphine, </a:t>
            </a:r>
            <a:r>
              <a:rPr b="1" lang="en" sz="2781">
                <a:solidFill>
                  <a:schemeClr val="dk1"/>
                </a:solidFill>
              </a:rPr>
              <a:t>16%</a:t>
            </a:r>
            <a:r>
              <a:rPr lang="en" sz="2781">
                <a:solidFill>
                  <a:schemeClr val="dk1"/>
                </a:solidFill>
              </a:rPr>
              <a:t> of m-opioid receptors are available.</a:t>
            </a:r>
            <a:endParaRPr sz="2781">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3" name="Google Shape;123;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4" name="Google Shape;124;p23"/>
          <p:cNvPicPr preferRelativeResize="0"/>
          <p:nvPr/>
        </p:nvPicPr>
        <p:blipFill>
          <a:blip r:embed="rId3">
            <a:alphaModFix/>
          </a:blip>
          <a:stretch>
            <a:fillRect/>
          </a:stretch>
        </p:blipFill>
        <p:spPr>
          <a:xfrm>
            <a:off x="0" y="116086"/>
            <a:ext cx="9144003" cy="4911330"/>
          </a:xfrm>
          <a:prstGeom prst="rect">
            <a:avLst/>
          </a:prstGeom>
          <a:noFill/>
          <a:ln>
            <a:noFill/>
          </a:ln>
        </p:spPr>
      </p:pic>
      <p:sp>
        <p:nvSpPr>
          <p:cNvPr id="125" name="Google Shape;125;p23"/>
          <p:cNvSpPr txBox="1"/>
          <p:nvPr/>
        </p:nvSpPr>
        <p:spPr>
          <a:xfrm>
            <a:off x="3363975" y="1364450"/>
            <a:ext cx="576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434343"/>
                </a:solidFill>
              </a:rPr>
              <a:t>1mg</a:t>
            </a:r>
            <a:endParaRPr b="1" sz="100">
              <a:solidFill>
                <a:srgbClr val="43434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620">
                <a:solidFill>
                  <a:srgbClr val="0A75A0"/>
                </a:solidFill>
              </a:rPr>
              <a:t>Q&amp;A</a:t>
            </a:r>
            <a:endParaRPr sz="3620">
              <a:solidFill>
                <a:srgbClr val="0A75A0"/>
              </a:solidFill>
            </a:endParaRPr>
          </a:p>
        </p:txBody>
      </p:sp>
      <p:sp>
        <p:nvSpPr>
          <p:cNvPr id="131" name="Google Shape;131;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1200"/>
              </a:spcAft>
              <a:buClr>
                <a:schemeClr val="dk1"/>
              </a:buClr>
              <a:buSzPts val="1100"/>
              <a:buFont typeface="Arial"/>
              <a:buNone/>
            </a:pPr>
            <a:r>
              <a:rPr b="1" lang="en" sz="2500">
                <a:solidFill>
                  <a:schemeClr val="dk1"/>
                </a:solidFill>
              </a:rPr>
              <a:t>When an opioid is considered for a patient with chronic pain, should buprenorphine be your first choice?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7" name="Google Shape;137;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8" name="Google Shape;138;p25"/>
          <p:cNvPicPr preferRelativeResize="0"/>
          <p:nvPr/>
        </p:nvPicPr>
        <p:blipFill>
          <a:blip r:embed="rId3">
            <a:alphaModFix/>
          </a:blip>
          <a:stretch>
            <a:fillRect/>
          </a:stretch>
        </p:blipFill>
        <p:spPr>
          <a:xfrm>
            <a:off x="0" y="151805"/>
            <a:ext cx="9144003" cy="483989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220">
                <a:solidFill>
                  <a:srgbClr val="0A75A0"/>
                </a:solidFill>
              </a:rPr>
              <a:t>How to start buprenorphine?</a:t>
            </a:r>
            <a:endParaRPr sz="4220">
              <a:solidFill>
                <a:srgbClr val="0A75A0"/>
              </a:solidFill>
            </a:endParaRPr>
          </a:p>
        </p:txBody>
      </p:sp>
      <p:sp>
        <p:nvSpPr>
          <p:cNvPr id="144" name="Google Shape;144;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1200"/>
              </a:spcBef>
              <a:spcAft>
                <a:spcPts val="0"/>
              </a:spcAft>
              <a:buClr>
                <a:schemeClr val="dk1"/>
              </a:buClr>
              <a:buSzPct val="44000"/>
              <a:buFont typeface="Arial"/>
              <a:buNone/>
            </a:pPr>
            <a:r>
              <a:rPr lang="en" sz="2500">
                <a:solidFill>
                  <a:schemeClr val="dk1"/>
                </a:solidFill>
              </a:rPr>
              <a:t>Why and how to start buprenorphine and/or convert from a full m-opioid receptor agonist to buprenorphine?</a:t>
            </a:r>
            <a:endParaRPr sz="2500">
              <a:solidFill>
                <a:schemeClr val="dk1"/>
              </a:solidFill>
            </a:endParaRPr>
          </a:p>
          <a:p>
            <a:pPr indent="0" lvl="0" marL="0" rtl="0" algn="l">
              <a:spcBef>
                <a:spcPts val="1200"/>
              </a:spcBef>
              <a:spcAft>
                <a:spcPts val="0"/>
              </a:spcAft>
              <a:buClr>
                <a:schemeClr val="dk1"/>
              </a:buClr>
              <a:buSzPct val="44000"/>
              <a:buFont typeface="Arial"/>
              <a:buNone/>
            </a:pPr>
            <a:r>
              <a:rPr lang="en" sz="2500">
                <a:solidFill>
                  <a:schemeClr val="dk1"/>
                </a:solidFill>
              </a:rPr>
              <a:t>Four cases:</a:t>
            </a:r>
            <a:endParaRPr sz="2500">
              <a:solidFill>
                <a:schemeClr val="dk1"/>
              </a:solidFill>
            </a:endParaRPr>
          </a:p>
          <a:p>
            <a:pPr indent="-375444" lvl="0" marL="457200" rtl="0" algn="l">
              <a:spcBef>
                <a:spcPts val="1200"/>
              </a:spcBef>
              <a:spcAft>
                <a:spcPts val="0"/>
              </a:spcAft>
              <a:buClr>
                <a:schemeClr val="dk1"/>
              </a:buClr>
              <a:buSzPct val="100000"/>
              <a:buAutoNum type="arabicPeriod"/>
            </a:pPr>
            <a:r>
              <a:rPr lang="en" sz="2500">
                <a:solidFill>
                  <a:schemeClr val="dk1"/>
                </a:solidFill>
              </a:rPr>
              <a:t>Opioid naive patient (Madeline)</a:t>
            </a:r>
            <a:endParaRPr sz="2500">
              <a:solidFill>
                <a:schemeClr val="dk1"/>
              </a:solidFill>
            </a:endParaRPr>
          </a:p>
          <a:p>
            <a:pPr indent="-375444" lvl="0" marL="457200" rtl="0" algn="l">
              <a:spcBef>
                <a:spcPts val="0"/>
              </a:spcBef>
              <a:spcAft>
                <a:spcPts val="0"/>
              </a:spcAft>
              <a:buClr>
                <a:schemeClr val="dk1"/>
              </a:buClr>
              <a:buSzPct val="100000"/>
              <a:buAutoNum type="arabicPeriod"/>
            </a:pPr>
            <a:r>
              <a:rPr lang="en" sz="2500">
                <a:solidFill>
                  <a:schemeClr val="dk1"/>
                </a:solidFill>
              </a:rPr>
              <a:t>Short acting stop/start (Radu)</a:t>
            </a:r>
            <a:endParaRPr sz="2500">
              <a:solidFill>
                <a:schemeClr val="dk1"/>
              </a:solidFill>
            </a:endParaRPr>
          </a:p>
          <a:p>
            <a:pPr indent="-375444" lvl="0" marL="457200" rtl="0" algn="l">
              <a:spcBef>
                <a:spcPts val="0"/>
              </a:spcBef>
              <a:spcAft>
                <a:spcPts val="0"/>
              </a:spcAft>
              <a:buClr>
                <a:schemeClr val="dk1"/>
              </a:buClr>
              <a:buSzPct val="100000"/>
              <a:buAutoNum type="arabicPeriod"/>
            </a:pPr>
            <a:r>
              <a:rPr lang="en" sz="2500">
                <a:solidFill>
                  <a:schemeClr val="dk1"/>
                </a:solidFill>
              </a:rPr>
              <a:t>Short acting cross titration (Radu)</a:t>
            </a:r>
            <a:endParaRPr sz="2500">
              <a:solidFill>
                <a:schemeClr val="dk1"/>
              </a:solidFill>
            </a:endParaRPr>
          </a:p>
          <a:p>
            <a:pPr indent="-375444" lvl="0" marL="457200" rtl="0" algn="l">
              <a:spcBef>
                <a:spcPts val="0"/>
              </a:spcBef>
              <a:spcAft>
                <a:spcPts val="0"/>
              </a:spcAft>
              <a:buClr>
                <a:schemeClr val="dk1"/>
              </a:buClr>
              <a:buSzPct val="100000"/>
              <a:buAutoNum type="arabicPeriod"/>
            </a:pPr>
            <a:r>
              <a:rPr lang="en" sz="2500">
                <a:solidFill>
                  <a:schemeClr val="dk1"/>
                </a:solidFill>
              </a:rPr>
              <a:t>Long acting full agonist continuation (Madeline)</a:t>
            </a:r>
            <a:endParaRPr sz="25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820">
                <a:solidFill>
                  <a:srgbClr val="0A75A0"/>
                </a:solidFill>
              </a:rPr>
              <a:t>Buprenorphine in opioid naive patients</a:t>
            </a:r>
            <a:endParaRPr sz="3820">
              <a:solidFill>
                <a:srgbClr val="0A75A0"/>
              </a:solidFill>
            </a:endParaRPr>
          </a:p>
        </p:txBody>
      </p:sp>
      <p:sp>
        <p:nvSpPr>
          <p:cNvPr id="150" name="Google Shape;150;p27"/>
          <p:cNvSpPr txBox="1"/>
          <p:nvPr>
            <p:ph idx="1" type="body"/>
          </p:nvPr>
        </p:nvSpPr>
        <p:spPr>
          <a:xfrm>
            <a:off x="311700" y="1152475"/>
            <a:ext cx="4212900" cy="34164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1200"/>
              </a:spcAft>
              <a:buClr>
                <a:schemeClr val="dk1"/>
              </a:buClr>
              <a:buSzPts val="1100"/>
              <a:buFont typeface="Arial"/>
              <a:buNone/>
            </a:pPr>
            <a:r>
              <a:rPr lang="en" sz="2500">
                <a:solidFill>
                  <a:schemeClr val="dk1"/>
                </a:solidFill>
              </a:rPr>
              <a:t>Greta is an 83 year old woman with COPD, diabetic neuropathy, and chronic low back pain who wants to cook, enjoy time with her great grandchildren, and enjoy walks with her girlfriends. </a:t>
            </a:r>
            <a:endParaRPr/>
          </a:p>
        </p:txBody>
      </p:sp>
      <p:pic>
        <p:nvPicPr>
          <p:cNvPr id="151" name="Google Shape;151;p27"/>
          <p:cNvPicPr preferRelativeResize="0"/>
          <p:nvPr/>
        </p:nvPicPr>
        <p:blipFill>
          <a:blip r:embed="rId3">
            <a:alphaModFix/>
          </a:blip>
          <a:stretch>
            <a:fillRect/>
          </a:stretch>
        </p:blipFill>
        <p:spPr>
          <a:xfrm>
            <a:off x="4676175" y="1402375"/>
            <a:ext cx="4156125" cy="2770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820">
                <a:solidFill>
                  <a:srgbClr val="0A75A0"/>
                </a:solidFill>
              </a:rPr>
              <a:t>Q&amp;A</a:t>
            </a:r>
            <a:endParaRPr sz="3820">
              <a:solidFill>
                <a:srgbClr val="0A75A0"/>
              </a:solidFill>
            </a:endParaRPr>
          </a:p>
        </p:txBody>
      </p:sp>
      <p:sp>
        <p:nvSpPr>
          <p:cNvPr id="157" name="Google Shape;157;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lang="en" sz="2800">
                <a:solidFill>
                  <a:schemeClr val="dk1"/>
                </a:solidFill>
              </a:rPr>
              <a:t>How does one start buprenorphine in a patient who is opioid naive?</a:t>
            </a:r>
            <a:endParaRPr sz="28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820">
                <a:solidFill>
                  <a:srgbClr val="0A75A0"/>
                </a:solidFill>
              </a:rPr>
              <a:t>Who is opioid naive?</a:t>
            </a:r>
            <a:endParaRPr sz="3820">
              <a:solidFill>
                <a:srgbClr val="0A75A0"/>
              </a:solidFill>
            </a:endParaRPr>
          </a:p>
        </p:txBody>
      </p:sp>
      <p:sp>
        <p:nvSpPr>
          <p:cNvPr id="163" name="Google Shape;163;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solidFill>
                  <a:schemeClr val="dk1"/>
                </a:solidFill>
              </a:rPr>
              <a:t>For the purpose of this talk: </a:t>
            </a:r>
            <a:endParaRPr sz="2500">
              <a:solidFill>
                <a:schemeClr val="dk1"/>
              </a:solidFill>
            </a:endParaRPr>
          </a:p>
          <a:p>
            <a:pPr indent="0" lvl="0" marL="0" rtl="0" algn="l">
              <a:spcBef>
                <a:spcPts val="1200"/>
              </a:spcBef>
              <a:spcAft>
                <a:spcPts val="0"/>
              </a:spcAft>
              <a:buNone/>
            </a:pPr>
            <a:r>
              <a:rPr lang="en" sz="2500">
                <a:solidFill>
                  <a:schemeClr val="dk1"/>
                </a:solidFill>
              </a:rPr>
              <a:t>People not taking any opioids</a:t>
            </a:r>
            <a:endParaRPr sz="2500">
              <a:solidFill>
                <a:schemeClr val="dk1"/>
              </a:solidFill>
            </a:endParaRPr>
          </a:p>
          <a:p>
            <a:pPr indent="0" lvl="0" marL="0" rtl="0" algn="l">
              <a:spcBef>
                <a:spcPts val="1200"/>
              </a:spcBef>
              <a:spcAft>
                <a:spcPts val="0"/>
              </a:spcAft>
              <a:buNone/>
            </a:pPr>
            <a:r>
              <a:rPr lang="en" sz="2500">
                <a:solidFill>
                  <a:schemeClr val="dk1"/>
                </a:solidFill>
              </a:rPr>
              <a:t>OR</a:t>
            </a:r>
            <a:endParaRPr sz="2500">
              <a:solidFill>
                <a:schemeClr val="dk1"/>
              </a:solidFill>
            </a:endParaRPr>
          </a:p>
          <a:p>
            <a:pPr indent="0" lvl="0" marL="0" rtl="0" algn="l">
              <a:spcBef>
                <a:spcPts val="1200"/>
              </a:spcBef>
              <a:spcAft>
                <a:spcPts val="1200"/>
              </a:spcAft>
              <a:buNone/>
            </a:pPr>
            <a:r>
              <a:rPr lang="en" sz="2500">
                <a:solidFill>
                  <a:schemeClr val="dk1"/>
                </a:solidFill>
              </a:rPr>
              <a:t>Anyone on oral morphine equivalents (OME) &lt;30mg/day. </a:t>
            </a:r>
            <a:endParaRPr sz="25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820">
                <a:solidFill>
                  <a:srgbClr val="0A75A0"/>
                </a:solidFill>
              </a:rPr>
              <a:t>Buprenorphine in opioid naive patients</a:t>
            </a:r>
            <a:endParaRPr sz="3820">
              <a:solidFill>
                <a:srgbClr val="0A75A0"/>
              </a:solidFill>
            </a:endParaRPr>
          </a:p>
        </p:txBody>
      </p:sp>
      <p:sp>
        <p:nvSpPr>
          <p:cNvPr id="169" name="Google Shape;169;p30"/>
          <p:cNvSpPr txBox="1"/>
          <p:nvPr>
            <p:ph idx="1" type="body"/>
          </p:nvPr>
        </p:nvSpPr>
        <p:spPr>
          <a:xfrm>
            <a:off x="311700" y="1152475"/>
            <a:ext cx="8483100" cy="3154500"/>
          </a:xfrm>
          <a:prstGeom prst="rect">
            <a:avLst/>
          </a:prstGeom>
        </p:spPr>
        <p:txBody>
          <a:bodyPr anchorCtr="0" anchor="t" bIns="91425" lIns="91425" spcFirstLastPara="1" rIns="91425" wrap="square" tIns="91425">
            <a:normAutofit fontScale="85000" lnSpcReduction="20000"/>
          </a:bodyPr>
          <a:lstStyle/>
          <a:p>
            <a:pPr indent="0" lvl="0" marL="0" rtl="0" algn="l">
              <a:spcBef>
                <a:spcPts val="1200"/>
              </a:spcBef>
              <a:spcAft>
                <a:spcPts val="0"/>
              </a:spcAft>
              <a:buClr>
                <a:schemeClr val="dk1"/>
              </a:buClr>
              <a:buSzPct val="61111"/>
              <a:buFont typeface="Arial"/>
              <a:buNone/>
            </a:pPr>
            <a:r>
              <a:t/>
            </a:r>
            <a:endParaRPr/>
          </a:p>
          <a:p>
            <a:pPr indent="0" lvl="0" marL="0" rtl="0" algn="l">
              <a:spcBef>
                <a:spcPts val="1200"/>
              </a:spcBef>
              <a:spcAft>
                <a:spcPts val="0"/>
              </a:spcAft>
              <a:buClr>
                <a:schemeClr val="dk1"/>
              </a:buClr>
              <a:buSzPct val="46321"/>
              <a:buFont typeface="Arial"/>
              <a:buNone/>
            </a:pPr>
            <a:r>
              <a:rPr lang="en" sz="2375"/>
              <a:t>Buprenorphine transdermal </a:t>
            </a:r>
            <a:r>
              <a:rPr b="1" lang="en" sz="2375"/>
              <a:t>patch</a:t>
            </a:r>
            <a:r>
              <a:rPr lang="en" sz="2375"/>
              <a:t> (Butrans) 5mcg/hr qWeek </a:t>
            </a:r>
            <a:endParaRPr sz="2375"/>
          </a:p>
          <a:p>
            <a:pPr indent="0" lvl="0" marL="0" rtl="0" algn="l">
              <a:spcBef>
                <a:spcPts val="1200"/>
              </a:spcBef>
              <a:spcAft>
                <a:spcPts val="0"/>
              </a:spcAft>
              <a:buClr>
                <a:schemeClr val="dk1"/>
              </a:buClr>
              <a:buSzPct val="46321"/>
              <a:buFont typeface="Arial"/>
              <a:buNone/>
            </a:pPr>
            <a:r>
              <a:rPr lang="en" sz="2375"/>
              <a:t>	Uptitrate weekly as needed (USA max 20mcg/hr)</a:t>
            </a:r>
            <a:endParaRPr sz="2375"/>
          </a:p>
          <a:p>
            <a:pPr indent="0" lvl="0" marL="0" rtl="0" algn="l">
              <a:spcBef>
                <a:spcPts val="1200"/>
              </a:spcBef>
              <a:spcAft>
                <a:spcPts val="0"/>
              </a:spcAft>
              <a:buClr>
                <a:schemeClr val="dk1"/>
              </a:buClr>
              <a:buSzPct val="46321"/>
              <a:buFont typeface="Arial"/>
              <a:buNone/>
            </a:pPr>
            <a:r>
              <a:rPr lang="en" sz="2375"/>
              <a:t>OR</a:t>
            </a:r>
            <a:endParaRPr sz="2375"/>
          </a:p>
          <a:p>
            <a:pPr indent="0" lvl="0" marL="0" rtl="0" algn="l">
              <a:spcBef>
                <a:spcPts val="1200"/>
              </a:spcBef>
              <a:spcAft>
                <a:spcPts val="0"/>
              </a:spcAft>
              <a:buClr>
                <a:schemeClr val="dk1"/>
              </a:buClr>
              <a:buSzPct val="46321"/>
              <a:buFont typeface="Arial"/>
              <a:buNone/>
            </a:pPr>
            <a:r>
              <a:rPr lang="en" sz="2375"/>
              <a:t>Buprenorphine sublingual </a:t>
            </a:r>
            <a:r>
              <a:rPr b="1" lang="en" sz="2375"/>
              <a:t>film</a:t>
            </a:r>
            <a:r>
              <a:rPr lang="en" sz="2375"/>
              <a:t> (Butrans) 75mcg 1-2x daily </a:t>
            </a:r>
            <a:endParaRPr sz="2375"/>
          </a:p>
          <a:p>
            <a:pPr indent="0" lvl="0" marL="0" rtl="0" algn="l">
              <a:spcBef>
                <a:spcPts val="1200"/>
              </a:spcBef>
              <a:spcAft>
                <a:spcPts val="0"/>
              </a:spcAft>
              <a:buClr>
                <a:schemeClr val="dk1"/>
              </a:buClr>
              <a:buSzPct val="46321"/>
              <a:buFont typeface="Arial"/>
              <a:buNone/>
            </a:pPr>
            <a:r>
              <a:rPr lang="en" sz="2375"/>
              <a:t>     Uptitrate every ~5 days by 150mcg/d</a:t>
            </a:r>
            <a:endParaRPr sz="2375"/>
          </a:p>
          <a:p>
            <a:pPr indent="0" lvl="0" marL="0" rtl="0" algn="l">
              <a:spcBef>
                <a:spcPts val="1200"/>
              </a:spcBef>
              <a:spcAft>
                <a:spcPts val="1200"/>
              </a:spcAft>
              <a:buClr>
                <a:schemeClr val="dk1"/>
              </a:buClr>
              <a:buSzPct val="61111"/>
              <a:buFont typeface="Arial"/>
              <a:buNone/>
            </a:pPr>
            <a:r>
              <a:t/>
            </a:r>
            <a:endParaRPr/>
          </a:p>
        </p:txBody>
      </p:sp>
      <p:sp>
        <p:nvSpPr>
          <p:cNvPr id="170" name="Google Shape;170;p30"/>
          <p:cNvSpPr txBox="1"/>
          <p:nvPr/>
        </p:nvSpPr>
        <p:spPr>
          <a:xfrm>
            <a:off x="261150" y="4419400"/>
            <a:ext cx="8691600" cy="6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222222"/>
                </a:solidFill>
                <a:highlight>
                  <a:schemeClr val="lt1"/>
                </a:highlight>
              </a:rPr>
              <a:t>VA Pharmacy Benefits Management Services, National Formulary Committee, VHA National Office of Pain Management, Opioid Safety and PDMP (PMOP). Buprenorphine for the Management of Chronic Pain: National Guidance Document. March 2024. U.S. Department of Veterans Affairs.</a:t>
            </a:r>
            <a:r>
              <a:rPr lang="en" sz="1100">
                <a:solidFill>
                  <a:schemeClr val="dk1"/>
                </a:solidFill>
                <a:highlight>
                  <a:schemeClr val="lt1"/>
                </a:highlight>
              </a:rPr>
              <a:t> https://www.va.gov/formularyadvisor/DOC_PDF/CRE_Buprenorphine_for_Chronic_Pain_MAR_2024.pdf</a:t>
            </a:r>
            <a:endParaRPr sz="1800">
              <a:solidFill>
                <a:schemeClr val="dk2"/>
              </a:solidFill>
              <a:highlight>
                <a:schemeClr val="lt1"/>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1"/>
          <p:cNvSpPr txBox="1"/>
          <p:nvPr>
            <p:ph type="title"/>
          </p:nvPr>
        </p:nvSpPr>
        <p:spPr>
          <a:xfrm>
            <a:off x="311700" y="2954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820">
                <a:solidFill>
                  <a:srgbClr val="0A75A0"/>
                </a:solidFill>
              </a:rPr>
              <a:t>Comparing starting doses</a:t>
            </a:r>
            <a:endParaRPr sz="3820">
              <a:solidFill>
                <a:srgbClr val="0A75A0"/>
              </a:solidFill>
            </a:endParaRPr>
          </a:p>
        </p:txBody>
      </p:sp>
      <p:graphicFrame>
        <p:nvGraphicFramePr>
          <p:cNvPr id="176" name="Google Shape;176;p31"/>
          <p:cNvGraphicFramePr/>
          <p:nvPr/>
        </p:nvGraphicFramePr>
        <p:xfrm>
          <a:off x="271150" y="1020375"/>
          <a:ext cx="3000000" cy="3000000"/>
        </p:xfrm>
        <a:graphic>
          <a:graphicData uri="http://schemas.openxmlformats.org/drawingml/2006/table">
            <a:tbl>
              <a:tblPr>
                <a:noFill/>
                <a:tableStyleId>{871D8933-F311-4C9C-A3DE-75E46D059CBB}</a:tableStyleId>
              </a:tblPr>
              <a:tblGrid>
                <a:gridCol w="4209450"/>
                <a:gridCol w="4209450"/>
              </a:tblGrid>
              <a:tr h="705125">
                <a:tc>
                  <a:txBody>
                    <a:bodyPr/>
                    <a:lstStyle/>
                    <a:p>
                      <a:pPr indent="0" lvl="0" marL="0" rtl="0" algn="l">
                        <a:spcBef>
                          <a:spcPts val="0"/>
                        </a:spcBef>
                        <a:spcAft>
                          <a:spcPts val="0"/>
                        </a:spcAft>
                        <a:buNone/>
                      </a:pPr>
                      <a:r>
                        <a:rPr b="1" lang="en" sz="1600"/>
                        <a:t>Common Starting Doses</a:t>
                      </a:r>
                      <a:endParaRPr b="1" sz="1600"/>
                    </a:p>
                  </a:txBody>
                  <a:tcPr marT="91425" marB="91425" marR="91425" marL="91425"/>
                </a:tc>
                <a:tc>
                  <a:txBody>
                    <a:bodyPr/>
                    <a:lstStyle/>
                    <a:p>
                      <a:pPr indent="0" lvl="0" marL="0" rtl="0" algn="l">
                        <a:spcBef>
                          <a:spcPts val="0"/>
                        </a:spcBef>
                        <a:spcAft>
                          <a:spcPts val="0"/>
                        </a:spcAft>
                        <a:buNone/>
                      </a:pPr>
                      <a:r>
                        <a:rPr b="1" lang="en" sz="1600"/>
                        <a:t>Oral Morphine Equivalent (OME)</a:t>
                      </a:r>
                      <a:endParaRPr b="1" sz="1600"/>
                    </a:p>
                  </a:txBody>
                  <a:tcPr marT="91425" marB="91425" marR="91425" marL="91425"/>
                </a:tc>
              </a:tr>
              <a:tr h="575925">
                <a:tc>
                  <a:txBody>
                    <a:bodyPr/>
                    <a:lstStyle/>
                    <a:p>
                      <a:pPr indent="0" lvl="0" marL="0" rtl="0" algn="l">
                        <a:spcBef>
                          <a:spcPts val="0"/>
                        </a:spcBef>
                        <a:spcAft>
                          <a:spcPts val="0"/>
                        </a:spcAft>
                        <a:buNone/>
                      </a:pPr>
                      <a:r>
                        <a:rPr lang="en"/>
                        <a:t>Fentanyl patch 12mcg/hr q3d</a:t>
                      </a:r>
                      <a:endParaRPr/>
                    </a:p>
                  </a:txBody>
                  <a:tcPr marT="91425" marB="91425" marR="91425" marL="91425"/>
                </a:tc>
                <a:tc>
                  <a:txBody>
                    <a:bodyPr/>
                    <a:lstStyle/>
                    <a:p>
                      <a:pPr indent="0" lvl="0" marL="0" rtl="0" algn="l">
                        <a:spcBef>
                          <a:spcPts val="0"/>
                        </a:spcBef>
                        <a:spcAft>
                          <a:spcPts val="0"/>
                        </a:spcAft>
                        <a:buNone/>
                      </a:pPr>
                      <a:r>
                        <a:rPr b="1" lang="en"/>
                        <a:t>~25</a:t>
                      </a:r>
                      <a:r>
                        <a:rPr lang="en"/>
                        <a:t>mg/24hr</a:t>
                      </a:r>
                      <a:endParaRPr/>
                    </a:p>
                  </a:txBody>
                  <a:tcPr marT="91425" marB="91425" marR="91425" marL="91425"/>
                </a:tc>
              </a:tr>
              <a:tr h="575925">
                <a:tc>
                  <a:txBody>
                    <a:bodyPr/>
                    <a:lstStyle/>
                    <a:p>
                      <a:pPr indent="0" lvl="0" marL="0" rtl="0" algn="l">
                        <a:spcBef>
                          <a:spcPts val="0"/>
                        </a:spcBef>
                        <a:spcAft>
                          <a:spcPts val="0"/>
                        </a:spcAft>
                        <a:buNone/>
                      </a:pPr>
                      <a:r>
                        <a:rPr lang="en"/>
                        <a:t>Norco 5-325mg q4hr prn</a:t>
                      </a:r>
                      <a:endParaRPr/>
                    </a:p>
                  </a:txBody>
                  <a:tcPr marT="91425" marB="91425" marR="91425" marL="91425"/>
                </a:tc>
                <a:tc>
                  <a:txBody>
                    <a:bodyPr/>
                    <a:lstStyle/>
                    <a:p>
                      <a:pPr indent="0" lvl="0" marL="0" rtl="0" algn="l">
                        <a:spcBef>
                          <a:spcPts val="0"/>
                        </a:spcBef>
                        <a:spcAft>
                          <a:spcPts val="0"/>
                        </a:spcAft>
                        <a:buNone/>
                      </a:pPr>
                      <a:r>
                        <a:rPr lang="en"/>
                        <a:t>Up to </a:t>
                      </a:r>
                      <a:r>
                        <a:rPr b="1" lang="en"/>
                        <a:t>30</a:t>
                      </a:r>
                      <a:r>
                        <a:rPr lang="en"/>
                        <a:t>mg/24hr</a:t>
                      </a:r>
                      <a:endParaRPr/>
                    </a:p>
                  </a:txBody>
                  <a:tcPr marT="91425" marB="91425" marR="91425" marL="91425"/>
                </a:tc>
              </a:tr>
              <a:tr h="575925">
                <a:tc>
                  <a:txBody>
                    <a:bodyPr/>
                    <a:lstStyle/>
                    <a:p>
                      <a:pPr indent="0" lvl="0" marL="0" rtl="0" algn="l">
                        <a:spcBef>
                          <a:spcPts val="0"/>
                        </a:spcBef>
                        <a:spcAft>
                          <a:spcPts val="0"/>
                        </a:spcAft>
                        <a:buNone/>
                      </a:pPr>
                      <a:r>
                        <a:rPr lang="en"/>
                        <a:t>Oxycodone IR 5mg q4hr prn</a:t>
                      </a:r>
                      <a:endParaRPr/>
                    </a:p>
                  </a:txBody>
                  <a:tcPr marT="91425" marB="91425" marR="91425" marL="91425"/>
                </a:tc>
                <a:tc>
                  <a:txBody>
                    <a:bodyPr/>
                    <a:lstStyle/>
                    <a:p>
                      <a:pPr indent="0" lvl="0" marL="0" rtl="0" algn="l">
                        <a:spcBef>
                          <a:spcPts val="0"/>
                        </a:spcBef>
                        <a:spcAft>
                          <a:spcPts val="0"/>
                        </a:spcAft>
                        <a:buNone/>
                      </a:pPr>
                      <a:r>
                        <a:rPr lang="en"/>
                        <a:t>Up to </a:t>
                      </a:r>
                      <a:r>
                        <a:rPr b="1" lang="en"/>
                        <a:t>45</a:t>
                      </a:r>
                      <a:r>
                        <a:rPr lang="en"/>
                        <a:t>mg/24hr</a:t>
                      </a:r>
                      <a:endParaRPr/>
                    </a:p>
                  </a:txBody>
                  <a:tcPr marT="91425" marB="91425" marR="91425" marL="91425"/>
                </a:tc>
              </a:tr>
              <a:tr h="575925">
                <a:tc>
                  <a:txBody>
                    <a:bodyPr/>
                    <a:lstStyle/>
                    <a:p>
                      <a:pPr indent="0" lvl="0" marL="0" rtl="0" algn="l">
                        <a:spcBef>
                          <a:spcPts val="0"/>
                        </a:spcBef>
                        <a:spcAft>
                          <a:spcPts val="0"/>
                        </a:spcAft>
                        <a:buNone/>
                      </a:pPr>
                      <a:r>
                        <a:rPr lang="en"/>
                        <a:t>Butrans patch 5mcg/hr q1wk</a:t>
                      </a:r>
                      <a:endParaRPr/>
                    </a:p>
                  </a:txBody>
                  <a:tcPr marT="91425" marB="91425" marR="91425" marL="91425">
                    <a:solidFill>
                      <a:srgbClr val="CFE2F3"/>
                    </a:solidFill>
                  </a:tcPr>
                </a:tc>
                <a:tc>
                  <a:txBody>
                    <a:bodyPr/>
                    <a:lstStyle/>
                    <a:p>
                      <a:pPr indent="0" lvl="0" marL="0" rtl="0" algn="l">
                        <a:spcBef>
                          <a:spcPts val="0"/>
                        </a:spcBef>
                        <a:spcAft>
                          <a:spcPts val="0"/>
                        </a:spcAft>
                        <a:buNone/>
                      </a:pPr>
                      <a:r>
                        <a:rPr lang="en"/>
                        <a:t>~</a:t>
                      </a:r>
                      <a:r>
                        <a:rPr b="1" lang="en"/>
                        <a:t>12</a:t>
                      </a:r>
                      <a:r>
                        <a:rPr lang="en"/>
                        <a:t>mg/24hr</a:t>
                      </a:r>
                      <a:endParaRPr/>
                    </a:p>
                  </a:txBody>
                  <a:tcPr marT="91425" marB="91425" marR="91425" marL="91425">
                    <a:solidFill>
                      <a:srgbClr val="CFE2F3"/>
                    </a:solidFill>
                  </a:tcPr>
                </a:tc>
              </a:tr>
              <a:tr h="575925">
                <a:tc>
                  <a:txBody>
                    <a:bodyPr/>
                    <a:lstStyle/>
                    <a:p>
                      <a:pPr indent="0" lvl="0" marL="0" rtl="0" algn="l">
                        <a:spcBef>
                          <a:spcPts val="0"/>
                        </a:spcBef>
                        <a:spcAft>
                          <a:spcPts val="0"/>
                        </a:spcAft>
                        <a:buNone/>
                      </a:pPr>
                      <a:r>
                        <a:rPr lang="en"/>
                        <a:t>Belbuca sublingual film 75mcg BID</a:t>
                      </a:r>
                      <a:endParaRPr/>
                    </a:p>
                  </a:txBody>
                  <a:tcPr marT="91425" marB="91425" marR="91425" marL="91425">
                    <a:solidFill>
                      <a:srgbClr val="CFE2F3"/>
                    </a:solidFill>
                  </a:tcPr>
                </a:tc>
                <a:tc>
                  <a:txBody>
                    <a:bodyPr/>
                    <a:lstStyle/>
                    <a:p>
                      <a:pPr indent="0" lvl="0" marL="0" rtl="0" algn="l">
                        <a:spcBef>
                          <a:spcPts val="0"/>
                        </a:spcBef>
                        <a:spcAft>
                          <a:spcPts val="0"/>
                        </a:spcAft>
                        <a:buNone/>
                      </a:pPr>
                      <a:r>
                        <a:rPr lang="en"/>
                        <a:t>~</a:t>
                      </a:r>
                      <a:r>
                        <a:rPr b="1" lang="en"/>
                        <a:t>7-10</a:t>
                      </a:r>
                      <a:r>
                        <a:rPr lang="en"/>
                        <a:t>mg/24hr</a:t>
                      </a:r>
                      <a:endParaRPr/>
                    </a:p>
                  </a:txBody>
                  <a:tcPr marT="91425" marB="91425" marR="91425" marL="91425">
                    <a:solidFill>
                      <a:srgbClr val="CFE2F3"/>
                    </a:solidFill>
                  </a:tcPr>
                </a:tc>
              </a:tr>
            </a:tbl>
          </a:graphicData>
        </a:graphic>
      </p:graphicFrame>
      <p:sp>
        <p:nvSpPr>
          <p:cNvPr id="177" name="Google Shape;177;p31"/>
          <p:cNvSpPr txBox="1"/>
          <p:nvPr/>
        </p:nvSpPr>
        <p:spPr>
          <a:xfrm>
            <a:off x="109800" y="4685300"/>
            <a:ext cx="89244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900">
                <a:solidFill>
                  <a:schemeClr val="dk2"/>
                </a:solidFill>
              </a:rPr>
              <a:t>American Society of Health-System Pharmacists. Selected Equianalgesic Opioid Dosing. Bethesda, MD: American Society of Health-System Pharmacists; 2022. Accessed April 20 2026.</a:t>
            </a:r>
            <a:endParaRPr sz="900">
              <a:solidFill>
                <a:schemeClr val="dk2"/>
              </a:solidFill>
            </a:endParaRPr>
          </a:p>
          <a:p>
            <a:pPr indent="0" lvl="0" marL="0" rtl="0" algn="l">
              <a:spcBef>
                <a:spcPts val="1200"/>
              </a:spcBef>
              <a:spcAft>
                <a:spcPts val="0"/>
              </a:spcAft>
              <a:buNone/>
            </a:pPr>
            <a:r>
              <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720">
                <a:solidFill>
                  <a:srgbClr val="0A75A0"/>
                </a:solidFill>
              </a:rPr>
              <a:t>Disclosures</a:t>
            </a:r>
            <a:endParaRPr sz="3720">
              <a:solidFill>
                <a:srgbClr val="0A75A0"/>
              </a:solidFill>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lang="en" sz="2700"/>
              <a:t>We have no financial conflicts of interest. </a:t>
            </a:r>
            <a:endParaRPr sz="2700"/>
          </a:p>
          <a:p>
            <a:pPr indent="0" lvl="0" marL="0" rtl="0" algn="l">
              <a:spcBef>
                <a:spcPts val="120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820">
                <a:solidFill>
                  <a:srgbClr val="0A75A0"/>
                </a:solidFill>
              </a:rPr>
              <a:t>Where is Greta now? </a:t>
            </a:r>
            <a:endParaRPr sz="3820">
              <a:solidFill>
                <a:srgbClr val="0A75A0"/>
              </a:solidFill>
            </a:endParaRPr>
          </a:p>
        </p:txBody>
      </p:sp>
      <p:sp>
        <p:nvSpPr>
          <p:cNvPr id="183" name="Google Shape;183;p32"/>
          <p:cNvSpPr txBox="1"/>
          <p:nvPr>
            <p:ph idx="1" type="body"/>
          </p:nvPr>
        </p:nvSpPr>
        <p:spPr>
          <a:xfrm>
            <a:off x="311700" y="1152475"/>
            <a:ext cx="8520600" cy="265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solidFill>
                  <a:schemeClr val="dk1"/>
                </a:solidFill>
              </a:rPr>
              <a:t>Walking with her girlfriends. Feeling pretty good on Butrans patch 10mcg/hr weekly.</a:t>
            </a:r>
            <a:endParaRPr sz="2500">
              <a:solidFill>
                <a:schemeClr val="dk1"/>
              </a:solidFill>
            </a:endParaRPr>
          </a:p>
          <a:p>
            <a:pPr indent="457200" lvl="0" marL="0" rtl="0" algn="l">
              <a:spcBef>
                <a:spcPts val="1200"/>
              </a:spcBef>
              <a:spcAft>
                <a:spcPts val="0"/>
              </a:spcAft>
              <a:buNone/>
            </a:pPr>
            <a:r>
              <a:rPr lang="en" sz="2500">
                <a:solidFill>
                  <a:schemeClr val="dk1"/>
                </a:solidFill>
              </a:rPr>
              <a:t>Guess what! Her breathing feels better too. </a:t>
            </a:r>
            <a:endParaRPr sz="2500">
              <a:solidFill>
                <a:schemeClr val="dk1"/>
              </a:solidFill>
            </a:endParaRPr>
          </a:p>
          <a:p>
            <a:pPr indent="0" lvl="0" marL="0" rtl="0" algn="l">
              <a:spcBef>
                <a:spcPts val="1200"/>
              </a:spcBef>
              <a:spcAft>
                <a:spcPts val="1200"/>
              </a:spcAft>
              <a:buNone/>
            </a:pPr>
            <a:r>
              <a:t/>
            </a:r>
            <a:endParaRPr sz="2500">
              <a:solidFill>
                <a:schemeClr val="dk1"/>
              </a:solidFill>
            </a:endParaRPr>
          </a:p>
        </p:txBody>
      </p:sp>
      <p:sp>
        <p:nvSpPr>
          <p:cNvPr id="184" name="Google Shape;184;p32"/>
          <p:cNvSpPr txBox="1"/>
          <p:nvPr/>
        </p:nvSpPr>
        <p:spPr>
          <a:xfrm>
            <a:off x="261825" y="3804475"/>
            <a:ext cx="8200800" cy="1698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solidFill>
                  <a:srgbClr val="2E2E2E"/>
                </a:solidFill>
                <a:highlight>
                  <a:schemeClr val="lt1"/>
                </a:highlight>
              </a:rPr>
              <a:t>Thomas S, Jackson L; Transdermal Buprenorphine: A Safer Option for Dyspnea and Rhinorrhea in End-Stage</a:t>
            </a:r>
            <a:r>
              <a:rPr lang="en" sz="1000">
                <a:solidFill>
                  <a:srgbClr val="2E2E2E"/>
                </a:solidFill>
                <a:highlight>
                  <a:schemeClr val="lt1"/>
                </a:highlight>
              </a:rPr>
              <a:t> </a:t>
            </a:r>
            <a:r>
              <a:rPr lang="en" sz="1000">
                <a:solidFill>
                  <a:srgbClr val="2E2E2E"/>
                </a:solidFill>
                <a:highlight>
                  <a:schemeClr val="lt1"/>
                </a:highlight>
              </a:rPr>
              <a:t>Pulmonary Disease; Journal of Pain and Symptom Management, 67, e531-e532; https://www.jpsmjournal.com/article/S0885-3924(24)00388-9/fulltext </a:t>
            </a:r>
            <a:endParaRPr sz="1000">
              <a:solidFill>
                <a:srgbClr val="2E2E2E"/>
              </a:solidFill>
              <a:highlight>
                <a:schemeClr val="lt1"/>
              </a:highlight>
            </a:endParaRPr>
          </a:p>
          <a:p>
            <a:pPr indent="0" lvl="0" marL="0" rtl="0" algn="l">
              <a:lnSpc>
                <a:spcPct val="115000"/>
              </a:lnSpc>
              <a:spcBef>
                <a:spcPts val="1800"/>
              </a:spcBef>
              <a:spcAft>
                <a:spcPts val="0"/>
              </a:spcAft>
              <a:buNone/>
            </a:pPr>
            <a:r>
              <a:rPr lang="en" sz="1000">
                <a:solidFill>
                  <a:srgbClr val="1B1B1B"/>
                </a:solidFill>
                <a:highlight>
                  <a:schemeClr val="lt1"/>
                </a:highlight>
              </a:rPr>
              <a:t>Blumenfeld-Kouchner F, Bullis L, Koch K. Transmucosal Buprenorphine in the Treatment of Dyspnea: Case Series and Review of the Literature. Palliat Med Rep. 2021 Jan 12;2(1):21-24. doi: 10.1089/pmr.2020.0091. PMID: 34223499; PMCID: PMC8241374.</a:t>
            </a:r>
            <a:r>
              <a:rPr lang="en" sz="900">
                <a:solidFill>
                  <a:schemeClr val="dk1"/>
                </a:solidFill>
                <a:highlight>
                  <a:schemeClr val="lt1"/>
                </a:highlight>
              </a:rPr>
              <a:t> https://pmc.ncbi.nlm.nih.gov/articles/PMC8241374/</a:t>
            </a:r>
            <a:endParaRPr sz="1000">
              <a:solidFill>
                <a:srgbClr val="2E2E2E"/>
              </a:solidFill>
              <a:highlight>
                <a:schemeClr val="lt1"/>
              </a:highlight>
            </a:endParaRPr>
          </a:p>
          <a:p>
            <a:pPr indent="0" lvl="0" marL="0" rtl="0" algn="l">
              <a:lnSpc>
                <a:spcPct val="115000"/>
              </a:lnSpc>
              <a:spcBef>
                <a:spcPts val="1800"/>
              </a:spcBef>
              <a:spcAft>
                <a:spcPts val="1800"/>
              </a:spcAft>
              <a:buNone/>
            </a:pPr>
            <a:r>
              <a:t/>
            </a:r>
            <a:endParaRPr sz="1200">
              <a:solidFill>
                <a:srgbClr val="2E2E2E"/>
              </a:solidFill>
              <a:highlight>
                <a:srgbClr val="FFFFFF"/>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3820">
                <a:solidFill>
                  <a:srgbClr val="0A75A0"/>
                </a:solidFill>
              </a:rPr>
              <a:t>Buprenorphine in chronic opioid use Stop/Start </a:t>
            </a:r>
            <a:endParaRPr sz="3820">
              <a:solidFill>
                <a:srgbClr val="0A75A0"/>
              </a:solidFill>
            </a:endParaRPr>
          </a:p>
        </p:txBody>
      </p:sp>
      <p:sp>
        <p:nvSpPr>
          <p:cNvPr id="190" name="Google Shape;190;p33"/>
          <p:cNvSpPr txBox="1"/>
          <p:nvPr>
            <p:ph idx="1" type="body"/>
          </p:nvPr>
        </p:nvSpPr>
        <p:spPr>
          <a:xfrm>
            <a:off x="311700" y="2170525"/>
            <a:ext cx="4212900" cy="2398200"/>
          </a:xfrm>
          <a:prstGeom prst="rect">
            <a:avLst/>
          </a:prstGeom>
        </p:spPr>
        <p:txBody>
          <a:bodyPr anchorCtr="0" anchor="t" bIns="91425" lIns="91425" spcFirstLastPara="1" rIns="91425" wrap="square" tIns="91425">
            <a:normAutofit/>
          </a:bodyPr>
          <a:lstStyle/>
          <a:p>
            <a:pPr indent="0" lvl="0" marL="0" rtl="0" algn="l">
              <a:spcBef>
                <a:spcPts val="1200"/>
              </a:spcBef>
              <a:spcAft>
                <a:spcPts val="1200"/>
              </a:spcAft>
              <a:buClr>
                <a:schemeClr val="dk1"/>
              </a:buClr>
              <a:buSzPts val="1100"/>
              <a:buFont typeface="Arial"/>
              <a:buNone/>
            </a:pPr>
            <a:r>
              <a:rPr lang="en" sz="2500">
                <a:solidFill>
                  <a:schemeClr val="dk1"/>
                </a:solidFill>
              </a:rPr>
              <a:t>7</a:t>
            </a:r>
            <a:r>
              <a:rPr lang="en" sz="2500">
                <a:solidFill>
                  <a:schemeClr val="dk1"/>
                </a:solidFill>
              </a:rPr>
              <a:t>3 year old woman with a history of cervical spine osteomyelitis resulting in chronic pain</a:t>
            </a:r>
            <a:endParaRPr/>
          </a:p>
        </p:txBody>
      </p:sp>
      <p:pic>
        <p:nvPicPr>
          <p:cNvPr id="191" name="Google Shape;191;p33" title="Screen Shot 2026-04-20 at 11.18.58 AM.png"/>
          <p:cNvPicPr preferRelativeResize="0"/>
          <p:nvPr/>
        </p:nvPicPr>
        <p:blipFill>
          <a:blip r:embed="rId3">
            <a:alphaModFix/>
          </a:blip>
          <a:stretch>
            <a:fillRect/>
          </a:stretch>
        </p:blipFill>
        <p:spPr>
          <a:xfrm>
            <a:off x="5449025" y="1196425"/>
            <a:ext cx="3383278" cy="3820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820">
                <a:solidFill>
                  <a:srgbClr val="0A75A0"/>
                </a:solidFill>
              </a:rPr>
              <a:t>Q&amp;A</a:t>
            </a:r>
            <a:endParaRPr sz="3820">
              <a:solidFill>
                <a:srgbClr val="0A75A0"/>
              </a:solidFill>
            </a:endParaRPr>
          </a:p>
        </p:txBody>
      </p:sp>
      <p:sp>
        <p:nvSpPr>
          <p:cNvPr id="197" name="Google Shape;197;p34"/>
          <p:cNvSpPr txBox="1"/>
          <p:nvPr>
            <p:ph idx="1" type="body"/>
          </p:nvPr>
        </p:nvSpPr>
        <p:spPr>
          <a:xfrm>
            <a:off x="311700" y="1152475"/>
            <a:ext cx="8520600" cy="38727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lang="en" sz="2500">
                <a:solidFill>
                  <a:schemeClr val="dk1"/>
                </a:solidFill>
              </a:rPr>
              <a:t>Why should I offer Bup to my patient on chronic opioids?</a:t>
            </a:r>
            <a:endParaRPr sz="2500">
              <a:solidFill>
                <a:schemeClr val="dk1"/>
              </a:solidFill>
            </a:endParaRPr>
          </a:p>
          <a:p>
            <a:pPr indent="0" lvl="0" marL="0" rtl="0" algn="l">
              <a:spcBef>
                <a:spcPts val="1200"/>
              </a:spcBef>
              <a:spcAft>
                <a:spcPts val="0"/>
              </a:spcAft>
              <a:buClr>
                <a:schemeClr val="dk1"/>
              </a:buClr>
              <a:buSzPts val="1100"/>
              <a:buFont typeface="Arial"/>
              <a:buNone/>
            </a:pPr>
            <a:r>
              <a:rPr lang="en" sz="2500">
                <a:solidFill>
                  <a:schemeClr val="dk1"/>
                </a:solidFill>
              </a:rPr>
              <a:t>Can you start Bup without stopping other opioids?</a:t>
            </a:r>
            <a:endParaRPr sz="2500">
              <a:solidFill>
                <a:schemeClr val="dk1"/>
              </a:solidFill>
            </a:endParaRPr>
          </a:p>
          <a:p>
            <a:pPr indent="0" lvl="0" marL="0" rtl="0" algn="l">
              <a:spcBef>
                <a:spcPts val="1200"/>
              </a:spcBef>
              <a:spcAft>
                <a:spcPts val="0"/>
              </a:spcAft>
              <a:buClr>
                <a:schemeClr val="dk1"/>
              </a:buClr>
              <a:buSzPts val="1100"/>
              <a:buFont typeface="Arial"/>
              <a:buNone/>
            </a:pPr>
            <a:r>
              <a:rPr lang="en" sz="2500">
                <a:solidFill>
                  <a:schemeClr val="dk1"/>
                </a:solidFill>
              </a:rPr>
              <a:t>Do you have to be sick (withdrawal) before you start?</a:t>
            </a:r>
            <a:endParaRPr sz="2500">
              <a:solidFill>
                <a:schemeClr val="dk1"/>
              </a:solidFill>
            </a:endParaRPr>
          </a:p>
          <a:p>
            <a:pPr indent="0" lvl="0" marL="0" rtl="0" algn="l">
              <a:spcBef>
                <a:spcPts val="1200"/>
              </a:spcBef>
              <a:spcAft>
                <a:spcPts val="0"/>
              </a:spcAft>
              <a:buClr>
                <a:schemeClr val="dk1"/>
              </a:buClr>
              <a:buSzPts val="1100"/>
              <a:buFont typeface="Arial"/>
              <a:buNone/>
            </a:pPr>
            <a:r>
              <a:rPr lang="en" sz="2500">
                <a:solidFill>
                  <a:schemeClr val="dk1"/>
                </a:solidFill>
              </a:rPr>
              <a:t>What is the dose of Buprenorphine that we aim for?</a:t>
            </a:r>
            <a:endParaRPr sz="2500">
              <a:solidFill>
                <a:schemeClr val="dk1"/>
              </a:solidFill>
            </a:endParaRPr>
          </a:p>
          <a:p>
            <a:pPr indent="0" lvl="0" marL="0" rtl="0" algn="l">
              <a:spcBef>
                <a:spcPts val="1200"/>
              </a:spcBef>
              <a:spcAft>
                <a:spcPts val="0"/>
              </a:spcAft>
              <a:buClr>
                <a:schemeClr val="dk1"/>
              </a:buClr>
              <a:buSzPts val="1100"/>
              <a:buFont typeface="Arial"/>
              <a:buNone/>
            </a:pPr>
            <a:r>
              <a:rPr lang="en" sz="2500">
                <a:solidFill>
                  <a:schemeClr val="dk1"/>
                </a:solidFill>
              </a:rPr>
              <a:t>How Should Patients Be Converted from a Full m-Opioid Receptor Agonist to Buprenorphine?</a:t>
            </a:r>
            <a:endParaRPr sz="25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rgbClr val="000000"/>
              </a:buClr>
              <a:buSzPct val="40909"/>
              <a:buFont typeface="Arial"/>
              <a:buNone/>
            </a:pPr>
            <a:r>
              <a:rPr b="1" lang="en" sz="2420">
                <a:solidFill>
                  <a:srgbClr val="0A75A0"/>
                </a:solidFill>
              </a:rPr>
              <a:t>Converting from full agonist to buprenorphine</a:t>
            </a:r>
            <a:endParaRPr b="1" sz="2420">
              <a:solidFill>
                <a:srgbClr val="0A75A0"/>
              </a:solidFill>
            </a:endParaRPr>
          </a:p>
          <a:p>
            <a:pPr indent="0" lvl="0" marL="0" rtl="0" algn="l">
              <a:spcBef>
                <a:spcPts val="0"/>
              </a:spcBef>
              <a:spcAft>
                <a:spcPts val="0"/>
              </a:spcAft>
              <a:buNone/>
            </a:pPr>
            <a:r>
              <a:t/>
            </a:r>
            <a:endParaRPr/>
          </a:p>
        </p:txBody>
      </p:sp>
      <p:sp>
        <p:nvSpPr>
          <p:cNvPr id="203" name="Google Shape;203;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a:solidFill>
                  <a:schemeClr val="dk1"/>
                </a:solidFill>
              </a:rPr>
              <a:t>1. Have a thorough visit with your patient.</a:t>
            </a:r>
            <a:endParaRPr>
              <a:solidFill>
                <a:schemeClr val="dk1"/>
              </a:solidFill>
            </a:endParaRPr>
          </a:p>
          <a:p>
            <a:pPr indent="0" lvl="0" marL="0" rtl="0" algn="l">
              <a:spcBef>
                <a:spcPts val="1200"/>
              </a:spcBef>
              <a:spcAft>
                <a:spcPts val="0"/>
              </a:spcAft>
              <a:buNone/>
            </a:pPr>
            <a:r>
              <a:rPr lang="en">
                <a:solidFill>
                  <a:schemeClr val="dk1"/>
                </a:solidFill>
              </a:rPr>
              <a:t>2. Discontinue after the last nighttime dose.</a:t>
            </a:r>
            <a:endParaRPr>
              <a:solidFill>
                <a:schemeClr val="dk1"/>
              </a:solidFill>
            </a:endParaRPr>
          </a:p>
          <a:p>
            <a:pPr indent="0" lvl="0" marL="0" rtl="0" algn="l">
              <a:spcBef>
                <a:spcPts val="1200"/>
              </a:spcBef>
              <a:spcAft>
                <a:spcPts val="0"/>
              </a:spcAft>
              <a:buNone/>
            </a:pPr>
            <a:br>
              <a:rPr lang="en">
                <a:solidFill>
                  <a:schemeClr val="dk1"/>
                </a:solidFill>
              </a:rPr>
            </a:br>
            <a:r>
              <a:rPr lang="en">
                <a:solidFill>
                  <a:schemeClr val="dk1"/>
                </a:solidFill>
              </a:rPr>
              <a:t>3. Consider initiating an adrenergic a</a:t>
            </a:r>
            <a:r>
              <a:rPr lang="en" sz="1600">
                <a:solidFill>
                  <a:schemeClr val="dk1"/>
                </a:solidFill>
              </a:rPr>
              <a:t>2 </a:t>
            </a:r>
            <a:r>
              <a:rPr lang="en">
                <a:solidFill>
                  <a:schemeClr val="dk1"/>
                </a:solidFill>
              </a:rPr>
              <a:t>agonist (e.g., clonidine) or an immediate-release opioid (e.g., current opioid) to reduce the risk of withdrawal.</a:t>
            </a:r>
            <a:endParaRPr>
              <a:solidFill>
                <a:schemeClr val="dk1"/>
              </a:solidFill>
            </a:endParaRPr>
          </a:p>
          <a:p>
            <a:pPr indent="0" lvl="0" marL="0" rtl="0" algn="l">
              <a:spcBef>
                <a:spcPts val="1200"/>
              </a:spcBef>
              <a:spcAft>
                <a:spcPts val="0"/>
              </a:spcAft>
              <a:buNone/>
            </a:pPr>
            <a:br>
              <a:rPr lang="en">
                <a:solidFill>
                  <a:schemeClr val="dk1"/>
                </a:solidFill>
              </a:rPr>
            </a:br>
            <a:r>
              <a:rPr lang="en">
                <a:solidFill>
                  <a:schemeClr val="dk1"/>
                </a:solidFill>
              </a:rPr>
              <a:t>4. Initiate buprenorphine the following morning per the prescribing information. </a:t>
            </a:r>
            <a:endParaRPr>
              <a:solidFill>
                <a:schemeClr val="dk1"/>
              </a:solidFill>
            </a:endParaRPr>
          </a:p>
          <a:p>
            <a:pPr indent="0" lvl="0" marL="0" rtl="0" algn="l">
              <a:spcBef>
                <a:spcPts val="1200"/>
              </a:spcBef>
              <a:spcAft>
                <a:spcPts val="1200"/>
              </a:spcAft>
              <a:buNone/>
            </a:pPr>
            <a:r>
              <a:rPr lang="en">
                <a:solidFill>
                  <a:schemeClr val="dk1"/>
                </a:solidFill>
              </a:rPr>
              <a:t>5. Titrate gradually to achieve functional goals.</a:t>
            </a: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820">
                <a:solidFill>
                  <a:srgbClr val="0A75A0"/>
                </a:solidFill>
              </a:rPr>
              <a:t>Buprenorphine in chronic opioid use cross titration</a:t>
            </a:r>
            <a:endParaRPr sz="3820">
              <a:solidFill>
                <a:srgbClr val="0A75A0"/>
              </a:solidFill>
            </a:endParaRPr>
          </a:p>
        </p:txBody>
      </p:sp>
      <p:sp>
        <p:nvSpPr>
          <p:cNvPr id="209" name="Google Shape;209;p36"/>
          <p:cNvSpPr txBox="1"/>
          <p:nvPr>
            <p:ph idx="1" type="body"/>
          </p:nvPr>
        </p:nvSpPr>
        <p:spPr>
          <a:xfrm>
            <a:off x="311700" y="2091600"/>
            <a:ext cx="4212900" cy="2841600"/>
          </a:xfrm>
          <a:prstGeom prst="rect">
            <a:avLst/>
          </a:prstGeom>
        </p:spPr>
        <p:txBody>
          <a:bodyPr anchorCtr="0" anchor="t" bIns="91425" lIns="91425" spcFirstLastPara="1" rIns="91425" wrap="square" tIns="91425">
            <a:normAutofit/>
          </a:bodyPr>
          <a:lstStyle/>
          <a:p>
            <a:pPr indent="0" lvl="0" marL="0" rtl="0" algn="l">
              <a:spcBef>
                <a:spcPts val="1200"/>
              </a:spcBef>
              <a:spcAft>
                <a:spcPts val="1200"/>
              </a:spcAft>
              <a:buClr>
                <a:schemeClr val="dk1"/>
              </a:buClr>
              <a:buSzPts val="1100"/>
              <a:buFont typeface="Arial"/>
              <a:buNone/>
            </a:pPr>
            <a:r>
              <a:rPr lang="en" sz="2500">
                <a:solidFill>
                  <a:schemeClr val="dk1"/>
                </a:solidFill>
              </a:rPr>
              <a:t>76 years old on opioids for chronic back pain. She has been on chronic opioids for the last 25 years. </a:t>
            </a:r>
            <a:r>
              <a:rPr lang="en" sz="2500">
                <a:solidFill>
                  <a:schemeClr val="dk1"/>
                </a:solidFill>
              </a:rPr>
              <a:t> </a:t>
            </a:r>
            <a:endParaRPr/>
          </a:p>
        </p:txBody>
      </p:sp>
      <p:pic>
        <p:nvPicPr>
          <p:cNvPr id="210" name="Google Shape;210;p36" title="Screen Shot 2026-04-20 at 11.14.00 AM.png"/>
          <p:cNvPicPr preferRelativeResize="0"/>
          <p:nvPr/>
        </p:nvPicPr>
        <p:blipFill>
          <a:blip r:embed="rId3">
            <a:alphaModFix/>
          </a:blip>
          <a:stretch>
            <a:fillRect/>
          </a:stretch>
        </p:blipFill>
        <p:spPr>
          <a:xfrm>
            <a:off x="5256350" y="1222750"/>
            <a:ext cx="3575943" cy="3820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820">
                <a:solidFill>
                  <a:srgbClr val="0A75A0"/>
                </a:solidFill>
              </a:rPr>
              <a:t>Q&amp;A</a:t>
            </a:r>
            <a:endParaRPr sz="3820">
              <a:solidFill>
                <a:srgbClr val="0A75A0"/>
              </a:solidFill>
            </a:endParaRPr>
          </a:p>
        </p:txBody>
      </p:sp>
      <p:sp>
        <p:nvSpPr>
          <p:cNvPr id="216" name="Google Shape;216;p37"/>
          <p:cNvSpPr txBox="1"/>
          <p:nvPr>
            <p:ph idx="1" type="body"/>
          </p:nvPr>
        </p:nvSpPr>
        <p:spPr>
          <a:xfrm>
            <a:off x="311700" y="1152475"/>
            <a:ext cx="8520600" cy="3872700"/>
          </a:xfrm>
          <a:prstGeom prst="rect">
            <a:avLst/>
          </a:prstGeom>
        </p:spPr>
        <p:txBody>
          <a:bodyPr anchorCtr="0" anchor="t" bIns="91425" lIns="91425" spcFirstLastPara="1" rIns="91425" wrap="square" tIns="91425">
            <a:normAutofit fontScale="85000" lnSpcReduction="10000"/>
          </a:bodyPr>
          <a:lstStyle/>
          <a:p>
            <a:pPr indent="0" lvl="0" marL="0" rtl="0" algn="l">
              <a:spcBef>
                <a:spcPts val="1200"/>
              </a:spcBef>
              <a:spcAft>
                <a:spcPts val="0"/>
              </a:spcAft>
              <a:buClr>
                <a:schemeClr val="dk1"/>
              </a:buClr>
              <a:buSzPct val="44000"/>
              <a:buFont typeface="Arial"/>
              <a:buNone/>
            </a:pPr>
            <a:r>
              <a:rPr lang="en" sz="2500">
                <a:solidFill>
                  <a:schemeClr val="dk1"/>
                </a:solidFill>
              </a:rPr>
              <a:t>Why should I offer cross titration to my patient on chronic opioids?</a:t>
            </a:r>
            <a:endParaRPr sz="2500">
              <a:solidFill>
                <a:schemeClr val="dk1"/>
              </a:solidFill>
            </a:endParaRPr>
          </a:p>
          <a:p>
            <a:pPr indent="0" lvl="0" marL="0" rtl="0" algn="l">
              <a:spcBef>
                <a:spcPts val="1200"/>
              </a:spcBef>
              <a:spcAft>
                <a:spcPts val="0"/>
              </a:spcAft>
              <a:buClr>
                <a:schemeClr val="dk1"/>
              </a:buClr>
              <a:buSzPct val="44000"/>
              <a:buFont typeface="Arial"/>
              <a:buNone/>
            </a:pPr>
            <a:r>
              <a:rPr lang="en" sz="2500">
                <a:solidFill>
                  <a:schemeClr val="dk1"/>
                </a:solidFill>
              </a:rPr>
              <a:t>What is microdosing?</a:t>
            </a:r>
            <a:endParaRPr sz="2500">
              <a:solidFill>
                <a:schemeClr val="dk1"/>
              </a:solidFill>
            </a:endParaRPr>
          </a:p>
          <a:p>
            <a:pPr indent="0" lvl="0" marL="0" rtl="0" algn="l">
              <a:spcBef>
                <a:spcPts val="1200"/>
              </a:spcBef>
              <a:spcAft>
                <a:spcPts val="0"/>
              </a:spcAft>
              <a:buClr>
                <a:schemeClr val="dk1"/>
              </a:buClr>
              <a:buSzPct val="44000"/>
              <a:buFont typeface="Arial"/>
              <a:buNone/>
            </a:pPr>
            <a:r>
              <a:rPr lang="en" sz="2500">
                <a:solidFill>
                  <a:schemeClr val="dk1"/>
                </a:solidFill>
              </a:rPr>
              <a:t>How long to do microdosing?</a:t>
            </a:r>
            <a:endParaRPr sz="2500">
              <a:solidFill>
                <a:schemeClr val="dk1"/>
              </a:solidFill>
            </a:endParaRPr>
          </a:p>
          <a:p>
            <a:pPr indent="0" lvl="0" marL="0" rtl="0" algn="l">
              <a:spcBef>
                <a:spcPts val="1200"/>
              </a:spcBef>
              <a:spcAft>
                <a:spcPts val="0"/>
              </a:spcAft>
              <a:buClr>
                <a:schemeClr val="dk1"/>
              </a:buClr>
              <a:buSzPct val="44000"/>
              <a:buFont typeface="Arial"/>
              <a:buNone/>
            </a:pPr>
            <a:r>
              <a:rPr lang="en" sz="2500">
                <a:solidFill>
                  <a:schemeClr val="dk1"/>
                </a:solidFill>
              </a:rPr>
              <a:t>Risk of microdosing? Side effects?</a:t>
            </a:r>
            <a:endParaRPr sz="2500">
              <a:solidFill>
                <a:schemeClr val="dk1"/>
              </a:solidFill>
            </a:endParaRPr>
          </a:p>
          <a:p>
            <a:pPr indent="0" lvl="0" marL="0" rtl="0" algn="l">
              <a:spcBef>
                <a:spcPts val="1200"/>
              </a:spcBef>
              <a:spcAft>
                <a:spcPts val="0"/>
              </a:spcAft>
              <a:buClr>
                <a:schemeClr val="dk1"/>
              </a:buClr>
              <a:buSzPct val="44000"/>
              <a:buFont typeface="Arial"/>
              <a:buNone/>
            </a:pPr>
            <a:r>
              <a:rPr lang="en" sz="2500">
                <a:solidFill>
                  <a:schemeClr val="dk1"/>
                </a:solidFill>
              </a:rPr>
              <a:t>Should I worry about causing withdrawal in my patients with microdosing?</a:t>
            </a:r>
            <a:endParaRPr sz="2500">
              <a:solidFill>
                <a:schemeClr val="dk1"/>
              </a:solidFill>
            </a:endParaRPr>
          </a:p>
          <a:p>
            <a:pPr indent="0" lvl="0" marL="0" rtl="0" algn="l">
              <a:spcBef>
                <a:spcPts val="1200"/>
              </a:spcBef>
              <a:spcAft>
                <a:spcPts val="0"/>
              </a:spcAft>
              <a:buClr>
                <a:schemeClr val="dk1"/>
              </a:buClr>
              <a:buSzPct val="44000"/>
              <a:buFont typeface="Arial"/>
              <a:buNone/>
            </a:pPr>
            <a:r>
              <a:rPr lang="en" sz="2500">
                <a:solidFill>
                  <a:schemeClr val="dk1"/>
                </a:solidFill>
              </a:rPr>
              <a:t>At what dose should I start tapering the direct agonist?</a:t>
            </a:r>
            <a:endParaRPr sz="25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38"/>
          <p:cNvPicPr preferRelativeResize="0"/>
          <p:nvPr/>
        </p:nvPicPr>
        <p:blipFill rotWithShape="1">
          <a:blip r:embed="rId3">
            <a:alphaModFix/>
          </a:blip>
          <a:srcRect b="0" l="0" r="0" t="61189"/>
          <a:stretch/>
        </p:blipFill>
        <p:spPr>
          <a:xfrm>
            <a:off x="0" y="3003850"/>
            <a:ext cx="9144000" cy="1996200"/>
          </a:xfrm>
          <a:prstGeom prst="rect">
            <a:avLst/>
          </a:prstGeom>
          <a:noFill/>
          <a:ln>
            <a:noFill/>
          </a:ln>
        </p:spPr>
      </p:pic>
      <p:sp>
        <p:nvSpPr>
          <p:cNvPr id="222" name="Google Shape;222;p38"/>
          <p:cNvSpPr txBox="1"/>
          <p:nvPr/>
        </p:nvSpPr>
        <p:spPr>
          <a:xfrm>
            <a:off x="269850" y="67450"/>
            <a:ext cx="8603100" cy="70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A75A0"/>
                </a:solidFill>
              </a:rPr>
              <a:t>Buprenorphine Cross Titration</a:t>
            </a:r>
            <a:endParaRPr sz="2800">
              <a:solidFill>
                <a:srgbClr val="0A75A0"/>
              </a:solidFill>
            </a:endParaRPr>
          </a:p>
        </p:txBody>
      </p:sp>
      <p:sp>
        <p:nvSpPr>
          <p:cNvPr id="223" name="Google Shape;223;p38"/>
          <p:cNvSpPr/>
          <p:nvPr/>
        </p:nvSpPr>
        <p:spPr>
          <a:xfrm>
            <a:off x="2072875" y="865950"/>
            <a:ext cx="5254500" cy="255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4" name="Google Shape;224;p38"/>
          <p:cNvSpPr txBox="1"/>
          <p:nvPr/>
        </p:nvSpPr>
        <p:spPr>
          <a:xfrm>
            <a:off x="2266350" y="923950"/>
            <a:ext cx="4916100" cy="24012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222222"/>
              </a:buClr>
              <a:buSzPts val="1800"/>
              <a:buChar char="●"/>
            </a:pPr>
            <a:r>
              <a:rPr lang="en" sz="1800">
                <a:solidFill>
                  <a:srgbClr val="222222"/>
                </a:solidFill>
              </a:rPr>
              <a:t>Modality to initiate buprenorphine without precipitating withdrawal in patients currently maintained on higher doses of full agonist opioids. </a:t>
            </a:r>
            <a:endParaRPr sz="1800">
              <a:solidFill>
                <a:srgbClr val="222222"/>
              </a:solidFill>
            </a:endParaRPr>
          </a:p>
          <a:p>
            <a:pPr indent="-342900" lvl="0" marL="457200" rtl="0" algn="l">
              <a:spcBef>
                <a:spcPts val="0"/>
              </a:spcBef>
              <a:spcAft>
                <a:spcPts val="0"/>
              </a:spcAft>
              <a:buClr>
                <a:srgbClr val="222222"/>
              </a:buClr>
              <a:buSzPts val="1800"/>
              <a:buChar char="●"/>
            </a:pPr>
            <a:r>
              <a:rPr lang="en" sz="1800">
                <a:solidFill>
                  <a:srgbClr val="222222"/>
                </a:solidFill>
              </a:rPr>
              <a:t>Aims to desensitize the opioid receptors by slowly adding low doses of buprenorphine while slowly removing full-agonist opioids</a:t>
            </a:r>
            <a:endParaRPr sz="1800">
              <a:solidFill>
                <a:srgbClr val="222222"/>
              </a:solidFill>
              <a:highlight>
                <a:schemeClr val="lt1"/>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620">
                <a:solidFill>
                  <a:srgbClr val="0A75A0"/>
                </a:solidFill>
              </a:rPr>
              <a:t>Buprenorphine initiation with long acting full agonist continuation</a:t>
            </a:r>
            <a:endParaRPr sz="3620">
              <a:solidFill>
                <a:srgbClr val="0A75A0"/>
              </a:solidFill>
            </a:endParaRPr>
          </a:p>
        </p:txBody>
      </p:sp>
      <p:sp>
        <p:nvSpPr>
          <p:cNvPr id="230" name="Google Shape;230;p39"/>
          <p:cNvSpPr txBox="1"/>
          <p:nvPr>
            <p:ph idx="1" type="body"/>
          </p:nvPr>
        </p:nvSpPr>
        <p:spPr>
          <a:xfrm>
            <a:off x="311700" y="2078450"/>
            <a:ext cx="4212900" cy="2490300"/>
          </a:xfrm>
          <a:prstGeom prst="rect">
            <a:avLst/>
          </a:prstGeom>
        </p:spPr>
        <p:txBody>
          <a:bodyPr anchorCtr="0" anchor="t" bIns="91425" lIns="91425" spcFirstLastPara="1" rIns="91425" wrap="square" tIns="91425">
            <a:normAutofit fontScale="77500" lnSpcReduction="10000"/>
          </a:bodyPr>
          <a:lstStyle/>
          <a:p>
            <a:pPr indent="0" lvl="0" marL="0" rtl="0" algn="l">
              <a:spcBef>
                <a:spcPts val="1200"/>
              </a:spcBef>
              <a:spcAft>
                <a:spcPts val="1200"/>
              </a:spcAft>
              <a:buClr>
                <a:schemeClr val="dk1"/>
              </a:buClr>
              <a:buSzPct val="44000"/>
              <a:buFont typeface="Arial"/>
              <a:buNone/>
            </a:pPr>
            <a:r>
              <a:rPr lang="en" sz="2500">
                <a:solidFill>
                  <a:schemeClr val="dk1"/>
                </a:solidFill>
              </a:rPr>
              <a:t>Donna is an 83</a:t>
            </a:r>
            <a:r>
              <a:rPr lang="en" sz="2500">
                <a:solidFill>
                  <a:schemeClr val="dk1"/>
                </a:solidFill>
              </a:rPr>
              <a:t> year old woman with complex chronic pain from an old hang-gliding injury. Current opioid regimen: morphine ER 100mg BID + morphine IR 45mg/day. Worsening renal function, progressive frailty, and hyperalgesia. </a:t>
            </a:r>
            <a:endParaRPr/>
          </a:p>
        </p:txBody>
      </p:sp>
      <p:pic>
        <p:nvPicPr>
          <p:cNvPr id="231" name="Google Shape;231;p39"/>
          <p:cNvPicPr preferRelativeResize="0"/>
          <p:nvPr/>
        </p:nvPicPr>
        <p:blipFill>
          <a:blip r:embed="rId3">
            <a:alphaModFix/>
          </a:blip>
          <a:stretch>
            <a:fillRect/>
          </a:stretch>
        </p:blipFill>
        <p:spPr>
          <a:xfrm>
            <a:off x="6274000" y="1161550"/>
            <a:ext cx="2453725" cy="38209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0"/>
          <p:cNvSpPr txBox="1"/>
          <p:nvPr>
            <p:ph type="title"/>
          </p:nvPr>
        </p:nvSpPr>
        <p:spPr>
          <a:xfrm>
            <a:off x="46600" y="75850"/>
            <a:ext cx="9097500" cy="75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990"/>
              <a:buFont typeface="Arial"/>
              <a:buNone/>
            </a:pPr>
            <a:r>
              <a:rPr lang="en" sz="2458">
                <a:solidFill>
                  <a:srgbClr val="0A75A0"/>
                </a:solidFill>
              </a:rPr>
              <a:t>Buprenorphine initiation with long acting full agonist continuation</a:t>
            </a:r>
            <a:endParaRPr sz="2458">
              <a:solidFill>
                <a:srgbClr val="0A75A0"/>
              </a:solidFill>
            </a:endParaRPr>
          </a:p>
          <a:p>
            <a:pPr indent="0" lvl="0" marL="0" rtl="0" algn="l">
              <a:spcBef>
                <a:spcPts val="0"/>
              </a:spcBef>
              <a:spcAft>
                <a:spcPts val="0"/>
              </a:spcAft>
              <a:buSzPts val="990"/>
              <a:buNone/>
            </a:pPr>
            <a:r>
              <a:t/>
            </a:r>
            <a:endParaRPr sz="2720"/>
          </a:p>
        </p:txBody>
      </p:sp>
      <p:sp>
        <p:nvSpPr>
          <p:cNvPr id="237" name="Google Shape;237;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38" name="Google Shape;238;p40"/>
          <p:cNvPicPr preferRelativeResize="0"/>
          <p:nvPr/>
        </p:nvPicPr>
        <p:blipFill rotWithShape="1">
          <a:blip r:embed="rId3">
            <a:alphaModFix/>
          </a:blip>
          <a:srcRect b="0" l="0" r="0" t="16451"/>
          <a:stretch/>
        </p:blipFill>
        <p:spPr>
          <a:xfrm>
            <a:off x="0" y="968974"/>
            <a:ext cx="9144003" cy="39914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1"/>
          <p:cNvSpPr txBox="1"/>
          <p:nvPr>
            <p:ph type="title"/>
          </p:nvPr>
        </p:nvSpPr>
        <p:spPr>
          <a:xfrm>
            <a:off x="311700" y="1445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rgbClr val="000000"/>
              </a:buClr>
              <a:buSzPct val="40277"/>
              <a:buFont typeface="Arial"/>
              <a:buNone/>
            </a:pPr>
            <a:r>
              <a:rPr lang="en" sz="2458">
                <a:solidFill>
                  <a:srgbClr val="0A75A0"/>
                </a:solidFill>
              </a:rPr>
              <a:t>Buprenorphine initiation with long acting full agonist continuation</a:t>
            </a:r>
            <a:endParaRPr sz="2458">
              <a:solidFill>
                <a:srgbClr val="0A75A0"/>
              </a:solidFill>
            </a:endParaRPr>
          </a:p>
          <a:p>
            <a:pPr indent="0" lvl="0" marL="0" rtl="0" algn="l">
              <a:spcBef>
                <a:spcPts val="0"/>
              </a:spcBef>
              <a:spcAft>
                <a:spcPts val="0"/>
              </a:spcAft>
              <a:buClr>
                <a:srgbClr val="000000"/>
              </a:buClr>
              <a:buSzPct val="36397"/>
              <a:buFont typeface="Arial"/>
              <a:buNone/>
            </a:pPr>
            <a:r>
              <a:t/>
            </a:r>
            <a:endParaRPr sz="2720">
              <a:solidFill>
                <a:srgbClr val="000000"/>
              </a:solidFill>
            </a:endParaRPr>
          </a:p>
          <a:p>
            <a:pPr indent="0" lvl="0" marL="0" rtl="0" algn="l">
              <a:spcBef>
                <a:spcPts val="0"/>
              </a:spcBef>
              <a:spcAft>
                <a:spcPts val="0"/>
              </a:spcAft>
              <a:buNone/>
            </a:pPr>
            <a:r>
              <a:t/>
            </a:r>
            <a:endParaRPr/>
          </a:p>
        </p:txBody>
      </p:sp>
      <p:sp>
        <p:nvSpPr>
          <p:cNvPr id="244" name="Google Shape;244;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5" name="Google Shape;245;p41"/>
          <p:cNvPicPr preferRelativeResize="0"/>
          <p:nvPr/>
        </p:nvPicPr>
        <p:blipFill rotWithShape="1">
          <a:blip r:embed="rId3">
            <a:alphaModFix/>
          </a:blip>
          <a:srcRect b="0" l="0" r="0" t="14156"/>
          <a:stretch/>
        </p:blipFill>
        <p:spPr>
          <a:xfrm>
            <a:off x="0" y="840201"/>
            <a:ext cx="9144003" cy="4147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20">
                <a:solidFill>
                  <a:srgbClr val="0A75A0"/>
                </a:solidFill>
              </a:rPr>
              <a:t>Objectives:</a:t>
            </a:r>
            <a:endParaRPr sz="2920">
              <a:solidFill>
                <a:srgbClr val="0A75A0"/>
              </a:solidFill>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Describe the pharmacologic </a:t>
            </a:r>
            <a:r>
              <a:rPr lang="en"/>
              <a:t>properties</a:t>
            </a:r>
            <a:r>
              <a:rPr lang="en"/>
              <a:t> of Buprenorphine as well as benefits and burdens associated with use.</a:t>
            </a:r>
            <a:endParaRPr/>
          </a:p>
          <a:p>
            <a:pPr indent="0" lvl="0" marL="0" rtl="0" algn="l">
              <a:spcBef>
                <a:spcPts val="1200"/>
              </a:spcBef>
              <a:spcAft>
                <a:spcPts val="0"/>
              </a:spcAft>
              <a:buNone/>
            </a:pPr>
            <a:r>
              <a:rPr lang="en"/>
              <a:t>Compare different formulations of Buprenorphine and their potential uses.  </a:t>
            </a:r>
            <a:endParaRPr/>
          </a:p>
          <a:p>
            <a:pPr indent="0" lvl="0" marL="0" rtl="0" algn="l">
              <a:spcBef>
                <a:spcPts val="1200"/>
              </a:spcBef>
              <a:spcAft>
                <a:spcPts val="0"/>
              </a:spcAft>
              <a:buNone/>
            </a:pPr>
            <a:r>
              <a:rPr lang="en"/>
              <a:t>Explain different strategies to use Buprenorphine in primary care in patients with chronic pain.</a:t>
            </a:r>
            <a:endParaRPr/>
          </a:p>
          <a:p>
            <a:pPr indent="0" lvl="0" marL="0" rtl="0" algn="l">
              <a:spcBef>
                <a:spcPts val="1200"/>
              </a:spcBef>
              <a:spcAft>
                <a:spcPts val="12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2"/>
          <p:cNvSpPr txBox="1"/>
          <p:nvPr>
            <p:ph type="title"/>
          </p:nvPr>
        </p:nvSpPr>
        <p:spPr>
          <a:xfrm>
            <a:off x="311700" y="230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rgbClr val="000000"/>
              </a:buClr>
              <a:buSzPct val="40277"/>
              <a:buFont typeface="Arial"/>
              <a:buNone/>
            </a:pPr>
            <a:r>
              <a:rPr lang="en" sz="2458">
                <a:solidFill>
                  <a:srgbClr val="0A75A0"/>
                </a:solidFill>
              </a:rPr>
              <a:t>Buprenorphine initiation with long acting full agonist continuation</a:t>
            </a:r>
            <a:endParaRPr sz="2458">
              <a:solidFill>
                <a:srgbClr val="0A75A0"/>
              </a:solidFill>
            </a:endParaRPr>
          </a:p>
          <a:p>
            <a:pPr indent="0" lvl="0" marL="0" rtl="0" algn="l">
              <a:spcBef>
                <a:spcPts val="0"/>
              </a:spcBef>
              <a:spcAft>
                <a:spcPts val="0"/>
              </a:spcAft>
              <a:buClr>
                <a:srgbClr val="000000"/>
              </a:buClr>
              <a:buSzPct val="36397"/>
              <a:buFont typeface="Arial"/>
              <a:buNone/>
            </a:pPr>
            <a:r>
              <a:t/>
            </a:r>
            <a:endParaRPr sz="2720">
              <a:solidFill>
                <a:srgbClr val="000000"/>
              </a:solidFill>
            </a:endParaRPr>
          </a:p>
          <a:p>
            <a:pPr indent="0" lvl="0" marL="0" rtl="0" algn="l">
              <a:spcBef>
                <a:spcPts val="0"/>
              </a:spcBef>
              <a:spcAft>
                <a:spcPts val="0"/>
              </a:spcAft>
              <a:buNone/>
            </a:pPr>
            <a:r>
              <a:t/>
            </a:r>
            <a:endParaRPr/>
          </a:p>
        </p:txBody>
      </p:sp>
      <p:sp>
        <p:nvSpPr>
          <p:cNvPr id="251" name="Google Shape;251;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52" name="Google Shape;252;p42"/>
          <p:cNvPicPr preferRelativeResize="0"/>
          <p:nvPr/>
        </p:nvPicPr>
        <p:blipFill rotWithShape="1">
          <a:blip r:embed="rId3">
            <a:alphaModFix/>
          </a:blip>
          <a:srcRect b="0" l="0" r="0" t="14515"/>
          <a:stretch/>
        </p:blipFill>
        <p:spPr>
          <a:xfrm>
            <a:off x="0" y="857376"/>
            <a:ext cx="9144003" cy="4129851"/>
          </a:xfrm>
          <a:prstGeom prst="rect">
            <a:avLst/>
          </a:prstGeom>
          <a:noFill/>
          <a:ln>
            <a:noFill/>
          </a:ln>
        </p:spPr>
      </p:pic>
      <p:sp>
        <p:nvSpPr>
          <p:cNvPr id="253" name="Google Shape;253;p42"/>
          <p:cNvSpPr/>
          <p:nvPr/>
        </p:nvSpPr>
        <p:spPr>
          <a:xfrm>
            <a:off x="5241100" y="4059900"/>
            <a:ext cx="3374400" cy="572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3520">
                <a:solidFill>
                  <a:srgbClr val="0A75A0"/>
                </a:solidFill>
              </a:rPr>
              <a:t>Q&amp;A</a:t>
            </a:r>
            <a:endParaRPr sz="3520">
              <a:solidFill>
                <a:srgbClr val="0A75A0"/>
              </a:solidFill>
            </a:endParaRPr>
          </a:p>
          <a:p>
            <a:pPr indent="0" lvl="0" marL="0" rtl="0" algn="l">
              <a:spcBef>
                <a:spcPts val="0"/>
              </a:spcBef>
              <a:spcAft>
                <a:spcPts val="0"/>
              </a:spcAft>
              <a:buSzPts val="990"/>
              <a:buNone/>
            </a:pPr>
            <a:r>
              <a:t/>
            </a:r>
            <a:endParaRPr sz="2520"/>
          </a:p>
        </p:txBody>
      </p:sp>
      <p:sp>
        <p:nvSpPr>
          <p:cNvPr id="259" name="Google Shape;259;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b="1" lang="en" sz="2600">
                <a:solidFill>
                  <a:schemeClr val="dk1"/>
                </a:solidFill>
              </a:rPr>
              <a:t>How should patients receiving buprenorphine be managed during the perioperative/trauma period?</a:t>
            </a:r>
            <a:endParaRPr b="1" sz="2600">
              <a:solidFill>
                <a:schemeClr val="dk1"/>
              </a:solidFill>
            </a:endParaRPr>
          </a:p>
          <a:p>
            <a:pPr indent="0" lvl="0" marL="0" rtl="0" algn="l">
              <a:spcBef>
                <a:spcPts val="1200"/>
              </a:spcBef>
              <a:spcAft>
                <a:spcPts val="1200"/>
              </a:spcAft>
              <a:buNone/>
            </a:pPr>
            <a:r>
              <a:t/>
            </a:r>
            <a:endParaRPr sz="19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sz="2700">
                <a:solidFill>
                  <a:srgbClr val="0A75A0"/>
                </a:solidFill>
              </a:rPr>
              <a:t>Acute pain management for patients on buprenorphine</a:t>
            </a:r>
            <a:endParaRPr sz="3700">
              <a:solidFill>
                <a:srgbClr val="0A75A0"/>
              </a:solidFill>
            </a:endParaRPr>
          </a:p>
        </p:txBody>
      </p:sp>
      <p:sp>
        <p:nvSpPr>
          <p:cNvPr id="265" name="Google Shape;265;p44"/>
          <p:cNvSpPr txBox="1"/>
          <p:nvPr/>
        </p:nvSpPr>
        <p:spPr>
          <a:xfrm>
            <a:off x="355700" y="1183625"/>
            <a:ext cx="8520600" cy="32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Step 1: Continue buprenorphine at home dose.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Step 2: Consider dividing home dose into q8hr or q6hr dosing to maximize analgesia.</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Step 3: Treat acute pain! </a:t>
            </a:r>
            <a:endParaRPr sz="1800">
              <a:solidFill>
                <a:schemeClr val="dk2"/>
              </a:solidFill>
            </a:endParaRPr>
          </a:p>
        </p:txBody>
      </p:sp>
      <p:sp>
        <p:nvSpPr>
          <p:cNvPr id="266" name="Google Shape;266;p44"/>
          <p:cNvSpPr txBox="1"/>
          <p:nvPr/>
        </p:nvSpPr>
        <p:spPr>
          <a:xfrm>
            <a:off x="258650" y="4411925"/>
            <a:ext cx="8714700" cy="3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B1B1B"/>
                </a:solidFill>
                <a:highlight>
                  <a:srgbClr val="FFFFFF"/>
                </a:highlight>
              </a:rPr>
              <a:t>Buresh M, Ratner J, Zgierska A, Gordin V, Alvanzo A. Treating Perioperative and Acute Pain in Patients on Buprenorphine: Narrative Literature Review and Practice Recommendations. J Gen Intern Med. 2020 Dec;35(12):3635-3643. doi: 10.1007/s11606-020-06115-3. Epub 2020 Aug 21. PMID: 32827109; PMCID: PMC7728902.</a:t>
            </a:r>
            <a:r>
              <a:rPr lang="en" sz="1100">
                <a:solidFill>
                  <a:schemeClr val="dk1"/>
                </a:solidFill>
              </a:rPr>
              <a:t> </a:t>
            </a:r>
            <a:endParaRPr sz="1800">
              <a:solidFill>
                <a:schemeClr val="dk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72" name="Google Shape;272;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73" name="Google Shape;273;p45"/>
          <p:cNvPicPr preferRelativeResize="0"/>
          <p:nvPr/>
        </p:nvPicPr>
        <p:blipFill>
          <a:blip r:embed="rId3">
            <a:alphaModFix/>
          </a:blip>
          <a:stretch>
            <a:fillRect/>
          </a:stretch>
        </p:blipFill>
        <p:spPr>
          <a:xfrm>
            <a:off x="0" y="136178"/>
            <a:ext cx="9144003" cy="487114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20">
                <a:solidFill>
                  <a:srgbClr val="0A75A0"/>
                </a:solidFill>
              </a:rPr>
              <a:t>Discussion!</a:t>
            </a:r>
            <a:endParaRPr sz="3520">
              <a:solidFill>
                <a:srgbClr val="0A75A0"/>
              </a:solidFill>
            </a:endParaRPr>
          </a:p>
        </p:txBody>
      </p:sp>
      <p:sp>
        <p:nvSpPr>
          <p:cNvPr id="279" name="Google Shape;279;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Buprenorphine for chronic pain?</a:t>
            </a:r>
            <a:endParaRPr/>
          </a:p>
          <a:p>
            <a:pPr indent="0" lvl="0" marL="0" rtl="0" algn="l">
              <a:spcBef>
                <a:spcPts val="1200"/>
              </a:spcBef>
              <a:spcAft>
                <a:spcPts val="0"/>
              </a:spcAft>
              <a:buNone/>
            </a:pPr>
            <a:r>
              <a:rPr lang="en"/>
              <a:t>Titration?</a:t>
            </a:r>
            <a:endParaRPr/>
          </a:p>
          <a:p>
            <a:pPr indent="0" lvl="0" marL="0" rtl="0" algn="l">
              <a:spcBef>
                <a:spcPts val="1200"/>
              </a:spcBef>
              <a:spcAft>
                <a:spcPts val="0"/>
              </a:spcAft>
              <a:buNone/>
            </a:pPr>
            <a:r>
              <a:rPr lang="en"/>
              <a:t>Guidelines?</a:t>
            </a:r>
            <a:endParaRPr/>
          </a:p>
          <a:p>
            <a:pPr indent="0" lvl="0" marL="0" rtl="0" algn="l">
              <a:spcBef>
                <a:spcPts val="1200"/>
              </a:spcBef>
              <a:spcAft>
                <a:spcPts val="0"/>
              </a:spcAft>
              <a:buNone/>
            </a:pPr>
            <a:r>
              <a:rPr lang="en"/>
              <a:t>Barriers?</a:t>
            </a:r>
            <a:endParaRPr/>
          </a:p>
          <a:p>
            <a:pPr indent="0" lvl="0" marL="0" rtl="0" algn="l">
              <a:spcBef>
                <a:spcPts val="1200"/>
              </a:spcBef>
              <a:spcAft>
                <a:spcPts val="120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7"/>
          <p:cNvSpPr txBox="1"/>
          <p:nvPr>
            <p:ph type="title"/>
          </p:nvPr>
        </p:nvSpPr>
        <p:spPr>
          <a:xfrm>
            <a:off x="311700" y="445025"/>
            <a:ext cx="8520600" cy="572700"/>
          </a:xfrm>
          <a:prstGeom prst="rect">
            <a:avLst/>
          </a:prstGeom>
          <a:solidFill>
            <a:srgbClr val="0A75A0"/>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Thank you!</a:t>
            </a:r>
            <a:endParaRPr>
              <a:solidFill>
                <a:schemeClr val="lt1"/>
              </a:solidFill>
            </a:endParaRPr>
          </a:p>
        </p:txBody>
      </p:sp>
      <p:sp>
        <p:nvSpPr>
          <p:cNvPr id="285" name="Google Shape;285;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moisar@ohsu.edu</a:t>
            </a:r>
            <a:endParaRPr/>
          </a:p>
          <a:p>
            <a:pPr indent="0" lvl="0" marL="0" rtl="0" algn="l">
              <a:spcBef>
                <a:spcPts val="1200"/>
              </a:spcBef>
              <a:spcAft>
                <a:spcPts val="0"/>
              </a:spcAft>
              <a:buNone/>
            </a:pPr>
            <a:r>
              <a:rPr lang="en" u="sng">
                <a:solidFill>
                  <a:schemeClr val="hlink"/>
                </a:solidFill>
                <a:hlinkClick r:id="rId4"/>
              </a:rPr>
              <a:t>madeline.boyd@skylakes.org</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5" name="Google Shape;75;p16"/>
          <p:cNvPicPr preferRelativeResize="0"/>
          <p:nvPr/>
        </p:nvPicPr>
        <p:blipFill>
          <a:blip r:embed="rId3">
            <a:alphaModFix/>
          </a:blip>
          <a:stretch>
            <a:fillRect/>
          </a:stretch>
        </p:blipFill>
        <p:spPr>
          <a:xfrm>
            <a:off x="297800" y="0"/>
            <a:ext cx="8618573" cy="4797425"/>
          </a:xfrm>
          <a:prstGeom prst="rect">
            <a:avLst/>
          </a:prstGeom>
          <a:noFill/>
          <a:ln>
            <a:noFill/>
          </a:ln>
        </p:spPr>
      </p:pic>
      <p:sp>
        <p:nvSpPr>
          <p:cNvPr id="76" name="Google Shape;76;p16"/>
          <p:cNvSpPr txBox="1"/>
          <p:nvPr/>
        </p:nvSpPr>
        <p:spPr>
          <a:xfrm>
            <a:off x="1964575" y="3413975"/>
            <a:ext cx="4786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77" name="Google Shape;77;p16"/>
          <p:cNvSpPr txBox="1"/>
          <p:nvPr/>
        </p:nvSpPr>
        <p:spPr>
          <a:xfrm>
            <a:off x="1632200" y="2242350"/>
            <a:ext cx="4786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78" name="Google Shape;78;p16"/>
          <p:cNvSpPr txBox="1"/>
          <p:nvPr/>
        </p:nvSpPr>
        <p:spPr>
          <a:xfrm>
            <a:off x="133275" y="4743450"/>
            <a:ext cx="88362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accent2"/>
                </a:solidFill>
                <a:highlight>
                  <a:schemeClr val="lt1"/>
                </a:highlight>
                <a:latin typeface="Roboto"/>
                <a:ea typeface="Roboto"/>
                <a:cs typeface="Roboto"/>
                <a:sym typeface="Roboto"/>
              </a:rPr>
              <a:t>Webster L, Gudin J, Raffa RB, Kuchera J, Rauck R, Fudin J, Adler J, Mallick-Searle T. Understanding Buprenorphine for Use in Chronic Pain: Expert Opinion. Pain Med. 2020 Apr 1;21(4):714-723. doi: 10.1093/pm/pnz356. PMID: 31917418; PMCID: PMC7139205.</a:t>
            </a:r>
            <a:r>
              <a:rPr lang="en" sz="800">
                <a:solidFill>
                  <a:schemeClr val="dk1"/>
                </a:solidFill>
                <a:highlight>
                  <a:schemeClr val="lt1"/>
                </a:highlight>
              </a:rPr>
              <a:t> https://pubmed.ncbi.nlm.nih.gov/31917418/</a:t>
            </a:r>
            <a:endParaRPr sz="1500">
              <a:solidFill>
                <a:schemeClr val="dk2"/>
              </a:solidFill>
              <a:highlight>
                <a:schemeClr val="lt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861425" y="46875"/>
            <a:ext cx="6619199" cy="50439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20">
                <a:solidFill>
                  <a:srgbClr val="0A75A0"/>
                </a:solidFill>
              </a:rPr>
              <a:t>Metabolism</a:t>
            </a:r>
            <a:endParaRPr sz="3520">
              <a:solidFill>
                <a:srgbClr val="0A75A0"/>
              </a:solidFill>
            </a:endParaRPr>
          </a:p>
        </p:txBody>
      </p:sp>
      <p:sp>
        <p:nvSpPr>
          <p:cNvPr id="89" name="Google Shape;89;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2500">
              <a:solidFill>
                <a:schemeClr val="dk1"/>
              </a:solidFill>
            </a:endParaRPr>
          </a:p>
          <a:p>
            <a:pPr indent="0" lvl="0" marL="0" rtl="0" algn="l">
              <a:spcBef>
                <a:spcPts val="1200"/>
              </a:spcBef>
              <a:spcAft>
                <a:spcPts val="0"/>
              </a:spcAft>
              <a:buNone/>
            </a:pPr>
            <a:r>
              <a:rPr lang="en" sz="2500">
                <a:solidFill>
                  <a:schemeClr val="dk1"/>
                </a:solidFill>
              </a:rPr>
              <a:t>Hepatically metabolized by CYP3A4 to norbuprenorphine</a:t>
            </a:r>
            <a:endParaRPr sz="2500">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Decreased availability with inducers: Carbamazepine, phenytoin, rifampin.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Increased availability with inhibitors: </a:t>
            </a:r>
            <a:r>
              <a:rPr lang="en" sz="1700">
                <a:solidFill>
                  <a:schemeClr val="dk1"/>
                </a:solidFill>
                <a:highlight>
                  <a:srgbClr val="FFFFFF"/>
                </a:highlight>
              </a:rPr>
              <a:t>fluvoxamine, ketoconazole, indinavir, saquinavir, erythromycin</a:t>
            </a:r>
            <a:endParaRPr sz="2300">
              <a:solidFill>
                <a:schemeClr val="dk1"/>
              </a:solidFill>
            </a:endParaRPr>
          </a:p>
        </p:txBody>
      </p:sp>
      <p:sp>
        <p:nvSpPr>
          <p:cNvPr id="90" name="Google Shape;90;p18"/>
          <p:cNvSpPr txBox="1"/>
          <p:nvPr/>
        </p:nvSpPr>
        <p:spPr>
          <a:xfrm>
            <a:off x="101725" y="4377325"/>
            <a:ext cx="8730600" cy="67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222222"/>
                </a:solidFill>
                <a:highlight>
                  <a:srgbClr val="FFFFFF"/>
                </a:highlight>
              </a:rPr>
              <a:t>Kumar R, Viswanath O, Saadabadi A. Buprenorphine. [Updated 2024 Jun 8]. In: StatPearls [Internet]. Treasure Island (FL): StatPearls Publishing; 2026 Jan-. Available from: https://www.ncbi.nlm.nih.gov/books/NBK459126/</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20">
                <a:solidFill>
                  <a:srgbClr val="0A75A0"/>
                </a:solidFill>
              </a:rPr>
              <a:t>Metabolism</a:t>
            </a:r>
            <a:endParaRPr sz="3520">
              <a:solidFill>
                <a:srgbClr val="0A75A0"/>
              </a:solidFill>
            </a:endParaRPr>
          </a:p>
        </p:txBody>
      </p:sp>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700" u="sng">
                <a:solidFill>
                  <a:schemeClr val="dk1"/>
                </a:solidFill>
              </a:rPr>
              <a:t>Liver disease</a:t>
            </a:r>
            <a:r>
              <a:rPr lang="en" sz="2700">
                <a:solidFill>
                  <a:schemeClr val="dk1"/>
                </a:solidFill>
              </a:rPr>
              <a:t>: Advanced disease - minimize starting dose and decrease titration dose by 50%.</a:t>
            </a:r>
            <a:endParaRPr sz="2700" u="sng">
              <a:solidFill>
                <a:schemeClr val="dk1"/>
              </a:solidFill>
            </a:endParaRPr>
          </a:p>
          <a:p>
            <a:pPr indent="0" lvl="0" marL="0" rtl="0" algn="l">
              <a:spcBef>
                <a:spcPts val="1200"/>
              </a:spcBef>
              <a:spcAft>
                <a:spcPts val="0"/>
              </a:spcAft>
              <a:buNone/>
            </a:pPr>
            <a:r>
              <a:rPr lang="en" sz="2700" u="sng">
                <a:solidFill>
                  <a:schemeClr val="dk1"/>
                </a:solidFill>
              </a:rPr>
              <a:t>Renal disease</a:t>
            </a:r>
            <a:r>
              <a:rPr lang="en" sz="2700">
                <a:solidFill>
                  <a:schemeClr val="dk1"/>
                </a:solidFill>
              </a:rPr>
              <a:t>: No dose adjustment, including HD. Norbuprenorphine accumulates but does not cross BBB.</a:t>
            </a:r>
            <a:endParaRPr sz="2700">
              <a:solidFill>
                <a:schemeClr val="dk1"/>
              </a:solidFill>
            </a:endParaRPr>
          </a:p>
          <a:p>
            <a:pPr indent="0" lvl="0" marL="0" rtl="0" algn="l">
              <a:spcBef>
                <a:spcPts val="1200"/>
              </a:spcBef>
              <a:spcAft>
                <a:spcPts val="1200"/>
              </a:spcAft>
              <a:buNone/>
            </a:pPr>
            <a:r>
              <a:t/>
            </a:r>
            <a:endParaRPr sz="2100">
              <a:solidFill>
                <a:schemeClr val="dk1"/>
              </a:solidFill>
            </a:endParaRPr>
          </a:p>
        </p:txBody>
      </p:sp>
      <p:sp>
        <p:nvSpPr>
          <p:cNvPr id="97" name="Google Shape;97;p19"/>
          <p:cNvSpPr txBox="1"/>
          <p:nvPr/>
        </p:nvSpPr>
        <p:spPr>
          <a:xfrm>
            <a:off x="101725" y="4377325"/>
            <a:ext cx="8730600" cy="67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222222"/>
                </a:solidFill>
                <a:highlight>
                  <a:srgbClr val="FFFFFF"/>
                </a:highlight>
              </a:rPr>
              <a:t>Kumar R, Viswanath O, Saadabadi A. Buprenorphine. [Updated 2024 Jun 8]. In: StatPearls [Internet]. Treasure Island (FL): StatPearls Publishing; 2026 Jan-. Available from: https://www.ncbi.nlm.nih.gov/books/NBK459126/</a:t>
            </a:r>
            <a:endParaRPr sz="1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720">
                <a:solidFill>
                  <a:srgbClr val="0A75A0"/>
                </a:solidFill>
              </a:rPr>
              <a:t>Adverse Effects</a:t>
            </a:r>
            <a:endParaRPr sz="3720">
              <a:solidFill>
                <a:srgbClr val="0A75A0"/>
              </a:solidFill>
            </a:endParaRPr>
          </a:p>
        </p:txBody>
      </p:sp>
      <p:sp>
        <p:nvSpPr>
          <p:cNvPr id="103" name="Google Shape;103;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Anticholinergic-like</a:t>
            </a:r>
            <a:endParaRPr/>
          </a:p>
          <a:p>
            <a:pPr indent="-342900" lvl="0" marL="457200" rtl="0" algn="l">
              <a:spcBef>
                <a:spcPts val="0"/>
              </a:spcBef>
              <a:spcAft>
                <a:spcPts val="0"/>
              </a:spcAft>
              <a:buSzPts val="1800"/>
              <a:buChar char="●"/>
            </a:pPr>
            <a:r>
              <a:rPr lang="en"/>
              <a:t>QT prolongation</a:t>
            </a:r>
            <a:endParaRPr/>
          </a:p>
          <a:p>
            <a:pPr indent="-342900" lvl="0" marL="457200" rtl="0" algn="l">
              <a:spcBef>
                <a:spcPts val="0"/>
              </a:spcBef>
              <a:spcAft>
                <a:spcPts val="0"/>
              </a:spcAft>
              <a:buSzPts val="1800"/>
              <a:buChar char="●"/>
            </a:pPr>
            <a:r>
              <a:rPr lang="en"/>
              <a:t>Lowered seizure threshold</a:t>
            </a:r>
            <a:endParaRPr/>
          </a:p>
          <a:p>
            <a:pPr indent="-342900" lvl="0" marL="457200" rtl="0" algn="l">
              <a:spcBef>
                <a:spcPts val="0"/>
              </a:spcBef>
              <a:spcAft>
                <a:spcPts val="0"/>
              </a:spcAft>
              <a:buSzPts val="1800"/>
              <a:buChar char="●"/>
            </a:pPr>
            <a:r>
              <a:rPr lang="en"/>
              <a:t>Hypotension</a:t>
            </a:r>
            <a:endParaRPr/>
          </a:p>
          <a:p>
            <a:pPr indent="-342900" lvl="0" marL="457200" rtl="0" algn="l">
              <a:spcBef>
                <a:spcPts val="0"/>
              </a:spcBef>
              <a:spcAft>
                <a:spcPts val="0"/>
              </a:spcAft>
              <a:buSzPts val="1800"/>
              <a:buChar char="●"/>
            </a:pPr>
            <a:r>
              <a:rPr lang="en"/>
              <a:t>Constipation (BOWEL REGIMEN!)</a:t>
            </a:r>
            <a:endParaRPr/>
          </a:p>
        </p:txBody>
      </p:sp>
      <p:sp>
        <p:nvSpPr>
          <p:cNvPr id="104" name="Google Shape;104;p20"/>
          <p:cNvSpPr txBox="1"/>
          <p:nvPr/>
        </p:nvSpPr>
        <p:spPr>
          <a:xfrm>
            <a:off x="101725" y="4377325"/>
            <a:ext cx="8730600" cy="67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222222"/>
                </a:solidFill>
                <a:highlight>
                  <a:srgbClr val="FFFFFF"/>
                </a:highlight>
              </a:rPr>
              <a:t>Kumar R, Viswanath O, Saadabadi A. Buprenorphine. [Updated 2024 Jun 8]. In: StatPearls [Internet]. Treasure Island (FL): StatPearls Publishing; 2026 Jan-. Available from: https://www.ncbi.nlm.nih.gov/books/NBK459126/</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0" name="Google Shape;110;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1" name="Google Shape;111;p21"/>
          <p:cNvPicPr preferRelativeResize="0"/>
          <p:nvPr/>
        </p:nvPicPr>
        <p:blipFill>
          <a:blip r:embed="rId3">
            <a:alphaModFix/>
          </a:blip>
          <a:stretch>
            <a:fillRect/>
          </a:stretch>
        </p:blipFill>
        <p:spPr>
          <a:xfrm>
            <a:off x="0" y="145107"/>
            <a:ext cx="9144003" cy="485328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65985E872C4F42B232D6205948D775" ma:contentTypeVersion="16" ma:contentTypeDescription="Create a new document." ma:contentTypeScope="" ma:versionID="33b852040fff8588b62534b5863287db">
  <xsd:schema xmlns:xsd="http://www.w3.org/2001/XMLSchema" xmlns:xs="http://www.w3.org/2001/XMLSchema" xmlns:p="http://schemas.microsoft.com/office/2006/metadata/properties" xmlns:ns2="1047a0de-e45b-4fd0-9017-1e6044c1fc03" xmlns:ns3="a448b94a-0e58-46db-8a05-d939707934dc" targetNamespace="http://schemas.microsoft.com/office/2006/metadata/properties" ma:root="true" ma:fieldsID="45612f9dfc9c6bb3a29da006f27e5ac8" ns2:_="" ns3:_="">
    <xsd:import namespace="1047a0de-e45b-4fd0-9017-1e6044c1fc03"/>
    <xsd:import namespace="a448b94a-0e58-46db-8a05-d939707934d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a0de-e45b-4fd0-9017-1e6044c1fc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b15c13e-58db-4d67-9e87-df2024ad83a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48b94a-0e58-46db-8a05-d939707934d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b70a1bb-14a2-441e-ae9a-d7f2085ecbc3}" ma:internalName="TaxCatchAll" ma:showField="CatchAllData" ma:web="a448b94a-0e58-46db-8a05-d939707934d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448b94a-0e58-46db-8a05-d939707934dc" xsi:nil="true"/>
    <lcf76f155ced4ddcb4097134ff3c332f xmlns="1047a0de-e45b-4fd0-9017-1e6044c1fc0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2000CCE-B633-4D66-B4A1-7CA77E763D4E}"/>
</file>

<file path=customXml/itemProps2.xml><?xml version="1.0" encoding="utf-8"?>
<ds:datastoreItem xmlns:ds="http://schemas.openxmlformats.org/officeDocument/2006/customXml" ds:itemID="{D5B62AC9-92B5-4ABA-A80D-DFD6E1E00D5D}"/>
</file>

<file path=customXml/itemProps3.xml><?xml version="1.0" encoding="utf-8"?>
<ds:datastoreItem xmlns:ds="http://schemas.openxmlformats.org/officeDocument/2006/customXml" ds:itemID="{2C7CF49B-B31D-493D-B50D-8C9D6784C203}"/>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0x0101004C65985E872C4F42B232D6205948D775</vt:lpwstr>
  </property>
</Properties>
</file>