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76" r:id="rId6"/>
    <p:sldId id="257" r:id="rId7"/>
    <p:sldId id="270" r:id="rId8"/>
    <p:sldId id="262" r:id="rId9"/>
    <p:sldId id="271" r:id="rId10"/>
    <p:sldId id="273" r:id="rId11"/>
    <p:sldId id="258" r:id="rId12"/>
    <p:sldId id="264" r:id="rId13"/>
    <p:sldId id="265" r:id="rId14"/>
    <p:sldId id="259" r:id="rId15"/>
    <p:sldId id="260" r:id="rId16"/>
    <p:sldId id="268" r:id="rId17"/>
    <p:sldId id="261" r:id="rId18"/>
    <p:sldId id="266" r:id="rId19"/>
    <p:sldId id="263" r:id="rId20"/>
    <p:sldId id="269" r:id="rId21"/>
    <p:sldId id="272" r:id="rId22"/>
    <p:sldId id="267" r:id="rId23"/>
    <p:sldId id="274" r:id="rId24"/>
    <p:sldId id="27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6B8764-405F-473D-98D5-0CF679C8F31E}" v="2" dt="2026-04-30T05:11:17.2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94660"/>
  </p:normalViewPr>
  <p:slideViewPr>
    <p:cSldViewPr snapToGrid="0">
      <p:cViewPr varScale="1">
        <p:scale>
          <a:sx n="67" d="100"/>
          <a:sy n="67" d="100"/>
        </p:scale>
        <p:origin x="57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sy Boyd-Flynn" userId="75fdb19b-5012-4578-883f-3d956863c7ce" providerId="ADAL" clId="{AAAFAB8B-AB40-467D-A0A4-436770DF5922}"/>
    <pc:docChg chg="custSel addSld modSld">
      <pc:chgData name="Betsy Boyd-Flynn" userId="75fdb19b-5012-4578-883f-3d956863c7ce" providerId="ADAL" clId="{AAAFAB8B-AB40-467D-A0A4-436770DF5922}" dt="2026-04-30T05:11:34.299" v="10" actId="20577"/>
      <pc:docMkLst>
        <pc:docMk/>
      </pc:docMkLst>
      <pc:sldChg chg="delSp mod">
        <pc:chgData name="Betsy Boyd-Flynn" userId="75fdb19b-5012-4578-883f-3d956863c7ce" providerId="ADAL" clId="{AAAFAB8B-AB40-467D-A0A4-436770DF5922}" dt="2026-04-30T05:09:50.452" v="0" actId="478"/>
        <pc:sldMkLst>
          <pc:docMk/>
          <pc:sldMk cId="591109164" sldId="256"/>
        </pc:sldMkLst>
        <pc:spChg chg="del">
          <ac:chgData name="Betsy Boyd-Flynn" userId="75fdb19b-5012-4578-883f-3d956863c7ce" providerId="ADAL" clId="{AAAFAB8B-AB40-467D-A0A4-436770DF5922}" dt="2026-04-30T05:09:50.452" v="0" actId="478"/>
          <ac:spMkLst>
            <pc:docMk/>
            <pc:sldMk cId="591109164" sldId="256"/>
            <ac:spMk id="3" creationId="{357BA055-5188-9C6B-CFFC-83A61837D016}"/>
          </ac:spMkLst>
        </pc:spChg>
      </pc:sldChg>
      <pc:sldChg chg="modSp new mod">
        <pc:chgData name="Betsy Boyd-Flynn" userId="75fdb19b-5012-4578-883f-3d956863c7ce" providerId="ADAL" clId="{AAAFAB8B-AB40-467D-A0A4-436770DF5922}" dt="2026-04-30T05:11:34.299" v="10" actId="20577"/>
        <pc:sldMkLst>
          <pc:docMk/>
          <pc:sldMk cId="2450727970" sldId="276"/>
        </pc:sldMkLst>
        <pc:spChg chg="mod">
          <ac:chgData name="Betsy Boyd-Flynn" userId="75fdb19b-5012-4578-883f-3d956863c7ce" providerId="ADAL" clId="{AAAFAB8B-AB40-467D-A0A4-436770DF5922}" dt="2026-04-30T05:11:17.274" v="4"/>
          <ac:spMkLst>
            <pc:docMk/>
            <pc:sldMk cId="2450727970" sldId="276"/>
            <ac:spMk id="2" creationId="{C8A552CC-66C7-3013-F46C-CDEF597A8F1C}"/>
          </ac:spMkLst>
        </pc:spChg>
        <pc:spChg chg="mod">
          <ac:chgData name="Betsy Boyd-Flynn" userId="75fdb19b-5012-4578-883f-3d956863c7ce" providerId="ADAL" clId="{AAAFAB8B-AB40-467D-A0A4-436770DF5922}" dt="2026-04-30T05:11:34.299" v="10" actId="20577"/>
          <ac:spMkLst>
            <pc:docMk/>
            <pc:sldMk cId="2450727970" sldId="276"/>
            <ac:spMk id="3" creationId="{9D9A8076-D643-1613-0279-FB46C7B8619F}"/>
          </ac:spMkLst>
        </pc:spChg>
      </pc:sldChg>
    </pc:docChg>
  </pc:docChgLst>
  <pc:docChgLst>
    <pc:chgData name="Shaun X Lan" userId="2930540c-b0de-43d3-8ef1-fe17eac5b482" providerId="ADAL" clId="{00DAEE89-E764-4630-882D-7CE12A09CAFC}"/>
    <pc:docChg chg="custSel addSld delSld modSld">
      <pc:chgData name="Shaun X Lan" userId="2930540c-b0de-43d3-8ef1-fe17eac5b482" providerId="ADAL" clId="{00DAEE89-E764-4630-882D-7CE12A09CAFC}" dt="2026-04-10T19:01:03.621" v="2432" actId="20577"/>
      <pc:docMkLst>
        <pc:docMk/>
      </pc:docMkLst>
      <pc:sldChg chg="modSp mod modNotesTx">
        <pc:chgData name="Shaun X Lan" userId="2930540c-b0de-43d3-8ef1-fe17eac5b482" providerId="ADAL" clId="{00DAEE89-E764-4630-882D-7CE12A09CAFC}" dt="2026-04-10T18:08:28.030" v="206" actId="20577"/>
        <pc:sldMkLst>
          <pc:docMk/>
          <pc:sldMk cId="1856562188" sldId="257"/>
        </pc:sldMkLst>
        <pc:spChg chg="mod">
          <ac:chgData name="Shaun X Lan" userId="2930540c-b0de-43d3-8ef1-fe17eac5b482" providerId="ADAL" clId="{00DAEE89-E764-4630-882D-7CE12A09CAFC}" dt="2026-04-10T14:56:54.019" v="6" actId="20577"/>
          <ac:spMkLst>
            <pc:docMk/>
            <pc:sldMk cId="1856562188" sldId="257"/>
            <ac:spMk id="3" creationId="{99FD7619-9898-7EBF-CE85-9B07D901E97D}"/>
          </ac:spMkLst>
        </pc:spChg>
      </pc:sldChg>
      <pc:sldChg chg="modSp mod modNotesTx">
        <pc:chgData name="Shaun X Lan" userId="2930540c-b0de-43d3-8ef1-fe17eac5b482" providerId="ADAL" clId="{00DAEE89-E764-4630-882D-7CE12A09CAFC}" dt="2026-04-10T18:33:03.354" v="349" actId="20577"/>
        <pc:sldMkLst>
          <pc:docMk/>
          <pc:sldMk cId="1371571368" sldId="258"/>
        </pc:sldMkLst>
        <pc:spChg chg="mod">
          <ac:chgData name="Shaun X Lan" userId="2930540c-b0de-43d3-8ef1-fe17eac5b482" providerId="ADAL" clId="{00DAEE89-E764-4630-882D-7CE12A09CAFC}" dt="2026-04-10T18:33:03.354" v="349" actId="20577"/>
          <ac:spMkLst>
            <pc:docMk/>
            <pc:sldMk cId="1371571368" sldId="258"/>
            <ac:spMk id="3" creationId="{F94FACAA-7E05-9F78-124E-DD4AA4D7712C}"/>
          </ac:spMkLst>
        </pc:spChg>
      </pc:sldChg>
      <pc:sldChg chg="modSp mod">
        <pc:chgData name="Shaun X Lan" userId="2930540c-b0de-43d3-8ef1-fe17eac5b482" providerId="ADAL" clId="{00DAEE89-E764-4630-882D-7CE12A09CAFC}" dt="2026-04-10T18:37:29.558" v="351" actId="20577"/>
        <pc:sldMkLst>
          <pc:docMk/>
          <pc:sldMk cId="580684042" sldId="260"/>
        </pc:sldMkLst>
        <pc:spChg chg="mod">
          <ac:chgData name="Shaun X Lan" userId="2930540c-b0de-43d3-8ef1-fe17eac5b482" providerId="ADAL" clId="{00DAEE89-E764-4630-882D-7CE12A09CAFC}" dt="2026-04-10T18:37:29.558" v="351" actId="20577"/>
          <ac:spMkLst>
            <pc:docMk/>
            <pc:sldMk cId="580684042" sldId="260"/>
            <ac:spMk id="3" creationId="{A36E0B20-F6EE-39A8-61E0-4627D516635A}"/>
          </ac:spMkLst>
        </pc:spChg>
      </pc:sldChg>
      <pc:sldChg chg="modSp mod modNotesTx">
        <pc:chgData name="Shaun X Lan" userId="2930540c-b0de-43d3-8ef1-fe17eac5b482" providerId="ADAL" clId="{00DAEE89-E764-4630-882D-7CE12A09CAFC}" dt="2026-04-10T18:38:33.861" v="551" actId="20577"/>
        <pc:sldMkLst>
          <pc:docMk/>
          <pc:sldMk cId="4159307007" sldId="261"/>
        </pc:sldMkLst>
        <pc:spChg chg="mod">
          <ac:chgData name="Shaun X Lan" userId="2930540c-b0de-43d3-8ef1-fe17eac5b482" providerId="ADAL" clId="{00DAEE89-E764-4630-882D-7CE12A09CAFC}" dt="2026-04-10T18:38:02.882" v="396" actId="20577"/>
          <ac:spMkLst>
            <pc:docMk/>
            <pc:sldMk cId="4159307007" sldId="261"/>
            <ac:spMk id="3" creationId="{B5EEBFF9-43C1-A564-02F6-700E30C14406}"/>
          </ac:spMkLst>
        </pc:spChg>
      </pc:sldChg>
      <pc:sldChg chg="modNotesTx">
        <pc:chgData name="Shaun X Lan" userId="2930540c-b0de-43d3-8ef1-fe17eac5b482" providerId="ADAL" clId="{00DAEE89-E764-4630-882D-7CE12A09CAFC}" dt="2026-04-10T18:42:15.131" v="928" actId="20577"/>
        <pc:sldMkLst>
          <pc:docMk/>
          <pc:sldMk cId="988792575" sldId="266"/>
        </pc:sldMkLst>
      </pc:sldChg>
      <pc:sldChg chg="addSp delSp modSp mod modClrScheme chgLayout modNotesTx">
        <pc:chgData name="Shaun X Lan" userId="2930540c-b0de-43d3-8ef1-fe17eac5b482" providerId="ADAL" clId="{00DAEE89-E764-4630-882D-7CE12A09CAFC}" dt="2026-04-10T19:01:03.621" v="2432" actId="20577"/>
        <pc:sldMkLst>
          <pc:docMk/>
          <pc:sldMk cId="3105855756" sldId="267"/>
        </pc:sldMkLst>
        <pc:spChg chg="mod ord">
          <ac:chgData name="Shaun X Lan" userId="2930540c-b0de-43d3-8ef1-fe17eac5b482" providerId="ADAL" clId="{00DAEE89-E764-4630-882D-7CE12A09CAFC}" dt="2026-04-10T19:00:59.044" v="2430" actId="700"/>
          <ac:spMkLst>
            <pc:docMk/>
            <pc:sldMk cId="3105855756" sldId="267"/>
            <ac:spMk id="2" creationId="{5C30DECD-1CE3-B703-72E0-A73BAE93F592}"/>
          </ac:spMkLst>
        </pc:spChg>
        <pc:spChg chg="mod ord">
          <ac:chgData name="Shaun X Lan" userId="2930540c-b0de-43d3-8ef1-fe17eac5b482" providerId="ADAL" clId="{00DAEE89-E764-4630-882D-7CE12A09CAFC}" dt="2026-04-10T19:01:03.621" v="2432" actId="20577"/>
          <ac:spMkLst>
            <pc:docMk/>
            <pc:sldMk cId="3105855756" sldId="267"/>
            <ac:spMk id="3" creationId="{4F117D21-E14E-3FE9-B8AB-E92DF4D3996A}"/>
          </ac:spMkLst>
        </pc:spChg>
      </pc:sldChg>
      <pc:sldChg chg="modSp mod">
        <pc:chgData name="Shaun X Lan" userId="2930540c-b0de-43d3-8ef1-fe17eac5b482" providerId="ADAL" clId="{00DAEE89-E764-4630-882D-7CE12A09CAFC}" dt="2026-04-10T18:37:44.658" v="372" actId="20577"/>
        <pc:sldMkLst>
          <pc:docMk/>
          <pc:sldMk cId="708617798" sldId="268"/>
        </pc:sldMkLst>
        <pc:spChg chg="mod">
          <ac:chgData name="Shaun X Lan" userId="2930540c-b0de-43d3-8ef1-fe17eac5b482" providerId="ADAL" clId="{00DAEE89-E764-4630-882D-7CE12A09CAFC}" dt="2026-04-10T18:37:44.658" v="372" actId="20577"/>
          <ac:spMkLst>
            <pc:docMk/>
            <pc:sldMk cId="708617798" sldId="268"/>
            <ac:spMk id="3" creationId="{32FF359B-0112-02A0-02D0-1C0AA72FC27D}"/>
          </ac:spMkLst>
        </pc:spChg>
      </pc:sldChg>
      <pc:sldChg chg="modNotesTx">
        <pc:chgData name="Shaun X Lan" userId="2930540c-b0de-43d3-8ef1-fe17eac5b482" providerId="ADAL" clId="{00DAEE89-E764-4630-882D-7CE12A09CAFC}" dt="2026-04-10T18:08:48.400" v="212" actId="20577"/>
        <pc:sldMkLst>
          <pc:docMk/>
          <pc:sldMk cId="2314280348" sldId="270"/>
        </pc:sldMkLst>
      </pc:sldChg>
      <pc:sldChg chg="modNotesTx">
        <pc:chgData name="Shaun X Lan" userId="2930540c-b0de-43d3-8ef1-fe17eac5b482" providerId="ADAL" clId="{00DAEE89-E764-4630-882D-7CE12A09CAFC}" dt="2026-04-10T18:44:23.227" v="1276" actId="20577"/>
        <pc:sldMkLst>
          <pc:docMk/>
          <pc:sldMk cId="3656145274" sldId="272"/>
        </pc:sldMkLst>
      </pc:sldChg>
      <pc:sldChg chg="modSp new mod">
        <pc:chgData name="Shaun X Lan" userId="2930540c-b0de-43d3-8ef1-fe17eac5b482" providerId="ADAL" clId="{00DAEE89-E764-4630-882D-7CE12A09CAFC}" dt="2026-04-10T18:49:14.839" v="2069" actId="20577"/>
        <pc:sldMkLst>
          <pc:docMk/>
          <pc:sldMk cId="35104224" sldId="274"/>
        </pc:sldMkLst>
        <pc:spChg chg="mod">
          <ac:chgData name="Shaun X Lan" userId="2930540c-b0de-43d3-8ef1-fe17eac5b482" providerId="ADAL" clId="{00DAEE89-E764-4630-882D-7CE12A09CAFC}" dt="2026-04-10T18:45:32.430" v="1469" actId="20577"/>
          <ac:spMkLst>
            <pc:docMk/>
            <pc:sldMk cId="35104224" sldId="274"/>
            <ac:spMk id="2" creationId="{F27D8228-3C37-37F9-517A-435B03FB44AD}"/>
          </ac:spMkLst>
        </pc:spChg>
        <pc:spChg chg="mod">
          <ac:chgData name="Shaun X Lan" userId="2930540c-b0de-43d3-8ef1-fe17eac5b482" providerId="ADAL" clId="{00DAEE89-E764-4630-882D-7CE12A09CAFC}" dt="2026-04-10T18:49:14.839" v="2069" actId="20577"/>
          <ac:spMkLst>
            <pc:docMk/>
            <pc:sldMk cId="35104224" sldId="274"/>
            <ac:spMk id="3" creationId="{FF9D063E-2D57-BD1B-AFBD-ED33139EE257}"/>
          </ac:spMkLst>
        </pc:spChg>
        <pc:spChg chg="mod">
          <ac:chgData name="Shaun X Lan" userId="2930540c-b0de-43d3-8ef1-fe17eac5b482" providerId="ADAL" clId="{00DAEE89-E764-4630-882D-7CE12A09CAFC}" dt="2026-04-10T18:48:55.316" v="2059" actId="20577"/>
          <ac:spMkLst>
            <pc:docMk/>
            <pc:sldMk cId="35104224" sldId="274"/>
            <ac:spMk id="4" creationId="{8DCBC008-996D-F607-41B6-2400F2E1B087}"/>
          </ac:spMkLst>
        </pc:spChg>
      </pc:sldChg>
      <pc:sldChg chg="addSp delSp modSp new mod modClrScheme chgLayout">
        <pc:chgData name="Shaun X Lan" userId="2930540c-b0de-43d3-8ef1-fe17eac5b482" providerId="ADAL" clId="{00DAEE89-E764-4630-882D-7CE12A09CAFC}" dt="2026-04-10T18:49:47.281" v="2085" actId="20577"/>
        <pc:sldMkLst>
          <pc:docMk/>
          <pc:sldMk cId="1302310403" sldId="275"/>
        </pc:sldMkLst>
        <pc:spChg chg="add mod">
          <ac:chgData name="Shaun X Lan" userId="2930540c-b0de-43d3-8ef1-fe17eac5b482" providerId="ADAL" clId="{00DAEE89-E764-4630-882D-7CE12A09CAFC}" dt="2026-04-10T18:49:47.281" v="2085" actId="20577"/>
          <ac:spMkLst>
            <pc:docMk/>
            <pc:sldMk cId="1302310403" sldId="275"/>
            <ac:spMk id="5" creationId="{91D7F5F9-A006-A82D-128F-BEA213376A5E}"/>
          </ac:spMkLst>
        </pc:spChg>
        <pc:spChg chg="add mod">
          <ac:chgData name="Shaun X Lan" userId="2930540c-b0de-43d3-8ef1-fe17eac5b482" providerId="ADAL" clId="{00DAEE89-E764-4630-882D-7CE12A09CAFC}" dt="2026-04-10T18:49:39.900" v="2072" actId="700"/>
          <ac:spMkLst>
            <pc:docMk/>
            <pc:sldMk cId="1302310403" sldId="275"/>
            <ac:spMk id="6" creationId="{111B01DF-7D4A-FD09-6222-A529FF39F88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BEC0DF-A69D-44D1-8564-451BF61D8551}" type="datetimeFigureOut">
              <a:rPr lang="en-US" smtClean="0"/>
              <a:t>4/29/2026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27F003-2280-4F8D-899D-A341ACACE01F}" type="slidenum">
              <a:rPr lang="en-US" smtClean="0"/>
              <a:t>‹#›</a:t>
            </a:fld>
            <a:endParaRPr lang="en-US"/>
          </a:p>
        </p:txBody>
      </p:sp>
    </p:spTree>
    <p:extLst>
      <p:ext uri="{BB962C8B-B14F-4D97-AF65-F5344CB8AC3E}">
        <p14:creationId xmlns:p14="http://schemas.microsoft.com/office/powerpoint/2010/main" val="40625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Prevent 6M pts over 30 years.  Vs 26K over 20 years. Incorporates GFR, A1C, and microalbumin.  Uses zip codes as part of social deprivation calculus </a:t>
            </a:r>
          </a:p>
        </p:txBody>
      </p:sp>
      <p:sp>
        <p:nvSpPr>
          <p:cNvPr id="4" name="Slide Number Placeholder 3"/>
          <p:cNvSpPr>
            <a:spLocks noGrp="1"/>
          </p:cNvSpPr>
          <p:nvPr>
            <p:ph type="sldNum" sz="quarter" idx="5"/>
          </p:nvPr>
        </p:nvSpPr>
        <p:spPr/>
        <p:txBody>
          <a:bodyPr/>
          <a:lstStyle/>
          <a:p>
            <a:fld id="{2B27F003-2280-4F8D-899D-A341ACACE01F}" type="slidenum">
              <a:rPr lang="en-US" smtClean="0"/>
              <a:t>3</a:t>
            </a:fld>
            <a:endParaRPr lang="en-US"/>
          </a:p>
        </p:txBody>
      </p:sp>
    </p:spTree>
    <p:extLst>
      <p:ext uri="{BB962C8B-B14F-4D97-AF65-F5344CB8AC3E}">
        <p14:creationId xmlns:p14="http://schemas.microsoft.com/office/powerpoint/2010/main" val="3487127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BMI limits may underestimate risk if &gt; 40 and overestimate risk in lean muscular pts.  </a:t>
            </a:r>
          </a:p>
        </p:txBody>
      </p:sp>
      <p:sp>
        <p:nvSpPr>
          <p:cNvPr id="4" name="Slide Number Placeholder 3"/>
          <p:cNvSpPr>
            <a:spLocks noGrp="1"/>
          </p:cNvSpPr>
          <p:nvPr>
            <p:ph type="sldNum" sz="quarter" idx="5"/>
          </p:nvPr>
        </p:nvSpPr>
        <p:spPr/>
        <p:txBody>
          <a:bodyPr/>
          <a:lstStyle/>
          <a:p>
            <a:fld id="{2B27F003-2280-4F8D-899D-A341ACACE01F}" type="slidenum">
              <a:rPr lang="en-US" smtClean="0"/>
              <a:t>4</a:t>
            </a:fld>
            <a:endParaRPr lang="en-US"/>
          </a:p>
        </p:txBody>
      </p:sp>
    </p:spTree>
    <p:extLst>
      <p:ext uri="{BB962C8B-B14F-4D97-AF65-F5344CB8AC3E}">
        <p14:creationId xmlns:p14="http://schemas.microsoft.com/office/powerpoint/2010/main" val="2502642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SSaSS</a:t>
            </a:r>
            <a:r>
              <a:rPr lang="en-US" dirty="0"/>
              <a:t> – 600 villages in rural China.  5 year follow up.  27k pts</a:t>
            </a:r>
          </a:p>
        </p:txBody>
      </p:sp>
      <p:sp>
        <p:nvSpPr>
          <p:cNvPr id="4" name="Slide Number Placeholder 3"/>
          <p:cNvSpPr>
            <a:spLocks noGrp="1"/>
          </p:cNvSpPr>
          <p:nvPr>
            <p:ph type="sldNum" sz="quarter" idx="5"/>
          </p:nvPr>
        </p:nvSpPr>
        <p:spPr/>
        <p:txBody>
          <a:bodyPr/>
          <a:lstStyle/>
          <a:p>
            <a:fld id="{2B27F003-2280-4F8D-899D-A341ACACE01F}" type="slidenum">
              <a:rPr lang="en-US" smtClean="0"/>
              <a:t>7</a:t>
            </a:fld>
            <a:endParaRPr lang="en-US"/>
          </a:p>
        </p:txBody>
      </p:sp>
    </p:spTree>
    <p:extLst>
      <p:ext uri="{BB962C8B-B14F-4D97-AF65-F5344CB8AC3E}">
        <p14:creationId xmlns:p14="http://schemas.microsoft.com/office/powerpoint/2010/main" val="223030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diminishing returns on single agents.  80% effect at 50% dose.   Combos give more BP reductions w less side effects. Guanfacine has less sedation, once daily dosing, and less rebound risk than </a:t>
            </a:r>
            <a:r>
              <a:rPr lang="en-US" dirty="0" err="1"/>
              <a:t>clinidine</a:t>
            </a:r>
            <a:endParaRPr lang="en-US" dirty="0"/>
          </a:p>
        </p:txBody>
      </p:sp>
      <p:sp>
        <p:nvSpPr>
          <p:cNvPr id="4" name="Slide Number Placeholder 3"/>
          <p:cNvSpPr>
            <a:spLocks noGrp="1"/>
          </p:cNvSpPr>
          <p:nvPr>
            <p:ph type="sldNum" sz="quarter" idx="5"/>
          </p:nvPr>
        </p:nvSpPr>
        <p:spPr/>
        <p:txBody>
          <a:bodyPr/>
          <a:lstStyle/>
          <a:p>
            <a:fld id="{2B27F003-2280-4F8D-899D-A341ACACE01F}" type="slidenum">
              <a:rPr lang="en-US" smtClean="0"/>
              <a:t>8</a:t>
            </a:fld>
            <a:endParaRPr lang="en-US"/>
          </a:p>
        </p:txBody>
      </p:sp>
    </p:spTree>
    <p:extLst>
      <p:ext uri="{BB962C8B-B14F-4D97-AF65-F5344CB8AC3E}">
        <p14:creationId xmlns:p14="http://schemas.microsoft.com/office/powerpoint/2010/main" val="566883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2022 </a:t>
            </a:r>
            <a:r>
              <a:rPr lang="en-US" dirty="0" err="1"/>
              <a:t>metaanalysis</a:t>
            </a:r>
            <a:r>
              <a:rPr lang="en-US" dirty="0"/>
              <a:t> by the AHA looking at WCS seems to indicate a roughly 30% RRI for WCS 100%+ for chronic </a:t>
            </a:r>
            <a:r>
              <a:rPr lang="en-US" dirty="0" err="1"/>
              <a:t>htn</a:t>
            </a:r>
            <a:endParaRPr lang="en-US" dirty="0"/>
          </a:p>
        </p:txBody>
      </p:sp>
      <p:sp>
        <p:nvSpPr>
          <p:cNvPr id="4" name="Slide Number Placeholder 3"/>
          <p:cNvSpPr>
            <a:spLocks noGrp="1"/>
          </p:cNvSpPr>
          <p:nvPr>
            <p:ph type="sldNum" sz="quarter" idx="5"/>
          </p:nvPr>
        </p:nvSpPr>
        <p:spPr/>
        <p:txBody>
          <a:bodyPr/>
          <a:lstStyle/>
          <a:p>
            <a:fld id="{2B27F003-2280-4F8D-899D-A341ACACE01F}" type="slidenum">
              <a:rPr lang="en-US" smtClean="0"/>
              <a:t>14</a:t>
            </a:fld>
            <a:endParaRPr lang="en-US"/>
          </a:p>
        </p:txBody>
      </p:sp>
    </p:spTree>
    <p:extLst>
      <p:ext uri="{BB962C8B-B14F-4D97-AF65-F5344CB8AC3E}">
        <p14:creationId xmlns:p14="http://schemas.microsoft.com/office/powerpoint/2010/main" val="3768077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13k pt over mean f/u 2.4 years shows no difference in CV endpoints.  More </a:t>
            </a:r>
            <a:r>
              <a:rPr lang="en-US" dirty="0" err="1"/>
              <a:t>hypoK</a:t>
            </a:r>
            <a:r>
              <a:rPr lang="en-US" dirty="0"/>
              <a:t> w chlorthalidone.  However DCP used lower doses, shorter duration f/u and does not reflect real world clinical practice where longer half lives and inconsistent dosing may still favor chlorthalidone. </a:t>
            </a:r>
          </a:p>
          <a:p>
            <a:endParaRPr lang="en-US" dirty="0"/>
          </a:p>
        </p:txBody>
      </p:sp>
      <p:sp>
        <p:nvSpPr>
          <p:cNvPr id="4" name="Slide Number Placeholder 3"/>
          <p:cNvSpPr>
            <a:spLocks noGrp="1"/>
          </p:cNvSpPr>
          <p:nvPr>
            <p:ph type="sldNum" sz="quarter" idx="5"/>
          </p:nvPr>
        </p:nvSpPr>
        <p:spPr/>
        <p:txBody>
          <a:bodyPr/>
          <a:lstStyle/>
          <a:p>
            <a:fld id="{2B27F003-2280-4F8D-899D-A341ACACE01F}" type="slidenum">
              <a:rPr lang="en-US" smtClean="0"/>
              <a:t>15</a:t>
            </a:fld>
            <a:endParaRPr lang="en-US"/>
          </a:p>
        </p:txBody>
      </p:sp>
    </p:spTree>
    <p:extLst>
      <p:ext uri="{BB962C8B-B14F-4D97-AF65-F5344CB8AC3E}">
        <p14:creationId xmlns:p14="http://schemas.microsoft.com/office/powerpoint/2010/main" val="3168623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again, lets be pragmatic. ACE and ARB should suppress aldosterone. Low K should suppress Aldosterone.  Less than 1% of cases tested in academic medical centers vs 20% incidence.  So just start by checking and you’ll be doing your patients a favor. </a:t>
            </a:r>
          </a:p>
        </p:txBody>
      </p:sp>
      <p:sp>
        <p:nvSpPr>
          <p:cNvPr id="4" name="Slide Number Placeholder 3"/>
          <p:cNvSpPr>
            <a:spLocks noGrp="1"/>
          </p:cNvSpPr>
          <p:nvPr>
            <p:ph type="sldNum" sz="quarter" idx="5"/>
          </p:nvPr>
        </p:nvSpPr>
        <p:spPr/>
        <p:txBody>
          <a:bodyPr/>
          <a:lstStyle/>
          <a:p>
            <a:fld id="{2B27F003-2280-4F8D-899D-A341ACACE01F}" type="slidenum">
              <a:rPr lang="en-US" smtClean="0"/>
              <a:t>18</a:t>
            </a:fld>
            <a:endParaRPr lang="en-US"/>
          </a:p>
        </p:txBody>
      </p:sp>
    </p:spTree>
    <p:extLst>
      <p:ext uri="{BB962C8B-B14F-4D97-AF65-F5344CB8AC3E}">
        <p14:creationId xmlns:p14="http://schemas.microsoft.com/office/powerpoint/2010/main" val="3826997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ASIs were interfering with cortisol synthase – but not the case now.  </a:t>
            </a:r>
            <a:r>
              <a:rPr lang="en-US" dirty="0" err="1"/>
              <a:t>Bextrostat</a:t>
            </a:r>
            <a:r>
              <a:rPr lang="en-US" dirty="0"/>
              <a:t> and </a:t>
            </a:r>
            <a:r>
              <a:rPr lang="en-US" dirty="0" err="1"/>
              <a:t>Lorundrostat</a:t>
            </a:r>
            <a:endParaRPr lang="en-US" dirty="0"/>
          </a:p>
          <a:p>
            <a:r>
              <a:rPr lang="en-US" dirty="0"/>
              <a:t> </a:t>
            </a:r>
          </a:p>
        </p:txBody>
      </p:sp>
      <p:sp>
        <p:nvSpPr>
          <p:cNvPr id="4" name="Slide Number Placeholder 3"/>
          <p:cNvSpPr>
            <a:spLocks noGrp="1"/>
          </p:cNvSpPr>
          <p:nvPr>
            <p:ph type="sldNum" sz="quarter" idx="5"/>
          </p:nvPr>
        </p:nvSpPr>
        <p:spPr/>
        <p:txBody>
          <a:bodyPr/>
          <a:lstStyle/>
          <a:p>
            <a:fld id="{2B27F003-2280-4F8D-899D-A341ACACE01F}" type="slidenum">
              <a:rPr lang="en-US" smtClean="0"/>
              <a:t>19</a:t>
            </a:fld>
            <a:endParaRPr lang="en-US"/>
          </a:p>
        </p:txBody>
      </p:sp>
    </p:spTree>
    <p:extLst>
      <p:ext uri="{BB962C8B-B14F-4D97-AF65-F5344CB8AC3E}">
        <p14:creationId xmlns:p14="http://schemas.microsoft.com/office/powerpoint/2010/main" val="1725271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808DC-6087-8635-A3A5-A57236D29A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C35756-5C97-F116-C0B6-02CF322234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79D68B-A651-E9C1-3AC7-7F2CCDD97B0F}"/>
              </a:ext>
            </a:extLst>
          </p:cNvPr>
          <p:cNvSpPr>
            <a:spLocks noGrp="1"/>
          </p:cNvSpPr>
          <p:nvPr>
            <p:ph type="dt" sz="half" idx="10"/>
          </p:nvPr>
        </p:nvSpPr>
        <p:spPr/>
        <p:txBody>
          <a:bodyPr/>
          <a:lstStyle/>
          <a:p>
            <a:fld id="{5A8FB9F2-9CE4-45C9-9C03-012D124B0D6A}" type="datetimeFigureOut">
              <a:rPr lang="en-US" smtClean="0"/>
              <a:t>4/29/2026</a:t>
            </a:fld>
            <a:endParaRPr lang="en-US"/>
          </a:p>
        </p:txBody>
      </p:sp>
      <p:sp>
        <p:nvSpPr>
          <p:cNvPr id="5" name="Footer Placeholder 4">
            <a:extLst>
              <a:ext uri="{FF2B5EF4-FFF2-40B4-BE49-F238E27FC236}">
                <a16:creationId xmlns:a16="http://schemas.microsoft.com/office/drawing/2014/main" id="{A3C087A6-EE16-2325-6244-7EE909FD93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BA6CBC-4238-7520-1947-78F989DEA720}"/>
              </a:ext>
            </a:extLst>
          </p:cNvPr>
          <p:cNvSpPr>
            <a:spLocks noGrp="1"/>
          </p:cNvSpPr>
          <p:nvPr>
            <p:ph type="sldNum" sz="quarter" idx="12"/>
          </p:nvPr>
        </p:nvSpPr>
        <p:spPr/>
        <p:txBody>
          <a:bodyPr/>
          <a:lstStyle/>
          <a:p>
            <a:fld id="{C8830F25-E945-4CC1-9EC4-03F87FA7CDCA}" type="slidenum">
              <a:rPr lang="en-US" smtClean="0"/>
              <a:t>‹#›</a:t>
            </a:fld>
            <a:endParaRPr lang="en-US"/>
          </a:p>
        </p:txBody>
      </p:sp>
    </p:spTree>
    <p:extLst>
      <p:ext uri="{BB962C8B-B14F-4D97-AF65-F5344CB8AC3E}">
        <p14:creationId xmlns:p14="http://schemas.microsoft.com/office/powerpoint/2010/main" val="1377029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41091-44B0-D724-A53E-ABD08A32D3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C6059D-F1CF-76CC-3353-8536CEAEDC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567475-DCF6-BE8F-4BF0-E1A7EAA4CF71}"/>
              </a:ext>
            </a:extLst>
          </p:cNvPr>
          <p:cNvSpPr>
            <a:spLocks noGrp="1"/>
          </p:cNvSpPr>
          <p:nvPr>
            <p:ph type="dt" sz="half" idx="10"/>
          </p:nvPr>
        </p:nvSpPr>
        <p:spPr/>
        <p:txBody>
          <a:bodyPr/>
          <a:lstStyle/>
          <a:p>
            <a:fld id="{5A8FB9F2-9CE4-45C9-9C03-012D124B0D6A}" type="datetimeFigureOut">
              <a:rPr lang="en-US" smtClean="0"/>
              <a:t>4/29/2026</a:t>
            </a:fld>
            <a:endParaRPr lang="en-US"/>
          </a:p>
        </p:txBody>
      </p:sp>
      <p:sp>
        <p:nvSpPr>
          <p:cNvPr id="5" name="Footer Placeholder 4">
            <a:extLst>
              <a:ext uri="{FF2B5EF4-FFF2-40B4-BE49-F238E27FC236}">
                <a16:creationId xmlns:a16="http://schemas.microsoft.com/office/drawing/2014/main" id="{5767A975-F959-4A5B-44E1-E8FD514ECE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13B88E-20C9-0C09-7D5B-ADF873C8BDE9}"/>
              </a:ext>
            </a:extLst>
          </p:cNvPr>
          <p:cNvSpPr>
            <a:spLocks noGrp="1"/>
          </p:cNvSpPr>
          <p:nvPr>
            <p:ph type="sldNum" sz="quarter" idx="12"/>
          </p:nvPr>
        </p:nvSpPr>
        <p:spPr/>
        <p:txBody>
          <a:bodyPr/>
          <a:lstStyle/>
          <a:p>
            <a:fld id="{C8830F25-E945-4CC1-9EC4-03F87FA7CDCA}" type="slidenum">
              <a:rPr lang="en-US" smtClean="0"/>
              <a:t>‹#›</a:t>
            </a:fld>
            <a:endParaRPr lang="en-US"/>
          </a:p>
        </p:txBody>
      </p:sp>
    </p:spTree>
    <p:extLst>
      <p:ext uri="{BB962C8B-B14F-4D97-AF65-F5344CB8AC3E}">
        <p14:creationId xmlns:p14="http://schemas.microsoft.com/office/powerpoint/2010/main" val="499170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CB888B-8F3C-48B0-18EB-99971D5E2B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F536F6-706D-01CC-5DE4-31C3CEF36B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A8FD03-541B-6E94-61FA-C75C8A899911}"/>
              </a:ext>
            </a:extLst>
          </p:cNvPr>
          <p:cNvSpPr>
            <a:spLocks noGrp="1"/>
          </p:cNvSpPr>
          <p:nvPr>
            <p:ph type="dt" sz="half" idx="10"/>
          </p:nvPr>
        </p:nvSpPr>
        <p:spPr/>
        <p:txBody>
          <a:bodyPr/>
          <a:lstStyle/>
          <a:p>
            <a:fld id="{5A8FB9F2-9CE4-45C9-9C03-012D124B0D6A}" type="datetimeFigureOut">
              <a:rPr lang="en-US" smtClean="0"/>
              <a:t>4/29/2026</a:t>
            </a:fld>
            <a:endParaRPr lang="en-US"/>
          </a:p>
        </p:txBody>
      </p:sp>
      <p:sp>
        <p:nvSpPr>
          <p:cNvPr id="5" name="Footer Placeholder 4">
            <a:extLst>
              <a:ext uri="{FF2B5EF4-FFF2-40B4-BE49-F238E27FC236}">
                <a16:creationId xmlns:a16="http://schemas.microsoft.com/office/drawing/2014/main" id="{F7E198DA-B70F-1300-D565-47B31E92CD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20871D-EF60-5CB6-BFA5-ACF80B9088BE}"/>
              </a:ext>
            </a:extLst>
          </p:cNvPr>
          <p:cNvSpPr>
            <a:spLocks noGrp="1"/>
          </p:cNvSpPr>
          <p:nvPr>
            <p:ph type="sldNum" sz="quarter" idx="12"/>
          </p:nvPr>
        </p:nvSpPr>
        <p:spPr/>
        <p:txBody>
          <a:bodyPr/>
          <a:lstStyle/>
          <a:p>
            <a:fld id="{C8830F25-E945-4CC1-9EC4-03F87FA7CDCA}" type="slidenum">
              <a:rPr lang="en-US" smtClean="0"/>
              <a:t>‹#›</a:t>
            </a:fld>
            <a:endParaRPr lang="en-US"/>
          </a:p>
        </p:txBody>
      </p:sp>
    </p:spTree>
    <p:extLst>
      <p:ext uri="{BB962C8B-B14F-4D97-AF65-F5344CB8AC3E}">
        <p14:creationId xmlns:p14="http://schemas.microsoft.com/office/powerpoint/2010/main" val="1585863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DF26E-A18B-F204-F195-599440EEDB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4789C6-88D5-BCEB-FBFF-6F2BC7CBC8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11DE2-DEF9-F61B-B701-FE04246ACF2C}"/>
              </a:ext>
            </a:extLst>
          </p:cNvPr>
          <p:cNvSpPr>
            <a:spLocks noGrp="1"/>
          </p:cNvSpPr>
          <p:nvPr>
            <p:ph type="dt" sz="half" idx="10"/>
          </p:nvPr>
        </p:nvSpPr>
        <p:spPr/>
        <p:txBody>
          <a:bodyPr/>
          <a:lstStyle/>
          <a:p>
            <a:fld id="{5A8FB9F2-9CE4-45C9-9C03-012D124B0D6A}" type="datetimeFigureOut">
              <a:rPr lang="en-US" smtClean="0"/>
              <a:t>4/29/2026</a:t>
            </a:fld>
            <a:endParaRPr lang="en-US"/>
          </a:p>
        </p:txBody>
      </p:sp>
      <p:sp>
        <p:nvSpPr>
          <p:cNvPr id="5" name="Footer Placeholder 4">
            <a:extLst>
              <a:ext uri="{FF2B5EF4-FFF2-40B4-BE49-F238E27FC236}">
                <a16:creationId xmlns:a16="http://schemas.microsoft.com/office/drawing/2014/main" id="{A1824AC3-1E39-069F-962F-3B341CAF00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FEB352-274B-71E2-58F1-0DAA7F380E41}"/>
              </a:ext>
            </a:extLst>
          </p:cNvPr>
          <p:cNvSpPr>
            <a:spLocks noGrp="1"/>
          </p:cNvSpPr>
          <p:nvPr>
            <p:ph type="sldNum" sz="quarter" idx="12"/>
          </p:nvPr>
        </p:nvSpPr>
        <p:spPr/>
        <p:txBody>
          <a:bodyPr/>
          <a:lstStyle/>
          <a:p>
            <a:fld id="{C8830F25-E945-4CC1-9EC4-03F87FA7CDCA}" type="slidenum">
              <a:rPr lang="en-US" smtClean="0"/>
              <a:t>‹#›</a:t>
            </a:fld>
            <a:endParaRPr lang="en-US"/>
          </a:p>
        </p:txBody>
      </p:sp>
    </p:spTree>
    <p:extLst>
      <p:ext uri="{BB962C8B-B14F-4D97-AF65-F5344CB8AC3E}">
        <p14:creationId xmlns:p14="http://schemas.microsoft.com/office/powerpoint/2010/main" val="3898777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73CAE-B6D1-FCE0-FCB0-5B8953D6B1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822885-2DB7-B372-FB17-E246417A8FF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1E98EB-1D01-A767-DC36-043BFBF5F58B}"/>
              </a:ext>
            </a:extLst>
          </p:cNvPr>
          <p:cNvSpPr>
            <a:spLocks noGrp="1"/>
          </p:cNvSpPr>
          <p:nvPr>
            <p:ph type="dt" sz="half" idx="10"/>
          </p:nvPr>
        </p:nvSpPr>
        <p:spPr/>
        <p:txBody>
          <a:bodyPr/>
          <a:lstStyle/>
          <a:p>
            <a:fld id="{5A8FB9F2-9CE4-45C9-9C03-012D124B0D6A}" type="datetimeFigureOut">
              <a:rPr lang="en-US" smtClean="0"/>
              <a:t>4/29/2026</a:t>
            </a:fld>
            <a:endParaRPr lang="en-US"/>
          </a:p>
        </p:txBody>
      </p:sp>
      <p:sp>
        <p:nvSpPr>
          <p:cNvPr id="5" name="Footer Placeholder 4">
            <a:extLst>
              <a:ext uri="{FF2B5EF4-FFF2-40B4-BE49-F238E27FC236}">
                <a16:creationId xmlns:a16="http://schemas.microsoft.com/office/drawing/2014/main" id="{57153205-D730-B301-8D78-87051B675F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2C2D6A-FDBA-C46F-4C5D-C3033FC8828B}"/>
              </a:ext>
            </a:extLst>
          </p:cNvPr>
          <p:cNvSpPr>
            <a:spLocks noGrp="1"/>
          </p:cNvSpPr>
          <p:nvPr>
            <p:ph type="sldNum" sz="quarter" idx="12"/>
          </p:nvPr>
        </p:nvSpPr>
        <p:spPr/>
        <p:txBody>
          <a:bodyPr/>
          <a:lstStyle/>
          <a:p>
            <a:fld id="{C8830F25-E945-4CC1-9EC4-03F87FA7CDCA}" type="slidenum">
              <a:rPr lang="en-US" smtClean="0"/>
              <a:t>‹#›</a:t>
            </a:fld>
            <a:endParaRPr lang="en-US"/>
          </a:p>
        </p:txBody>
      </p:sp>
    </p:spTree>
    <p:extLst>
      <p:ext uri="{BB962C8B-B14F-4D97-AF65-F5344CB8AC3E}">
        <p14:creationId xmlns:p14="http://schemas.microsoft.com/office/powerpoint/2010/main" val="2020807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24830-F173-6547-587C-A119B1665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30A76B-D1CD-8828-E86D-25DBB011BB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445423-B8DE-84BE-BDE3-6B51DD0892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8F4BD4-C8A0-522D-5A84-9CFE9389ED57}"/>
              </a:ext>
            </a:extLst>
          </p:cNvPr>
          <p:cNvSpPr>
            <a:spLocks noGrp="1"/>
          </p:cNvSpPr>
          <p:nvPr>
            <p:ph type="dt" sz="half" idx="10"/>
          </p:nvPr>
        </p:nvSpPr>
        <p:spPr/>
        <p:txBody>
          <a:bodyPr/>
          <a:lstStyle/>
          <a:p>
            <a:fld id="{5A8FB9F2-9CE4-45C9-9C03-012D124B0D6A}" type="datetimeFigureOut">
              <a:rPr lang="en-US" smtClean="0"/>
              <a:t>4/29/2026</a:t>
            </a:fld>
            <a:endParaRPr lang="en-US"/>
          </a:p>
        </p:txBody>
      </p:sp>
      <p:sp>
        <p:nvSpPr>
          <p:cNvPr id="6" name="Footer Placeholder 5">
            <a:extLst>
              <a:ext uri="{FF2B5EF4-FFF2-40B4-BE49-F238E27FC236}">
                <a16:creationId xmlns:a16="http://schemas.microsoft.com/office/drawing/2014/main" id="{8E556BC7-E445-47FE-F394-1A1BF3CFE2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DE4B2D-AE73-BF62-168E-436FC9C2311D}"/>
              </a:ext>
            </a:extLst>
          </p:cNvPr>
          <p:cNvSpPr>
            <a:spLocks noGrp="1"/>
          </p:cNvSpPr>
          <p:nvPr>
            <p:ph type="sldNum" sz="quarter" idx="12"/>
          </p:nvPr>
        </p:nvSpPr>
        <p:spPr/>
        <p:txBody>
          <a:bodyPr/>
          <a:lstStyle/>
          <a:p>
            <a:fld id="{C8830F25-E945-4CC1-9EC4-03F87FA7CDCA}" type="slidenum">
              <a:rPr lang="en-US" smtClean="0"/>
              <a:t>‹#›</a:t>
            </a:fld>
            <a:endParaRPr lang="en-US"/>
          </a:p>
        </p:txBody>
      </p:sp>
    </p:spTree>
    <p:extLst>
      <p:ext uri="{BB962C8B-B14F-4D97-AF65-F5344CB8AC3E}">
        <p14:creationId xmlns:p14="http://schemas.microsoft.com/office/powerpoint/2010/main" val="682665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F0AA0-0006-B727-A827-6C7B8AC28F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73A694-5F47-0B0F-5CC9-B82D7CE560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292F16-6F7B-3C34-A245-3040DC7EC8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3E8D45-AAF3-212B-B862-DA3C1CAA3F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ED6310-8B51-14A5-B820-736BEAABD9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383733-B64A-F81E-96FA-F4A360879D4B}"/>
              </a:ext>
            </a:extLst>
          </p:cNvPr>
          <p:cNvSpPr>
            <a:spLocks noGrp="1"/>
          </p:cNvSpPr>
          <p:nvPr>
            <p:ph type="dt" sz="half" idx="10"/>
          </p:nvPr>
        </p:nvSpPr>
        <p:spPr/>
        <p:txBody>
          <a:bodyPr/>
          <a:lstStyle/>
          <a:p>
            <a:fld id="{5A8FB9F2-9CE4-45C9-9C03-012D124B0D6A}" type="datetimeFigureOut">
              <a:rPr lang="en-US" smtClean="0"/>
              <a:t>4/29/2026</a:t>
            </a:fld>
            <a:endParaRPr lang="en-US"/>
          </a:p>
        </p:txBody>
      </p:sp>
      <p:sp>
        <p:nvSpPr>
          <p:cNvPr id="8" name="Footer Placeholder 7">
            <a:extLst>
              <a:ext uri="{FF2B5EF4-FFF2-40B4-BE49-F238E27FC236}">
                <a16:creationId xmlns:a16="http://schemas.microsoft.com/office/drawing/2014/main" id="{663E3212-1EEE-1D6D-3933-48612172AC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E1C99F-6C8E-909B-DDF1-CF577E18EFD9}"/>
              </a:ext>
            </a:extLst>
          </p:cNvPr>
          <p:cNvSpPr>
            <a:spLocks noGrp="1"/>
          </p:cNvSpPr>
          <p:nvPr>
            <p:ph type="sldNum" sz="quarter" idx="12"/>
          </p:nvPr>
        </p:nvSpPr>
        <p:spPr/>
        <p:txBody>
          <a:bodyPr/>
          <a:lstStyle/>
          <a:p>
            <a:fld id="{C8830F25-E945-4CC1-9EC4-03F87FA7CDCA}" type="slidenum">
              <a:rPr lang="en-US" smtClean="0"/>
              <a:t>‹#›</a:t>
            </a:fld>
            <a:endParaRPr lang="en-US"/>
          </a:p>
        </p:txBody>
      </p:sp>
    </p:spTree>
    <p:extLst>
      <p:ext uri="{BB962C8B-B14F-4D97-AF65-F5344CB8AC3E}">
        <p14:creationId xmlns:p14="http://schemas.microsoft.com/office/powerpoint/2010/main" val="2045494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B5B67-9C1D-0AA0-20D6-676E09BD17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FEECCD-35C2-9783-AD90-89020B8B7B6B}"/>
              </a:ext>
            </a:extLst>
          </p:cNvPr>
          <p:cNvSpPr>
            <a:spLocks noGrp="1"/>
          </p:cNvSpPr>
          <p:nvPr>
            <p:ph type="dt" sz="half" idx="10"/>
          </p:nvPr>
        </p:nvSpPr>
        <p:spPr/>
        <p:txBody>
          <a:bodyPr/>
          <a:lstStyle/>
          <a:p>
            <a:fld id="{5A8FB9F2-9CE4-45C9-9C03-012D124B0D6A}" type="datetimeFigureOut">
              <a:rPr lang="en-US" smtClean="0"/>
              <a:t>4/29/2026</a:t>
            </a:fld>
            <a:endParaRPr lang="en-US"/>
          </a:p>
        </p:txBody>
      </p:sp>
      <p:sp>
        <p:nvSpPr>
          <p:cNvPr id="4" name="Footer Placeholder 3">
            <a:extLst>
              <a:ext uri="{FF2B5EF4-FFF2-40B4-BE49-F238E27FC236}">
                <a16:creationId xmlns:a16="http://schemas.microsoft.com/office/drawing/2014/main" id="{7BFC5CAC-5EF3-543A-361C-03B643EE55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AF4B9D-47B4-602B-52A9-A21C9289E76D}"/>
              </a:ext>
            </a:extLst>
          </p:cNvPr>
          <p:cNvSpPr>
            <a:spLocks noGrp="1"/>
          </p:cNvSpPr>
          <p:nvPr>
            <p:ph type="sldNum" sz="quarter" idx="12"/>
          </p:nvPr>
        </p:nvSpPr>
        <p:spPr/>
        <p:txBody>
          <a:bodyPr/>
          <a:lstStyle/>
          <a:p>
            <a:fld id="{C8830F25-E945-4CC1-9EC4-03F87FA7CDCA}" type="slidenum">
              <a:rPr lang="en-US" smtClean="0"/>
              <a:t>‹#›</a:t>
            </a:fld>
            <a:endParaRPr lang="en-US"/>
          </a:p>
        </p:txBody>
      </p:sp>
    </p:spTree>
    <p:extLst>
      <p:ext uri="{BB962C8B-B14F-4D97-AF65-F5344CB8AC3E}">
        <p14:creationId xmlns:p14="http://schemas.microsoft.com/office/powerpoint/2010/main" val="2739461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014513-CEF6-6756-7BF9-111729B4A69B}"/>
              </a:ext>
            </a:extLst>
          </p:cNvPr>
          <p:cNvSpPr>
            <a:spLocks noGrp="1"/>
          </p:cNvSpPr>
          <p:nvPr>
            <p:ph type="dt" sz="half" idx="10"/>
          </p:nvPr>
        </p:nvSpPr>
        <p:spPr/>
        <p:txBody>
          <a:bodyPr/>
          <a:lstStyle/>
          <a:p>
            <a:fld id="{5A8FB9F2-9CE4-45C9-9C03-012D124B0D6A}" type="datetimeFigureOut">
              <a:rPr lang="en-US" smtClean="0"/>
              <a:t>4/29/2026</a:t>
            </a:fld>
            <a:endParaRPr lang="en-US"/>
          </a:p>
        </p:txBody>
      </p:sp>
      <p:sp>
        <p:nvSpPr>
          <p:cNvPr id="3" name="Footer Placeholder 2">
            <a:extLst>
              <a:ext uri="{FF2B5EF4-FFF2-40B4-BE49-F238E27FC236}">
                <a16:creationId xmlns:a16="http://schemas.microsoft.com/office/drawing/2014/main" id="{7411E873-5FE8-0C7C-D7A6-A885C9056D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9D2965-B0A8-41BA-5955-B8973BF8F8EC}"/>
              </a:ext>
            </a:extLst>
          </p:cNvPr>
          <p:cNvSpPr>
            <a:spLocks noGrp="1"/>
          </p:cNvSpPr>
          <p:nvPr>
            <p:ph type="sldNum" sz="quarter" idx="12"/>
          </p:nvPr>
        </p:nvSpPr>
        <p:spPr/>
        <p:txBody>
          <a:bodyPr/>
          <a:lstStyle/>
          <a:p>
            <a:fld id="{C8830F25-E945-4CC1-9EC4-03F87FA7CDCA}" type="slidenum">
              <a:rPr lang="en-US" smtClean="0"/>
              <a:t>‹#›</a:t>
            </a:fld>
            <a:endParaRPr lang="en-US"/>
          </a:p>
        </p:txBody>
      </p:sp>
    </p:spTree>
    <p:extLst>
      <p:ext uri="{BB962C8B-B14F-4D97-AF65-F5344CB8AC3E}">
        <p14:creationId xmlns:p14="http://schemas.microsoft.com/office/powerpoint/2010/main" val="2860907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82EFB-485D-C64B-F686-08F76BFCC5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6EBCBF-C889-9B26-CD19-5BCD47AC13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D0F4FD-BD9B-46B0-4E6F-AC921A173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2A657E-126B-791D-6EDC-EE63BFF8E3A5}"/>
              </a:ext>
            </a:extLst>
          </p:cNvPr>
          <p:cNvSpPr>
            <a:spLocks noGrp="1"/>
          </p:cNvSpPr>
          <p:nvPr>
            <p:ph type="dt" sz="half" idx="10"/>
          </p:nvPr>
        </p:nvSpPr>
        <p:spPr/>
        <p:txBody>
          <a:bodyPr/>
          <a:lstStyle/>
          <a:p>
            <a:fld id="{5A8FB9F2-9CE4-45C9-9C03-012D124B0D6A}" type="datetimeFigureOut">
              <a:rPr lang="en-US" smtClean="0"/>
              <a:t>4/29/2026</a:t>
            </a:fld>
            <a:endParaRPr lang="en-US"/>
          </a:p>
        </p:txBody>
      </p:sp>
      <p:sp>
        <p:nvSpPr>
          <p:cNvPr id="6" name="Footer Placeholder 5">
            <a:extLst>
              <a:ext uri="{FF2B5EF4-FFF2-40B4-BE49-F238E27FC236}">
                <a16:creationId xmlns:a16="http://schemas.microsoft.com/office/drawing/2014/main" id="{18DEEF33-8E71-9B3D-DF65-2707E2EE0C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87D49E-7A27-4323-9B30-6D85893AD43A}"/>
              </a:ext>
            </a:extLst>
          </p:cNvPr>
          <p:cNvSpPr>
            <a:spLocks noGrp="1"/>
          </p:cNvSpPr>
          <p:nvPr>
            <p:ph type="sldNum" sz="quarter" idx="12"/>
          </p:nvPr>
        </p:nvSpPr>
        <p:spPr/>
        <p:txBody>
          <a:bodyPr/>
          <a:lstStyle/>
          <a:p>
            <a:fld id="{C8830F25-E945-4CC1-9EC4-03F87FA7CDCA}" type="slidenum">
              <a:rPr lang="en-US" smtClean="0"/>
              <a:t>‹#›</a:t>
            </a:fld>
            <a:endParaRPr lang="en-US"/>
          </a:p>
        </p:txBody>
      </p:sp>
    </p:spTree>
    <p:extLst>
      <p:ext uri="{BB962C8B-B14F-4D97-AF65-F5344CB8AC3E}">
        <p14:creationId xmlns:p14="http://schemas.microsoft.com/office/powerpoint/2010/main" val="2906793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AE1D8-12FA-859C-6FD0-25B63F2752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D66B2F-87B7-D8B1-78A5-3F3DC62588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2A1D76-9123-6D16-7B9A-414E29859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5EB629-0AC9-294A-8B72-3B5A816BA896}"/>
              </a:ext>
            </a:extLst>
          </p:cNvPr>
          <p:cNvSpPr>
            <a:spLocks noGrp="1"/>
          </p:cNvSpPr>
          <p:nvPr>
            <p:ph type="dt" sz="half" idx="10"/>
          </p:nvPr>
        </p:nvSpPr>
        <p:spPr/>
        <p:txBody>
          <a:bodyPr/>
          <a:lstStyle/>
          <a:p>
            <a:fld id="{5A8FB9F2-9CE4-45C9-9C03-012D124B0D6A}" type="datetimeFigureOut">
              <a:rPr lang="en-US" smtClean="0"/>
              <a:t>4/29/2026</a:t>
            </a:fld>
            <a:endParaRPr lang="en-US"/>
          </a:p>
        </p:txBody>
      </p:sp>
      <p:sp>
        <p:nvSpPr>
          <p:cNvPr id="6" name="Footer Placeholder 5">
            <a:extLst>
              <a:ext uri="{FF2B5EF4-FFF2-40B4-BE49-F238E27FC236}">
                <a16:creationId xmlns:a16="http://schemas.microsoft.com/office/drawing/2014/main" id="{09B07E62-7E33-30D0-B118-EFE0577521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7E5FA2-0FAD-F488-4FEB-B9ADDD2A1752}"/>
              </a:ext>
            </a:extLst>
          </p:cNvPr>
          <p:cNvSpPr>
            <a:spLocks noGrp="1"/>
          </p:cNvSpPr>
          <p:nvPr>
            <p:ph type="sldNum" sz="quarter" idx="12"/>
          </p:nvPr>
        </p:nvSpPr>
        <p:spPr/>
        <p:txBody>
          <a:bodyPr/>
          <a:lstStyle/>
          <a:p>
            <a:fld id="{C8830F25-E945-4CC1-9EC4-03F87FA7CDCA}" type="slidenum">
              <a:rPr lang="en-US" smtClean="0"/>
              <a:t>‹#›</a:t>
            </a:fld>
            <a:endParaRPr lang="en-US"/>
          </a:p>
        </p:txBody>
      </p:sp>
    </p:spTree>
    <p:extLst>
      <p:ext uri="{BB962C8B-B14F-4D97-AF65-F5344CB8AC3E}">
        <p14:creationId xmlns:p14="http://schemas.microsoft.com/office/powerpoint/2010/main" val="2022816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D5D1C5-4040-3258-4F84-E654B414FB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12C7B7-36BD-6276-0CB4-1CA2033A6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A5D2DE-D6A4-34CE-1CD1-A625B333E8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A8FB9F2-9CE4-45C9-9C03-012D124B0D6A}" type="datetimeFigureOut">
              <a:rPr lang="en-US" smtClean="0"/>
              <a:t>4/29/2026</a:t>
            </a:fld>
            <a:endParaRPr lang="en-US"/>
          </a:p>
        </p:txBody>
      </p:sp>
      <p:sp>
        <p:nvSpPr>
          <p:cNvPr id="5" name="Footer Placeholder 4">
            <a:extLst>
              <a:ext uri="{FF2B5EF4-FFF2-40B4-BE49-F238E27FC236}">
                <a16:creationId xmlns:a16="http://schemas.microsoft.com/office/drawing/2014/main" id="{6E7F542E-94E7-FA23-AFE0-ECBBB776AC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9E86B30-4B87-304F-7FA8-9080C681CE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8830F25-E945-4CC1-9EC4-03F87FA7CDCA}" type="slidenum">
              <a:rPr lang="en-US" smtClean="0"/>
              <a:t>‹#›</a:t>
            </a:fld>
            <a:endParaRPr lang="en-US"/>
          </a:p>
        </p:txBody>
      </p:sp>
    </p:spTree>
    <p:extLst>
      <p:ext uri="{BB962C8B-B14F-4D97-AF65-F5344CB8AC3E}">
        <p14:creationId xmlns:p14="http://schemas.microsoft.com/office/powerpoint/2010/main" val="4022282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65414-52E3-D585-72D8-AF19C206C15A}"/>
              </a:ext>
            </a:extLst>
          </p:cNvPr>
          <p:cNvSpPr>
            <a:spLocks noGrp="1"/>
          </p:cNvSpPr>
          <p:nvPr>
            <p:ph type="ctrTitle"/>
          </p:nvPr>
        </p:nvSpPr>
        <p:spPr/>
        <p:txBody>
          <a:bodyPr/>
          <a:lstStyle/>
          <a:p>
            <a:r>
              <a:rPr lang="en-US"/>
              <a:t>BP at a glance</a:t>
            </a:r>
          </a:p>
        </p:txBody>
      </p:sp>
    </p:spTree>
    <p:extLst>
      <p:ext uri="{BB962C8B-B14F-4D97-AF65-F5344CB8AC3E}">
        <p14:creationId xmlns:p14="http://schemas.microsoft.com/office/powerpoint/2010/main" val="591109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BE1F-783A-2119-59EE-66E2DAB4744B}"/>
              </a:ext>
            </a:extLst>
          </p:cNvPr>
          <p:cNvSpPr>
            <a:spLocks noGrp="1"/>
          </p:cNvSpPr>
          <p:nvPr>
            <p:ph type="title"/>
          </p:nvPr>
        </p:nvSpPr>
        <p:spPr/>
        <p:txBody>
          <a:bodyPr/>
          <a:lstStyle/>
          <a:p>
            <a:r>
              <a:rPr lang="en-US"/>
              <a:t>START study - 2023</a:t>
            </a:r>
          </a:p>
        </p:txBody>
      </p:sp>
      <p:pic>
        <p:nvPicPr>
          <p:cNvPr id="5" name="Content Placeholder 4">
            <a:extLst>
              <a:ext uri="{FF2B5EF4-FFF2-40B4-BE49-F238E27FC236}">
                <a16:creationId xmlns:a16="http://schemas.microsoft.com/office/drawing/2014/main" id="{DC165CA9-47F3-D456-1202-59B6F9574172}"/>
              </a:ext>
            </a:extLst>
          </p:cNvPr>
          <p:cNvPicPr>
            <a:picLocks noGrp="1" noChangeAspect="1"/>
          </p:cNvPicPr>
          <p:nvPr>
            <p:ph idx="1"/>
          </p:nvPr>
        </p:nvPicPr>
        <p:blipFill>
          <a:blip r:embed="rId2"/>
          <a:stretch>
            <a:fillRect/>
          </a:stretch>
        </p:blipFill>
        <p:spPr>
          <a:xfrm>
            <a:off x="2144687" y="2286645"/>
            <a:ext cx="7902625" cy="3429297"/>
          </a:xfrm>
          <a:prstGeom prst="rect">
            <a:avLst/>
          </a:prstGeom>
        </p:spPr>
      </p:pic>
    </p:spTree>
    <p:extLst>
      <p:ext uri="{BB962C8B-B14F-4D97-AF65-F5344CB8AC3E}">
        <p14:creationId xmlns:p14="http://schemas.microsoft.com/office/powerpoint/2010/main" val="2028109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05827-8F36-AB2C-E78E-4BB6FD747178}"/>
              </a:ext>
            </a:extLst>
          </p:cNvPr>
          <p:cNvSpPr>
            <a:spLocks noGrp="1"/>
          </p:cNvSpPr>
          <p:nvPr>
            <p:ph type="title"/>
          </p:nvPr>
        </p:nvSpPr>
        <p:spPr/>
        <p:txBody>
          <a:bodyPr/>
          <a:lstStyle/>
          <a:p>
            <a:r>
              <a:rPr lang="en-US"/>
              <a:t>ACE/ARBS	</a:t>
            </a:r>
          </a:p>
        </p:txBody>
      </p:sp>
      <p:sp>
        <p:nvSpPr>
          <p:cNvPr id="3" name="Content Placeholder 2">
            <a:extLst>
              <a:ext uri="{FF2B5EF4-FFF2-40B4-BE49-F238E27FC236}">
                <a16:creationId xmlns:a16="http://schemas.microsoft.com/office/drawing/2014/main" id="{8E3F5E22-D7A5-179D-19FF-5DFEDE17B432}"/>
              </a:ext>
            </a:extLst>
          </p:cNvPr>
          <p:cNvSpPr>
            <a:spLocks noGrp="1"/>
          </p:cNvSpPr>
          <p:nvPr>
            <p:ph idx="1"/>
          </p:nvPr>
        </p:nvSpPr>
        <p:spPr/>
        <p:txBody>
          <a:bodyPr>
            <a:normAutofit fontScale="85000" lnSpcReduction="10000"/>
          </a:bodyPr>
          <a:lstStyle/>
          <a:p>
            <a:r>
              <a:rPr lang="en-US" dirty="0"/>
              <a:t>ACE inhibitors or ARBs are recommended for patients with diabetes and CKD</a:t>
            </a:r>
          </a:p>
          <a:p>
            <a:pPr lvl="1"/>
            <a:r>
              <a:rPr lang="en-US" dirty="0"/>
              <a:t>Special notes:</a:t>
            </a:r>
          </a:p>
          <a:p>
            <a:pPr lvl="2"/>
            <a:r>
              <a:rPr lang="en-US" dirty="0"/>
              <a:t>Normal to see up to a 30% drop in GFR due to efferent arteriole dilation reducing filtration pressure</a:t>
            </a:r>
          </a:p>
          <a:p>
            <a:pPr lvl="3"/>
            <a:r>
              <a:rPr lang="en-US" dirty="0"/>
              <a:t>If &gt; 30% start thinking about RAS</a:t>
            </a:r>
          </a:p>
          <a:p>
            <a:pPr lvl="2"/>
            <a:r>
              <a:rPr lang="en-US" dirty="0"/>
              <a:t>Telmisartan has a unique metabolic benefit due to its PPAR-Gamma (partial) effects and can be helpful with metabolic syndrome pts (lowers A1C!) as it has been shown in improve insulin sensitivity.  Due to its partial PPAR-Gamma effects, you avoid the side effects of pioglitazones</a:t>
            </a:r>
          </a:p>
          <a:p>
            <a:pPr lvl="2"/>
            <a:r>
              <a:rPr lang="en-US" dirty="0"/>
              <a:t>Losartan has a unique effect on increased uric acid excretion and can reduce the risk of gout flares but its half life is not great and often can need bid dosing.  </a:t>
            </a:r>
          </a:p>
          <a:p>
            <a:pPr lvl="2"/>
            <a:r>
              <a:rPr lang="en-US" dirty="0"/>
              <a:t>Most of us are using ARBS over ace, but in </a:t>
            </a:r>
            <a:r>
              <a:rPr lang="en-US" dirty="0" err="1"/>
              <a:t>HFrEF</a:t>
            </a:r>
            <a:r>
              <a:rPr lang="en-US" dirty="0"/>
              <a:t> ACEI have been shown to be superior due to ACEIs effects on bradykinin which has more vasodilatory effect, although Entresto has been shown to be even better than ACE (ARNI &gt; ACE &gt; ARB).  If swapping from ACE to Entresto – will need 36 hour wash out</a:t>
            </a:r>
          </a:p>
          <a:p>
            <a:r>
              <a:rPr lang="en-US" dirty="0"/>
              <a:t>The efferent vasodilatory effects of ACE/ARBS can be more effective than thiazides at counteracting the edema from CCBs (as CCBs dilate the afferent vessels – thus this combo can balance out capillary hydrostatic pressure)</a:t>
            </a:r>
          </a:p>
        </p:txBody>
      </p:sp>
    </p:spTree>
    <p:extLst>
      <p:ext uri="{BB962C8B-B14F-4D97-AF65-F5344CB8AC3E}">
        <p14:creationId xmlns:p14="http://schemas.microsoft.com/office/powerpoint/2010/main" val="171390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A051B-6462-C2EF-1F32-379702899A38}"/>
              </a:ext>
            </a:extLst>
          </p:cNvPr>
          <p:cNvSpPr>
            <a:spLocks noGrp="1"/>
          </p:cNvSpPr>
          <p:nvPr>
            <p:ph type="title"/>
          </p:nvPr>
        </p:nvSpPr>
        <p:spPr/>
        <p:txBody>
          <a:bodyPr/>
          <a:lstStyle/>
          <a:p>
            <a:r>
              <a:rPr lang="en-US"/>
              <a:t>MRAs	</a:t>
            </a:r>
          </a:p>
        </p:txBody>
      </p:sp>
      <p:sp>
        <p:nvSpPr>
          <p:cNvPr id="3" name="Content Placeholder 2">
            <a:extLst>
              <a:ext uri="{FF2B5EF4-FFF2-40B4-BE49-F238E27FC236}">
                <a16:creationId xmlns:a16="http://schemas.microsoft.com/office/drawing/2014/main" id="{A36E0B20-F6EE-39A8-61E0-4627D516635A}"/>
              </a:ext>
            </a:extLst>
          </p:cNvPr>
          <p:cNvSpPr>
            <a:spLocks noGrp="1"/>
          </p:cNvSpPr>
          <p:nvPr>
            <p:ph idx="1"/>
          </p:nvPr>
        </p:nvSpPr>
        <p:spPr/>
        <p:txBody>
          <a:bodyPr/>
          <a:lstStyle/>
          <a:p>
            <a:r>
              <a:rPr lang="en-US" dirty="0"/>
              <a:t>Good to try as the fourth agent -- has better CVD risk reduction as compared to Hydralazine, Clonidine, or Alpha blockers</a:t>
            </a:r>
          </a:p>
          <a:p>
            <a:pPr lvl="1"/>
            <a:r>
              <a:rPr lang="en-US" dirty="0"/>
              <a:t>Reminder that spironolactone has significant anti-androgenic effects and cause gynecomastia/breast tenderness/sexual dysfunction</a:t>
            </a:r>
          </a:p>
          <a:p>
            <a:pPr lvl="1"/>
            <a:r>
              <a:rPr lang="en-US" dirty="0"/>
              <a:t>Eplerenone does NOT do this – so in men who develop gynecomastia, eplerenone is a good option but it is expensive and weaker and twice a day</a:t>
            </a:r>
          </a:p>
          <a:p>
            <a:pPr lvl="1"/>
            <a:r>
              <a:rPr lang="en-US" dirty="0"/>
              <a:t>~ 20% of resistant HTN pts are </a:t>
            </a:r>
            <a:r>
              <a:rPr lang="en-US" dirty="0" err="1"/>
              <a:t>hyperaldo</a:t>
            </a:r>
            <a:r>
              <a:rPr lang="en-US" dirty="0"/>
              <a:t>, and this class addresses that pathology very well</a:t>
            </a:r>
          </a:p>
          <a:p>
            <a:pPr lvl="1"/>
            <a:r>
              <a:rPr lang="en-US" dirty="0"/>
              <a:t>These DO need to be held to test for hyperaldosteronism if you decide you want to test for that later (hold for at least 4 weeks)</a:t>
            </a:r>
          </a:p>
        </p:txBody>
      </p:sp>
    </p:spTree>
    <p:extLst>
      <p:ext uri="{BB962C8B-B14F-4D97-AF65-F5344CB8AC3E}">
        <p14:creationId xmlns:p14="http://schemas.microsoft.com/office/powerpoint/2010/main" val="580684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B26C5-16CF-636B-B9CC-B96F3A22B8D4}"/>
              </a:ext>
            </a:extLst>
          </p:cNvPr>
          <p:cNvSpPr>
            <a:spLocks noGrp="1"/>
          </p:cNvSpPr>
          <p:nvPr>
            <p:ph type="title"/>
          </p:nvPr>
        </p:nvSpPr>
        <p:spPr/>
        <p:txBody>
          <a:bodyPr/>
          <a:lstStyle/>
          <a:p>
            <a:r>
              <a:rPr lang="en-US"/>
              <a:t>Home BP cuffs</a:t>
            </a:r>
          </a:p>
        </p:txBody>
      </p:sp>
      <p:sp>
        <p:nvSpPr>
          <p:cNvPr id="3" name="Content Placeholder 2">
            <a:extLst>
              <a:ext uri="{FF2B5EF4-FFF2-40B4-BE49-F238E27FC236}">
                <a16:creationId xmlns:a16="http://schemas.microsoft.com/office/drawing/2014/main" id="{32FF359B-0112-02A0-02D0-1C0AA72FC27D}"/>
              </a:ext>
            </a:extLst>
          </p:cNvPr>
          <p:cNvSpPr>
            <a:spLocks noGrp="1"/>
          </p:cNvSpPr>
          <p:nvPr>
            <p:ph idx="1"/>
          </p:nvPr>
        </p:nvSpPr>
        <p:spPr/>
        <p:txBody>
          <a:bodyPr>
            <a:normAutofit fontScale="92500" lnSpcReduction="20000"/>
          </a:bodyPr>
          <a:lstStyle/>
          <a:p>
            <a:r>
              <a:rPr lang="en-US" dirty="0"/>
              <a:t>ValidateBP.org is good reference site to direct pts to shop for a cuff</a:t>
            </a:r>
          </a:p>
          <a:p>
            <a:r>
              <a:rPr lang="en-US" dirty="0"/>
              <a:t>Wrist cuffs can be useful but make sure they’re using it correctly (elbow on the table, 2 fingers on the opposite clavicle)</a:t>
            </a:r>
          </a:p>
          <a:p>
            <a:r>
              <a:rPr lang="en-US" dirty="0"/>
              <a:t>The watch devices are not quite ready! (sensitivity for apple watch ~ 41%, Google is 46%)</a:t>
            </a:r>
          </a:p>
          <a:p>
            <a:r>
              <a:rPr lang="en-US" dirty="0"/>
              <a:t>Remember for home BPs: </a:t>
            </a:r>
          </a:p>
          <a:p>
            <a:pPr lvl="1"/>
            <a:r>
              <a:rPr lang="en-US" dirty="0"/>
              <a:t>No exercise within 30 mins</a:t>
            </a:r>
          </a:p>
          <a:p>
            <a:pPr lvl="1"/>
            <a:r>
              <a:rPr lang="en-US" dirty="0"/>
              <a:t>Empty bladder</a:t>
            </a:r>
          </a:p>
          <a:p>
            <a:pPr lvl="1"/>
            <a:r>
              <a:rPr lang="en-US" dirty="0"/>
              <a:t>No talking or texting during the reading</a:t>
            </a:r>
          </a:p>
          <a:p>
            <a:pPr lvl="1"/>
            <a:r>
              <a:rPr lang="en-US" dirty="0"/>
              <a:t>feet on the floor, arm at heart height, back supported</a:t>
            </a:r>
          </a:p>
          <a:p>
            <a:pPr lvl="1"/>
            <a:r>
              <a:rPr lang="en-US" dirty="0"/>
              <a:t>Best to take average of 2-3 readings at least 1 min apart</a:t>
            </a:r>
          </a:p>
          <a:p>
            <a:pPr lvl="1"/>
            <a:r>
              <a:rPr lang="en-US" dirty="0"/>
              <a:t>Check twice a day morning and evening</a:t>
            </a:r>
          </a:p>
        </p:txBody>
      </p:sp>
    </p:spTree>
    <p:extLst>
      <p:ext uri="{BB962C8B-B14F-4D97-AF65-F5344CB8AC3E}">
        <p14:creationId xmlns:p14="http://schemas.microsoft.com/office/powerpoint/2010/main" val="708617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50411-9AD1-4DDD-D48F-463EC1B66C3E}"/>
              </a:ext>
            </a:extLst>
          </p:cNvPr>
          <p:cNvSpPr>
            <a:spLocks noGrp="1"/>
          </p:cNvSpPr>
          <p:nvPr>
            <p:ph type="title"/>
          </p:nvPr>
        </p:nvSpPr>
        <p:spPr/>
        <p:txBody>
          <a:bodyPr/>
          <a:lstStyle/>
          <a:p>
            <a:r>
              <a:rPr lang="en-US" dirty="0"/>
              <a:t>What about White Coat Syndrome	</a:t>
            </a:r>
          </a:p>
        </p:txBody>
      </p:sp>
      <p:sp>
        <p:nvSpPr>
          <p:cNvPr id="3" name="Content Placeholder 2">
            <a:extLst>
              <a:ext uri="{FF2B5EF4-FFF2-40B4-BE49-F238E27FC236}">
                <a16:creationId xmlns:a16="http://schemas.microsoft.com/office/drawing/2014/main" id="{B5EEBFF9-43C1-A564-02F6-700E30C14406}"/>
              </a:ext>
            </a:extLst>
          </p:cNvPr>
          <p:cNvSpPr>
            <a:spLocks noGrp="1"/>
          </p:cNvSpPr>
          <p:nvPr>
            <p:ph idx="1"/>
          </p:nvPr>
        </p:nvSpPr>
        <p:spPr/>
        <p:txBody>
          <a:bodyPr/>
          <a:lstStyle/>
          <a:p>
            <a:r>
              <a:rPr lang="en-US" dirty="0"/>
              <a:t>Less likely to be WCS &gt; 160/100</a:t>
            </a:r>
          </a:p>
          <a:p>
            <a:r>
              <a:rPr lang="en-US" dirty="0"/>
              <a:t>If you suspect WCS w no evidence of end organ damage, ok to do ambulatory BP monitoring</a:t>
            </a:r>
          </a:p>
          <a:p>
            <a:r>
              <a:rPr lang="en-US" dirty="0"/>
              <a:t>WCS pts are more likely to develop real HTN over long term follow up, so these pts do need regular check in’s</a:t>
            </a:r>
          </a:p>
          <a:p>
            <a:r>
              <a:rPr lang="en-US" dirty="0"/>
              <a:t>ACC/AHA state that WCS leads to zero to slightly ~30% RRI </a:t>
            </a:r>
            <a:r>
              <a:rPr lang="en-US" dirty="0" err="1"/>
              <a:t>ascvd</a:t>
            </a:r>
            <a:r>
              <a:rPr lang="en-US" dirty="0"/>
              <a:t> risk – more risk in higher baseline risk pts and in untreated WCS (use the home readings if you have a trustworthy cuff and good technique)</a:t>
            </a:r>
          </a:p>
        </p:txBody>
      </p:sp>
    </p:spTree>
    <p:extLst>
      <p:ext uri="{BB962C8B-B14F-4D97-AF65-F5344CB8AC3E}">
        <p14:creationId xmlns:p14="http://schemas.microsoft.com/office/powerpoint/2010/main" val="4159307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08C2A-03D8-2350-B9EF-F5A586FC3364}"/>
              </a:ext>
            </a:extLst>
          </p:cNvPr>
          <p:cNvSpPr>
            <a:spLocks noGrp="1"/>
          </p:cNvSpPr>
          <p:nvPr>
            <p:ph type="title"/>
          </p:nvPr>
        </p:nvSpPr>
        <p:spPr/>
        <p:txBody>
          <a:bodyPr/>
          <a:lstStyle/>
          <a:p>
            <a:r>
              <a:rPr lang="en-US"/>
              <a:t>What about Masked HTN	</a:t>
            </a:r>
          </a:p>
        </p:txBody>
      </p:sp>
      <p:sp>
        <p:nvSpPr>
          <p:cNvPr id="3" name="Content Placeholder 2">
            <a:extLst>
              <a:ext uri="{FF2B5EF4-FFF2-40B4-BE49-F238E27FC236}">
                <a16:creationId xmlns:a16="http://schemas.microsoft.com/office/drawing/2014/main" id="{647B6705-F4FB-6F38-B10B-94BB654C460C}"/>
              </a:ext>
            </a:extLst>
          </p:cNvPr>
          <p:cNvSpPr>
            <a:spLocks noGrp="1"/>
          </p:cNvSpPr>
          <p:nvPr>
            <p:ph idx="1"/>
          </p:nvPr>
        </p:nvSpPr>
        <p:spPr/>
        <p:txBody>
          <a:bodyPr/>
          <a:lstStyle/>
          <a:p>
            <a:r>
              <a:rPr lang="en-US" dirty="0"/>
              <a:t>Inverse of WCS, pts BP is good in office, but worse at home</a:t>
            </a:r>
          </a:p>
          <a:p>
            <a:r>
              <a:rPr lang="en-US" dirty="0"/>
              <a:t>Usually in older pts who have autonomic dysfunction (supine BP is higher than upright), CKD, and OSA pts</a:t>
            </a:r>
          </a:p>
          <a:p>
            <a:pPr lvl="1"/>
            <a:r>
              <a:rPr lang="en-US" dirty="0"/>
              <a:t>24H BP monitoring is best at catching this (</a:t>
            </a:r>
            <a:r>
              <a:rPr lang="en-US" dirty="0" err="1"/>
              <a:t>bc</a:t>
            </a:r>
            <a:r>
              <a:rPr lang="en-US" dirty="0"/>
              <a:t> you get night time BPs)</a:t>
            </a:r>
          </a:p>
          <a:p>
            <a:pPr lvl="1"/>
            <a:r>
              <a:rPr lang="en-US" dirty="0"/>
              <a:t>HBPM can catch this too – home BP are consistently above office BP</a:t>
            </a:r>
          </a:p>
          <a:p>
            <a:r>
              <a:rPr lang="en-US" dirty="0"/>
              <a:t>Long half life meds are thought to be better (but evidence is still lacking)</a:t>
            </a:r>
          </a:p>
          <a:p>
            <a:pPr lvl="1"/>
            <a:r>
              <a:rPr lang="en-US" dirty="0" err="1"/>
              <a:t>Telmi</a:t>
            </a:r>
            <a:r>
              <a:rPr lang="en-US" dirty="0"/>
              <a:t> (24), </a:t>
            </a:r>
            <a:r>
              <a:rPr lang="en-US" dirty="0" err="1"/>
              <a:t>Olme</a:t>
            </a:r>
            <a:r>
              <a:rPr lang="en-US" dirty="0"/>
              <a:t> (15), Losartan 6-9 hours (metabolites), Valsartan (7)</a:t>
            </a:r>
          </a:p>
          <a:p>
            <a:pPr lvl="1"/>
            <a:r>
              <a:rPr lang="en-US" dirty="0" err="1"/>
              <a:t>Chlorhtalidone</a:t>
            </a:r>
            <a:r>
              <a:rPr lang="en-US" dirty="0"/>
              <a:t> (60) – more </a:t>
            </a:r>
            <a:r>
              <a:rPr lang="en-US" dirty="0" err="1"/>
              <a:t>hypoK</a:t>
            </a:r>
            <a:r>
              <a:rPr lang="en-US" dirty="0"/>
              <a:t>, HCTZ (10-12) –&gt; DCP trial*</a:t>
            </a:r>
          </a:p>
        </p:txBody>
      </p:sp>
    </p:spTree>
    <p:extLst>
      <p:ext uri="{BB962C8B-B14F-4D97-AF65-F5344CB8AC3E}">
        <p14:creationId xmlns:p14="http://schemas.microsoft.com/office/powerpoint/2010/main" val="988792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A2C4E-CAEE-0928-46D5-799717029251}"/>
              </a:ext>
            </a:extLst>
          </p:cNvPr>
          <p:cNvSpPr>
            <a:spLocks noGrp="1"/>
          </p:cNvSpPr>
          <p:nvPr>
            <p:ph type="title"/>
          </p:nvPr>
        </p:nvSpPr>
        <p:spPr/>
        <p:txBody>
          <a:bodyPr/>
          <a:lstStyle/>
          <a:p>
            <a:r>
              <a:rPr lang="en-US" dirty="0"/>
              <a:t>What about secondary HTN</a:t>
            </a:r>
          </a:p>
        </p:txBody>
      </p:sp>
      <p:sp>
        <p:nvSpPr>
          <p:cNvPr id="3" name="Content Placeholder 2">
            <a:extLst>
              <a:ext uri="{FF2B5EF4-FFF2-40B4-BE49-F238E27FC236}">
                <a16:creationId xmlns:a16="http://schemas.microsoft.com/office/drawing/2014/main" id="{9E94BD29-B189-EAA2-BFB5-7F4886CBA126}"/>
              </a:ext>
            </a:extLst>
          </p:cNvPr>
          <p:cNvSpPr>
            <a:spLocks noGrp="1"/>
          </p:cNvSpPr>
          <p:nvPr>
            <p:ph idx="1"/>
          </p:nvPr>
        </p:nvSpPr>
        <p:spPr/>
        <p:txBody>
          <a:bodyPr vert="horz" lIns="91440" tIns="45720" rIns="91440" bIns="45720" numCol="2" rtlCol="0" anchor="t">
            <a:normAutofit fontScale="77500" lnSpcReduction="20000"/>
          </a:bodyPr>
          <a:lstStyle/>
          <a:p>
            <a:r>
              <a:rPr lang="en-US" dirty="0"/>
              <a:t>Who to screen? </a:t>
            </a:r>
          </a:p>
          <a:p>
            <a:pPr lvl="1"/>
            <a:r>
              <a:rPr lang="en-US" dirty="0"/>
              <a:t>Strongly consider it on anyone &lt; 40 </a:t>
            </a:r>
          </a:p>
          <a:p>
            <a:pPr lvl="1"/>
            <a:r>
              <a:rPr lang="en-US" dirty="0"/>
              <a:t>Resistant HTN (blood pressure &gt;  goal despite treatment w three antihypertensive medications of complementary mechanisms, including a diuretic at maximally tolerated doses, or blood pressure at goal but requiring four or more medications)</a:t>
            </a:r>
          </a:p>
          <a:p>
            <a:pPr lvl="1"/>
            <a:r>
              <a:rPr lang="en-US" dirty="0"/>
              <a:t>Sudden new or worsening HTN</a:t>
            </a:r>
          </a:p>
          <a:p>
            <a:endParaRPr lang="en-US" dirty="0"/>
          </a:p>
          <a:p>
            <a:endParaRPr lang="en-US" dirty="0"/>
          </a:p>
          <a:p>
            <a:endParaRPr lang="en-US" dirty="0"/>
          </a:p>
          <a:p>
            <a:endParaRPr lang="en-US" dirty="0"/>
          </a:p>
          <a:p>
            <a:endParaRPr lang="en-US" dirty="0"/>
          </a:p>
          <a:p>
            <a:r>
              <a:rPr lang="en-US" dirty="0"/>
              <a:t>What do we look for? </a:t>
            </a:r>
          </a:p>
          <a:p>
            <a:pPr lvl="1"/>
            <a:r>
              <a:rPr lang="en-US" dirty="0" err="1"/>
              <a:t>Hyperaldo</a:t>
            </a:r>
            <a:r>
              <a:rPr lang="en-US" dirty="0"/>
              <a:t> state – 20+% of resistant HTN – do not just rely on K (only 30% are low)</a:t>
            </a:r>
          </a:p>
          <a:p>
            <a:pPr lvl="1"/>
            <a:r>
              <a:rPr lang="en-US" dirty="0"/>
              <a:t>Bruits, &gt; 30% drop in GFR s/p ACE/ARB (RAS)</a:t>
            </a:r>
          </a:p>
          <a:p>
            <a:pPr lvl="1"/>
            <a:r>
              <a:rPr lang="en-US" dirty="0"/>
              <a:t>OSA – STOP BANG</a:t>
            </a:r>
          </a:p>
          <a:p>
            <a:pPr lvl="1"/>
            <a:r>
              <a:rPr lang="en-US" dirty="0"/>
              <a:t>substances (NSAIDS, ADHD meds, UDS, ETOH, smoking, tizanidine – chronic tizanidine withdrawal acts like clonidine withdrawal)</a:t>
            </a:r>
          </a:p>
          <a:p>
            <a:pPr lvl="1"/>
            <a:r>
              <a:rPr lang="en-US" dirty="0"/>
              <a:t>Hyperthyroidism</a:t>
            </a:r>
          </a:p>
          <a:p>
            <a:pPr lvl="1"/>
            <a:r>
              <a:rPr lang="en-US" dirty="0"/>
              <a:t>Pheochromocytoma (sure why not)</a:t>
            </a:r>
          </a:p>
          <a:p>
            <a:pPr lvl="1"/>
            <a:r>
              <a:rPr lang="en-US" dirty="0"/>
              <a:t>Subclinical </a:t>
            </a:r>
            <a:r>
              <a:rPr lang="en-US" dirty="0" err="1"/>
              <a:t>Cushings</a:t>
            </a:r>
            <a:r>
              <a:rPr lang="en-US" dirty="0"/>
              <a:t> (10% of pts w an adrenal incidentaloma have this)</a:t>
            </a:r>
          </a:p>
          <a:p>
            <a:pPr lvl="1"/>
            <a:endParaRPr lang="en-US" dirty="0"/>
          </a:p>
          <a:p>
            <a:pPr lvl="1"/>
            <a:endParaRPr lang="en-US" dirty="0"/>
          </a:p>
          <a:p>
            <a:pPr marL="457200" lvl="1" indent="0">
              <a:buNone/>
            </a:pPr>
            <a:endParaRPr lang="en-US" dirty="0"/>
          </a:p>
        </p:txBody>
      </p:sp>
    </p:spTree>
    <p:extLst>
      <p:ext uri="{BB962C8B-B14F-4D97-AF65-F5344CB8AC3E}">
        <p14:creationId xmlns:p14="http://schemas.microsoft.com/office/powerpoint/2010/main" val="3272254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BE087-D05C-2D6C-1FD4-8EC5A62E2C6F}"/>
              </a:ext>
            </a:extLst>
          </p:cNvPr>
          <p:cNvSpPr>
            <a:spLocks noGrp="1"/>
          </p:cNvSpPr>
          <p:nvPr>
            <p:ph type="title"/>
          </p:nvPr>
        </p:nvSpPr>
        <p:spPr/>
        <p:txBody>
          <a:bodyPr/>
          <a:lstStyle/>
          <a:p>
            <a:r>
              <a:rPr lang="en-US"/>
              <a:t>Hyperaldosteronism	</a:t>
            </a:r>
          </a:p>
        </p:txBody>
      </p:sp>
      <p:sp>
        <p:nvSpPr>
          <p:cNvPr id="3" name="Content Placeholder 2">
            <a:extLst>
              <a:ext uri="{FF2B5EF4-FFF2-40B4-BE49-F238E27FC236}">
                <a16:creationId xmlns:a16="http://schemas.microsoft.com/office/drawing/2014/main" id="{E166C1F0-97DF-0866-2C11-5050B2E1A6AB}"/>
              </a:ext>
            </a:extLst>
          </p:cNvPr>
          <p:cNvSpPr>
            <a:spLocks noGrp="1"/>
          </p:cNvSpPr>
          <p:nvPr>
            <p:ph idx="1"/>
          </p:nvPr>
        </p:nvSpPr>
        <p:spPr/>
        <p:txBody>
          <a:bodyPr/>
          <a:lstStyle/>
          <a:p>
            <a:r>
              <a:rPr lang="en-US" dirty="0"/>
              <a:t>20% of resistant HTN pts</a:t>
            </a:r>
          </a:p>
          <a:p>
            <a:r>
              <a:rPr lang="en-US" dirty="0"/>
              <a:t>K is only low in 30% of pts.  And we often use medications that will affect K </a:t>
            </a:r>
          </a:p>
          <a:p>
            <a:r>
              <a:rPr lang="en-US" dirty="0"/>
              <a:t>Check an </a:t>
            </a:r>
            <a:r>
              <a:rPr lang="en-US" dirty="0" err="1"/>
              <a:t>aldo</a:t>
            </a:r>
            <a:r>
              <a:rPr lang="en-US" dirty="0"/>
              <a:t> and renin.  Ratio &gt; 30 is suggestive</a:t>
            </a:r>
          </a:p>
          <a:p>
            <a:pPr lvl="1"/>
            <a:r>
              <a:rPr lang="en-US" dirty="0"/>
              <a:t>K must be </a:t>
            </a:r>
            <a:r>
              <a:rPr lang="en-US" dirty="0" err="1"/>
              <a:t>normalish</a:t>
            </a:r>
            <a:r>
              <a:rPr lang="en-US" dirty="0"/>
              <a:t> (ideally close to 4)! </a:t>
            </a:r>
          </a:p>
          <a:p>
            <a:pPr lvl="1"/>
            <a:r>
              <a:rPr lang="en-US" dirty="0"/>
              <a:t>No salt restrictions prior to testing</a:t>
            </a:r>
          </a:p>
          <a:p>
            <a:pPr lvl="1"/>
            <a:r>
              <a:rPr lang="en-US" dirty="0"/>
              <a:t>Measure in the AM</a:t>
            </a:r>
          </a:p>
          <a:p>
            <a:r>
              <a:rPr lang="en-US" dirty="0"/>
              <a:t>Can also check a renin activity level (should be low in the presence of elevated aldosterone) </a:t>
            </a:r>
          </a:p>
        </p:txBody>
      </p:sp>
    </p:spTree>
    <p:extLst>
      <p:ext uri="{BB962C8B-B14F-4D97-AF65-F5344CB8AC3E}">
        <p14:creationId xmlns:p14="http://schemas.microsoft.com/office/powerpoint/2010/main" val="1925473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E8332-EFD0-54F0-673D-AFE368DE4692}"/>
              </a:ext>
            </a:extLst>
          </p:cNvPr>
          <p:cNvSpPr>
            <a:spLocks noGrp="1"/>
          </p:cNvSpPr>
          <p:nvPr>
            <p:ph type="title"/>
          </p:nvPr>
        </p:nvSpPr>
        <p:spPr/>
        <p:txBody>
          <a:bodyPr/>
          <a:lstStyle/>
          <a:p>
            <a:r>
              <a:rPr lang="en-US" dirty="0"/>
              <a:t>Hyperaldosteronism	</a:t>
            </a:r>
          </a:p>
        </p:txBody>
      </p:sp>
      <p:sp>
        <p:nvSpPr>
          <p:cNvPr id="3" name="Content Placeholder 2">
            <a:extLst>
              <a:ext uri="{FF2B5EF4-FFF2-40B4-BE49-F238E27FC236}">
                <a16:creationId xmlns:a16="http://schemas.microsoft.com/office/drawing/2014/main" id="{9C11C5C2-B03E-C0E5-0888-88BA6F7C6913}"/>
              </a:ext>
            </a:extLst>
          </p:cNvPr>
          <p:cNvSpPr>
            <a:spLocks noGrp="1"/>
          </p:cNvSpPr>
          <p:nvPr>
            <p:ph idx="1"/>
          </p:nvPr>
        </p:nvSpPr>
        <p:spPr/>
        <p:txBody>
          <a:bodyPr>
            <a:normAutofit fontScale="70000" lnSpcReduction="20000"/>
          </a:bodyPr>
          <a:lstStyle/>
          <a:p>
            <a:r>
              <a:rPr lang="en-US" dirty="0"/>
              <a:t>The most current recommendations for workup from 2025 American College of Cardiology/American Heart Association (ACC/AHA) guidelines and the 2025 Endocrine Society Clinical Practice Guideline. </a:t>
            </a:r>
          </a:p>
          <a:p>
            <a:r>
              <a:rPr lang="en-US" dirty="0"/>
              <a:t>Ideally, mineralocorticoid receptor antagonists (MRAs) should be withdrawn for 4 weeks before testing, and ACE inhibitors/ARBs for 2 weeks if safe and feasible</a:t>
            </a:r>
          </a:p>
          <a:p>
            <a:r>
              <a:rPr lang="en-US" dirty="0"/>
              <a:t>Patients should have normal serum potassium and unrestricted salt intake before testing.</a:t>
            </a:r>
          </a:p>
          <a:p>
            <a:r>
              <a:rPr lang="en-US" dirty="0"/>
              <a:t> If medication withdrawal is not safe, the 2025 guidelines acknowledge that screening can sometimes be interpreted despite interfering medications. </a:t>
            </a:r>
          </a:p>
          <a:p>
            <a:r>
              <a:rPr lang="en-US" dirty="0"/>
              <a:t>If you have high index of suspicion: </a:t>
            </a:r>
          </a:p>
          <a:p>
            <a:pPr marL="457200" lvl="1" indent="0">
              <a:buNone/>
            </a:pPr>
            <a:r>
              <a:rPr lang="en-US" dirty="0"/>
              <a:t>1. Withdraw interfering medications for appropriate durations: beta-blocker and ARB for 2 weeks, diuretics (including triamterene) for 4 weeks </a:t>
            </a:r>
            <a:br>
              <a:rPr lang="en-US" dirty="0"/>
            </a:br>
            <a:r>
              <a:rPr lang="en-US" dirty="0"/>
              <a:t>2. Substitute with non-interfering agents during this period: non-dihydropyridine calcium channel blockers (verapamil), alpha-blockers (doxazosin, prazosin), or vasodilators (hydralazine)</a:t>
            </a:r>
          </a:p>
          <a:p>
            <a:pPr marL="457200" lvl="1" indent="0">
              <a:buNone/>
            </a:pPr>
            <a:r>
              <a:rPr lang="en-US" dirty="0"/>
              <a:t>3. Ensure normal potassium before repeat testing, as hypokalemia can falsely lower aldosterone </a:t>
            </a:r>
            <a:br>
              <a:rPr lang="en-US" dirty="0"/>
            </a:br>
            <a:r>
              <a:rPr lang="en-US" dirty="0"/>
              <a:t>4. Repeat ARR after medication adjustment </a:t>
            </a:r>
          </a:p>
        </p:txBody>
      </p:sp>
    </p:spTree>
    <p:extLst>
      <p:ext uri="{BB962C8B-B14F-4D97-AF65-F5344CB8AC3E}">
        <p14:creationId xmlns:p14="http://schemas.microsoft.com/office/powerpoint/2010/main" val="3656145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0DECD-1CE3-B703-72E0-A73BAE93F592}"/>
              </a:ext>
            </a:extLst>
          </p:cNvPr>
          <p:cNvSpPr>
            <a:spLocks noGrp="1"/>
          </p:cNvSpPr>
          <p:nvPr>
            <p:ph type="title"/>
          </p:nvPr>
        </p:nvSpPr>
        <p:spPr/>
        <p:txBody>
          <a:bodyPr/>
          <a:lstStyle/>
          <a:p>
            <a:r>
              <a:rPr lang="en-US" err="1"/>
              <a:t>Whats</a:t>
            </a:r>
            <a:r>
              <a:rPr lang="en-US"/>
              <a:t> coming next?</a:t>
            </a:r>
          </a:p>
        </p:txBody>
      </p:sp>
      <p:sp>
        <p:nvSpPr>
          <p:cNvPr id="3" name="Content Placeholder 2">
            <a:extLst>
              <a:ext uri="{FF2B5EF4-FFF2-40B4-BE49-F238E27FC236}">
                <a16:creationId xmlns:a16="http://schemas.microsoft.com/office/drawing/2014/main" id="{4F117D21-E14E-3FE9-B8AB-E92DF4D3996A}"/>
              </a:ext>
            </a:extLst>
          </p:cNvPr>
          <p:cNvSpPr>
            <a:spLocks noGrp="1"/>
          </p:cNvSpPr>
          <p:nvPr>
            <p:ph idx="1"/>
          </p:nvPr>
        </p:nvSpPr>
        <p:spPr/>
        <p:txBody>
          <a:bodyPr>
            <a:normAutofit/>
          </a:bodyPr>
          <a:lstStyle/>
          <a:p>
            <a:r>
              <a:rPr lang="en-US" dirty="0"/>
              <a:t>Aldosterone Synthase inhibitors (no hormonal effects, less </a:t>
            </a:r>
            <a:r>
              <a:rPr lang="en-US" dirty="0" err="1"/>
              <a:t>hyperK</a:t>
            </a:r>
            <a:r>
              <a:rPr lang="en-US" dirty="0"/>
              <a:t>) – 11 SBP reduction </a:t>
            </a:r>
          </a:p>
          <a:p>
            <a:r>
              <a:rPr lang="en-US" dirty="0"/>
              <a:t>Hepatic Angiotensinogen Inhibitor - </a:t>
            </a:r>
            <a:r>
              <a:rPr lang="en-US" dirty="0" err="1"/>
              <a:t>Zilebesiran</a:t>
            </a:r>
            <a:r>
              <a:rPr lang="en-US" dirty="0"/>
              <a:t> (Q6 </a:t>
            </a:r>
            <a:r>
              <a:rPr lang="en-US" dirty="0" err="1"/>
              <a:t>mo</a:t>
            </a:r>
            <a:r>
              <a:rPr lang="en-US" dirty="0"/>
              <a:t> injections)</a:t>
            </a:r>
          </a:p>
          <a:p>
            <a:pPr lvl="1"/>
            <a:r>
              <a:rPr lang="en-US" dirty="0"/>
              <a:t>Lowers bp by about 10SBP/5DBP x 6 months</a:t>
            </a:r>
          </a:p>
          <a:p>
            <a:pPr lvl="1"/>
            <a:r>
              <a:rPr lang="en-US" dirty="0"/>
              <a:t>Needs an antidote</a:t>
            </a:r>
          </a:p>
          <a:p>
            <a:r>
              <a:rPr lang="en-US" dirty="0"/>
              <a:t>Renal Denervation (catheter ablation for renal sympathetic nerves – up to 10 years of effect!)</a:t>
            </a:r>
          </a:p>
          <a:p>
            <a:pPr lvl="1"/>
            <a:r>
              <a:rPr lang="en-US" dirty="0"/>
              <a:t>Modest effects ~ 3-4 SBP </a:t>
            </a:r>
          </a:p>
        </p:txBody>
      </p:sp>
    </p:spTree>
    <p:extLst>
      <p:ext uri="{BB962C8B-B14F-4D97-AF65-F5344CB8AC3E}">
        <p14:creationId xmlns:p14="http://schemas.microsoft.com/office/powerpoint/2010/main" val="3105855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552CC-66C7-3013-F46C-CDEF597A8F1C}"/>
              </a:ext>
            </a:extLst>
          </p:cNvPr>
          <p:cNvSpPr>
            <a:spLocks noGrp="1"/>
          </p:cNvSpPr>
          <p:nvPr>
            <p:ph type="title"/>
          </p:nvPr>
        </p:nvSpPr>
        <p:spPr/>
        <p:txBody>
          <a:bodyPr/>
          <a:lstStyle/>
          <a:p>
            <a:r>
              <a:rPr lang="en-US" dirty="0"/>
              <a:t>Disclosure</a:t>
            </a:r>
            <a:br>
              <a:rPr lang="en-US" dirty="0"/>
            </a:br>
            <a:endParaRPr lang="en-US" dirty="0"/>
          </a:p>
        </p:txBody>
      </p:sp>
      <p:sp>
        <p:nvSpPr>
          <p:cNvPr id="3" name="Content Placeholder 2">
            <a:extLst>
              <a:ext uri="{FF2B5EF4-FFF2-40B4-BE49-F238E27FC236}">
                <a16:creationId xmlns:a16="http://schemas.microsoft.com/office/drawing/2014/main" id="{9D9A8076-D643-1613-0279-FB46C7B8619F}"/>
              </a:ext>
            </a:extLst>
          </p:cNvPr>
          <p:cNvSpPr>
            <a:spLocks noGrp="1"/>
          </p:cNvSpPr>
          <p:nvPr>
            <p:ph idx="1"/>
          </p:nvPr>
        </p:nvSpPr>
        <p:spPr/>
        <p:txBody>
          <a:bodyPr/>
          <a:lstStyle/>
          <a:p>
            <a:pPr marL="0" indent="0" algn="ctr">
              <a:buNone/>
            </a:pPr>
            <a:r>
              <a:rPr lang="en-US" b="1"/>
              <a:t>I </a:t>
            </a:r>
            <a:r>
              <a:rPr lang="en-US" b="1" dirty="0"/>
              <a:t>have no actual or potential conflict of</a:t>
            </a:r>
          </a:p>
          <a:p>
            <a:pPr marL="0" indent="0" algn="ctr">
              <a:buNone/>
            </a:pPr>
            <a:r>
              <a:rPr lang="en-US" b="1" dirty="0"/>
              <a:t>interest in relation to this</a:t>
            </a:r>
          </a:p>
          <a:p>
            <a:pPr marL="0" indent="0" algn="ctr">
              <a:buNone/>
            </a:pPr>
            <a:r>
              <a:rPr lang="en-US" b="1" dirty="0"/>
              <a:t>program/presentation.</a:t>
            </a:r>
            <a:endParaRPr lang="en-US" dirty="0"/>
          </a:p>
        </p:txBody>
      </p:sp>
    </p:spTree>
    <p:extLst>
      <p:ext uri="{BB962C8B-B14F-4D97-AF65-F5344CB8AC3E}">
        <p14:creationId xmlns:p14="http://schemas.microsoft.com/office/powerpoint/2010/main" val="2450727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D8228-3C37-37F9-517A-435B03FB44AD}"/>
              </a:ext>
            </a:extLst>
          </p:cNvPr>
          <p:cNvSpPr>
            <a:spLocks noGrp="1"/>
          </p:cNvSpPr>
          <p:nvPr>
            <p:ph type="title"/>
          </p:nvPr>
        </p:nvSpPr>
        <p:spPr/>
        <p:txBody>
          <a:bodyPr/>
          <a:lstStyle/>
          <a:p>
            <a:r>
              <a:rPr lang="en-US" dirty="0"/>
              <a:t>Take home points	</a:t>
            </a:r>
          </a:p>
        </p:txBody>
      </p:sp>
      <p:sp>
        <p:nvSpPr>
          <p:cNvPr id="3" name="Content Placeholder 2">
            <a:extLst>
              <a:ext uri="{FF2B5EF4-FFF2-40B4-BE49-F238E27FC236}">
                <a16:creationId xmlns:a16="http://schemas.microsoft.com/office/drawing/2014/main" id="{FF9D063E-2D57-BD1B-AFBD-ED33139EE257}"/>
              </a:ext>
            </a:extLst>
          </p:cNvPr>
          <p:cNvSpPr>
            <a:spLocks noGrp="1"/>
          </p:cNvSpPr>
          <p:nvPr>
            <p:ph sz="half" idx="1"/>
          </p:nvPr>
        </p:nvSpPr>
        <p:spPr/>
        <p:txBody>
          <a:bodyPr/>
          <a:lstStyle/>
          <a:p>
            <a:r>
              <a:rPr lang="en-US" dirty="0"/>
              <a:t>Start shifting that Overton window from 130/90 to 120/80</a:t>
            </a:r>
          </a:p>
          <a:p>
            <a:r>
              <a:rPr lang="en-US" dirty="0"/>
              <a:t>Start with low doses of multiple agents as first line (SCP are great for this)</a:t>
            </a:r>
          </a:p>
          <a:p>
            <a:r>
              <a:rPr lang="en-US" dirty="0"/>
              <a:t>Don’t forget about hyperaldosteronism</a:t>
            </a:r>
          </a:p>
        </p:txBody>
      </p:sp>
      <p:sp>
        <p:nvSpPr>
          <p:cNvPr id="4" name="Content Placeholder 3">
            <a:extLst>
              <a:ext uri="{FF2B5EF4-FFF2-40B4-BE49-F238E27FC236}">
                <a16:creationId xmlns:a16="http://schemas.microsoft.com/office/drawing/2014/main" id="{8DCBC008-996D-F607-41B6-2400F2E1B087}"/>
              </a:ext>
            </a:extLst>
          </p:cNvPr>
          <p:cNvSpPr>
            <a:spLocks noGrp="1"/>
          </p:cNvSpPr>
          <p:nvPr>
            <p:ph sz="half" idx="2"/>
          </p:nvPr>
        </p:nvSpPr>
        <p:spPr/>
        <p:txBody>
          <a:bodyPr/>
          <a:lstStyle/>
          <a:p>
            <a:r>
              <a:rPr lang="en-US" dirty="0"/>
              <a:t>Practice changes</a:t>
            </a:r>
          </a:p>
          <a:p>
            <a:pPr lvl="1"/>
            <a:r>
              <a:rPr lang="en-US" dirty="0"/>
              <a:t>Check a microalbumin on diagnosis</a:t>
            </a:r>
          </a:p>
          <a:p>
            <a:pPr lvl="1"/>
            <a:r>
              <a:rPr lang="en-US" dirty="0"/>
              <a:t>Use the PREVENT calculator instead of the PCEs</a:t>
            </a:r>
          </a:p>
        </p:txBody>
      </p:sp>
    </p:spTree>
    <p:extLst>
      <p:ext uri="{BB962C8B-B14F-4D97-AF65-F5344CB8AC3E}">
        <p14:creationId xmlns:p14="http://schemas.microsoft.com/office/powerpoint/2010/main" val="35104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D7F5F9-A006-A82D-128F-BEA213376A5E}"/>
              </a:ext>
            </a:extLst>
          </p:cNvPr>
          <p:cNvSpPr>
            <a:spLocks noGrp="1"/>
          </p:cNvSpPr>
          <p:nvPr>
            <p:ph type="title"/>
          </p:nvPr>
        </p:nvSpPr>
        <p:spPr/>
        <p:txBody>
          <a:bodyPr/>
          <a:lstStyle/>
          <a:p>
            <a:pPr algn="ctr"/>
            <a:r>
              <a:rPr lang="en-US" dirty="0"/>
              <a:t>THANK YOU</a:t>
            </a:r>
            <a:br>
              <a:rPr lang="en-US" dirty="0"/>
            </a:br>
            <a:endParaRPr lang="en-US" dirty="0"/>
          </a:p>
        </p:txBody>
      </p:sp>
      <p:sp>
        <p:nvSpPr>
          <p:cNvPr id="6" name="Text Placeholder 5">
            <a:extLst>
              <a:ext uri="{FF2B5EF4-FFF2-40B4-BE49-F238E27FC236}">
                <a16:creationId xmlns:a16="http://schemas.microsoft.com/office/drawing/2014/main" id="{111B01DF-7D4A-FD09-6222-A529FF39F88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02310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A2C70-200E-D075-EACB-2007783C3080}"/>
              </a:ext>
            </a:extLst>
          </p:cNvPr>
          <p:cNvSpPr>
            <a:spLocks noGrp="1"/>
          </p:cNvSpPr>
          <p:nvPr>
            <p:ph type="title"/>
          </p:nvPr>
        </p:nvSpPr>
        <p:spPr/>
        <p:txBody>
          <a:bodyPr/>
          <a:lstStyle/>
          <a:p>
            <a:r>
              <a:rPr lang="en-US"/>
              <a:t>CURRENT ACA/AHA GUIDELINES	</a:t>
            </a:r>
          </a:p>
        </p:txBody>
      </p:sp>
      <p:sp>
        <p:nvSpPr>
          <p:cNvPr id="3" name="Content Placeholder 2">
            <a:extLst>
              <a:ext uri="{FF2B5EF4-FFF2-40B4-BE49-F238E27FC236}">
                <a16:creationId xmlns:a16="http://schemas.microsoft.com/office/drawing/2014/main" id="{99FD7619-9898-7EBF-CE85-9B07D901E97D}"/>
              </a:ext>
            </a:extLst>
          </p:cNvPr>
          <p:cNvSpPr>
            <a:spLocks noGrp="1"/>
          </p:cNvSpPr>
          <p:nvPr>
            <p:ph idx="1"/>
          </p:nvPr>
        </p:nvSpPr>
        <p:spPr/>
        <p:txBody>
          <a:bodyPr>
            <a:normAutofit fontScale="92500" lnSpcReduction="20000"/>
          </a:bodyPr>
          <a:lstStyle/>
          <a:p>
            <a:r>
              <a:rPr lang="en-US" b="1" dirty="0"/>
              <a:t>BP Classification:</a:t>
            </a:r>
            <a:endParaRPr lang="en-US" dirty="0"/>
          </a:p>
          <a:p>
            <a:pPr lvl="1"/>
            <a:r>
              <a:rPr lang="en-US" dirty="0"/>
              <a:t>Normal: &lt;120/80 mm Hg</a:t>
            </a:r>
          </a:p>
          <a:p>
            <a:pPr lvl="1"/>
            <a:r>
              <a:rPr lang="en-US" dirty="0"/>
              <a:t>Elevated: 120–129/&lt;80 mm Hg</a:t>
            </a:r>
          </a:p>
          <a:p>
            <a:pPr lvl="1"/>
            <a:r>
              <a:rPr lang="en-US" dirty="0"/>
              <a:t>Stage 1 hypertension: 130–139/80–89 mm Hg</a:t>
            </a:r>
          </a:p>
          <a:p>
            <a:pPr lvl="1"/>
            <a:r>
              <a:rPr lang="en-US" dirty="0"/>
              <a:t>Stage 2 hypertension: ≥140/90 mm Hg</a:t>
            </a:r>
          </a:p>
          <a:p>
            <a:r>
              <a:rPr lang="en-US" b="1" dirty="0"/>
              <a:t>Treatment Thresholds and Goals:</a:t>
            </a:r>
            <a:endParaRPr lang="en-US" dirty="0"/>
          </a:p>
          <a:p>
            <a:pPr lvl="1"/>
            <a:r>
              <a:rPr lang="en-US" dirty="0"/>
              <a:t>The overarching BP treatment goal is &lt;130/80 mm Hg for all adults, </a:t>
            </a:r>
            <a:r>
              <a:rPr lang="en-US" b="1" dirty="0"/>
              <a:t>with individualized considerations for those with limited life expectancy, institutional care, or pregnancy</a:t>
            </a:r>
            <a:r>
              <a:rPr lang="en-US" dirty="0"/>
              <a:t>.</a:t>
            </a:r>
            <a:r>
              <a:rPr lang="en-US" b="1" baseline="30000" dirty="0"/>
              <a:t> </a:t>
            </a:r>
          </a:p>
          <a:p>
            <a:pPr lvl="1"/>
            <a:r>
              <a:rPr lang="en-US" dirty="0"/>
              <a:t>Initiate antihypertensive medication for all adults with BP ≥140/90 mm Hg, and for those with BP ≥130/80 mm Hg who have clinical CVD, prior stroke, diabetes, CKD, or a 10-year CVD risk ≥7.5% (new PREVENT* calculator)</a:t>
            </a:r>
          </a:p>
          <a:p>
            <a:pPr lvl="1"/>
            <a:r>
              <a:rPr lang="en-US" dirty="0"/>
              <a:t>For adults with BP ≥130/80 mm Hg and lower CVD risk), start medication if BP remains elevated after 3–6 months of lifestyle modification.</a:t>
            </a:r>
          </a:p>
          <a:p>
            <a:endParaRPr lang="en-US" dirty="0"/>
          </a:p>
        </p:txBody>
      </p:sp>
    </p:spTree>
    <p:extLst>
      <p:ext uri="{BB962C8B-B14F-4D97-AF65-F5344CB8AC3E}">
        <p14:creationId xmlns:p14="http://schemas.microsoft.com/office/powerpoint/2010/main" val="1856562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3E03A-27FA-21E0-0E3D-E821734F2FBE}"/>
              </a:ext>
            </a:extLst>
          </p:cNvPr>
          <p:cNvSpPr>
            <a:spLocks noGrp="1"/>
          </p:cNvSpPr>
          <p:nvPr>
            <p:ph type="title"/>
          </p:nvPr>
        </p:nvSpPr>
        <p:spPr/>
        <p:txBody>
          <a:bodyPr/>
          <a:lstStyle/>
          <a:p>
            <a:r>
              <a:rPr lang="en-US" dirty="0"/>
              <a:t>What is the new PREVENT calculator?	</a:t>
            </a:r>
          </a:p>
        </p:txBody>
      </p:sp>
      <p:sp>
        <p:nvSpPr>
          <p:cNvPr id="3" name="Content Placeholder 2">
            <a:extLst>
              <a:ext uri="{FF2B5EF4-FFF2-40B4-BE49-F238E27FC236}">
                <a16:creationId xmlns:a16="http://schemas.microsoft.com/office/drawing/2014/main" id="{28869022-B832-0FC6-54D8-C0AEBFA3CDED}"/>
              </a:ext>
            </a:extLst>
          </p:cNvPr>
          <p:cNvSpPr>
            <a:spLocks noGrp="1"/>
          </p:cNvSpPr>
          <p:nvPr>
            <p:ph sz="half" idx="1"/>
          </p:nvPr>
        </p:nvSpPr>
        <p:spPr/>
        <p:txBody>
          <a:bodyPr/>
          <a:lstStyle/>
          <a:p>
            <a:r>
              <a:rPr lang="en-US" dirty="0"/>
              <a:t>This is the new calculator that was rolled out by AHA in 2023</a:t>
            </a:r>
          </a:p>
          <a:p>
            <a:r>
              <a:rPr lang="en-US" dirty="0"/>
              <a:t>More accurate predictive model which is race free, incorporates GFR, and has an expanded age range (30-79) and can also be used to prevent ASCVD + Heart Failure</a:t>
            </a:r>
          </a:p>
          <a:p>
            <a:r>
              <a:rPr lang="en-US" dirty="0"/>
              <a:t>Available on the AHA.org website</a:t>
            </a:r>
          </a:p>
          <a:p>
            <a:endParaRPr lang="en-US" dirty="0"/>
          </a:p>
        </p:txBody>
      </p:sp>
      <p:pic>
        <p:nvPicPr>
          <p:cNvPr id="1026" name="Picture 2">
            <a:extLst>
              <a:ext uri="{FF2B5EF4-FFF2-40B4-BE49-F238E27FC236}">
                <a16:creationId xmlns:a16="http://schemas.microsoft.com/office/drawing/2014/main" id="{CEAE3454-606D-1198-0872-79F15BC75BE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29925" y="1825625"/>
            <a:ext cx="446614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280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0F0B0-CA50-AE03-C2F1-4DB922A9480F}"/>
              </a:ext>
            </a:extLst>
          </p:cNvPr>
          <p:cNvSpPr>
            <a:spLocks noGrp="1"/>
          </p:cNvSpPr>
          <p:nvPr>
            <p:ph type="title"/>
          </p:nvPr>
        </p:nvSpPr>
        <p:spPr/>
        <p:txBody>
          <a:bodyPr/>
          <a:lstStyle/>
          <a:p>
            <a:r>
              <a:rPr lang="en-US" dirty="0"/>
              <a:t>How did we get these guidelines	</a:t>
            </a:r>
          </a:p>
        </p:txBody>
      </p:sp>
      <p:sp>
        <p:nvSpPr>
          <p:cNvPr id="3" name="Content Placeholder 2">
            <a:extLst>
              <a:ext uri="{FF2B5EF4-FFF2-40B4-BE49-F238E27FC236}">
                <a16:creationId xmlns:a16="http://schemas.microsoft.com/office/drawing/2014/main" id="{66849E90-F856-3F00-800D-19D35D49E7CB}"/>
              </a:ext>
            </a:extLst>
          </p:cNvPr>
          <p:cNvSpPr>
            <a:spLocks noGrp="1"/>
          </p:cNvSpPr>
          <p:nvPr>
            <p:ph idx="1"/>
          </p:nvPr>
        </p:nvSpPr>
        <p:spPr/>
        <p:txBody>
          <a:bodyPr>
            <a:normAutofit fontScale="62500" lnSpcReduction="20000"/>
          </a:bodyPr>
          <a:lstStyle/>
          <a:p>
            <a:r>
              <a:rPr lang="en-US" dirty="0"/>
              <a:t>ACCORD trial –2009*</a:t>
            </a:r>
          </a:p>
          <a:p>
            <a:pPr lvl="1"/>
            <a:r>
              <a:rPr lang="en-US" dirty="0"/>
              <a:t>4700 pts with diabetes.  Stroke was not an exclusionary factor</a:t>
            </a:r>
          </a:p>
          <a:p>
            <a:pPr lvl="1"/>
            <a:r>
              <a:rPr lang="en-US" dirty="0"/>
              <a:t>NO RRR in primary endpoints w lower BP but we did get a 41% RRR in more strokes</a:t>
            </a:r>
          </a:p>
          <a:p>
            <a:r>
              <a:rPr lang="en-US" dirty="0"/>
              <a:t>SPRINT trial -- 2016 </a:t>
            </a:r>
          </a:p>
          <a:p>
            <a:pPr lvl="1"/>
            <a:r>
              <a:rPr lang="en-US" dirty="0"/>
              <a:t>9000 pts &gt; 50 </a:t>
            </a:r>
            <a:r>
              <a:rPr lang="en-US" dirty="0" err="1"/>
              <a:t>yo</a:t>
            </a:r>
            <a:r>
              <a:rPr lang="en-US" dirty="0"/>
              <a:t>.  no DM.  no prior stroke</a:t>
            </a:r>
          </a:p>
          <a:p>
            <a:pPr lvl="1"/>
            <a:r>
              <a:rPr lang="en-US" dirty="0"/>
              <a:t>Pushing to 120 is better than 140 w 25% RRR for primary endpoints (MI, ACS, stroke, heart failure, or CV death)</a:t>
            </a:r>
          </a:p>
          <a:p>
            <a:r>
              <a:rPr lang="en-US" dirty="0"/>
              <a:t>STEP trial (not to be confused w the STEP semaglutide trial) --2020</a:t>
            </a:r>
          </a:p>
          <a:p>
            <a:pPr lvl="1"/>
            <a:r>
              <a:rPr lang="en-US" dirty="0"/>
              <a:t>8500 Chinese pts.  60-80 </a:t>
            </a:r>
            <a:r>
              <a:rPr lang="en-US" dirty="0" err="1"/>
              <a:t>yo</a:t>
            </a:r>
            <a:r>
              <a:rPr lang="en-US" dirty="0"/>
              <a:t>.   18% DM.  No prior stroke</a:t>
            </a:r>
          </a:p>
          <a:p>
            <a:pPr lvl="1"/>
            <a:r>
              <a:rPr lang="en-US" dirty="0"/>
              <a:t>Pushing 120 over 140 shows a 26% RRR in primary endpoints (stroke, ACS, heart failure, revascularization, atrial fibrillation, or CV death)</a:t>
            </a:r>
          </a:p>
          <a:p>
            <a:r>
              <a:rPr lang="en-US" dirty="0"/>
              <a:t>BPROAD – 2025</a:t>
            </a:r>
          </a:p>
          <a:p>
            <a:pPr lvl="1"/>
            <a:r>
              <a:rPr lang="en-US" dirty="0"/>
              <a:t>12k Chinese pt &gt; 50 with DM  (RCT)</a:t>
            </a:r>
          </a:p>
          <a:p>
            <a:pPr lvl="1"/>
            <a:r>
              <a:rPr lang="en-US" dirty="0"/>
              <a:t>~21% RRR in primary cardiac endpoints in DM pts (AMI, stroke, HF, SCD) w intensive control</a:t>
            </a:r>
          </a:p>
          <a:p>
            <a:r>
              <a:rPr lang="en-US" dirty="0"/>
              <a:t>All studies did show RRI in AKI, hypotension, falls, and electrolyte abnormalities in the intensive control group.  Be mindful of frail pts who are high risk for bad outcomes for falls!  Use your clinical judgement</a:t>
            </a:r>
          </a:p>
        </p:txBody>
      </p:sp>
    </p:spTree>
    <p:extLst>
      <p:ext uri="{BB962C8B-B14F-4D97-AF65-F5344CB8AC3E}">
        <p14:creationId xmlns:p14="http://schemas.microsoft.com/office/powerpoint/2010/main" val="2850566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E1F94-B0D1-AE75-6A5A-0116F5F6869B}"/>
              </a:ext>
            </a:extLst>
          </p:cNvPr>
          <p:cNvSpPr>
            <a:spLocks noGrp="1"/>
          </p:cNvSpPr>
          <p:nvPr>
            <p:ph type="title"/>
          </p:nvPr>
        </p:nvSpPr>
        <p:spPr/>
        <p:txBody>
          <a:bodyPr/>
          <a:lstStyle/>
          <a:p>
            <a:r>
              <a:rPr lang="en-US" dirty="0"/>
              <a:t>Initial workup	</a:t>
            </a:r>
          </a:p>
        </p:txBody>
      </p:sp>
      <p:sp>
        <p:nvSpPr>
          <p:cNvPr id="3" name="Content Placeholder 2">
            <a:extLst>
              <a:ext uri="{FF2B5EF4-FFF2-40B4-BE49-F238E27FC236}">
                <a16:creationId xmlns:a16="http://schemas.microsoft.com/office/drawing/2014/main" id="{48DF894F-2F15-14A6-8C44-6E529C36196A}"/>
              </a:ext>
            </a:extLst>
          </p:cNvPr>
          <p:cNvSpPr>
            <a:spLocks noGrp="1"/>
          </p:cNvSpPr>
          <p:nvPr>
            <p:ph idx="1"/>
          </p:nvPr>
        </p:nvSpPr>
        <p:spPr/>
        <p:txBody>
          <a:bodyPr>
            <a:normAutofit lnSpcReduction="10000"/>
          </a:bodyPr>
          <a:lstStyle/>
          <a:p>
            <a:r>
              <a:rPr lang="en-US" dirty="0"/>
              <a:t>CBC</a:t>
            </a:r>
          </a:p>
          <a:p>
            <a:r>
              <a:rPr lang="en-US" dirty="0"/>
              <a:t>CMP </a:t>
            </a:r>
          </a:p>
          <a:p>
            <a:r>
              <a:rPr lang="en-US" dirty="0"/>
              <a:t>Lipids</a:t>
            </a:r>
          </a:p>
          <a:p>
            <a:r>
              <a:rPr lang="en-US" dirty="0"/>
              <a:t>A1C</a:t>
            </a:r>
          </a:p>
          <a:p>
            <a:r>
              <a:rPr lang="en-US" dirty="0"/>
              <a:t>TSH</a:t>
            </a:r>
          </a:p>
          <a:p>
            <a:r>
              <a:rPr lang="en-US" dirty="0"/>
              <a:t>UA</a:t>
            </a:r>
          </a:p>
          <a:p>
            <a:r>
              <a:rPr lang="en-US" dirty="0"/>
              <a:t>Microalbumin </a:t>
            </a:r>
            <a:r>
              <a:rPr lang="en-US" dirty="0">
                <a:sym typeface="Wingdings" panose="05000000000000000000" pitchFamily="2" charset="2"/>
              </a:rPr>
              <a:t> this is new</a:t>
            </a:r>
          </a:p>
          <a:p>
            <a:r>
              <a:rPr lang="en-US" dirty="0">
                <a:sym typeface="Wingdings" panose="05000000000000000000" pitchFamily="2" charset="2"/>
              </a:rPr>
              <a:t>Aldosterone/Renin*  was considered, is on the EU guidelines, but did not make it into this most recent round of guidelines</a:t>
            </a:r>
            <a:endParaRPr lang="en-US" dirty="0"/>
          </a:p>
        </p:txBody>
      </p:sp>
    </p:spTree>
    <p:extLst>
      <p:ext uri="{BB962C8B-B14F-4D97-AF65-F5344CB8AC3E}">
        <p14:creationId xmlns:p14="http://schemas.microsoft.com/office/powerpoint/2010/main" val="2397267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AE5EA-1FE3-048E-B037-5A39C79D5DAE}"/>
              </a:ext>
            </a:extLst>
          </p:cNvPr>
          <p:cNvSpPr>
            <a:spLocks noGrp="1"/>
          </p:cNvSpPr>
          <p:nvPr>
            <p:ph type="title"/>
          </p:nvPr>
        </p:nvSpPr>
        <p:spPr/>
        <p:txBody>
          <a:bodyPr/>
          <a:lstStyle/>
          <a:p>
            <a:r>
              <a:rPr lang="en-US" dirty="0"/>
              <a:t>Lifestyle Recommendations	</a:t>
            </a:r>
          </a:p>
        </p:txBody>
      </p:sp>
      <p:sp>
        <p:nvSpPr>
          <p:cNvPr id="3" name="Content Placeholder 2">
            <a:extLst>
              <a:ext uri="{FF2B5EF4-FFF2-40B4-BE49-F238E27FC236}">
                <a16:creationId xmlns:a16="http://schemas.microsoft.com/office/drawing/2014/main" id="{49BFEC10-6F83-727D-B011-576F6B1A46C9}"/>
              </a:ext>
            </a:extLst>
          </p:cNvPr>
          <p:cNvSpPr>
            <a:spLocks noGrp="1"/>
          </p:cNvSpPr>
          <p:nvPr>
            <p:ph sz="half" idx="1"/>
          </p:nvPr>
        </p:nvSpPr>
        <p:spPr/>
        <p:txBody>
          <a:bodyPr>
            <a:normAutofit/>
          </a:bodyPr>
          <a:lstStyle/>
          <a:p>
            <a:pPr>
              <a:spcBef>
                <a:spcPts val="500"/>
              </a:spcBef>
              <a:defRPr/>
            </a:pPr>
            <a:r>
              <a:rPr kumimoji="0" lang="en-US" sz="1900" b="0" i="0" u="none" strike="noStrike" kern="1200" cap="none" spc="0" normalizeH="0" baseline="0" noProof="0" dirty="0">
                <a:ln>
                  <a:noFill/>
                </a:ln>
                <a:solidFill>
                  <a:prstClr val="black"/>
                </a:solidFill>
                <a:effectLst/>
                <a:uLnTx/>
                <a:uFillTx/>
                <a:latin typeface="Aptos" panose="02110004020202020204"/>
                <a:ea typeface="+mn-ea"/>
                <a:cs typeface="+mn-cs"/>
              </a:rPr>
              <a:t>Strongly recommended for all adults: weight management, heart-healthy diet (e.g., DASH), sodium reduction (average intake is 3.5g/day), increased potassium - unless contraindicated</a:t>
            </a:r>
          </a:p>
          <a:p>
            <a:pPr>
              <a:spcBef>
                <a:spcPts val="500"/>
              </a:spcBef>
              <a:defRPr/>
            </a:pPr>
            <a:r>
              <a:rPr lang="en-US" sz="1900" dirty="0">
                <a:solidFill>
                  <a:prstClr val="black"/>
                </a:solidFill>
                <a:latin typeface="Aptos" panose="02110004020202020204"/>
              </a:rPr>
              <a:t>R</a:t>
            </a:r>
            <a:r>
              <a:rPr kumimoji="0" lang="en-US" sz="1900" b="0" i="0" u="none" strike="noStrike" kern="1200" cap="none" spc="0" normalizeH="0" baseline="0" noProof="0" dirty="0" err="1">
                <a:ln>
                  <a:noFill/>
                </a:ln>
                <a:solidFill>
                  <a:prstClr val="black"/>
                </a:solidFill>
                <a:effectLst/>
                <a:uLnTx/>
                <a:uFillTx/>
                <a:latin typeface="Aptos" panose="02110004020202020204"/>
                <a:ea typeface="+mn-ea"/>
                <a:cs typeface="+mn-cs"/>
              </a:rPr>
              <a:t>egular</a:t>
            </a:r>
            <a:r>
              <a:rPr kumimoji="0" lang="en-US" sz="1900" b="0" i="0" u="none" strike="noStrike" kern="1200" cap="none" spc="0" normalizeH="0" baseline="0" noProof="0" dirty="0">
                <a:ln>
                  <a:noFill/>
                </a:ln>
                <a:solidFill>
                  <a:prstClr val="black"/>
                </a:solidFill>
                <a:effectLst/>
                <a:uLnTx/>
                <a:uFillTx/>
                <a:latin typeface="Aptos" panose="02110004020202020204"/>
                <a:ea typeface="+mn-ea"/>
                <a:cs typeface="+mn-cs"/>
              </a:rPr>
              <a:t> physical activity, stress management, and NO alcohol (US vs EU/CAN guidelines).</a:t>
            </a:r>
          </a:p>
          <a:p>
            <a:pPr lvl="1">
              <a:defRPr/>
            </a:pPr>
            <a:r>
              <a:rPr kumimoji="0" lang="en-US" sz="1700" b="0" i="0" u="none" strike="noStrike" kern="1200" cap="none" spc="0" normalizeH="0" baseline="0" noProof="0" dirty="0">
                <a:ln>
                  <a:noFill/>
                </a:ln>
                <a:solidFill>
                  <a:prstClr val="black"/>
                </a:solidFill>
                <a:effectLst/>
                <a:uLnTx/>
                <a:uFillTx/>
                <a:latin typeface="Aptos" panose="02110004020202020204"/>
                <a:ea typeface="+mn-ea"/>
                <a:cs typeface="+mn-cs"/>
              </a:rPr>
              <a:t>ACC/AHA want 150 mins of aerobic exercise a week </a:t>
            </a:r>
          </a:p>
          <a:p>
            <a:pPr lvl="1">
              <a:defRPr/>
            </a:pPr>
            <a:r>
              <a:rPr kumimoji="0" lang="en-US" sz="1700" b="0" i="0" u="none" strike="noStrike" kern="1200" cap="none" spc="0" normalizeH="0" baseline="0" noProof="0" dirty="0">
                <a:ln>
                  <a:noFill/>
                </a:ln>
                <a:solidFill>
                  <a:prstClr val="black"/>
                </a:solidFill>
                <a:effectLst/>
                <a:uLnTx/>
                <a:uFillTx/>
                <a:latin typeface="Aptos" panose="02110004020202020204"/>
                <a:ea typeface="+mn-ea"/>
                <a:cs typeface="+mn-cs"/>
              </a:rPr>
              <a:t>AND 2 sessions of resistance training a week</a:t>
            </a:r>
          </a:p>
          <a:p>
            <a:pPr lvl="1">
              <a:defRPr/>
            </a:pPr>
            <a:r>
              <a:rPr kumimoji="0" lang="en-US" sz="1700" b="0" i="0" u="none" strike="noStrike" kern="1200" cap="none" spc="0" normalizeH="0" baseline="0" noProof="0" dirty="0">
                <a:ln>
                  <a:noFill/>
                </a:ln>
                <a:solidFill>
                  <a:prstClr val="black"/>
                </a:solidFill>
                <a:effectLst/>
                <a:uLnTx/>
                <a:uFillTx/>
                <a:latin typeface="Aptos" panose="02110004020202020204"/>
                <a:ea typeface="+mn-ea"/>
                <a:cs typeface="+mn-cs"/>
              </a:rPr>
              <a:t>Salt reduction and increased K intake(</a:t>
            </a:r>
            <a:r>
              <a:rPr kumimoji="0" lang="en-US" sz="1700" b="0" i="0" u="none" strike="noStrike" kern="1200" cap="none" spc="0" normalizeH="0" baseline="0" noProof="0" dirty="0" err="1">
                <a:ln>
                  <a:noFill/>
                </a:ln>
                <a:solidFill>
                  <a:prstClr val="black"/>
                </a:solidFill>
                <a:effectLst/>
                <a:uLnTx/>
                <a:uFillTx/>
                <a:latin typeface="Aptos" panose="02110004020202020204"/>
                <a:ea typeface="+mn-ea"/>
                <a:cs typeface="+mn-cs"/>
              </a:rPr>
              <a:t>SSaSS</a:t>
            </a:r>
            <a:r>
              <a:rPr kumimoji="0" lang="en-US" sz="1700" b="0" i="0" u="none" strike="noStrike" kern="1200" cap="none" spc="0" normalizeH="0" baseline="0" noProof="0" dirty="0">
                <a:ln>
                  <a:noFill/>
                </a:ln>
                <a:solidFill>
                  <a:prstClr val="black"/>
                </a:solidFill>
                <a:effectLst/>
                <a:uLnTx/>
                <a:uFillTx/>
                <a:latin typeface="Aptos" panose="02110004020202020204"/>
                <a:ea typeface="+mn-ea"/>
                <a:cs typeface="+mn-cs"/>
              </a:rPr>
              <a:t> study)</a:t>
            </a:r>
          </a:p>
          <a:p>
            <a:pPr lvl="2">
              <a:defRPr/>
            </a:pPr>
            <a:r>
              <a:rPr lang="en-US" sz="1700" dirty="0"/>
              <a:t>14% relative reduction in stroke risk</a:t>
            </a:r>
          </a:p>
          <a:p>
            <a:pPr lvl="2">
              <a:defRPr/>
            </a:pPr>
            <a:r>
              <a:rPr lang="en-US" sz="1700" dirty="0"/>
              <a:t> 13% reduction in major cardiovascular events</a:t>
            </a:r>
          </a:p>
          <a:p>
            <a:pPr lvl="2">
              <a:defRPr/>
            </a:pPr>
            <a:r>
              <a:rPr lang="en-US" sz="1700" dirty="0"/>
              <a:t>12% reduction in all-cause mortality</a:t>
            </a:r>
            <a:endParaRPr kumimoji="0" lang="en-US" sz="1700" i="0" u="none" strike="noStrike" kern="1200" cap="none" spc="0" normalizeH="0" baseline="0" noProof="0" dirty="0">
              <a:ln>
                <a:noFill/>
              </a:ln>
              <a:solidFill>
                <a:prstClr val="black"/>
              </a:solidFill>
              <a:effectLst/>
              <a:uLnTx/>
              <a:uFillTx/>
              <a:latin typeface="Aptos" panose="02110004020202020204"/>
              <a:ea typeface="+mn-ea"/>
              <a:cs typeface="+mn-cs"/>
            </a:endParaRPr>
          </a:p>
          <a:p>
            <a:endParaRPr lang="en-US" dirty="0"/>
          </a:p>
        </p:txBody>
      </p:sp>
      <p:pic>
        <p:nvPicPr>
          <p:cNvPr id="6" name="Content Placeholder 5">
            <a:extLst>
              <a:ext uri="{FF2B5EF4-FFF2-40B4-BE49-F238E27FC236}">
                <a16:creationId xmlns:a16="http://schemas.microsoft.com/office/drawing/2014/main" id="{4EEC0835-4BA0-CB48-AEA0-6DDBE95B6E75}"/>
              </a:ext>
            </a:extLst>
          </p:cNvPr>
          <p:cNvPicPr>
            <a:picLocks noGrp="1" noChangeAspect="1"/>
          </p:cNvPicPr>
          <p:nvPr>
            <p:ph sz="half" idx="2"/>
          </p:nvPr>
        </p:nvPicPr>
        <p:blipFill>
          <a:blip r:embed="rId3"/>
          <a:stretch>
            <a:fillRect/>
          </a:stretch>
        </p:blipFill>
        <p:spPr>
          <a:xfrm>
            <a:off x="6172200" y="2006457"/>
            <a:ext cx="5181600" cy="3989674"/>
          </a:xfrm>
          <a:prstGeom prst="rect">
            <a:avLst/>
          </a:prstGeom>
        </p:spPr>
      </p:pic>
    </p:spTree>
    <p:extLst>
      <p:ext uri="{BB962C8B-B14F-4D97-AF65-F5344CB8AC3E}">
        <p14:creationId xmlns:p14="http://schemas.microsoft.com/office/powerpoint/2010/main" val="3290534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39956-1469-49BD-44B0-83154A13133E}"/>
              </a:ext>
            </a:extLst>
          </p:cNvPr>
          <p:cNvSpPr>
            <a:spLocks noGrp="1"/>
          </p:cNvSpPr>
          <p:nvPr>
            <p:ph type="title"/>
          </p:nvPr>
        </p:nvSpPr>
        <p:spPr/>
        <p:txBody>
          <a:bodyPr/>
          <a:lstStyle/>
          <a:p>
            <a:r>
              <a:rPr lang="en-US"/>
              <a:t>WHERE TO START	</a:t>
            </a:r>
          </a:p>
        </p:txBody>
      </p:sp>
      <p:sp>
        <p:nvSpPr>
          <p:cNvPr id="3" name="Content Placeholder 2">
            <a:extLst>
              <a:ext uri="{FF2B5EF4-FFF2-40B4-BE49-F238E27FC236}">
                <a16:creationId xmlns:a16="http://schemas.microsoft.com/office/drawing/2014/main" id="{F94FACAA-7E05-9F78-124E-DD4AA4D7712C}"/>
              </a:ext>
            </a:extLst>
          </p:cNvPr>
          <p:cNvSpPr>
            <a:spLocks noGrp="1"/>
          </p:cNvSpPr>
          <p:nvPr>
            <p:ph idx="1"/>
          </p:nvPr>
        </p:nvSpPr>
        <p:spPr/>
        <p:txBody>
          <a:bodyPr>
            <a:normAutofit fontScale="92500" lnSpcReduction="10000"/>
          </a:bodyPr>
          <a:lstStyle/>
          <a:p>
            <a:r>
              <a:rPr lang="en-US" dirty="0"/>
              <a:t>For stage 2 hypertension, initiate two first-line agents from different classes, preferably as a single-pill combination</a:t>
            </a:r>
          </a:p>
          <a:p>
            <a:pPr lvl="1"/>
            <a:r>
              <a:rPr lang="en-US" dirty="0"/>
              <a:t>First line: ACE/ARB, Thiazide, CCB</a:t>
            </a:r>
          </a:p>
          <a:p>
            <a:pPr lvl="2"/>
            <a:r>
              <a:rPr lang="en-US" dirty="0"/>
              <a:t>Accomplish trial (2008) shows that benazepril amlodipine is superior to benazepril HCTZ (20% RRR for end point CVD, 48% less </a:t>
            </a:r>
            <a:r>
              <a:rPr lang="en-US" dirty="0" err="1"/>
              <a:t>ckd</a:t>
            </a:r>
            <a:r>
              <a:rPr lang="en-US" dirty="0"/>
              <a:t> progression) – even at similar BPs</a:t>
            </a:r>
          </a:p>
          <a:p>
            <a:pPr lvl="2"/>
            <a:r>
              <a:rPr lang="en-US" dirty="0"/>
              <a:t>Single Pill Combo meds are better!</a:t>
            </a:r>
          </a:p>
          <a:p>
            <a:pPr lvl="3"/>
            <a:r>
              <a:rPr lang="en-US" dirty="0"/>
              <a:t>START study 2023 shows significant RRR in hospitalization and all cause mortality and better compliance over individual pills (retrospective study of 58k pts)</a:t>
            </a:r>
          </a:p>
          <a:p>
            <a:pPr lvl="3"/>
            <a:r>
              <a:rPr lang="en-US" dirty="0"/>
              <a:t>Another 2021 meta-analysis shows SPC (-4 SBP/ -1.5 DBP) over equivalent individual pills with better compliance</a:t>
            </a:r>
          </a:p>
          <a:p>
            <a:pPr lvl="3"/>
            <a:r>
              <a:rPr lang="en-US" dirty="0" err="1"/>
              <a:t>Olme</a:t>
            </a:r>
            <a:r>
              <a:rPr lang="en-US" dirty="0"/>
              <a:t>/</a:t>
            </a:r>
            <a:r>
              <a:rPr lang="en-US" dirty="0" err="1"/>
              <a:t>Valsartan+amlo+HCTZ</a:t>
            </a:r>
            <a:r>
              <a:rPr lang="en-US" dirty="0"/>
              <a:t> are commercially available </a:t>
            </a:r>
          </a:p>
          <a:p>
            <a:pPr lvl="2"/>
            <a:r>
              <a:rPr lang="en-US" dirty="0"/>
              <a:t>Second line: BB (not as great – but useful for other issues), MRA</a:t>
            </a:r>
          </a:p>
          <a:p>
            <a:pPr lvl="1"/>
            <a:r>
              <a:rPr lang="en-US" dirty="0"/>
              <a:t>Don’t forget about Guanfacine*/Clonidine for ADHD + HTN</a:t>
            </a:r>
          </a:p>
          <a:p>
            <a:pPr lvl="1"/>
            <a:r>
              <a:rPr lang="en-US" dirty="0"/>
              <a:t>GLP1s (STEP/SELECT for semaglutide.  SURMOUNT for tirzepatide) all show BP reductions in line with weight loss</a:t>
            </a:r>
          </a:p>
          <a:p>
            <a:pPr marL="0" indent="0">
              <a:buNone/>
            </a:pPr>
            <a:endParaRPr lang="en-US" dirty="0"/>
          </a:p>
        </p:txBody>
      </p:sp>
    </p:spTree>
    <p:extLst>
      <p:ext uri="{BB962C8B-B14F-4D97-AF65-F5344CB8AC3E}">
        <p14:creationId xmlns:p14="http://schemas.microsoft.com/office/powerpoint/2010/main" val="1371571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C14B2-1681-580F-580D-D2D3882C1019}"/>
              </a:ext>
            </a:extLst>
          </p:cNvPr>
          <p:cNvSpPr>
            <a:spLocks noGrp="1"/>
          </p:cNvSpPr>
          <p:nvPr>
            <p:ph type="title"/>
          </p:nvPr>
        </p:nvSpPr>
        <p:spPr/>
        <p:txBody>
          <a:bodyPr/>
          <a:lstStyle/>
          <a:p>
            <a:r>
              <a:rPr lang="en-US"/>
              <a:t>START study -2023</a:t>
            </a:r>
          </a:p>
        </p:txBody>
      </p:sp>
      <p:pic>
        <p:nvPicPr>
          <p:cNvPr id="9" name="Content Placeholder 8">
            <a:extLst>
              <a:ext uri="{FF2B5EF4-FFF2-40B4-BE49-F238E27FC236}">
                <a16:creationId xmlns:a16="http://schemas.microsoft.com/office/drawing/2014/main" id="{62F9D1FA-7D29-3CD0-DCCB-8603CBE0B477}"/>
              </a:ext>
            </a:extLst>
          </p:cNvPr>
          <p:cNvPicPr>
            <a:picLocks noGrp="1" noChangeAspect="1"/>
          </p:cNvPicPr>
          <p:nvPr>
            <p:ph idx="1"/>
          </p:nvPr>
        </p:nvPicPr>
        <p:blipFill>
          <a:blip r:embed="rId2"/>
          <a:stretch>
            <a:fillRect/>
          </a:stretch>
        </p:blipFill>
        <p:spPr>
          <a:xfrm>
            <a:off x="2182791" y="2458110"/>
            <a:ext cx="7826418" cy="3086367"/>
          </a:xfrm>
          <a:prstGeom prst="rect">
            <a:avLst/>
          </a:prstGeom>
        </p:spPr>
      </p:pic>
    </p:spTree>
    <p:extLst>
      <p:ext uri="{BB962C8B-B14F-4D97-AF65-F5344CB8AC3E}">
        <p14:creationId xmlns:p14="http://schemas.microsoft.com/office/powerpoint/2010/main" val="2112187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448b94a-0e58-46db-8a05-d939707934dc" xsi:nil="true"/>
    <lcf76f155ced4ddcb4097134ff3c332f xmlns="1047a0de-e45b-4fd0-9017-1e6044c1fc0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C65985E872C4F42B232D6205948D775" ma:contentTypeVersion="16" ma:contentTypeDescription="Create a new document." ma:contentTypeScope="" ma:versionID="33b852040fff8588b62534b5863287db">
  <xsd:schema xmlns:xsd="http://www.w3.org/2001/XMLSchema" xmlns:xs="http://www.w3.org/2001/XMLSchema" xmlns:p="http://schemas.microsoft.com/office/2006/metadata/properties" xmlns:ns2="1047a0de-e45b-4fd0-9017-1e6044c1fc03" xmlns:ns3="a448b94a-0e58-46db-8a05-d939707934dc" targetNamespace="http://schemas.microsoft.com/office/2006/metadata/properties" ma:root="true" ma:fieldsID="45612f9dfc9c6bb3a29da006f27e5ac8" ns2:_="" ns3:_="">
    <xsd:import namespace="1047a0de-e45b-4fd0-9017-1e6044c1fc03"/>
    <xsd:import namespace="a448b94a-0e58-46db-8a05-d939707934d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47a0de-e45b-4fd0-9017-1e6044c1fc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b15c13e-58db-4d67-9e87-df2024ad83a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48b94a-0e58-46db-8a05-d939707934d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b70a1bb-14a2-441e-ae9a-d7f2085ecbc3}" ma:internalName="TaxCatchAll" ma:showField="CatchAllData" ma:web="a448b94a-0e58-46db-8a05-d939707934d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1DE3BC-9E3A-4AC9-A974-689CB4302E52}">
  <ds:schemaRefs>
    <ds:schemaRef ds:uri="951d8fce-42ff-41cc-9b57-8313619b6250"/>
    <ds:schemaRef ds:uri="http://purl.org/dc/terms/"/>
    <ds:schemaRef ds:uri="http://schemas.openxmlformats.org/package/2006/metadata/core-properties"/>
    <ds:schemaRef ds:uri="http://www.w3.org/XML/1998/namespace"/>
    <ds:schemaRef ds:uri="3ad94b0d-805a-426b-9e11-4e2a367ead40"/>
    <ds:schemaRef ds:uri="http://schemas.microsoft.com/office/2006/metadata/properties"/>
    <ds:schemaRef ds:uri="http://schemas.microsoft.com/office/2006/documentManagement/types"/>
    <ds:schemaRef ds:uri="http://purl.org/dc/dcmitype/"/>
    <ds:schemaRef ds:uri="http://schemas.microsoft.com/office/infopath/2007/PartnerControls"/>
    <ds:schemaRef ds:uri="http://purl.org/dc/elements/1.1/"/>
    <ds:schemaRef ds:uri="a448b94a-0e58-46db-8a05-d939707934dc"/>
    <ds:schemaRef ds:uri="1047a0de-e45b-4fd0-9017-1e6044c1fc03"/>
  </ds:schemaRefs>
</ds:datastoreItem>
</file>

<file path=customXml/itemProps2.xml><?xml version="1.0" encoding="utf-8"?>
<ds:datastoreItem xmlns:ds="http://schemas.openxmlformats.org/officeDocument/2006/customXml" ds:itemID="{3E2C5A8A-8A43-461A-A4B7-675844E3FC47}">
  <ds:schemaRefs>
    <ds:schemaRef ds:uri="http://schemas.microsoft.com/sharepoint/v3/contenttype/forms"/>
  </ds:schemaRefs>
</ds:datastoreItem>
</file>

<file path=customXml/itemProps3.xml><?xml version="1.0" encoding="utf-8"?>
<ds:datastoreItem xmlns:ds="http://schemas.openxmlformats.org/officeDocument/2006/customXml" ds:itemID="{AC4EE63D-8127-410E-8D0B-B691314C2B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47a0de-e45b-4fd0-9017-1e6044c1fc03"/>
    <ds:schemaRef ds:uri="a448b94a-0e58-46db-8a05-d939707934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f8a7bc4-e337-47a5-a0fc-0d512c0e05f1}" enabled="0" method="" siteId="{3f8a7bc4-e337-47a5-a0fc-0d512c0e05f1}" removed="1"/>
</clbl:labelList>
</file>

<file path=docProps/app.xml><?xml version="1.0" encoding="utf-8"?>
<Properties xmlns="http://schemas.openxmlformats.org/officeDocument/2006/extended-properties" xmlns:vt="http://schemas.openxmlformats.org/officeDocument/2006/docPropsVTypes">
  <TotalTime>1547</TotalTime>
  <Words>2223</Words>
  <Application>Microsoft Office PowerPoint</Application>
  <PresentationFormat>Widescreen</PresentationFormat>
  <Paragraphs>170</Paragraphs>
  <Slides>21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Aptos Display</vt:lpstr>
      <vt:lpstr>Arial</vt:lpstr>
      <vt:lpstr>Wingdings</vt:lpstr>
      <vt:lpstr>Office Theme</vt:lpstr>
      <vt:lpstr>BP at a glance</vt:lpstr>
      <vt:lpstr>Disclosure </vt:lpstr>
      <vt:lpstr>CURRENT ACA/AHA GUIDELINES </vt:lpstr>
      <vt:lpstr>What is the new PREVENT calculator? </vt:lpstr>
      <vt:lpstr>How did we get these guidelines </vt:lpstr>
      <vt:lpstr>Initial workup </vt:lpstr>
      <vt:lpstr>Lifestyle Recommendations </vt:lpstr>
      <vt:lpstr>WHERE TO START </vt:lpstr>
      <vt:lpstr>START study -2023</vt:lpstr>
      <vt:lpstr>START study - 2023</vt:lpstr>
      <vt:lpstr>ACE/ARBS </vt:lpstr>
      <vt:lpstr>MRAs </vt:lpstr>
      <vt:lpstr>Home BP cuffs</vt:lpstr>
      <vt:lpstr>What about White Coat Syndrome </vt:lpstr>
      <vt:lpstr>What about Masked HTN </vt:lpstr>
      <vt:lpstr>What about secondary HTN</vt:lpstr>
      <vt:lpstr>Hyperaldosteronism </vt:lpstr>
      <vt:lpstr>Hyperaldosteronism </vt:lpstr>
      <vt:lpstr>Whats coming next?</vt:lpstr>
      <vt:lpstr>Take home points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Shaun X Lan</dc:creator>
  <cp:lastModifiedBy>Betsy Boyd-Flynn</cp:lastModifiedBy>
  <cp:revision>7</cp:revision>
  <dcterms:created xsi:type="dcterms:W3CDTF">2025-11-11T21:50:10Z</dcterms:created>
  <dcterms:modified xsi:type="dcterms:W3CDTF">2026-04-30T05:11:38Z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0x0101004C65985E872C4F42B232D6205948D775</vt:lpwstr>
  </property>
  <property fmtid="{D5CDD505-2E9C-101B-9397-08002B2CF9AE}" pid="3" name="MediaServiceImageTags">
    <vt:lpwstr/>
  </property>
</Properties>
</file>