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2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quickStyle8.xml" ContentType="application/vnd.openxmlformats-officedocument.drawingml.diagramStyle+xml"/>
  <Override PartName="/ppt/diagrams/drawing9.xml" ContentType="application/vnd.ms-office.drawingml.diagramDrawing+xml"/>
  <Override PartName="/ppt/diagrams/drawing8.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diagrams/layout9.xml" ContentType="application/vnd.openxmlformats-officedocument.drawingml.diagramLayout+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quickStyle9.xml" ContentType="application/vnd.openxmlformats-officedocument.drawingml.diagramStyle+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colors9.xml" ContentType="application/vnd.openxmlformats-officedocument.drawingml.diagramColors+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8.xml" ContentType="application/vnd.openxmlformats-officedocument.drawingml.diagram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8.xml" ContentType="application/vnd.openxmlformats-officedocument.drawingml.diagramColors+xml"/>
  <Override PartName="/ppt/ink/ink1.xml" ContentType="application/inkml+xml"/>
  <Override PartName="/ppt/ink/ink2.xml" ContentType="application/inkml+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changesInfos/changesInfo1.xml" ContentType="application/vnd.ms-powerpoint.changes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12"/>
  </p:notesMasterIdLst>
  <p:sldIdLst>
    <p:sldId id="256" r:id="rId2"/>
    <p:sldId id="257" r:id="rId3"/>
    <p:sldId id="258" r:id="rId4"/>
    <p:sldId id="259" r:id="rId5"/>
    <p:sldId id="260" r:id="rId6"/>
    <p:sldId id="261" r:id="rId7"/>
    <p:sldId id="265" r:id="rId8"/>
    <p:sldId id="266" r:id="rId9"/>
    <p:sldId id="313" r:id="rId10"/>
    <p:sldId id="307" r:id="rId11"/>
    <p:sldId id="308" r:id="rId12"/>
    <p:sldId id="398" r:id="rId13"/>
    <p:sldId id="310" r:id="rId14"/>
    <p:sldId id="337" r:id="rId15"/>
    <p:sldId id="311" r:id="rId16"/>
    <p:sldId id="330" r:id="rId17"/>
    <p:sldId id="269" r:id="rId18"/>
    <p:sldId id="344" r:id="rId19"/>
    <p:sldId id="270" r:id="rId20"/>
    <p:sldId id="434" r:id="rId21"/>
    <p:sldId id="272" r:id="rId22"/>
    <p:sldId id="273" r:id="rId23"/>
    <p:sldId id="345" r:id="rId24"/>
    <p:sldId id="278" r:id="rId25"/>
    <p:sldId id="429" r:id="rId26"/>
    <p:sldId id="356" r:id="rId27"/>
    <p:sldId id="430" r:id="rId28"/>
    <p:sldId id="431" r:id="rId29"/>
    <p:sldId id="357" r:id="rId30"/>
    <p:sldId id="420" r:id="rId31"/>
    <p:sldId id="359" r:id="rId32"/>
    <p:sldId id="422" r:id="rId33"/>
    <p:sldId id="361" r:id="rId34"/>
    <p:sldId id="369" r:id="rId35"/>
    <p:sldId id="363" r:id="rId36"/>
    <p:sldId id="364" r:id="rId37"/>
    <p:sldId id="365" r:id="rId38"/>
    <p:sldId id="433" r:id="rId39"/>
    <p:sldId id="425" r:id="rId40"/>
    <p:sldId id="424" r:id="rId41"/>
    <p:sldId id="367" r:id="rId42"/>
    <p:sldId id="351" r:id="rId43"/>
    <p:sldId id="286" r:id="rId44"/>
    <p:sldId id="325" r:id="rId45"/>
    <p:sldId id="329" r:id="rId46"/>
    <p:sldId id="287" r:id="rId47"/>
    <p:sldId id="328" r:id="rId48"/>
    <p:sldId id="288" r:id="rId49"/>
    <p:sldId id="326" r:id="rId50"/>
    <p:sldId id="327" r:id="rId51"/>
    <p:sldId id="349" r:id="rId52"/>
    <p:sldId id="338" r:id="rId53"/>
    <p:sldId id="267" r:id="rId54"/>
    <p:sldId id="268" r:id="rId55"/>
    <p:sldId id="399" r:id="rId56"/>
    <p:sldId id="400" r:id="rId57"/>
    <p:sldId id="339" r:id="rId58"/>
    <p:sldId id="340" r:id="rId59"/>
    <p:sldId id="341" r:id="rId60"/>
    <p:sldId id="342" r:id="rId61"/>
    <p:sldId id="343" r:id="rId62"/>
    <p:sldId id="347" r:id="rId63"/>
    <p:sldId id="371" r:id="rId64"/>
    <p:sldId id="372" r:id="rId65"/>
    <p:sldId id="373" r:id="rId66"/>
    <p:sldId id="402" r:id="rId67"/>
    <p:sldId id="403" r:id="rId68"/>
    <p:sldId id="404" r:id="rId69"/>
    <p:sldId id="405" r:id="rId70"/>
    <p:sldId id="406" r:id="rId71"/>
    <p:sldId id="411" r:id="rId72"/>
    <p:sldId id="412" r:id="rId73"/>
    <p:sldId id="418" r:id="rId74"/>
    <p:sldId id="419" r:id="rId75"/>
    <p:sldId id="413" r:id="rId76"/>
    <p:sldId id="376" r:id="rId77"/>
    <p:sldId id="408" r:id="rId78"/>
    <p:sldId id="380" r:id="rId79"/>
    <p:sldId id="389" r:id="rId80"/>
    <p:sldId id="390" r:id="rId81"/>
    <p:sldId id="391" r:id="rId82"/>
    <p:sldId id="392" r:id="rId83"/>
    <p:sldId id="318" r:id="rId84"/>
    <p:sldId id="350" r:id="rId85"/>
    <p:sldId id="394" r:id="rId86"/>
    <p:sldId id="324" r:id="rId87"/>
    <p:sldId id="427" r:id="rId88"/>
    <p:sldId id="294" r:id="rId89"/>
    <p:sldId id="295" r:id="rId90"/>
    <p:sldId id="397" r:id="rId91"/>
    <p:sldId id="296" r:id="rId92"/>
    <p:sldId id="297" r:id="rId93"/>
    <p:sldId id="396" r:id="rId94"/>
    <p:sldId id="352" r:id="rId95"/>
    <p:sldId id="381" r:id="rId96"/>
    <p:sldId id="382" r:id="rId97"/>
    <p:sldId id="383" r:id="rId98"/>
    <p:sldId id="435" r:id="rId99"/>
    <p:sldId id="386" r:id="rId100"/>
    <p:sldId id="388" r:id="rId101"/>
    <p:sldId id="335" r:id="rId102"/>
    <p:sldId id="302" r:id="rId103"/>
    <p:sldId id="303" r:id="rId104"/>
    <p:sldId id="316" r:id="rId105"/>
    <p:sldId id="304" r:id="rId106"/>
    <p:sldId id="314" r:id="rId107"/>
    <p:sldId id="305" r:id="rId108"/>
    <p:sldId id="306" r:id="rId109"/>
    <p:sldId id="354" r:id="rId110"/>
    <p:sldId id="437"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92" autoAdjust="0"/>
    <p:restoredTop sz="69572"/>
  </p:normalViewPr>
  <p:slideViewPr>
    <p:cSldViewPr snapToGrid="0">
      <p:cViewPr varScale="1">
        <p:scale>
          <a:sx n="80" d="100"/>
          <a:sy n="80"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openxmlformats.org/officeDocument/2006/relationships/customXml" Target="../customXml/item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19"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Janssen" userId="f12fbf169861df76" providerId="LiveId" clId="{E95FAA4B-C428-4A61-A05B-A146C8A3AE07}"/>
    <pc:docChg chg="undo custSel delSld modSld">
      <pc:chgData name="Andrew Janssen" userId="f12fbf169861df76" providerId="LiveId" clId="{E95FAA4B-C428-4A61-A05B-A146C8A3AE07}" dt="2026-04-14T23:36:59.988" v="60" actId="14100"/>
      <pc:docMkLst>
        <pc:docMk/>
      </pc:docMkLst>
      <pc:sldChg chg="addSp modSp mod">
        <pc:chgData name="Andrew Janssen" userId="f12fbf169861df76" providerId="LiveId" clId="{E95FAA4B-C428-4A61-A05B-A146C8A3AE07}" dt="2026-04-14T23:36:59.988" v="60" actId="14100"/>
        <pc:sldMkLst>
          <pc:docMk/>
          <pc:sldMk cId="4187499991" sldId="256"/>
        </pc:sldMkLst>
        <pc:picChg chg="add mod">
          <ac:chgData name="Andrew Janssen" userId="f12fbf169861df76" providerId="LiveId" clId="{E95FAA4B-C428-4A61-A05B-A146C8A3AE07}" dt="2026-04-14T23:36:59.988" v="60" actId="14100"/>
          <ac:picMkLst>
            <pc:docMk/>
            <pc:sldMk cId="4187499991" sldId="256"/>
            <ac:picMk id="4" creationId="{63885FBC-0117-D21A-E76D-BC3738C96298}"/>
          </ac:picMkLst>
        </pc:picChg>
      </pc:sldChg>
      <pc:sldChg chg="addSp delSp modSp mod">
        <pc:chgData name="Andrew Janssen" userId="f12fbf169861df76" providerId="LiveId" clId="{E95FAA4B-C428-4A61-A05B-A146C8A3AE07}" dt="2026-04-14T22:23:11.257" v="20" actId="1076"/>
        <pc:sldMkLst>
          <pc:docMk/>
          <pc:sldMk cId="1244149686" sldId="257"/>
        </pc:sldMkLst>
        <pc:picChg chg="add mod">
          <ac:chgData name="Andrew Janssen" userId="f12fbf169861df76" providerId="LiveId" clId="{E95FAA4B-C428-4A61-A05B-A146C8A3AE07}" dt="2026-04-14T22:23:11.257" v="20" actId="1076"/>
          <ac:picMkLst>
            <pc:docMk/>
            <pc:sldMk cId="1244149686" sldId="257"/>
            <ac:picMk id="7" creationId="{2D08370E-20E5-65D7-39F2-E5A85C366EF8}"/>
          </ac:picMkLst>
        </pc:picChg>
      </pc:sldChg>
      <pc:sldChg chg="addSp modSp mod">
        <pc:chgData name="Andrew Janssen" userId="f12fbf169861df76" providerId="LiveId" clId="{E95FAA4B-C428-4A61-A05B-A146C8A3AE07}" dt="2026-04-14T22:27:29.843" v="35" actId="208"/>
        <pc:sldMkLst>
          <pc:docMk/>
          <pc:sldMk cId="2511503017" sldId="288"/>
        </pc:sldMkLst>
        <pc:spChg chg="add mod">
          <ac:chgData name="Andrew Janssen" userId="f12fbf169861df76" providerId="LiveId" clId="{E95FAA4B-C428-4A61-A05B-A146C8A3AE07}" dt="2026-04-14T22:27:29.843" v="35" actId="208"/>
          <ac:spMkLst>
            <pc:docMk/>
            <pc:sldMk cId="2511503017" sldId="288"/>
            <ac:spMk id="3" creationId="{2D1A0114-9E9C-77C9-F306-DFF90AE9F6FB}"/>
          </ac:spMkLst>
        </pc:spChg>
      </pc:sldChg>
      <pc:sldChg chg="delSp mod">
        <pc:chgData name="Andrew Janssen" userId="f12fbf169861df76" providerId="LiveId" clId="{E95FAA4B-C428-4A61-A05B-A146C8A3AE07}" dt="2026-04-14T22:28:48.562" v="36" actId="478"/>
        <pc:sldMkLst>
          <pc:docMk/>
          <pc:sldMk cId="669160095" sldId="316"/>
        </pc:sldMkLst>
      </pc:sldChg>
      <pc:sldChg chg="addSp delSp modSp mod">
        <pc:chgData name="Andrew Janssen" userId="f12fbf169861df76" providerId="LiveId" clId="{E95FAA4B-C428-4A61-A05B-A146C8A3AE07}" dt="2026-04-14T22:26:31.750" v="31" actId="208"/>
        <pc:sldMkLst>
          <pc:docMk/>
          <pc:sldMk cId="691829389" sldId="329"/>
        </pc:sldMkLst>
        <pc:spChg chg="add mod">
          <ac:chgData name="Andrew Janssen" userId="f12fbf169861df76" providerId="LiveId" clId="{E95FAA4B-C428-4A61-A05B-A146C8A3AE07}" dt="2026-04-14T22:26:31.750" v="31" actId="208"/>
          <ac:spMkLst>
            <pc:docMk/>
            <pc:sldMk cId="691829389" sldId="329"/>
            <ac:spMk id="6" creationId="{8CCC7C12-8E54-EC7C-E1A3-5E499C1A7E60}"/>
          </ac:spMkLst>
        </pc:spChg>
        <pc:picChg chg="mod">
          <ac:chgData name="Andrew Janssen" userId="f12fbf169861df76" providerId="LiveId" clId="{E95FAA4B-C428-4A61-A05B-A146C8A3AE07}" dt="2026-04-14T22:25:53.985" v="25" actId="1076"/>
          <ac:picMkLst>
            <pc:docMk/>
            <pc:sldMk cId="691829389" sldId="329"/>
            <ac:picMk id="5" creationId="{C3430186-71B8-2CAF-DDD4-9833952C5F69}"/>
          </ac:picMkLst>
        </pc:picChg>
      </pc:sldChg>
      <pc:sldChg chg="modSp mod">
        <pc:chgData name="Andrew Janssen" userId="f12fbf169861df76" providerId="LiveId" clId="{E95FAA4B-C428-4A61-A05B-A146C8A3AE07}" dt="2026-04-14T23:33:16.150" v="50" actId="27636"/>
        <pc:sldMkLst>
          <pc:docMk/>
          <pc:sldMk cId="2354108220" sldId="339"/>
        </pc:sldMkLst>
        <pc:spChg chg="mod">
          <ac:chgData name="Andrew Janssen" userId="f12fbf169861df76" providerId="LiveId" clId="{E95FAA4B-C428-4A61-A05B-A146C8A3AE07}" dt="2026-04-14T23:33:16.150" v="50" actId="27636"/>
          <ac:spMkLst>
            <pc:docMk/>
            <pc:sldMk cId="2354108220" sldId="339"/>
            <ac:spMk id="3" creationId="{60113619-7B74-AAF4-7430-FC67A0AB32A3}"/>
          </ac:spMkLst>
        </pc:spChg>
      </pc:sldChg>
      <pc:sldChg chg="addSp modSp mod">
        <pc:chgData name="Andrew Janssen" userId="f12fbf169861df76" providerId="LiveId" clId="{E95FAA4B-C428-4A61-A05B-A146C8A3AE07}" dt="2026-04-14T22:19:43.016" v="9" actId="1076"/>
        <pc:sldMkLst>
          <pc:docMk/>
          <pc:sldMk cId="2832067209" sldId="344"/>
        </pc:sldMkLst>
        <pc:picChg chg="add mod">
          <ac:chgData name="Andrew Janssen" userId="f12fbf169861df76" providerId="LiveId" clId="{E95FAA4B-C428-4A61-A05B-A146C8A3AE07}" dt="2026-04-14T22:19:43.016" v="9" actId="1076"/>
          <ac:picMkLst>
            <pc:docMk/>
            <pc:sldMk cId="2832067209" sldId="344"/>
            <ac:picMk id="3" creationId="{ECBC256D-E92C-72E1-FF9D-5E6E4FC404B4}"/>
          </ac:picMkLst>
        </pc:picChg>
      </pc:sldChg>
      <pc:sldChg chg="addSp modSp mod">
        <pc:chgData name="Andrew Janssen" userId="f12fbf169861df76" providerId="LiveId" clId="{E95FAA4B-C428-4A61-A05B-A146C8A3AE07}" dt="2026-04-14T22:19:59.888" v="13" actId="1076"/>
        <pc:sldMkLst>
          <pc:docMk/>
          <pc:sldMk cId="3179309573" sldId="349"/>
        </pc:sldMkLst>
        <pc:picChg chg="add mod">
          <ac:chgData name="Andrew Janssen" userId="f12fbf169861df76" providerId="LiveId" clId="{E95FAA4B-C428-4A61-A05B-A146C8A3AE07}" dt="2026-04-14T22:19:59.888" v="13" actId="1076"/>
          <ac:picMkLst>
            <pc:docMk/>
            <pc:sldMk cId="3179309573" sldId="349"/>
            <ac:picMk id="3" creationId="{28172DA8-6E3C-7163-7ACE-5E9C36420203}"/>
          </ac:picMkLst>
        </pc:picChg>
      </pc:sldChg>
      <pc:sldChg chg="addSp modSp mod">
        <pc:chgData name="Andrew Janssen" userId="f12fbf169861df76" providerId="LiveId" clId="{E95FAA4B-C428-4A61-A05B-A146C8A3AE07}" dt="2026-04-14T22:20:16.269" v="17" actId="1076"/>
        <pc:sldMkLst>
          <pc:docMk/>
          <pc:sldMk cId="3546482032" sldId="352"/>
        </pc:sldMkLst>
        <pc:picChg chg="add mod">
          <ac:chgData name="Andrew Janssen" userId="f12fbf169861df76" providerId="LiveId" clId="{E95FAA4B-C428-4A61-A05B-A146C8A3AE07}" dt="2026-04-14T22:20:16.269" v="17" actId="1076"/>
          <ac:picMkLst>
            <pc:docMk/>
            <pc:sldMk cId="3546482032" sldId="352"/>
            <ac:picMk id="3" creationId="{5523F3CB-33D8-B2EC-763B-96DE3EFDA368}"/>
          </ac:picMkLst>
        </pc:picChg>
      </pc:sldChg>
      <pc:sldChg chg="addSp modSp mod">
        <pc:chgData name="Andrew Janssen" userId="f12fbf169861df76" providerId="LiveId" clId="{E95FAA4B-C428-4A61-A05B-A146C8A3AE07}" dt="2026-04-14T22:20:27.264" v="19" actId="1076"/>
        <pc:sldMkLst>
          <pc:docMk/>
          <pc:sldMk cId="2220785782" sldId="354"/>
        </pc:sldMkLst>
        <pc:picChg chg="add mod">
          <ac:chgData name="Andrew Janssen" userId="f12fbf169861df76" providerId="LiveId" clId="{E95FAA4B-C428-4A61-A05B-A146C8A3AE07}" dt="2026-04-14T22:20:27.264" v="19" actId="1076"/>
          <ac:picMkLst>
            <pc:docMk/>
            <pc:sldMk cId="2220785782" sldId="354"/>
            <ac:picMk id="4" creationId="{91B7409C-485C-12CA-8041-2B5444FA3406}"/>
          </ac:picMkLst>
        </pc:picChg>
      </pc:sldChg>
      <pc:sldChg chg="addSp modSp mod">
        <pc:chgData name="Andrew Janssen" userId="f12fbf169861df76" providerId="LiveId" clId="{E95FAA4B-C428-4A61-A05B-A146C8A3AE07}" dt="2026-04-14T22:19:52.591" v="11" actId="1076"/>
        <pc:sldMkLst>
          <pc:docMk/>
          <pc:sldMk cId="3620536451" sldId="369"/>
        </pc:sldMkLst>
        <pc:picChg chg="add mod">
          <ac:chgData name="Andrew Janssen" userId="f12fbf169861df76" providerId="LiveId" clId="{E95FAA4B-C428-4A61-A05B-A146C8A3AE07}" dt="2026-04-14T22:19:52.591" v="11" actId="1076"/>
          <ac:picMkLst>
            <pc:docMk/>
            <pc:sldMk cId="3620536451" sldId="369"/>
            <ac:picMk id="3" creationId="{35EA3EFF-7CC7-7BB0-8218-3FA023ACD0E0}"/>
          </ac:picMkLst>
        </pc:picChg>
      </pc:sldChg>
      <pc:sldChg chg="addSp modSp mod">
        <pc:chgData name="Andrew Janssen" userId="f12fbf169861df76" providerId="LiveId" clId="{E95FAA4B-C428-4A61-A05B-A146C8A3AE07}" dt="2026-04-14T22:20:08.703" v="15" actId="1076"/>
        <pc:sldMkLst>
          <pc:docMk/>
          <pc:sldMk cId="1396194161" sldId="380"/>
        </pc:sldMkLst>
        <pc:picChg chg="add mod">
          <ac:chgData name="Andrew Janssen" userId="f12fbf169861df76" providerId="LiveId" clId="{E95FAA4B-C428-4A61-A05B-A146C8A3AE07}" dt="2026-04-14T22:20:08.703" v="15" actId="1076"/>
          <ac:picMkLst>
            <pc:docMk/>
            <pc:sldMk cId="1396194161" sldId="380"/>
            <ac:picMk id="3" creationId="{0BC1D8EA-9A6A-E72D-859E-C9453B474ADF}"/>
          </ac:picMkLst>
        </pc:picChg>
      </pc:sldChg>
      <pc:sldChg chg="addSp delSp modSp mod">
        <pc:chgData name="Andrew Janssen" userId="f12fbf169861df76" providerId="LiveId" clId="{E95FAA4B-C428-4A61-A05B-A146C8A3AE07}" dt="2026-04-14T23:33:00.869" v="46" actId="1076"/>
        <pc:sldMkLst>
          <pc:docMk/>
          <pc:sldMk cId="3542842252" sldId="400"/>
        </pc:sldMkLst>
        <pc:spChg chg="add mod">
          <ac:chgData name="Andrew Janssen" userId="f12fbf169861df76" providerId="LiveId" clId="{E95FAA4B-C428-4A61-A05B-A146C8A3AE07}" dt="2026-04-14T23:33:00.869" v="46" actId="1076"/>
          <ac:spMkLst>
            <pc:docMk/>
            <pc:sldMk cId="3542842252" sldId="400"/>
            <ac:spMk id="3" creationId="{6D1909EA-7CB6-8DCA-9080-8E8B32449AFA}"/>
          </ac:spMkLst>
        </pc:spChg>
      </pc:sldChg>
      <pc:sldChg chg="modSp">
        <pc:chgData name="Andrew Janssen" userId="f12fbf169861df76" providerId="LiveId" clId="{E95FAA4B-C428-4A61-A05B-A146C8A3AE07}" dt="2026-04-14T23:32:11.462" v="38" actId="20577"/>
        <pc:sldMkLst>
          <pc:docMk/>
          <pc:sldMk cId="1341244689" sldId="424"/>
        </pc:sldMkLst>
        <pc:spChg chg="mod">
          <ac:chgData name="Andrew Janssen" userId="f12fbf169861df76" providerId="LiveId" clId="{E95FAA4B-C428-4A61-A05B-A146C8A3AE07}" dt="2026-04-14T23:32:11.462" v="38" actId="20577"/>
          <ac:spMkLst>
            <pc:docMk/>
            <pc:sldMk cId="1341244689" sldId="424"/>
            <ac:spMk id="8" creationId="{C020A559-57D9-F114-1F89-D74171775E82}"/>
          </ac:spMkLst>
        </pc:spChg>
      </pc:sldChg>
      <pc:sldChg chg="delSp mod">
        <pc:chgData name="Andrew Janssen" userId="f12fbf169861df76" providerId="LiveId" clId="{E95FAA4B-C428-4A61-A05B-A146C8A3AE07}" dt="2026-04-14T22:24:12.837" v="21" actId="478"/>
        <pc:sldMkLst>
          <pc:docMk/>
          <pc:sldMk cId="572942855" sldId="425"/>
        </pc:sldMkLst>
      </pc:sldChg>
      <pc:sldChg chg="modSp mod">
        <pc:chgData name="Andrew Janssen" userId="f12fbf169861df76" providerId="LiveId" clId="{E95FAA4B-C428-4A61-A05B-A146C8A3AE07}" dt="2026-04-14T23:34:38.044" v="55" actId="1076"/>
        <pc:sldMkLst>
          <pc:docMk/>
          <pc:sldMk cId="1828967747" sldId="435"/>
        </pc:sldMkLst>
        <pc:picChg chg="mod">
          <ac:chgData name="Andrew Janssen" userId="f12fbf169861df76" providerId="LiveId" clId="{E95FAA4B-C428-4A61-A05B-A146C8A3AE07}" dt="2026-04-14T23:34:38.044" v="55" actId="1076"/>
          <ac:picMkLst>
            <pc:docMk/>
            <pc:sldMk cId="1828967747" sldId="435"/>
            <ac:picMk id="5" creationId="{DC4F06C0-48E2-B509-D7FD-2C2B9727942B}"/>
          </ac:picMkLst>
        </pc:picChg>
      </pc:sldChg>
    </pc:docChg>
  </pc:docChgLst>
  <pc:docChgLst>
    <pc:chgData name="Andrew Janssen" userId="77c52da5-7819-4bda-9c51-872df2129e02" providerId="ADAL" clId="{D2DE8F8A-0FCB-414D-ADD7-A8ECDEB82E6C}"/>
    <pc:docChg chg="delSld modSld">
      <pc:chgData name="Andrew Janssen" userId="77c52da5-7819-4bda-9c51-872df2129e02" providerId="ADAL" clId="{D2DE8F8A-0FCB-414D-ADD7-A8ECDEB82E6C}" dt="2026-04-21T18:36:27.681" v="35" actId="2696"/>
      <pc:docMkLst>
        <pc:docMk/>
      </pc:docMkLst>
      <pc:sldChg chg="modSp mod">
        <pc:chgData name="Andrew Janssen" userId="77c52da5-7819-4bda-9c51-872df2129e02" providerId="ADAL" clId="{D2DE8F8A-0FCB-414D-ADD7-A8ECDEB82E6C}" dt="2026-04-21T18:34:00.396" v="7" actId="20577"/>
        <pc:sldMkLst>
          <pc:docMk/>
          <pc:sldMk cId="1458523037" sldId="268"/>
        </pc:sldMkLst>
        <pc:spChg chg="mod">
          <ac:chgData name="Andrew Janssen" userId="77c52da5-7819-4bda-9c51-872df2129e02" providerId="ADAL" clId="{D2DE8F8A-0FCB-414D-ADD7-A8ECDEB82E6C}" dt="2026-04-21T18:34:00.396" v="7" actId="20577"/>
          <ac:spMkLst>
            <pc:docMk/>
            <pc:sldMk cId="1458523037" sldId="268"/>
            <ac:spMk id="3" creationId="{60113619-7B74-AAF4-7430-FC67A0AB32A3}"/>
          </ac:spMkLst>
        </pc:spChg>
      </pc:sldChg>
      <pc:sldChg chg="modSp mod">
        <pc:chgData name="Andrew Janssen" userId="77c52da5-7819-4bda-9c51-872df2129e02" providerId="ADAL" clId="{D2DE8F8A-0FCB-414D-ADD7-A8ECDEB82E6C}" dt="2026-04-21T18:31:32.767" v="4" actId="20577"/>
        <pc:sldMkLst>
          <pc:docMk/>
          <pc:sldMk cId="110154184" sldId="272"/>
        </pc:sldMkLst>
        <pc:spChg chg="mod">
          <ac:chgData name="Andrew Janssen" userId="77c52da5-7819-4bda-9c51-872df2129e02" providerId="ADAL" clId="{D2DE8F8A-0FCB-414D-ADD7-A8ECDEB82E6C}" dt="2026-04-21T18:31:32.767" v="4" actId="20577"/>
          <ac:spMkLst>
            <pc:docMk/>
            <pc:sldMk cId="110154184" sldId="272"/>
            <ac:spMk id="3" creationId="{2BEE6C5E-EAE0-D6FE-33CB-6D9C035DBA32}"/>
          </ac:spMkLst>
        </pc:spChg>
      </pc:sldChg>
      <pc:sldChg chg="modSp mod">
        <pc:chgData name="Andrew Janssen" userId="77c52da5-7819-4bda-9c51-872df2129e02" providerId="ADAL" clId="{D2DE8F8A-0FCB-414D-ADD7-A8ECDEB82E6C}" dt="2026-04-21T18:33:13.654" v="6" actId="20577"/>
        <pc:sldMkLst>
          <pc:docMk/>
          <pc:sldMk cId="2187549863" sldId="325"/>
        </pc:sldMkLst>
        <pc:spChg chg="mod">
          <ac:chgData name="Andrew Janssen" userId="77c52da5-7819-4bda-9c51-872df2129e02" providerId="ADAL" clId="{D2DE8F8A-0FCB-414D-ADD7-A8ECDEB82E6C}" dt="2026-04-21T18:33:13.654" v="6" actId="20577"/>
          <ac:spMkLst>
            <pc:docMk/>
            <pc:sldMk cId="2187549863" sldId="325"/>
            <ac:spMk id="3" creationId="{C1FE89AE-E401-D0D3-61EF-70215180C51B}"/>
          </ac:spMkLst>
        </pc:spChg>
      </pc:sldChg>
      <pc:sldChg chg="modSp mod">
        <pc:chgData name="Andrew Janssen" userId="77c52da5-7819-4bda-9c51-872df2129e02" providerId="ADAL" clId="{D2DE8F8A-0FCB-414D-ADD7-A8ECDEB82E6C}" dt="2026-04-21T18:30:55.978" v="1" actId="20577"/>
        <pc:sldMkLst>
          <pc:docMk/>
          <pc:sldMk cId="3007626874" sldId="330"/>
        </pc:sldMkLst>
        <pc:spChg chg="mod">
          <ac:chgData name="Andrew Janssen" userId="77c52da5-7819-4bda-9c51-872df2129e02" providerId="ADAL" clId="{D2DE8F8A-0FCB-414D-ADD7-A8ECDEB82E6C}" dt="2026-04-21T18:30:55.978" v="1" actId="20577"/>
          <ac:spMkLst>
            <pc:docMk/>
            <pc:sldMk cId="3007626874" sldId="330"/>
            <ac:spMk id="3" creationId="{4927C1FB-D8DE-66AF-2D21-42E896E7D254}"/>
          </ac:spMkLst>
        </pc:spChg>
      </pc:sldChg>
      <pc:sldChg chg="modSp mod">
        <pc:chgData name="Andrew Janssen" userId="77c52da5-7819-4bda-9c51-872df2129e02" providerId="ADAL" clId="{D2DE8F8A-0FCB-414D-ADD7-A8ECDEB82E6C}" dt="2026-04-21T18:34:39.040" v="8" actId="20577"/>
        <pc:sldMkLst>
          <pc:docMk/>
          <pc:sldMk cId="1840869495" sldId="342"/>
        </pc:sldMkLst>
        <pc:spChg chg="mod">
          <ac:chgData name="Andrew Janssen" userId="77c52da5-7819-4bda-9c51-872df2129e02" providerId="ADAL" clId="{D2DE8F8A-0FCB-414D-ADD7-A8ECDEB82E6C}" dt="2026-04-21T18:34:39.040" v="8" actId="20577"/>
          <ac:spMkLst>
            <pc:docMk/>
            <pc:sldMk cId="1840869495" sldId="342"/>
            <ac:spMk id="3" creationId="{D91AA9E0-8E6D-8228-9002-0EC3146E0BE2}"/>
          </ac:spMkLst>
        </pc:spChg>
      </pc:sldChg>
      <pc:sldChg chg="modSp mod">
        <pc:chgData name="Andrew Janssen" userId="77c52da5-7819-4bda-9c51-872df2129e02" providerId="ADAL" clId="{D2DE8F8A-0FCB-414D-ADD7-A8ECDEB82E6C}" dt="2026-04-21T18:35:55.317" v="11" actId="20577"/>
        <pc:sldMkLst>
          <pc:docMk/>
          <pc:sldMk cId="2165937173" sldId="382"/>
        </pc:sldMkLst>
        <pc:spChg chg="mod">
          <ac:chgData name="Andrew Janssen" userId="77c52da5-7819-4bda-9c51-872df2129e02" providerId="ADAL" clId="{D2DE8F8A-0FCB-414D-ADD7-A8ECDEB82E6C}" dt="2026-04-21T18:35:55.317" v="11" actId="20577"/>
          <ac:spMkLst>
            <pc:docMk/>
            <pc:sldMk cId="2165937173" sldId="382"/>
            <ac:spMk id="3" creationId="{6DABC699-A01B-3ED1-9466-75C4EAC9797E}"/>
          </ac:spMkLst>
        </pc:spChg>
      </pc:sldChg>
      <pc:sldChg chg="modSp mod">
        <pc:chgData name="Andrew Janssen" userId="77c52da5-7819-4bda-9c51-872df2129e02" providerId="ADAL" clId="{D2DE8F8A-0FCB-414D-ADD7-A8ECDEB82E6C}" dt="2026-04-21T18:35:11.110" v="9" actId="20577"/>
        <pc:sldMkLst>
          <pc:docMk/>
          <pc:sldMk cId="2941975093" sldId="390"/>
        </pc:sldMkLst>
        <pc:spChg chg="mod">
          <ac:chgData name="Andrew Janssen" userId="77c52da5-7819-4bda-9c51-872df2129e02" providerId="ADAL" clId="{D2DE8F8A-0FCB-414D-ADD7-A8ECDEB82E6C}" dt="2026-04-21T18:35:11.110" v="9" actId="20577"/>
          <ac:spMkLst>
            <pc:docMk/>
            <pc:sldMk cId="2941975093" sldId="390"/>
            <ac:spMk id="3" creationId="{6DABC699-A01B-3ED1-9466-75C4EAC9797E}"/>
          </ac:spMkLst>
        </pc:spChg>
      </pc:sldChg>
      <pc:sldChg chg="modSp mod">
        <pc:chgData name="Andrew Janssen" userId="77c52da5-7819-4bda-9c51-872df2129e02" providerId="ADAL" clId="{D2DE8F8A-0FCB-414D-ADD7-A8ECDEB82E6C}" dt="2026-04-21T18:35:24.650" v="10" actId="20577"/>
        <pc:sldMkLst>
          <pc:docMk/>
          <pc:sldMk cId="980420997" sldId="391"/>
        </pc:sldMkLst>
        <pc:spChg chg="mod">
          <ac:chgData name="Andrew Janssen" userId="77c52da5-7819-4bda-9c51-872df2129e02" providerId="ADAL" clId="{D2DE8F8A-0FCB-414D-ADD7-A8ECDEB82E6C}" dt="2026-04-21T18:35:24.650" v="10" actId="20577"/>
          <ac:spMkLst>
            <pc:docMk/>
            <pc:sldMk cId="980420997" sldId="391"/>
            <ac:spMk id="3" creationId="{60113619-7B74-AAF4-7430-FC67A0AB32A3}"/>
          </ac:spMkLst>
        </pc:spChg>
      </pc:sldChg>
      <pc:sldChg chg="modSp mod">
        <pc:chgData name="Andrew Janssen" userId="77c52da5-7819-4bda-9c51-872df2129e02" providerId="ADAL" clId="{D2DE8F8A-0FCB-414D-ADD7-A8ECDEB82E6C}" dt="2026-04-21T18:31:56.139" v="5" actId="20577"/>
        <pc:sldMkLst>
          <pc:docMk/>
          <pc:sldMk cId="1702651732" sldId="429"/>
        </pc:sldMkLst>
        <pc:spChg chg="mod">
          <ac:chgData name="Andrew Janssen" userId="77c52da5-7819-4bda-9c51-872df2129e02" providerId="ADAL" clId="{D2DE8F8A-0FCB-414D-ADD7-A8ECDEB82E6C}" dt="2026-04-21T18:31:56.139" v="5" actId="20577"/>
          <ac:spMkLst>
            <pc:docMk/>
            <pc:sldMk cId="1702651732" sldId="429"/>
            <ac:spMk id="3" creationId="{A5DCE200-EC48-36F4-1887-4993C2DD0037}"/>
          </ac:spMkLst>
        </pc:spChg>
      </pc:sldChg>
      <pc:sldChg chg="modSp mod">
        <pc:chgData name="Andrew Janssen" userId="77c52da5-7819-4bda-9c51-872df2129e02" providerId="ADAL" clId="{D2DE8F8A-0FCB-414D-ADD7-A8ECDEB82E6C}" dt="2026-04-21T18:31:22.331" v="3" actId="20577"/>
        <pc:sldMkLst>
          <pc:docMk/>
          <pc:sldMk cId="791509942" sldId="434"/>
        </pc:sldMkLst>
        <pc:spChg chg="mod">
          <ac:chgData name="Andrew Janssen" userId="77c52da5-7819-4bda-9c51-872df2129e02" providerId="ADAL" clId="{D2DE8F8A-0FCB-414D-ADD7-A8ECDEB82E6C}" dt="2026-04-21T18:31:22.331" v="3" actId="20577"/>
          <ac:spMkLst>
            <pc:docMk/>
            <pc:sldMk cId="791509942" sldId="434"/>
            <ac:spMk id="3" creationId="{BB39AB67-5067-B67D-27A3-B0D49CB98944}"/>
          </ac:spMkLst>
        </pc:spChg>
      </pc:sldChg>
      <pc:sldChg chg="modSp mod">
        <pc:chgData name="Andrew Janssen" userId="77c52da5-7819-4bda-9c51-872df2129e02" providerId="ADAL" clId="{D2DE8F8A-0FCB-414D-ADD7-A8ECDEB82E6C}" dt="2026-04-21T18:36:23.810" v="34" actId="20577"/>
        <pc:sldMkLst>
          <pc:docMk/>
          <pc:sldMk cId="4236555634" sldId="437"/>
        </pc:sldMkLst>
        <pc:spChg chg="mod">
          <ac:chgData name="Andrew Janssen" userId="77c52da5-7819-4bda-9c51-872df2129e02" providerId="ADAL" clId="{D2DE8F8A-0FCB-414D-ADD7-A8ECDEB82E6C}" dt="2026-04-21T18:36:23.810" v="34" actId="20577"/>
          <ac:spMkLst>
            <pc:docMk/>
            <pc:sldMk cId="4236555634" sldId="437"/>
            <ac:spMk id="2" creationId="{46E6167F-9073-409F-76DF-588FD6646FC3}"/>
          </ac:spMkLst>
        </pc:spChg>
      </pc:sldChg>
      <pc:sldChg chg="del">
        <pc:chgData name="Andrew Janssen" userId="77c52da5-7819-4bda-9c51-872df2129e02" providerId="ADAL" clId="{D2DE8F8A-0FCB-414D-ADD7-A8ECDEB82E6C}" dt="2026-04-21T18:36:27.681" v="35" actId="2696"/>
        <pc:sldMkLst>
          <pc:docMk/>
          <pc:sldMk cId="2171419301" sldId="438"/>
        </pc:sldMkLst>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8F8891-2EFD-4428-9474-5402E5B9205B}"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24251CB-A5F2-45CC-9217-2A15BB484163}">
      <dgm:prSet/>
      <dgm:spPr/>
      <dgm:t>
        <a:bodyPr/>
        <a:lstStyle/>
        <a:p>
          <a:r>
            <a:rPr lang="en-US" b="0" i="0" dirty="0"/>
            <a:t>Andrew Janssen, MD </a:t>
          </a:r>
          <a:endParaRPr lang="en-US" dirty="0"/>
        </a:p>
      </dgm:t>
    </dgm:pt>
    <dgm:pt modelId="{7C9B242C-8067-4E4E-9B47-5829D3D83739}" type="parTrans" cxnId="{10F09961-83CF-4066-AA1D-AFBF9854901F}">
      <dgm:prSet/>
      <dgm:spPr/>
      <dgm:t>
        <a:bodyPr/>
        <a:lstStyle/>
        <a:p>
          <a:endParaRPr lang="en-US"/>
        </a:p>
      </dgm:t>
    </dgm:pt>
    <dgm:pt modelId="{92B92099-1A0B-4596-A385-94BB2D5E01F6}" type="sibTrans" cxnId="{10F09961-83CF-4066-AA1D-AFBF9854901F}">
      <dgm:prSet/>
      <dgm:spPr/>
      <dgm:t>
        <a:bodyPr/>
        <a:lstStyle/>
        <a:p>
          <a:endParaRPr lang="en-US"/>
        </a:p>
      </dgm:t>
    </dgm:pt>
    <dgm:pt modelId="{7DF4F7CB-0556-44AE-9D21-182A397BE4C6}">
      <dgm:prSet/>
      <dgm:spPr/>
      <dgm:t>
        <a:bodyPr/>
        <a:lstStyle/>
        <a:p>
          <a:r>
            <a:rPr lang="en-US" b="0" i="0"/>
            <a:t>Trained in Alaska,</a:t>
          </a:r>
          <a:endParaRPr lang="en-US"/>
        </a:p>
      </dgm:t>
    </dgm:pt>
    <dgm:pt modelId="{35527B9B-3CED-4DB8-A7FA-CBE35DAFF947}" type="parTrans" cxnId="{C559EEB5-2815-4747-8532-773E2398844E}">
      <dgm:prSet/>
      <dgm:spPr/>
      <dgm:t>
        <a:bodyPr/>
        <a:lstStyle/>
        <a:p>
          <a:endParaRPr lang="en-US"/>
        </a:p>
      </dgm:t>
    </dgm:pt>
    <dgm:pt modelId="{A6E46290-517A-49A7-B890-2EABE427AC53}" type="sibTrans" cxnId="{C559EEB5-2815-4747-8532-773E2398844E}">
      <dgm:prSet/>
      <dgm:spPr/>
      <dgm:t>
        <a:bodyPr/>
        <a:lstStyle/>
        <a:p>
          <a:endParaRPr lang="en-US"/>
        </a:p>
      </dgm:t>
    </dgm:pt>
    <dgm:pt modelId="{DD3A5D36-48A8-4846-90DF-0863572177B2}">
      <dgm:prSet/>
      <dgm:spPr/>
      <dgm:t>
        <a:bodyPr/>
        <a:lstStyle/>
        <a:p>
          <a:r>
            <a:rPr lang="en-US" b="0" i="0" dirty="0"/>
            <a:t>Practiced in John Day, Ethiopia, and now Hillsboro </a:t>
          </a:r>
          <a:endParaRPr lang="en-US" dirty="0"/>
        </a:p>
      </dgm:t>
    </dgm:pt>
    <dgm:pt modelId="{AB6DBC40-FF31-4227-8835-65D4EB505942}" type="parTrans" cxnId="{58198510-6351-4B25-840F-CC62F842A1FA}">
      <dgm:prSet/>
      <dgm:spPr/>
      <dgm:t>
        <a:bodyPr/>
        <a:lstStyle/>
        <a:p>
          <a:endParaRPr lang="en-US"/>
        </a:p>
      </dgm:t>
    </dgm:pt>
    <dgm:pt modelId="{4E56FF08-BF71-4442-8531-CB188947BFE7}" type="sibTrans" cxnId="{58198510-6351-4B25-840F-CC62F842A1FA}">
      <dgm:prSet/>
      <dgm:spPr/>
      <dgm:t>
        <a:bodyPr/>
        <a:lstStyle/>
        <a:p>
          <a:endParaRPr lang="en-US"/>
        </a:p>
      </dgm:t>
    </dgm:pt>
    <dgm:pt modelId="{997973E7-61A5-48B7-B207-21EBFF7ACD1C}">
      <dgm:prSet/>
      <dgm:spPr/>
      <dgm:t>
        <a:bodyPr/>
        <a:lstStyle/>
        <a:p>
          <a:r>
            <a:rPr lang="en-US" b="0" i="0"/>
            <a:t>Family medicine, clinic, inpatient, OB, and rural ER</a:t>
          </a:r>
          <a:endParaRPr lang="en-US"/>
        </a:p>
      </dgm:t>
    </dgm:pt>
    <dgm:pt modelId="{66D13EC4-826A-47E2-AA5E-47819949293D}" type="parTrans" cxnId="{9BBBD4A7-5F75-42D9-B358-C15672E26EFD}">
      <dgm:prSet/>
      <dgm:spPr/>
      <dgm:t>
        <a:bodyPr/>
        <a:lstStyle/>
        <a:p>
          <a:endParaRPr lang="en-US"/>
        </a:p>
      </dgm:t>
    </dgm:pt>
    <dgm:pt modelId="{CCFD5F86-BABD-47B8-9B1D-58748BF0D5A6}" type="sibTrans" cxnId="{9BBBD4A7-5F75-42D9-B358-C15672E26EFD}">
      <dgm:prSet/>
      <dgm:spPr/>
      <dgm:t>
        <a:bodyPr/>
        <a:lstStyle/>
        <a:p>
          <a:endParaRPr lang="en-US"/>
        </a:p>
      </dgm:t>
    </dgm:pt>
    <dgm:pt modelId="{81649ADD-7961-4378-9974-BD567270FA78}">
      <dgm:prSet/>
      <dgm:spPr/>
      <dgm:t>
        <a:bodyPr/>
        <a:lstStyle/>
        <a:p>
          <a:r>
            <a:rPr lang="en-US" b="0" i="0"/>
            <a:t>Passionate about full spectrum FM and rural care </a:t>
          </a:r>
          <a:endParaRPr lang="en-US"/>
        </a:p>
      </dgm:t>
    </dgm:pt>
    <dgm:pt modelId="{26F897A8-ACCD-458B-B659-58EFBD958E07}" type="parTrans" cxnId="{0CEF427A-A7AE-47BF-8F50-1D98345DF2F5}">
      <dgm:prSet/>
      <dgm:spPr/>
      <dgm:t>
        <a:bodyPr/>
        <a:lstStyle/>
        <a:p>
          <a:endParaRPr lang="en-US"/>
        </a:p>
      </dgm:t>
    </dgm:pt>
    <dgm:pt modelId="{4FC814A4-BB4B-41F9-BC3D-39D70BF62CDD}" type="sibTrans" cxnId="{0CEF427A-A7AE-47BF-8F50-1D98345DF2F5}">
      <dgm:prSet/>
      <dgm:spPr/>
      <dgm:t>
        <a:bodyPr/>
        <a:lstStyle/>
        <a:p>
          <a:endParaRPr lang="en-US"/>
        </a:p>
      </dgm:t>
    </dgm:pt>
    <dgm:pt modelId="{63120394-73C9-4FFD-80C9-E1F403417F02}">
      <dgm:prSet/>
      <dgm:spPr/>
      <dgm:t>
        <a:bodyPr/>
        <a:lstStyle/>
        <a:p>
          <a:r>
            <a:rPr lang="en-US" b="0" i="0"/>
            <a:t>Esteban Garza, MD </a:t>
          </a:r>
          <a:endParaRPr lang="en-US"/>
        </a:p>
      </dgm:t>
    </dgm:pt>
    <dgm:pt modelId="{4213B176-6869-450A-B519-EC71D2CBF5E6}" type="parTrans" cxnId="{E17BBB00-BEF2-46BB-AE67-BBC0E078896A}">
      <dgm:prSet/>
      <dgm:spPr/>
      <dgm:t>
        <a:bodyPr/>
        <a:lstStyle/>
        <a:p>
          <a:endParaRPr lang="en-US"/>
        </a:p>
      </dgm:t>
    </dgm:pt>
    <dgm:pt modelId="{C20C3927-33BA-41B5-90D4-9FAA7815DD61}" type="sibTrans" cxnId="{E17BBB00-BEF2-46BB-AE67-BBC0E078896A}">
      <dgm:prSet/>
      <dgm:spPr/>
      <dgm:t>
        <a:bodyPr/>
        <a:lstStyle/>
        <a:p>
          <a:endParaRPr lang="en-US"/>
        </a:p>
      </dgm:t>
    </dgm:pt>
    <dgm:pt modelId="{B55CD199-AFA6-40C4-81F6-9C7816451065}">
      <dgm:prSet/>
      <dgm:spPr/>
      <dgm:t>
        <a:bodyPr/>
        <a:lstStyle/>
        <a:p>
          <a:r>
            <a:rPr lang="en-US" b="0" i="0"/>
            <a:t>Grew up in Yakima, WA</a:t>
          </a:r>
          <a:endParaRPr lang="en-US"/>
        </a:p>
      </dgm:t>
    </dgm:pt>
    <dgm:pt modelId="{D1FAAD51-AAB0-430E-8B20-D57D6621F865}" type="parTrans" cxnId="{5F0CE09B-6198-48CE-9DD4-1D70A9550EFA}">
      <dgm:prSet/>
      <dgm:spPr/>
      <dgm:t>
        <a:bodyPr/>
        <a:lstStyle/>
        <a:p>
          <a:endParaRPr lang="en-US"/>
        </a:p>
      </dgm:t>
    </dgm:pt>
    <dgm:pt modelId="{B15907BF-37BE-450D-B71F-17AF0359376F}" type="sibTrans" cxnId="{5F0CE09B-6198-48CE-9DD4-1D70A9550EFA}">
      <dgm:prSet/>
      <dgm:spPr/>
      <dgm:t>
        <a:bodyPr/>
        <a:lstStyle/>
        <a:p>
          <a:endParaRPr lang="en-US"/>
        </a:p>
      </dgm:t>
    </dgm:pt>
    <dgm:pt modelId="{6839A22A-0603-4FFA-8263-33577C72F3F1}">
      <dgm:prSet/>
      <dgm:spPr/>
      <dgm:t>
        <a:bodyPr/>
        <a:lstStyle/>
        <a:p>
          <a:r>
            <a:rPr lang="en-US" b="0" i="0" dirty="0"/>
            <a:t>Trained and practiced at OHSU, now in Newport </a:t>
          </a:r>
          <a:endParaRPr lang="en-US" dirty="0"/>
        </a:p>
      </dgm:t>
    </dgm:pt>
    <dgm:pt modelId="{60C0B6A2-EAB0-4C48-8DDE-6BA7BD5D9C08}" type="parTrans" cxnId="{F1A2BAEC-3020-485B-8433-B5AE88E6A788}">
      <dgm:prSet/>
      <dgm:spPr/>
      <dgm:t>
        <a:bodyPr/>
        <a:lstStyle/>
        <a:p>
          <a:endParaRPr lang="en-US"/>
        </a:p>
      </dgm:t>
    </dgm:pt>
    <dgm:pt modelId="{90A13E3C-4D68-4EE5-8FFA-E75CF2E04C62}" type="sibTrans" cxnId="{F1A2BAEC-3020-485B-8433-B5AE88E6A788}">
      <dgm:prSet/>
      <dgm:spPr/>
      <dgm:t>
        <a:bodyPr/>
        <a:lstStyle/>
        <a:p>
          <a:endParaRPr lang="en-US"/>
        </a:p>
      </dgm:t>
    </dgm:pt>
    <dgm:pt modelId="{53EA6B91-290A-4546-9BC3-D82A66E8335B}">
      <dgm:prSet/>
      <dgm:spPr/>
      <dgm:t>
        <a:bodyPr/>
        <a:lstStyle/>
        <a:p>
          <a:r>
            <a:rPr lang="en-US" b="0" i="0"/>
            <a:t>Family medicine, clinic and inpatient </a:t>
          </a:r>
          <a:endParaRPr lang="en-US"/>
        </a:p>
      </dgm:t>
    </dgm:pt>
    <dgm:pt modelId="{283B9586-D002-4350-B9FD-D3D14F1823BF}" type="parTrans" cxnId="{BAC34243-5ECC-4302-8388-DA0A213BAA39}">
      <dgm:prSet/>
      <dgm:spPr/>
      <dgm:t>
        <a:bodyPr/>
        <a:lstStyle/>
        <a:p>
          <a:endParaRPr lang="en-US"/>
        </a:p>
      </dgm:t>
    </dgm:pt>
    <dgm:pt modelId="{E1B6E210-6740-404A-BE95-F681C1BE3AA0}" type="sibTrans" cxnId="{BAC34243-5ECC-4302-8388-DA0A213BAA39}">
      <dgm:prSet/>
      <dgm:spPr/>
      <dgm:t>
        <a:bodyPr/>
        <a:lstStyle/>
        <a:p>
          <a:endParaRPr lang="en-US"/>
        </a:p>
      </dgm:t>
    </dgm:pt>
    <dgm:pt modelId="{F7BE4FBD-169E-4E49-9642-5D6021013D0A}">
      <dgm:prSet/>
      <dgm:spPr/>
      <dgm:t>
        <a:bodyPr/>
        <a:lstStyle/>
        <a:p>
          <a:r>
            <a:rPr lang="en-US" b="0" i="0" dirty="0"/>
            <a:t>Passionate about Latino health, working with underserved communities, resident education</a:t>
          </a:r>
          <a:endParaRPr lang="en-US" dirty="0"/>
        </a:p>
      </dgm:t>
    </dgm:pt>
    <dgm:pt modelId="{874C7F36-13B7-4405-AF2D-3665C531E9E3}" type="parTrans" cxnId="{B3F5BAD9-E962-4411-B746-0744612A3F30}">
      <dgm:prSet/>
      <dgm:spPr/>
      <dgm:t>
        <a:bodyPr/>
        <a:lstStyle/>
        <a:p>
          <a:endParaRPr lang="en-US"/>
        </a:p>
      </dgm:t>
    </dgm:pt>
    <dgm:pt modelId="{D963D05F-CFAC-4965-A6A4-BDBD1147E444}" type="sibTrans" cxnId="{B3F5BAD9-E962-4411-B746-0744612A3F30}">
      <dgm:prSet/>
      <dgm:spPr/>
      <dgm:t>
        <a:bodyPr/>
        <a:lstStyle/>
        <a:p>
          <a:endParaRPr lang="en-US"/>
        </a:p>
      </dgm:t>
    </dgm:pt>
    <dgm:pt modelId="{1A9EC877-C904-4E4A-8316-3AD27FE82521}" type="pres">
      <dgm:prSet presAssocID="{778F8891-2EFD-4428-9474-5402E5B9205B}" presName="linear" presStyleCnt="0">
        <dgm:presLayoutVars>
          <dgm:dir/>
          <dgm:animLvl val="lvl"/>
          <dgm:resizeHandles val="exact"/>
        </dgm:presLayoutVars>
      </dgm:prSet>
      <dgm:spPr/>
    </dgm:pt>
    <dgm:pt modelId="{12D0CAD8-9A84-4E61-A78A-06C8EB8E85EF}" type="pres">
      <dgm:prSet presAssocID="{B24251CB-A5F2-45CC-9217-2A15BB484163}" presName="parentLin" presStyleCnt="0"/>
      <dgm:spPr/>
    </dgm:pt>
    <dgm:pt modelId="{89BD8685-3A96-47CF-B49E-243917A2C942}" type="pres">
      <dgm:prSet presAssocID="{B24251CB-A5F2-45CC-9217-2A15BB484163}" presName="parentLeftMargin" presStyleLbl="node1" presStyleIdx="0" presStyleCnt="2"/>
      <dgm:spPr/>
    </dgm:pt>
    <dgm:pt modelId="{2E874A57-F172-4040-872E-99A43E0DA8D8}" type="pres">
      <dgm:prSet presAssocID="{B24251CB-A5F2-45CC-9217-2A15BB484163}" presName="parentText" presStyleLbl="node1" presStyleIdx="0" presStyleCnt="2">
        <dgm:presLayoutVars>
          <dgm:chMax val="0"/>
          <dgm:bulletEnabled val="1"/>
        </dgm:presLayoutVars>
      </dgm:prSet>
      <dgm:spPr/>
    </dgm:pt>
    <dgm:pt modelId="{E88E618F-BEF7-4755-9BCE-58FF9D38AAB2}" type="pres">
      <dgm:prSet presAssocID="{B24251CB-A5F2-45CC-9217-2A15BB484163}" presName="negativeSpace" presStyleCnt="0"/>
      <dgm:spPr/>
    </dgm:pt>
    <dgm:pt modelId="{8F6B1E1A-8644-4845-82B1-592828BEC3C8}" type="pres">
      <dgm:prSet presAssocID="{B24251CB-A5F2-45CC-9217-2A15BB484163}" presName="childText" presStyleLbl="conFgAcc1" presStyleIdx="0" presStyleCnt="2">
        <dgm:presLayoutVars>
          <dgm:bulletEnabled val="1"/>
        </dgm:presLayoutVars>
      </dgm:prSet>
      <dgm:spPr/>
    </dgm:pt>
    <dgm:pt modelId="{ADCFD3CC-D574-4417-BF4D-BD675C3A861E}" type="pres">
      <dgm:prSet presAssocID="{92B92099-1A0B-4596-A385-94BB2D5E01F6}" presName="spaceBetweenRectangles" presStyleCnt="0"/>
      <dgm:spPr/>
    </dgm:pt>
    <dgm:pt modelId="{CF10FB05-75E7-45B5-9FF7-E11874FD5181}" type="pres">
      <dgm:prSet presAssocID="{63120394-73C9-4FFD-80C9-E1F403417F02}" presName="parentLin" presStyleCnt="0"/>
      <dgm:spPr/>
    </dgm:pt>
    <dgm:pt modelId="{B00955BD-2B58-4A6C-8867-FF3C60954A6F}" type="pres">
      <dgm:prSet presAssocID="{63120394-73C9-4FFD-80C9-E1F403417F02}" presName="parentLeftMargin" presStyleLbl="node1" presStyleIdx="0" presStyleCnt="2"/>
      <dgm:spPr/>
    </dgm:pt>
    <dgm:pt modelId="{2B35F11A-A813-4BF3-B882-0985337B5C84}" type="pres">
      <dgm:prSet presAssocID="{63120394-73C9-4FFD-80C9-E1F403417F02}" presName="parentText" presStyleLbl="node1" presStyleIdx="1" presStyleCnt="2">
        <dgm:presLayoutVars>
          <dgm:chMax val="0"/>
          <dgm:bulletEnabled val="1"/>
        </dgm:presLayoutVars>
      </dgm:prSet>
      <dgm:spPr/>
    </dgm:pt>
    <dgm:pt modelId="{1FD8DD98-65DE-4412-92BE-8AA504028152}" type="pres">
      <dgm:prSet presAssocID="{63120394-73C9-4FFD-80C9-E1F403417F02}" presName="negativeSpace" presStyleCnt="0"/>
      <dgm:spPr/>
    </dgm:pt>
    <dgm:pt modelId="{71345C77-EB30-44ED-AABD-EEDF1C9B1BF3}" type="pres">
      <dgm:prSet presAssocID="{63120394-73C9-4FFD-80C9-E1F403417F02}" presName="childText" presStyleLbl="conFgAcc1" presStyleIdx="1" presStyleCnt="2">
        <dgm:presLayoutVars>
          <dgm:bulletEnabled val="1"/>
        </dgm:presLayoutVars>
      </dgm:prSet>
      <dgm:spPr/>
    </dgm:pt>
  </dgm:ptLst>
  <dgm:cxnLst>
    <dgm:cxn modelId="{E17BBB00-BEF2-46BB-AE67-BBC0E078896A}" srcId="{778F8891-2EFD-4428-9474-5402E5B9205B}" destId="{63120394-73C9-4FFD-80C9-E1F403417F02}" srcOrd="1" destOrd="0" parTransId="{4213B176-6869-450A-B519-EC71D2CBF5E6}" sibTransId="{C20C3927-33BA-41B5-90D4-9FAA7815DD61}"/>
    <dgm:cxn modelId="{AAAA350E-1E97-44C2-9A51-7CD6806C9C04}" type="presOf" srcId="{B24251CB-A5F2-45CC-9217-2A15BB484163}" destId="{2E874A57-F172-4040-872E-99A43E0DA8D8}" srcOrd="1" destOrd="0" presId="urn:microsoft.com/office/officeart/2005/8/layout/list1"/>
    <dgm:cxn modelId="{58198510-6351-4B25-840F-CC62F842A1FA}" srcId="{B24251CB-A5F2-45CC-9217-2A15BB484163}" destId="{DD3A5D36-48A8-4846-90DF-0863572177B2}" srcOrd="1" destOrd="0" parTransId="{AB6DBC40-FF31-4227-8835-65D4EB505942}" sibTransId="{4E56FF08-BF71-4442-8531-CB188947BFE7}"/>
    <dgm:cxn modelId="{23EEBA38-F2E0-4D85-9B5D-378F2566833C}" type="presOf" srcId="{63120394-73C9-4FFD-80C9-E1F403417F02}" destId="{2B35F11A-A813-4BF3-B882-0985337B5C84}" srcOrd="1" destOrd="0" presId="urn:microsoft.com/office/officeart/2005/8/layout/list1"/>
    <dgm:cxn modelId="{10F09961-83CF-4066-AA1D-AFBF9854901F}" srcId="{778F8891-2EFD-4428-9474-5402E5B9205B}" destId="{B24251CB-A5F2-45CC-9217-2A15BB484163}" srcOrd="0" destOrd="0" parTransId="{7C9B242C-8067-4E4E-9B47-5829D3D83739}" sibTransId="{92B92099-1A0B-4596-A385-94BB2D5E01F6}"/>
    <dgm:cxn modelId="{BAC34243-5ECC-4302-8388-DA0A213BAA39}" srcId="{63120394-73C9-4FFD-80C9-E1F403417F02}" destId="{53EA6B91-290A-4546-9BC3-D82A66E8335B}" srcOrd="2" destOrd="0" parTransId="{283B9586-D002-4350-B9FD-D3D14F1823BF}" sibTransId="{E1B6E210-6740-404A-BE95-F681C1BE3AA0}"/>
    <dgm:cxn modelId="{AFEE2350-C8F1-48B8-BFCF-6EE395E47ED2}" type="presOf" srcId="{778F8891-2EFD-4428-9474-5402E5B9205B}" destId="{1A9EC877-C904-4E4A-8316-3AD27FE82521}" srcOrd="0" destOrd="0" presId="urn:microsoft.com/office/officeart/2005/8/layout/list1"/>
    <dgm:cxn modelId="{4C37DB71-D3F2-409A-BAC9-655C4FC69A3E}" type="presOf" srcId="{B24251CB-A5F2-45CC-9217-2A15BB484163}" destId="{89BD8685-3A96-47CF-B49E-243917A2C942}" srcOrd="0" destOrd="0" presId="urn:microsoft.com/office/officeart/2005/8/layout/list1"/>
    <dgm:cxn modelId="{96CA4555-1274-4962-ADAF-3EE01F3B8062}" type="presOf" srcId="{F7BE4FBD-169E-4E49-9642-5D6021013D0A}" destId="{71345C77-EB30-44ED-AABD-EEDF1C9B1BF3}" srcOrd="0" destOrd="3" presId="urn:microsoft.com/office/officeart/2005/8/layout/list1"/>
    <dgm:cxn modelId="{0CEF427A-A7AE-47BF-8F50-1D98345DF2F5}" srcId="{B24251CB-A5F2-45CC-9217-2A15BB484163}" destId="{81649ADD-7961-4378-9974-BD567270FA78}" srcOrd="3" destOrd="0" parTransId="{26F897A8-ACCD-458B-B659-58EFBD958E07}" sibTransId="{4FC814A4-BB4B-41F9-BC3D-39D70BF62CDD}"/>
    <dgm:cxn modelId="{73C7F995-0DF3-468D-9CDD-2BEBD5DA9B48}" type="presOf" srcId="{997973E7-61A5-48B7-B207-21EBFF7ACD1C}" destId="{8F6B1E1A-8644-4845-82B1-592828BEC3C8}" srcOrd="0" destOrd="2" presId="urn:microsoft.com/office/officeart/2005/8/layout/list1"/>
    <dgm:cxn modelId="{5F0CE09B-6198-48CE-9DD4-1D70A9550EFA}" srcId="{63120394-73C9-4FFD-80C9-E1F403417F02}" destId="{B55CD199-AFA6-40C4-81F6-9C7816451065}" srcOrd="0" destOrd="0" parTransId="{D1FAAD51-AAB0-430E-8B20-D57D6621F865}" sibTransId="{B15907BF-37BE-450D-B71F-17AF0359376F}"/>
    <dgm:cxn modelId="{E28DA9A5-85E8-4982-898E-A2CBD1100E80}" type="presOf" srcId="{63120394-73C9-4FFD-80C9-E1F403417F02}" destId="{B00955BD-2B58-4A6C-8867-FF3C60954A6F}" srcOrd="0" destOrd="0" presId="urn:microsoft.com/office/officeart/2005/8/layout/list1"/>
    <dgm:cxn modelId="{9BBBD4A7-5F75-42D9-B358-C15672E26EFD}" srcId="{B24251CB-A5F2-45CC-9217-2A15BB484163}" destId="{997973E7-61A5-48B7-B207-21EBFF7ACD1C}" srcOrd="2" destOrd="0" parTransId="{66D13EC4-826A-47E2-AA5E-47819949293D}" sibTransId="{CCFD5F86-BABD-47B8-9B1D-58748BF0D5A6}"/>
    <dgm:cxn modelId="{C559EEB5-2815-4747-8532-773E2398844E}" srcId="{B24251CB-A5F2-45CC-9217-2A15BB484163}" destId="{7DF4F7CB-0556-44AE-9D21-182A397BE4C6}" srcOrd="0" destOrd="0" parTransId="{35527B9B-3CED-4DB8-A7FA-CBE35DAFF947}" sibTransId="{A6E46290-517A-49A7-B890-2EABE427AC53}"/>
    <dgm:cxn modelId="{C4F3F2CE-DA35-4BD4-AAB7-4F8B52730A6B}" type="presOf" srcId="{6839A22A-0603-4FFA-8263-33577C72F3F1}" destId="{71345C77-EB30-44ED-AABD-EEDF1C9B1BF3}" srcOrd="0" destOrd="1" presId="urn:microsoft.com/office/officeart/2005/8/layout/list1"/>
    <dgm:cxn modelId="{CA22A5D9-8E91-48C9-B20F-19FC1245BA49}" type="presOf" srcId="{DD3A5D36-48A8-4846-90DF-0863572177B2}" destId="{8F6B1E1A-8644-4845-82B1-592828BEC3C8}" srcOrd="0" destOrd="1" presId="urn:microsoft.com/office/officeart/2005/8/layout/list1"/>
    <dgm:cxn modelId="{B3F5BAD9-E962-4411-B746-0744612A3F30}" srcId="{63120394-73C9-4FFD-80C9-E1F403417F02}" destId="{F7BE4FBD-169E-4E49-9642-5D6021013D0A}" srcOrd="3" destOrd="0" parTransId="{874C7F36-13B7-4405-AF2D-3665C531E9E3}" sibTransId="{D963D05F-CFAC-4965-A6A4-BDBD1147E444}"/>
    <dgm:cxn modelId="{1D9522DA-2A15-4B23-989D-2C3F1AF0D619}" type="presOf" srcId="{81649ADD-7961-4378-9974-BD567270FA78}" destId="{8F6B1E1A-8644-4845-82B1-592828BEC3C8}" srcOrd="0" destOrd="3" presId="urn:microsoft.com/office/officeart/2005/8/layout/list1"/>
    <dgm:cxn modelId="{5936DDDB-4243-4B7E-8109-E5E7C9AABDE0}" type="presOf" srcId="{53EA6B91-290A-4546-9BC3-D82A66E8335B}" destId="{71345C77-EB30-44ED-AABD-EEDF1C9B1BF3}" srcOrd="0" destOrd="2" presId="urn:microsoft.com/office/officeart/2005/8/layout/list1"/>
    <dgm:cxn modelId="{F1A2BAEC-3020-485B-8433-B5AE88E6A788}" srcId="{63120394-73C9-4FFD-80C9-E1F403417F02}" destId="{6839A22A-0603-4FFA-8263-33577C72F3F1}" srcOrd="1" destOrd="0" parTransId="{60C0B6A2-EAB0-4C48-8DDE-6BA7BD5D9C08}" sibTransId="{90A13E3C-4D68-4EE5-8FFA-E75CF2E04C62}"/>
    <dgm:cxn modelId="{8A5E60F1-7A71-439C-B203-255C02BB933B}" type="presOf" srcId="{7DF4F7CB-0556-44AE-9D21-182A397BE4C6}" destId="{8F6B1E1A-8644-4845-82B1-592828BEC3C8}" srcOrd="0" destOrd="0" presId="urn:microsoft.com/office/officeart/2005/8/layout/list1"/>
    <dgm:cxn modelId="{D0A78AFF-714B-4F9F-A1B5-5FFF4F9C6C67}" type="presOf" srcId="{B55CD199-AFA6-40C4-81F6-9C7816451065}" destId="{71345C77-EB30-44ED-AABD-EEDF1C9B1BF3}" srcOrd="0" destOrd="0" presId="urn:microsoft.com/office/officeart/2005/8/layout/list1"/>
    <dgm:cxn modelId="{1BE2BDCD-25DE-40D7-B0E4-788EEE649ED7}" type="presParOf" srcId="{1A9EC877-C904-4E4A-8316-3AD27FE82521}" destId="{12D0CAD8-9A84-4E61-A78A-06C8EB8E85EF}" srcOrd="0" destOrd="0" presId="urn:microsoft.com/office/officeart/2005/8/layout/list1"/>
    <dgm:cxn modelId="{997EC01F-2D8C-43FE-B65A-E145A5965438}" type="presParOf" srcId="{12D0CAD8-9A84-4E61-A78A-06C8EB8E85EF}" destId="{89BD8685-3A96-47CF-B49E-243917A2C942}" srcOrd="0" destOrd="0" presId="urn:microsoft.com/office/officeart/2005/8/layout/list1"/>
    <dgm:cxn modelId="{131E1669-AED4-4517-99B4-FE62F3018F33}" type="presParOf" srcId="{12D0CAD8-9A84-4E61-A78A-06C8EB8E85EF}" destId="{2E874A57-F172-4040-872E-99A43E0DA8D8}" srcOrd="1" destOrd="0" presId="urn:microsoft.com/office/officeart/2005/8/layout/list1"/>
    <dgm:cxn modelId="{FD20900B-9CF9-42CC-9292-506AD078714D}" type="presParOf" srcId="{1A9EC877-C904-4E4A-8316-3AD27FE82521}" destId="{E88E618F-BEF7-4755-9BCE-58FF9D38AAB2}" srcOrd="1" destOrd="0" presId="urn:microsoft.com/office/officeart/2005/8/layout/list1"/>
    <dgm:cxn modelId="{2718281B-E06D-4A78-9677-519987877A87}" type="presParOf" srcId="{1A9EC877-C904-4E4A-8316-3AD27FE82521}" destId="{8F6B1E1A-8644-4845-82B1-592828BEC3C8}" srcOrd="2" destOrd="0" presId="urn:microsoft.com/office/officeart/2005/8/layout/list1"/>
    <dgm:cxn modelId="{43462E72-695B-4D34-8B68-5991606F88F6}" type="presParOf" srcId="{1A9EC877-C904-4E4A-8316-3AD27FE82521}" destId="{ADCFD3CC-D574-4417-BF4D-BD675C3A861E}" srcOrd="3" destOrd="0" presId="urn:microsoft.com/office/officeart/2005/8/layout/list1"/>
    <dgm:cxn modelId="{8C4CE465-8C2C-44A9-A5EA-C2AA294EC5D9}" type="presParOf" srcId="{1A9EC877-C904-4E4A-8316-3AD27FE82521}" destId="{CF10FB05-75E7-45B5-9FF7-E11874FD5181}" srcOrd="4" destOrd="0" presId="urn:microsoft.com/office/officeart/2005/8/layout/list1"/>
    <dgm:cxn modelId="{C48F9DFA-7912-409D-B440-4A2B443909E8}" type="presParOf" srcId="{CF10FB05-75E7-45B5-9FF7-E11874FD5181}" destId="{B00955BD-2B58-4A6C-8867-FF3C60954A6F}" srcOrd="0" destOrd="0" presId="urn:microsoft.com/office/officeart/2005/8/layout/list1"/>
    <dgm:cxn modelId="{D749D7C2-2822-4214-A07D-0A4ADC6FD524}" type="presParOf" srcId="{CF10FB05-75E7-45B5-9FF7-E11874FD5181}" destId="{2B35F11A-A813-4BF3-B882-0985337B5C84}" srcOrd="1" destOrd="0" presId="urn:microsoft.com/office/officeart/2005/8/layout/list1"/>
    <dgm:cxn modelId="{DA33C063-221A-4680-BE43-4D2EA871A5B5}" type="presParOf" srcId="{1A9EC877-C904-4E4A-8316-3AD27FE82521}" destId="{1FD8DD98-65DE-4412-92BE-8AA504028152}" srcOrd="5" destOrd="0" presId="urn:microsoft.com/office/officeart/2005/8/layout/list1"/>
    <dgm:cxn modelId="{A0A9149C-99A3-40AF-B794-3F4B47777A12}" type="presParOf" srcId="{1A9EC877-C904-4E4A-8316-3AD27FE82521}" destId="{71345C77-EB30-44ED-AABD-EEDF1C9B1BF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C5D8DE-2AAB-4E1E-8201-0B4E52CEC9F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931050-AF00-4332-9C7F-B8A5F6AA46D9}">
      <dgm:prSet custT="1"/>
      <dgm:spPr/>
      <dgm:t>
        <a:bodyPr/>
        <a:lstStyle/>
        <a:p>
          <a:r>
            <a:rPr lang="en-US" sz="1500" b="1" i="0" dirty="0"/>
            <a:t>The Paradigm Shift:</a:t>
          </a:r>
          <a:r>
            <a:rPr lang="en-US" sz="1500" b="0" i="0" dirty="0"/>
            <a:t> This guideline replaces the 2018 version, moving from a focus on "blood cholesterol" to "dyslipidemia".</a:t>
          </a:r>
          <a:endParaRPr lang="en-US" sz="1500" dirty="0"/>
        </a:p>
      </dgm:t>
    </dgm:pt>
    <dgm:pt modelId="{53C8BA8F-07FE-4B8B-B254-BEB1CAA9E0FF}" type="parTrans" cxnId="{EF81BAFA-30EA-4B35-ABA3-0FDA8876DDB0}">
      <dgm:prSet/>
      <dgm:spPr/>
      <dgm:t>
        <a:bodyPr/>
        <a:lstStyle/>
        <a:p>
          <a:endParaRPr lang="en-US"/>
        </a:p>
      </dgm:t>
    </dgm:pt>
    <dgm:pt modelId="{E7DFA1FF-FA7D-494A-A94A-AE4BC3E93683}" type="sibTrans" cxnId="{EF81BAFA-30EA-4B35-ABA3-0FDA8876DDB0}">
      <dgm:prSet/>
      <dgm:spPr/>
      <dgm:t>
        <a:bodyPr/>
        <a:lstStyle/>
        <a:p>
          <a:endParaRPr lang="en-US"/>
        </a:p>
      </dgm:t>
    </dgm:pt>
    <dgm:pt modelId="{DBFD41B3-059A-4F56-A0D1-CC401F0AF807}">
      <dgm:prSet custT="1"/>
      <dgm:spPr/>
      <dgm:t>
        <a:bodyPr/>
        <a:lstStyle/>
        <a:p>
          <a:r>
            <a:rPr lang="en-US" sz="1500" b="1" i="0" dirty="0"/>
            <a:t>Targeting "Lifelong Risk":</a:t>
          </a:r>
          <a:r>
            <a:rPr lang="en-US" sz="1500" b="0" i="0" dirty="0"/>
            <a:t> Reduce the lifelong burden of exposure to atherogenic lipoproteins </a:t>
          </a:r>
          <a:endParaRPr lang="en-US" sz="1500" dirty="0"/>
        </a:p>
      </dgm:t>
    </dgm:pt>
    <dgm:pt modelId="{7F06026B-7A65-4A3C-BE25-64F83CF6DC28}" type="parTrans" cxnId="{893BC249-BAD5-4C42-8163-91D455AD2CED}">
      <dgm:prSet/>
      <dgm:spPr/>
      <dgm:t>
        <a:bodyPr/>
        <a:lstStyle/>
        <a:p>
          <a:endParaRPr lang="en-US"/>
        </a:p>
      </dgm:t>
    </dgm:pt>
    <dgm:pt modelId="{77CA2C49-E07C-4903-B4EC-61292A568563}" type="sibTrans" cxnId="{893BC249-BAD5-4C42-8163-91D455AD2CED}">
      <dgm:prSet/>
      <dgm:spPr/>
      <dgm:t>
        <a:bodyPr/>
        <a:lstStyle/>
        <a:p>
          <a:endParaRPr lang="en-US"/>
        </a:p>
      </dgm:t>
    </dgm:pt>
    <dgm:pt modelId="{A2F30EC2-E27A-4FD3-BE67-96DB2E7ACBF5}">
      <dgm:prSet custT="1"/>
      <dgm:spPr/>
      <dgm:t>
        <a:bodyPr/>
        <a:lstStyle/>
        <a:p>
          <a:r>
            <a:rPr lang="en-US" sz="1300" b="1" i="0" dirty="0"/>
            <a:t>Need for Accuracy:</a:t>
          </a:r>
          <a:r>
            <a:rPr lang="en-US" sz="1300" b="0" i="0" dirty="0"/>
            <a:t> Replaces older risk calculators with more contemporary equations to reduce over-prediction of risk in the U.S. population</a:t>
          </a:r>
          <a:endParaRPr lang="en-US" sz="1300" dirty="0"/>
        </a:p>
      </dgm:t>
    </dgm:pt>
    <dgm:pt modelId="{D0CC0F02-D837-4442-BA1A-7274A776C0E4}" type="parTrans" cxnId="{5FDCE718-0589-4E18-AA3E-32DF1A34F4A9}">
      <dgm:prSet/>
      <dgm:spPr/>
      <dgm:t>
        <a:bodyPr/>
        <a:lstStyle/>
        <a:p>
          <a:endParaRPr lang="en-US"/>
        </a:p>
      </dgm:t>
    </dgm:pt>
    <dgm:pt modelId="{99E8D3E3-B561-41C2-824B-C864C0FDB423}" type="sibTrans" cxnId="{5FDCE718-0589-4E18-AA3E-32DF1A34F4A9}">
      <dgm:prSet/>
      <dgm:spPr/>
      <dgm:t>
        <a:bodyPr/>
        <a:lstStyle/>
        <a:p>
          <a:endParaRPr lang="en-US"/>
        </a:p>
      </dgm:t>
    </dgm:pt>
    <dgm:pt modelId="{A08BBC2C-436C-42EC-B925-F91A11F4D94D}" type="pres">
      <dgm:prSet presAssocID="{00C5D8DE-2AAB-4E1E-8201-0B4E52CEC9F9}" presName="root" presStyleCnt="0">
        <dgm:presLayoutVars>
          <dgm:dir/>
          <dgm:resizeHandles val="exact"/>
        </dgm:presLayoutVars>
      </dgm:prSet>
      <dgm:spPr/>
    </dgm:pt>
    <dgm:pt modelId="{261DC2E2-BE5C-404C-A849-25956CA97AFC}" type="pres">
      <dgm:prSet presAssocID="{34931050-AF00-4332-9C7F-B8A5F6AA46D9}" presName="compNode" presStyleCnt="0"/>
      <dgm:spPr/>
    </dgm:pt>
    <dgm:pt modelId="{F5A17CAF-3B50-48DB-B09E-0162D1286B9A}" type="pres">
      <dgm:prSet presAssocID="{34931050-AF00-4332-9C7F-B8A5F6AA46D9}"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rt Organ"/>
        </a:ext>
      </dgm:extLst>
    </dgm:pt>
    <dgm:pt modelId="{EE3A7821-D687-4A32-AA04-F827913C7C6B}" type="pres">
      <dgm:prSet presAssocID="{34931050-AF00-4332-9C7F-B8A5F6AA46D9}" presName="spaceRect" presStyleCnt="0"/>
      <dgm:spPr/>
    </dgm:pt>
    <dgm:pt modelId="{E9A1EA78-85D4-4BA7-83EF-10303A2ED75F}" type="pres">
      <dgm:prSet presAssocID="{34931050-AF00-4332-9C7F-B8A5F6AA46D9}" presName="textRect" presStyleLbl="revTx" presStyleIdx="0" presStyleCnt="3">
        <dgm:presLayoutVars>
          <dgm:chMax val="1"/>
          <dgm:chPref val="1"/>
        </dgm:presLayoutVars>
      </dgm:prSet>
      <dgm:spPr/>
    </dgm:pt>
    <dgm:pt modelId="{01D9967C-2E2A-4EA8-B057-CF06D1878CB3}" type="pres">
      <dgm:prSet presAssocID="{E7DFA1FF-FA7D-494A-A94A-AE4BC3E93683}" presName="sibTrans" presStyleCnt="0"/>
      <dgm:spPr/>
    </dgm:pt>
    <dgm:pt modelId="{92431CDC-8CE3-43B0-81B5-AC92133973CF}" type="pres">
      <dgm:prSet presAssocID="{DBFD41B3-059A-4F56-A0D1-CC401F0AF807}" presName="compNode" presStyleCnt="0"/>
      <dgm:spPr/>
    </dgm:pt>
    <dgm:pt modelId="{5395F8BB-4922-4EE2-B14E-6E7F64B38B80}" type="pres">
      <dgm:prSet presAssocID="{DBFD41B3-059A-4F56-A0D1-CC401F0AF80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FE95007F-FC21-4725-84C9-D21242C27617}" type="pres">
      <dgm:prSet presAssocID="{DBFD41B3-059A-4F56-A0D1-CC401F0AF807}" presName="spaceRect" presStyleCnt="0"/>
      <dgm:spPr/>
    </dgm:pt>
    <dgm:pt modelId="{99D332A3-A9F3-4A65-AFCC-468F664FE903}" type="pres">
      <dgm:prSet presAssocID="{DBFD41B3-059A-4F56-A0D1-CC401F0AF807}" presName="textRect" presStyleLbl="revTx" presStyleIdx="1" presStyleCnt="3">
        <dgm:presLayoutVars>
          <dgm:chMax val="1"/>
          <dgm:chPref val="1"/>
        </dgm:presLayoutVars>
      </dgm:prSet>
      <dgm:spPr/>
    </dgm:pt>
    <dgm:pt modelId="{DF3B6F43-7E13-404E-8BD5-4AEC7D5ECFB0}" type="pres">
      <dgm:prSet presAssocID="{77CA2C49-E07C-4903-B4EC-61292A568563}" presName="sibTrans" presStyleCnt="0"/>
      <dgm:spPr/>
    </dgm:pt>
    <dgm:pt modelId="{B56574F7-9A9D-4CF6-BA56-DC392EC0CDB4}" type="pres">
      <dgm:prSet presAssocID="{A2F30EC2-E27A-4FD3-BE67-96DB2E7ACBF5}" presName="compNode" presStyleCnt="0"/>
      <dgm:spPr/>
    </dgm:pt>
    <dgm:pt modelId="{6349373F-A0BB-42CC-B9A2-B105D33C3CD2}" type="pres">
      <dgm:prSet presAssocID="{A2F30EC2-E27A-4FD3-BE67-96DB2E7ACBF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alculator"/>
        </a:ext>
      </dgm:extLst>
    </dgm:pt>
    <dgm:pt modelId="{DF733C94-C368-44CE-BCA8-FFA76D6E1AD0}" type="pres">
      <dgm:prSet presAssocID="{A2F30EC2-E27A-4FD3-BE67-96DB2E7ACBF5}" presName="spaceRect" presStyleCnt="0"/>
      <dgm:spPr/>
    </dgm:pt>
    <dgm:pt modelId="{7271D590-56B7-41A5-AD9C-EB1E506C6B49}" type="pres">
      <dgm:prSet presAssocID="{A2F30EC2-E27A-4FD3-BE67-96DB2E7ACBF5}" presName="textRect" presStyleLbl="revTx" presStyleIdx="2" presStyleCnt="3">
        <dgm:presLayoutVars>
          <dgm:chMax val="1"/>
          <dgm:chPref val="1"/>
        </dgm:presLayoutVars>
      </dgm:prSet>
      <dgm:spPr/>
    </dgm:pt>
  </dgm:ptLst>
  <dgm:cxnLst>
    <dgm:cxn modelId="{5FDCE718-0589-4E18-AA3E-32DF1A34F4A9}" srcId="{00C5D8DE-2AAB-4E1E-8201-0B4E52CEC9F9}" destId="{A2F30EC2-E27A-4FD3-BE67-96DB2E7ACBF5}" srcOrd="2" destOrd="0" parTransId="{D0CC0F02-D837-4442-BA1A-7274A776C0E4}" sibTransId="{99E8D3E3-B561-41C2-824B-C864C0FDB423}"/>
    <dgm:cxn modelId="{893BC249-BAD5-4C42-8163-91D455AD2CED}" srcId="{00C5D8DE-2AAB-4E1E-8201-0B4E52CEC9F9}" destId="{DBFD41B3-059A-4F56-A0D1-CC401F0AF807}" srcOrd="1" destOrd="0" parTransId="{7F06026B-7A65-4A3C-BE25-64F83CF6DC28}" sibTransId="{77CA2C49-E07C-4903-B4EC-61292A568563}"/>
    <dgm:cxn modelId="{5B6C0B9D-BD65-49CF-8F3C-2B262B2924DF}" type="presOf" srcId="{A2F30EC2-E27A-4FD3-BE67-96DB2E7ACBF5}" destId="{7271D590-56B7-41A5-AD9C-EB1E506C6B49}" srcOrd="0" destOrd="0" presId="urn:microsoft.com/office/officeart/2018/2/layout/IconLabelList"/>
    <dgm:cxn modelId="{A6A735A8-2C14-4AE3-B58F-F79AD303DEEC}" type="presOf" srcId="{DBFD41B3-059A-4F56-A0D1-CC401F0AF807}" destId="{99D332A3-A9F3-4A65-AFCC-468F664FE903}" srcOrd="0" destOrd="0" presId="urn:microsoft.com/office/officeart/2018/2/layout/IconLabelList"/>
    <dgm:cxn modelId="{72840CCB-C168-469C-868D-C15AAE065FEF}" type="presOf" srcId="{00C5D8DE-2AAB-4E1E-8201-0B4E52CEC9F9}" destId="{A08BBC2C-436C-42EC-B925-F91A11F4D94D}" srcOrd="0" destOrd="0" presId="urn:microsoft.com/office/officeart/2018/2/layout/IconLabelList"/>
    <dgm:cxn modelId="{6F54D4EE-B259-46EF-8C30-F33E8FB5ACC8}" type="presOf" srcId="{34931050-AF00-4332-9C7F-B8A5F6AA46D9}" destId="{E9A1EA78-85D4-4BA7-83EF-10303A2ED75F}" srcOrd="0" destOrd="0" presId="urn:microsoft.com/office/officeart/2018/2/layout/IconLabelList"/>
    <dgm:cxn modelId="{EF81BAFA-30EA-4B35-ABA3-0FDA8876DDB0}" srcId="{00C5D8DE-2AAB-4E1E-8201-0B4E52CEC9F9}" destId="{34931050-AF00-4332-9C7F-B8A5F6AA46D9}" srcOrd="0" destOrd="0" parTransId="{53C8BA8F-07FE-4B8B-B254-BEB1CAA9E0FF}" sibTransId="{E7DFA1FF-FA7D-494A-A94A-AE4BC3E93683}"/>
    <dgm:cxn modelId="{9F8429BB-E809-4743-BFA9-280FFF8B0213}" type="presParOf" srcId="{A08BBC2C-436C-42EC-B925-F91A11F4D94D}" destId="{261DC2E2-BE5C-404C-A849-25956CA97AFC}" srcOrd="0" destOrd="0" presId="urn:microsoft.com/office/officeart/2018/2/layout/IconLabelList"/>
    <dgm:cxn modelId="{00D22CF6-3FBF-459A-B9A3-56624B2BEE5F}" type="presParOf" srcId="{261DC2E2-BE5C-404C-A849-25956CA97AFC}" destId="{F5A17CAF-3B50-48DB-B09E-0162D1286B9A}" srcOrd="0" destOrd="0" presId="urn:microsoft.com/office/officeart/2018/2/layout/IconLabelList"/>
    <dgm:cxn modelId="{09925956-E88E-4FB6-A047-ABCE9E282720}" type="presParOf" srcId="{261DC2E2-BE5C-404C-A849-25956CA97AFC}" destId="{EE3A7821-D687-4A32-AA04-F827913C7C6B}" srcOrd="1" destOrd="0" presId="urn:microsoft.com/office/officeart/2018/2/layout/IconLabelList"/>
    <dgm:cxn modelId="{442C751B-1BDC-4476-B3FF-7205D89A2475}" type="presParOf" srcId="{261DC2E2-BE5C-404C-A849-25956CA97AFC}" destId="{E9A1EA78-85D4-4BA7-83EF-10303A2ED75F}" srcOrd="2" destOrd="0" presId="urn:microsoft.com/office/officeart/2018/2/layout/IconLabelList"/>
    <dgm:cxn modelId="{87C3EEB3-4B41-454A-894E-90AF30A420FA}" type="presParOf" srcId="{A08BBC2C-436C-42EC-B925-F91A11F4D94D}" destId="{01D9967C-2E2A-4EA8-B057-CF06D1878CB3}" srcOrd="1" destOrd="0" presId="urn:microsoft.com/office/officeart/2018/2/layout/IconLabelList"/>
    <dgm:cxn modelId="{3E807130-8F83-4EB8-A7C9-FCF7AF66E04A}" type="presParOf" srcId="{A08BBC2C-436C-42EC-B925-F91A11F4D94D}" destId="{92431CDC-8CE3-43B0-81B5-AC92133973CF}" srcOrd="2" destOrd="0" presId="urn:microsoft.com/office/officeart/2018/2/layout/IconLabelList"/>
    <dgm:cxn modelId="{E32718B5-8623-42E5-BB66-112FCC58584D}" type="presParOf" srcId="{92431CDC-8CE3-43B0-81B5-AC92133973CF}" destId="{5395F8BB-4922-4EE2-B14E-6E7F64B38B80}" srcOrd="0" destOrd="0" presId="urn:microsoft.com/office/officeart/2018/2/layout/IconLabelList"/>
    <dgm:cxn modelId="{BB71C770-98AF-470A-ADD8-361D8F81F441}" type="presParOf" srcId="{92431CDC-8CE3-43B0-81B5-AC92133973CF}" destId="{FE95007F-FC21-4725-84C9-D21242C27617}" srcOrd="1" destOrd="0" presId="urn:microsoft.com/office/officeart/2018/2/layout/IconLabelList"/>
    <dgm:cxn modelId="{55F6DD92-6BAA-4755-BAAA-D9D00C4670C8}" type="presParOf" srcId="{92431CDC-8CE3-43B0-81B5-AC92133973CF}" destId="{99D332A3-A9F3-4A65-AFCC-468F664FE903}" srcOrd="2" destOrd="0" presId="urn:microsoft.com/office/officeart/2018/2/layout/IconLabelList"/>
    <dgm:cxn modelId="{115887F9-F3E5-4EE5-8DC9-BF6362471FE2}" type="presParOf" srcId="{A08BBC2C-436C-42EC-B925-F91A11F4D94D}" destId="{DF3B6F43-7E13-404E-8BD5-4AEC7D5ECFB0}" srcOrd="3" destOrd="0" presId="urn:microsoft.com/office/officeart/2018/2/layout/IconLabelList"/>
    <dgm:cxn modelId="{47279371-6172-4C20-A8D6-1F28FFAA78E8}" type="presParOf" srcId="{A08BBC2C-436C-42EC-B925-F91A11F4D94D}" destId="{B56574F7-9A9D-4CF6-BA56-DC392EC0CDB4}" srcOrd="4" destOrd="0" presId="urn:microsoft.com/office/officeart/2018/2/layout/IconLabelList"/>
    <dgm:cxn modelId="{F819BF15-F603-4C26-9809-EB8993E5553C}" type="presParOf" srcId="{B56574F7-9A9D-4CF6-BA56-DC392EC0CDB4}" destId="{6349373F-A0BB-42CC-B9A2-B105D33C3CD2}" srcOrd="0" destOrd="0" presId="urn:microsoft.com/office/officeart/2018/2/layout/IconLabelList"/>
    <dgm:cxn modelId="{19ED927A-F4B2-4028-AAF4-7BA3097FFFFB}" type="presParOf" srcId="{B56574F7-9A9D-4CF6-BA56-DC392EC0CDB4}" destId="{DF733C94-C368-44CE-BCA8-FFA76D6E1AD0}" srcOrd="1" destOrd="0" presId="urn:microsoft.com/office/officeart/2018/2/layout/IconLabelList"/>
    <dgm:cxn modelId="{D7DFA09D-56CC-4E4D-AB36-FE8FCF0703F2}" type="presParOf" srcId="{B56574F7-9A9D-4CF6-BA56-DC392EC0CDB4}" destId="{7271D590-56B7-41A5-AD9C-EB1E506C6B4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B3F1DE-DB10-4040-B770-45D374B8D29E}"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3CABDA12-FD69-4D8E-A773-879300C6FDB6}">
      <dgm:prSet/>
      <dgm:spPr/>
      <dgm:t>
        <a:bodyPr/>
        <a:lstStyle/>
        <a:p>
          <a:r>
            <a:rPr lang="en-US" b="1" i="0"/>
            <a:t>Safety Status</a:t>
          </a:r>
          <a:r>
            <a:rPr lang="en-US" b="0" i="0"/>
            <a:t>: The preponderance of evidence indicates social media is </a:t>
          </a:r>
          <a:r>
            <a:rPr lang="en-US" b="1" i="0"/>
            <a:t>not safe</a:t>
          </a:r>
          <a:r>
            <a:rPr lang="en-US" b="0" i="0"/>
            <a:t> for adolescents as currently designed.</a:t>
          </a:r>
          <a:endParaRPr lang="en-US"/>
        </a:p>
      </dgm:t>
    </dgm:pt>
    <dgm:pt modelId="{528BFE4E-F439-4EA0-A0B4-72EAF964E76D}" type="parTrans" cxnId="{0F205362-3132-4034-A836-FFC85734FC6B}">
      <dgm:prSet/>
      <dgm:spPr/>
      <dgm:t>
        <a:bodyPr/>
        <a:lstStyle/>
        <a:p>
          <a:endParaRPr lang="en-US"/>
        </a:p>
      </dgm:t>
    </dgm:pt>
    <dgm:pt modelId="{D23C2324-57D8-4DAB-82F3-FAB19BE1370C}" type="sibTrans" cxnId="{0F205362-3132-4034-A836-FFC85734FC6B}">
      <dgm:prSet/>
      <dgm:spPr/>
      <dgm:t>
        <a:bodyPr/>
        <a:lstStyle/>
        <a:p>
          <a:endParaRPr lang="en-US"/>
        </a:p>
      </dgm:t>
    </dgm:pt>
    <dgm:pt modelId="{5F33B89F-472D-4D70-909D-39B63EEA0F9E}">
      <dgm:prSet/>
      <dgm:spPr/>
      <dgm:t>
        <a:bodyPr/>
        <a:lstStyle/>
        <a:p>
          <a:r>
            <a:rPr lang="en-US" b="1" i="0"/>
            <a:t>Clinical Goal</a:t>
          </a:r>
          <a:r>
            <a:rPr lang="en-US" b="0" i="0"/>
            <a:t>: Primary care should advocate for </a:t>
          </a:r>
          <a:r>
            <a:rPr lang="en-US" b="1" i="0"/>
            <a:t>delaying account creation until age 16</a:t>
          </a:r>
          <a:r>
            <a:rPr lang="en-US" b="0" i="0"/>
            <a:t>.</a:t>
          </a:r>
          <a:endParaRPr lang="en-US"/>
        </a:p>
      </dgm:t>
    </dgm:pt>
    <dgm:pt modelId="{2FCD80DF-8500-465C-9902-D0641D030C55}" type="parTrans" cxnId="{C5F98A81-75CA-46E2-A0FE-67DFE5481224}">
      <dgm:prSet/>
      <dgm:spPr/>
      <dgm:t>
        <a:bodyPr/>
        <a:lstStyle/>
        <a:p>
          <a:endParaRPr lang="en-US"/>
        </a:p>
      </dgm:t>
    </dgm:pt>
    <dgm:pt modelId="{0F964041-84BD-44BD-B27F-95F71134DA84}" type="sibTrans" cxnId="{C5F98A81-75CA-46E2-A0FE-67DFE5481224}">
      <dgm:prSet/>
      <dgm:spPr/>
      <dgm:t>
        <a:bodyPr/>
        <a:lstStyle/>
        <a:p>
          <a:endParaRPr lang="en-US"/>
        </a:p>
      </dgm:t>
    </dgm:pt>
    <dgm:pt modelId="{5AB7E573-6C71-4054-B81A-5EF1AD21AFD4}">
      <dgm:prSet/>
      <dgm:spPr/>
      <dgm:t>
        <a:bodyPr/>
        <a:lstStyle/>
        <a:p>
          <a:r>
            <a:rPr lang="en-US" b="1" i="0"/>
            <a:t>The "Collective Action Trap"</a:t>
          </a:r>
          <a:r>
            <a:rPr lang="en-US" b="0" i="0"/>
            <a:t>: It is difficult for one teen to quit if all peers remain online; doctors can encourage parent groups to coordinate "waiting" together.</a:t>
          </a:r>
          <a:endParaRPr lang="en-US"/>
        </a:p>
      </dgm:t>
    </dgm:pt>
    <dgm:pt modelId="{8EC31F4E-E55C-45E7-AD24-D8EAB323D088}" type="parTrans" cxnId="{744D1959-CAFB-40AE-B462-DBDEF68A453B}">
      <dgm:prSet/>
      <dgm:spPr/>
      <dgm:t>
        <a:bodyPr/>
        <a:lstStyle/>
        <a:p>
          <a:endParaRPr lang="en-US"/>
        </a:p>
      </dgm:t>
    </dgm:pt>
    <dgm:pt modelId="{CB4BEAA1-B363-46C0-A9DA-1C9E6657CCC8}" type="sibTrans" cxnId="{744D1959-CAFB-40AE-B462-DBDEF68A453B}">
      <dgm:prSet/>
      <dgm:spPr/>
      <dgm:t>
        <a:bodyPr/>
        <a:lstStyle/>
        <a:p>
          <a:endParaRPr lang="en-US"/>
        </a:p>
      </dgm:t>
    </dgm:pt>
    <dgm:pt modelId="{7FA0BCDD-FC23-4D7E-A8E3-5FA85D50F86A}">
      <dgm:prSet/>
      <dgm:spPr/>
      <dgm:t>
        <a:bodyPr/>
        <a:lstStyle/>
        <a:p>
          <a:r>
            <a:rPr lang="en-US" b="1" i="0"/>
            <a:t>Key Modifiable Risk</a:t>
          </a:r>
          <a:r>
            <a:rPr lang="en-US" b="0" i="0"/>
            <a:t>: Addressing social media is a critical intervention for improving adolescent sleep, which is a major driver of mental health outcomes</a:t>
          </a:r>
          <a:endParaRPr lang="en-US"/>
        </a:p>
      </dgm:t>
    </dgm:pt>
    <dgm:pt modelId="{7A919FBF-D4D5-4348-942E-BB8E8CE3673B}" type="parTrans" cxnId="{FC67D9C9-D2BC-4848-BDB3-24C537A2CCA7}">
      <dgm:prSet/>
      <dgm:spPr/>
      <dgm:t>
        <a:bodyPr/>
        <a:lstStyle/>
        <a:p>
          <a:endParaRPr lang="en-US"/>
        </a:p>
      </dgm:t>
    </dgm:pt>
    <dgm:pt modelId="{0FC02E99-6DDC-4E34-A87D-D1947B35DADF}" type="sibTrans" cxnId="{FC67D9C9-D2BC-4848-BDB3-24C537A2CCA7}">
      <dgm:prSet/>
      <dgm:spPr/>
      <dgm:t>
        <a:bodyPr/>
        <a:lstStyle/>
        <a:p>
          <a:endParaRPr lang="en-US"/>
        </a:p>
      </dgm:t>
    </dgm:pt>
    <dgm:pt modelId="{993199BC-D8FD-499A-AD0C-17645765484F}" type="pres">
      <dgm:prSet presAssocID="{BBB3F1DE-DB10-4040-B770-45D374B8D29E}" presName="outerComposite" presStyleCnt="0">
        <dgm:presLayoutVars>
          <dgm:chMax val="5"/>
          <dgm:dir/>
          <dgm:resizeHandles val="exact"/>
        </dgm:presLayoutVars>
      </dgm:prSet>
      <dgm:spPr/>
    </dgm:pt>
    <dgm:pt modelId="{41ADEE87-3518-459A-86E9-58BC3B9E5C66}" type="pres">
      <dgm:prSet presAssocID="{BBB3F1DE-DB10-4040-B770-45D374B8D29E}" presName="dummyMaxCanvas" presStyleCnt="0">
        <dgm:presLayoutVars/>
      </dgm:prSet>
      <dgm:spPr/>
    </dgm:pt>
    <dgm:pt modelId="{05E616D5-9FDE-4637-9155-C565F5AAC1C2}" type="pres">
      <dgm:prSet presAssocID="{BBB3F1DE-DB10-4040-B770-45D374B8D29E}" presName="FourNodes_1" presStyleLbl="node1" presStyleIdx="0" presStyleCnt="4">
        <dgm:presLayoutVars>
          <dgm:bulletEnabled val="1"/>
        </dgm:presLayoutVars>
      </dgm:prSet>
      <dgm:spPr/>
    </dgm:pt>
    <dgm:pt modelId="{1B7D4195-FADB-472B-97F7-7C2A4B367305}" type="pres">
      <dgm:prSet presAssocID="{BBB3F1DE-DB10-4040-B770-45D374B8D29E}" presName="FourNodes_2" presStyleLbl="node1" presStyleIdx="1" presStyleCnt="4">
        <dgm:presLayoutVars>
          <dgm:bulletEnabled val="1"/>
        </dgm:presLayoutVars>
      </dgm:prSet>
      <dgm:spPr/>
    </dgm:pt>
    <dgm:pt modelId="{CEE6E499-C983-40A6-A0A5-4624BA086F46}" type="pres">
      <dgm:prSet presAssocID="{BBB3F1DE-DB10-4040-B770-45D374B8D29E}" presName="FourNodes_3" presStyleLbl="node1" presStyleIdx="2" presStyleCnt="4">
        <dgm:presLayoutVars>
          <dgm:bulletEnabled val="1"/>
        </dgm:presLayoutVars>
      </dgm:prSet>
      <dgm:spPr/>
    </dgm:pt>
    <dgm:pt modelId="{A50CF656-AFD0-4A3E-9D93-0C22D7F5F9E1}" type="pres">
      <dgm:prSet presAssocID="{BBB3F1DE-DB10-4040-B770-45D374B8D29E}" presName="FourNodes_4" presStyleLbl="node1" presStyleIdx="3" presStyleCnt="4">
        <dgm:presLayoutVars>
          <dgm:bulletEnabled val="1"/>
        </dgm:presLayoutVars>
      </dgm:prSet>
      <dgm:spPr/>
    </dgm:pt>
    <dgm:pt modelId="{57711743-8715-456E-A7DF-FB2B1EA75FA8}" type="pres">
      <dgm:prSet presAssocID="{BBB3F1DE-DB10-4040-B770-45D374B8D29E}" presName="FourConn_1-2" presStyleLbl="fgAccFollowNode1" presStyleIdx="0" presStyleCnt="3">
        <dgm:presLayoutVars>
          <dgm:bulletEnabled val="1"/>
        </dgm:presLayoutVars>
      </dgm:prSet>
      <dgm:spPr/>
    </dgm:pt>
    <dgm:pt modelId="{C28F02D5-7833-4D79-8143-F13232B33F5F}" type="pres">
      <dgm:prSet presAssocID="{BBB3F1DE-DB10-4040-B770-45D374B8D29E}" presName="FourConn_2-3" presStyleLbl="fgAccFollowNode1" presStyleIdx="1" presStyleCnt="3">
        <dgm:presLayoutVars>
          <dgm:bulletEnabled val="1"/>
        </dgm:presLayoutVars>
      </dgm:prSet>
      <dgm:spPr/>
    </dgm:pt>
    <dgm:pt modelId="{0E131A7A-1D49-4587-B240-47436CAA9084}" type="pres">
      <dgm:prSet presAssocID="{BBB3F1DE-DB10-4040-B770-45D374B8D29E}" presName="FourConn_3-4" presStyleLbl="fgAccFollowNode1" presStyleIdx="2" presStyleCnt="3">
        <dgm:presLayoutVars>
          <dgm:bulletEnabled val="1"/>
        </dgm:presLayoutVars>
      </dgm:prSet>
      <dgm:spPr/>
    </dgm:pt>
    <dgm:pt modelId="{35397C0F-E969-4863-B77C-EE84A47439F4}" type="pres">
      <dgm:prSet presAssocID="{BBB3F1DE-DB10-4040-B770-45D374B8D29E}" presName="FourNodes_1_text" presStyleLbl="node1" presStyleIdx="3" presStyleCnt="4">
        <dgm:presLayoutVars>
          <dgm:bulletEnabled val="1"/>
        </dgm:presLayoutVars>
      </dgm:prSet>
      <dgm:spPr/>
    </dgm:pt>
    <dgm:pt modelId="{15F457F2-C125-4B2D-925D-B3A7D21F6E8A}" type="pres">
      <dgm:prSet presAssocID="{BBB3F1DE-DB10-4040-B770-45D374B8D29E}" presName="FourNodes_2_text" presStyleLbl="node1" presStyleIdx="3" presStyleCnt="4">
        <dgm:presLayoutVars>
          <dgm:bulletEnabled val="1"/>
        </dgm:presLayoutVars>
      </dgm:prSet>
      <dgm:spPr/>
    </dgm:pt>
    <dgm:pt modelId="{9C5ACFD2-2F0E-4CCA-8567-492D3ED5671F}" type="pres">
      <dgm:prSet presAssocID="{BBB3F1DE-DB10-4040-B770-45D374B8D29E}" presName="FourNodes_3_text" presStyleLbl="node1" presStyleIdx="3" presStyleCnt="4">
        <dgm:presLayoutVars>
          <dgm:bulletEnabled val="1"/>
        </dgm:presLayoutVars>
      </dgm:prSet>
      <dgm:spPr/>
    </dgm:pt>
    <dgm:pt modelId="{ED5C797C-DC41-4DAB-8680-725FA125710A}" type="pres">
      <dgm:prSet presAssocID="{BBB3F1DE-DB10-4040-B770-45D374B8D29E}" presName="FourNodes_4_text" presStyleLbl="node1" presStyleIdx="3" presStyleCnt="4">
        <dgm:presLayoutVars>
          <dgm:bulletEnabled val="1"/>
        </dgm:presLayoutVars>
      </dgm:prSet>
      <dgm:spPr/>
    </dgm:pt>
  </dgm:ptLst>
  <dgm:cxnLst>
    <dgm:cxn modelId="{3919FB0D-6839-4777-9897-29560FDE8A53}" type="presOf" srcId="{7FA0BCDD-FC23-4D7E-A8E3-5FA85D50F86A}" destId="{A50CF656-AFD0-4A3E-9D93-0C22D7F5F9E1}" srcOrd="0" destOrd="0" presId="urn:microsoft.com/office/officeart/2005/8/layout/vProcess5"/>
    <dgm:cxn modelId="{9783641A-BAD5-43B7-ABBD-97A6273503B2}" type="presOf" srcId="{3CABDA12-FD69-4D8E-A773-879300C6FDB6}" destId="{35397C0F-E969-4863-B77C-EE84A47439F4}" srcOrd="1" destOrd="0" presId="urn:microsoft.com/office/officeart/2005/8/layout/vProcess5"/>
    <dgm:cxn modelId="{7A9B9633-AFAB-44D6-8726-E713E45F73CF}" type="presOf" srcId="{CB4BEAA1-B363-46C0-A9DA-1C9E6657CCC8}" destId="{0E131A7A-1D49-4587-B240-47436CAA9084}" srcOrd="0" destOrd="0" presId="urn:microsoft.com/office/officeart/2005/8/layout/vProcess5"/>
    <dgm:cxn modelId="{0F205362-3132-4034-A836-FFC85734FC6B}" srcId="{BBB3F1DE-DB10-4040-B770-45D374B8D29E}" destId="{3CABDA12-FD69-4D8E-A773-879300C6FDB6}" srcOrd="0" destOrd="0" parTransId="{528BFE4E-F439-4EA0-A0B4-72EAF964E76D}" sibTransId="{D23C2324-57D8-4DAB-82F3-FAB19BE1370C}"/>
    <dgm:cxn modelId="{3B197468-B552-424D-8731-072B636D5249}" type="presOf" srcId="{BBB3F1DE-DB10-4040-B770-45D374B8D29E}" destId="{993199BC-D8FD-499A-AD0C-17645765484F}" srcOrd="0" destOrd="0" presId="urn:microsoft.com/office/officeart/2005/8/layout/vProcess5"/>
    <dgm:cxn modelId="{A3BE0150-D4D4-43F2-AD1A-A40111CCC14D}" type="presOf" srcId="{3CABDA12-FD69-4D8E-A773-879300C6FDB6}" destId="{05E616D5-9FDE-4637-9155-C565F5AAC1C2}" srcOrd="0" destOrd="0" presId="urn:microsoft.com/office/officeart/2005/8/layout/vProcess5"/>
    <dgm:cxn modelId="{E5FCB752-2CD5-4A0E-95D7-D893923830B4}" type="presOf" srcId="{5F33B89F-472D-4D70-909D-39B63EEA0F9E}" destId="{15F457F2-C125-4B2D-925D-B3A7D21F6E8A}" srcOrd="1" destOrd="0" presId="urn:microsoft.com/office/officeart/2005/8/layout/vProcess5"/>
    <dgm:cxn modelId="{29E88358-35B8-4E86-9A52-FEDD977E625D}" type="presOf" srcId="{5AB7E573-6C71-4054-B81A-5EF1AD21AFD4}" destId="{CEE6E499-C983-40A6-A0A5-4624BA086F46}" srcOrd="0" destOrd="0" presId="urn:microsoft.com/office/officeart/2005/8/layout/vProcess5"/>
    <dgm:cxn modelId="{744D1959-CAFB-40AE-B462-DBDEF68A453B}" srcId="{BBB3F1DE-DB10-4040-B770-45D374B8D29E}" destId="{5AB7E573-6C71-4054-B81A-5EF1AD21AFD4}" srcOrd="2" destOrd="0" parTransId="{8EC31F4E-E55C-45E7-AD24-D8EAB323D088}" sibTransId="{CB4BEAA1-B363-46C0-A9DA-1C9E6657CCC8}"/>
    <dgm:cxn modelId="{C5F98A81-75CA-46E2-A0FE-67DFE5481224}" srcId="{BBB3F1DE-DB10-4040-B770-45D374B8D29E}" destId="{5F33B89F-472D-4D70-909D-39B63EEA0F9E}" srcOrd="1" destOrd="0" parTransId="{2FCD80DF-8500-465C-9902-D0641D030C55}" sibTransId="{0F964041-84BD-44BD-B27F-95F71134DA84}"/>
    <dgm:cxn modelId="{E445A182-0E7D-4BEC-8333-AB84C9FD4C22}" type="presOf" srcId="{7FA0BCDD-FC23-4D7E-A8E3-5FA85D50F86A}" destId="{ED5C797C-DC41-4DAB-8680-725FA125710A}" srcOrd="1" destOrd="0" presId="urn:microsoft.com/office/officeart/2005/8/layout/vProcess5"/>
    <dgm:cxn modelId="{B942129E-42A5-4E45-A3CA-EB7D84A03A2B}" type="presOf" srcId="{D23C2324-57D8-4DAB-82F3-FAB19BE1370C}" destId="{57711743-8715-456E-A7DF-FB2B1EA75FA8}" srcOrd="0" destOrd="0" presId="urn:microsoft.com/office/officeart/2005/8/layout/vProcess5"/>
    <dgm:cxn modelId="{FC67D9C9-D2BC-4848-BDB3-24C537A2CCA7}" srcId="{BBB3F1DE-DB10-4040-B770-45D374B8D29E}" destId="{7FA0BCDD-FC23-4D7E-A8E3-5FA85D50F86A}" srcOrd="3" destOrd="0" parTransId="{7A919FBF-D4D5-4348-942E-BB8E8CE3673B}" sibTransId="{0FC02E99-6DDC-4E34-A87D-D1947B35DADF}"/>
    <dgm:cxn modelId="{38D23BDF-FDC0-4BC5-AD94-E593EED3BEE1}" type="presOf" srcId="{5AB7E573-6C71-4054-B81A-5EF1AD21AFD4}" destId="{9C5ACFD2-2F0E-4CCA-8567-492D3ED5671F}" srcOrd="1" destOrd="0" presId="urn:microsoft.com/office/officeart/2005/8/layout/vProcess5"/>
    <dgm:cxn modelId="{641060DF-011D-4AFB-9CB6-2CB1E50D1B12}" type="presOf" srcId="{0F964041-84BD-44BD-B27F-95F71134DA84}" destId="{C28F02D5-7833-4D79-8143-F13232B33F5F}" srcOrd="0" destOrd="0" presId="urn:microsoft.com/office/officeart/2005/8/layout/vProcess5"/>
    <dgm:cxn modelId="{373AE2FE-70C5-4DCF-9FB3-00D12521D24C}" type="presOf" srcId="{5F33B89F-472D-4D70-909D-39B63EEA0F9E}" destId="{1B7D4195-FADB-472B-97F7-7C2A4B367305}" srcOrd="0" destOrd="0" presId="urn:microsoft.com/office/officeart/2005/8/layout/vProcess5"/>
    <dgm:cxn modelId="{D2516290-29C7-484C-B169-4305D49B7D98}" type="presParOf" srcId="{993199BC-D8FD-499A-AD0C-17645765484F}" destId="{41ADEE87-3518-459A-86E9-58BC3B9E5C66}" srcOrd="0" destOrd="0" presId="urn:microsoft.com/office/officeart/2005/8/layout/vProcess5"/>
    <dgm:cxn modelId="{F93B234F-26AF-4328-950D-67A8B4A5DE84}" type="presParOf" srcId="{993199BC-D8FD-499A-AD0C-17645765484F}" destId="{05E616D5-9FDE-4637-9155-C565F5AAC1C2}" srcOrd="1" destOrd="0" presId="urn:microsoft.com/office/officeart/2005/8/layout/vProcess5"/>
    <dgm:cxn modelId="{21076619-18F3-4BAA-960D-0789520996F3}" type="presParOf" srcId="{993199BC-D8FD-499A-AD0C-17645765484F}" destId="{1B7D4195-FADB-472B-97F7-7C2A4B367305}" srcOrd="2" destOrd="0" presId="urn:microsoft.com/office/officeart/2005/8/layout/vProcess5"/>
    <dgm:cxn modelId="{98F75F01-8DF9-458F-A34A-3B49D23D46D3}" type="presParOf" srcId="{993199BC-D8FD-499A-AD0C-17645765484F}" destId="{CEE6E499-C983-40A6-A0A5-4624BA086F46}" srcOrd="3" destOrd="0" presId="urn:microsoft.com/office/officeart/2005/8/layout/vProcess5"/>
    <dgm:cxn modelId="{E43E072F-0649-4436-BDAB-9F252E047757}" type="presParOf" srcId="{993199BC-D8FD-499A-AD0C-17645765484F}" destId="{A50CF656-AFD0-4A3E-9D93-0C22D7F5F9E1}" srcOrd="4" destOrd="0" presId="urn:microsoft.com/office/officeart/2005/8/layout/vProcess5"/>
    <dgm:cxn modelId="{25836661-43FB-4C2B-ACC2-E819501987EF}" type="presParOf" srcId="{993199BC-D8FD-499A-AD0C-17645765484F}" destId="{57711743-8715-456E-A7DF-FB2B1EA75FA8}" srcOrd="5" destOrd="0" presId="urn:microsoft.com/office/officeart/2005/8/layout/vProcess5"/>
    <dgm:cxn modelId="{7E81BE4B-DF7B-474B-A942-F1F6D1C513C6}" type="presParOf" srcId="{993199BC-D8FD-499A-AD0C-17645765484F}" destId="{C28F02D5-7833-4D79-8143-F13232B33F5F}" srcOrd="6" destOrd="0" presId="urn:microsoft.com/office/officeart/2005/8/layout/vProcess5"/>
    <dgm:cxn modelId="{7C4E6D2B-F5C3-4EDA-AF90-47C51B86A6E2}" type="presParOf" srcId="{993199BC-D8FD-499A-AD0C-17645765484F}" destId="{0E131A7A-1D49-4587-B240-47436CAA9084}" srcOrd="7" destOrd="0" presId="urn:microsoft.com/office/officeart/2005/8/layout/vProcess5"/>
    <dgm:cxn modelId="{DA25B3A9-C08E-4F7E-8302-81556BBB65FC}" type="presParOf" srcId="{993199BC-D8FD-499A-AD0C-17645765484F}" destId="{35397C0F-E969-4863-B77C-EE84A47439F4}" srcOrd="8" destOrd="0" presId="urn:microsoft.com/office/officeart/2005/8/layout/vProcess5"/>
    <dgm:cxn modelId="{22084BCA-4075-4286-BA8F-B25FAA9CC0F7}" type="presParOf" srcId="{993199BC-D8FD-499A-AD0C-17645765484F}" destId="{15F457F2-C125-4B2D-925D-B3A7D21F6E8A}" srcOrd="9" destOrd="0" presId="urn:microsoft.com/office/officeart/2005/8/layout/vProcess5"/>
    <dgm:cxn modelId="{CA0E8669-434F-42AE-ABA9-003EA7DD825F}" type="presParOf" srcId="{993199BC-D8FD-499A-AD0C-17645765484F}" destId="{9C5ACFD2-2F0E-4CCA-8567-492D3ED5671F}" srcOrd="10" destOrd="0" presId="urn:microsoft.com/office/officeart/2005/8/layout/vProcess5"/>
    <dgm:cxn modelId="{A603AA01-363A-41E9-8EAB-08BAAFB328C0}" type="presParOf" srcId="{993199BC-D8FD-499A-AD0C-17645765484F}" destId="{ED5C797C-DC41-4DAB-8680-725FA125710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DED12D-8EC6-4881-B5DC-66EBFE1CF258}"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68699992-ADA4-4BF3-BBD4-FA671CE2D56F}">
      <dgm:prSet/>
      <dgm:spPr/>
      <dgm:t>
        <a:bodyPr/>
        <a:lstStyle/>
        <a:p>
          <a:r>
            <a:rPr lang="en-US" b="0" i="0"/>
            <a:t>Natural disasters</a:t>
          </a:r>
          <a:endParaRPr lang="en-US"/>
        </a:p>
      </dgm:t>
    </dgm:pt>
    <dgm:pt modelId="{9C3468AC-CD34-428B-842A-8246055904AC}" type="parTrans" cxnId="{1F11D0C9-FC62-4D02-A9A8-857931200C66}">
      <dgm:prSet/>
      <dgm:spPr/>
      <dgm:t>
        <a:bodyPr/>
        <a:lstStyle/>
        <a:p>
          <a:endParaRPr lang="en-US"/>
        </a:p>
      </dgm:t>
    </dgm:pt>
    <dgm:pt modelId="{9D7760EB-3AF7-4546-8E49-046E6E240551}" type="sibTrans" cxnId="{1F11D0C9-FC62-4D02-A9A8-857931200C66}">
      <dgm:prSet/>
      <dgm:spPr/>
      <dgm:t>
        <a:bodyPr/>
        <a:lstStyle/>
        <a:p>
          <a:endParaRPr lang="en-US"/>
        </a:p>
      </dgm:t>
    </dgm:pt>
    <dgm:pt modelId="{BEC2FAD8-61A0-4EC2-8B3C-26107D668469}">
      <dgm:prSet/>
      <dgm:spPr/>
      <dgm:t>
        <a:bodyPr/>
        <a:lstStyle/>
        <a:p>
          <a:r>
            <a:rPr lang="en-US" b="0" i="0"/>
            <a:t>Food assistance</a:t>
          </a:r>
          <a:endParaRPr lang="en-US"/>
        </a:p>
      </dgm:t>
    </dgm:pt>
    <dgm:pt modelId="{1587E5CE-5217-4ED7-A37F-7A0E45FA9AA5}" type="parTrans" cxnId="{5F95346C-0009-4C56-B526-3C71BA55C89E}">
      <dgm:prSet/>
      <dgm:spPr/>
      <dgm:t>
        <a:bodyPr/>
        <a:lstStyle/>
        <a:p>
          <a:endParaRPr lang="en-US"/>
        </a:p>
      </dgm:t>
    </dgm:pt>
    <dgm:pt modelId="{03DA5B4F-A908-4DA6-90AF-EEB85DDA741C}" type="sibTrans" cxnId="{5F95346C-0009-4C56-B526-3C71BA55C89E}">
      <dgm:prSet/>
      <dgm:spPr/>
      <dgm:t>
        <a:bodyPr/>
        <a:lstStyle/>
        <a:p>
          <a:endParaRPr lang="en-US"/>
        </a:p>
      </dgm:t>
    </dgm:pt>
    <dgm:pt modelId="{C28793CE-2F61-40B7-9B6A-8015991815EA}">
      <dgm:prSet/>
      <dgm:spPr/>
      <dgm:t>
        <a:bodyPr/>
        <a:lstStyle/>
        <a:p>
          <a:r>
            <a:rPr lang="en-US" b="0" i="0"/>
            <a:t>Global Alliance for Vaccines and Immunizations (GAVI)</a:t>
          </a:r>
          <a:endParaRPr lang="en-US"/>
        </a:p>
      </dgm:t>
    </dgm:pt>
    <dgm:pt modelId="{D3AA3C9E-3C01-40F7-865D-8768BA2F4EEB}" type="parTrans" cxnId="{A481E3C2-E388-42DC-BD42-47DABDF158E0}">
      <dgm:prSet/>
      <dgm:spPr/>
      <dgm:t>
        <a:bodyPr/>
        <a:lstStyle/>
        <a:p>
          <a:endParaRPr lang="en-US"/>
        </a:p>
      </dgm:t>
    </dgm:pt>
    <dgm:pt modelId="{D50149A4-4E17-4ED5-A39D-BEC1B8F52231}" type="sibTrans" cxnId="{A481E3C2-E388-42DC-BD42-47DABDF158E0}">
      <dgm:prSet/>
      <dgm:spPr/>
      <dgm:t>
        <a:bodyPr/>
        <a:lstStyle/>
        <a:p>
          <a:endParaRPr lang="en-US"/>
        </a:p>
      </dgm:t>
    </dgm:pt>
    <dgm:pt modelId="{7896BA84-F655-4608-B279-8BCE6A976B84}">
      <dgm:prSet/>
      <dgm:spPr/>
      <dgm:t>
        <a:bodyPr/>
        <a:lstStyle/>
        <a:p>
          <a:r>
            <a:rPr lang="en-US" b="0" i="0"/>
            <a:t>President’s Malaria Initiative (PMI)</a:t>
          </a:r>
          <a:endParaRPr lang="en-US"/>
        </a:p>
      </dgm:t>
    </dgm:pt>
    <dgm:pt modelId="{6AA1AADC-6656-435B-A8E3-055CF1D880B5}" type="parTrans" cxnId="{F12FB074-A48D-47B2-9BBC-015C64BA91D4}">
      <dgm:prSet/>
      <dgm:spPr/>
      <dgm:t>
        <a:bodyPr/>
        <a:lstStyle/>
        <a:p>
          <a:endParaRPr lang="en-US"/>
        </a:p>
      </dgm:t>
    </dgm:pt>
    <dgm:pt modelId="{C433847A-2988-44D8-9C75-5F547E59AF4D}" type="sibTrans" cxnId="{F12FB074-A48D-47B2-9BBC-015C64BA91D4}">
      <dgm:prSet/>
      <dgm:spPr/>
      <dgm:t>
        <a:bodyPr/>
        <a:lstStyle/>
        <a:p>
          <a:endParaRPr lang="en-US"/>
        </a:p>
      </dgm:t>
    </dgm:pt>
    <dgm:pt modelId="{BD433DAE-E735-4E8F-A89F-5B73239FFA32}">
      <dgm:prSet/>
      <dgm:spPr/>
      <dgm:t>
        <a:bodyPr/>
        <a:lstStyle/>
        <a:p>
          <a:r>
            <a:rPr lang="en-US" b="0" i="0"/>
            <a:t>President’s Emergency Plan for AIDS Relief (PEPFAR)</a:t>
          </a:r>
          <a:endParaRPr lang="en-US"/>
        </a:p>
      </dgm:t>
    </dgm:pt>
    <dgm:pt modelId="{B1862919-FFB0-481B-BF5E-BF41420CB0AB}" type="parTrans" cxnId="{E0880DA9-6BFB-4923-9943-90CD73651471}">
      <dgm:prSet/>
      <dgm:spPr/>
      <dgm:t>
        <a:bodyPr/>
        <a:lstStyle/>
        <a:p>
          <a:endParaRPr lang="en-US"/>
        </a:p>
      </dgm:t>
    </dgm:pt>
    <dgm:pt modelId="{4B5A9733-362E-4FC3-8E3F-29ABDE0E262C}" type="sibTrans" cxnId="{E0880DA9-6BFB-4923-9943-90CD73651471}">
      <dgm:prSet/>
      <dgm:spPr/>
      <dgm:t>
        <a:bodyPr/>
        <a:lstStyle/>
        <a:p>
          <a:endParaRPr lang="en-US"/>
        </a:p>
      </dgm:t>
    </dgm:pt>
    <dgm:pt modelId="{769A8D7E-BF04-4739-957E-52D678D84475}" type="pres">
      <dgm:prSet presAssocID="{28DED12D-8EC6-4881-B5DC-66EBFE1CF258}" presName="diagram" presStyleCnt="0">
        <dgm:presLayoutVars>
          <dgm:dir/>
          <dgm:resizeHandles val="exact"/>
        </dgm:presLayoutVars>
      </dgm:prSet>
      <dgm:spPr/>
    </dgm:pt>
    <dgm:pt modelId="{3269AB78-D1DE-40C2-9F67-9E7B05C6B80C}" type="pres">
      <dgm:prSet presAssocID="{68699992-ADA4-4BF3-BBD4-FA671CE2D56F}" presName="node" presStyleLbl="node1" presStyleIdx="0" presStyleCnt="5">
        <dgm:presLayoutVars>
          <dgm:bulletEnabled val="1"/>
        </dgm:presLayoutVars>
      </dgm:prSet>
      <dgm:spPr/>
    </dgm:pt>
    <dgm:pt modelId="{DD1A623E-2D89-49B3-81C1-C0846F026DA7}" type="pres">
      <dgm:prSet presAssocID="{9D7760EB-3AF7-4546-8E49-046E6E240551}" presName="sibTrans" presStyleCnt="0"/>
      <dgm:spPr/>
    </dgm:pt>
    <dgm:pt modelId="{4EF4A168-0929-4736-9B13-130A7EF86215}" type="pres">
      <dgm:prSet presAssocID="{BEC2FAD8-61A0-4EC2-8B3C-26107D668469}" presName="node" presStyleLbl="node1" presStyleIdx="1" presStyleCnt="5">
        <dgm:presLayoutVars>
          <dgm:bulletEnabled val="1"/>
        </dgm:presLayoutVars>
      </dgm:prSet>
      <dgm:spPr/>
    </dgm:pt>
    <dgm:pt modelId="{966755CE-221A-404B-9985-FF0F0CF30C7A}" type="pres">
      <dgm:prSet presAssocID="{03DA5B4F-A908-4DA6-90AF-EEB85DDA741C}" presName="sibTrans" presStyleCnt="0"/>
      <dgm:spPr/>
    </dgm:pt>
    <dgm:pt modelId="{C88E8F4E-2925-4409-8D9D-1E5B8E179288}" type="pres">
      <dgm:prSet presAssocID="{C28793CE-2F61-40B7-9B6A-8015991815EA}" presName="node" presStyleLbl="node1" presStyleIdx="2" presStyleCnt="5">
        <dgm:presLayoutVars>
          <dgm:bulletEnabled val="1"/>
        </dgm:presLayoutVars>
      </dgm:prSet>
      <dgm:spPr/>
    </dgm:pt>
    <dgm:pt modelId="{03D9AFB0-CBF6-43C4-A180-A2100C95F880}" type="pres">
      <dgm:prSet presAssocID="{D50149A4-4E17-4ED5-A39D-BEC1B8F52231}" presName="sibTrans" presStyleCnt="0"/>
      <dgm:spPr/>
    </dgm:pt>
    <dgm:pt modelId="{5998D801-E3CB-4162-A75E-01041DF91DB1}" type="pres">
      <dgm:prSet presAssocID="{7896BA84-F655-4608-B279-8BCE6A976B84}" presName="node" presStyleLbl="node1" presStyleIdx="3" presStyleCnt="5">
        <dgm:presLayoutVars>
          <dgm:bulletEnabled val="1"/>
        </dgm:presLayoutVars>
      </dgm:prSet>
      <dgm:spPr/>
    </dgm:pt>
    <dgm:pt modelId="{682405D7-48C7-4CC8-B36D-43919F815ED5}" type="pres">
      <dgm:prSet presAssocID="{C433847A-2988-44D8-9C75-5F547E59AF4D}" presName="sibTrans" presStyleCnt="0"/>
      <dgm:spPr/>
    </dgm:pt>
    <dgm:pt modelId="{0B01092A-2481-4804-AAD2-DE1AE11E013A}" type="pres">
      <dgm:prSet presAssocID="{BD433DAE-E735-4E8F-A89F-5B73239FFA32}" presName="node" presStyleLbl="node1" presStyleIdx="4" presStyleCnt="5">
        <dgm:presLayoutVars>
          <dgm:bulletEnabled val="1"/>
        </dgm:presLayoutVars>
      </dgm:prSet>
      <dgm:spPr/>
    </dgm:pt>
  </dgm:ptLst>
  <dgm:cxnLst>
    <dgm:cxn modelId="{5F95346C-0009-4C56-B526-3C71BA55C89E}" srcId="{28DED12D-8EC6-4881-B5DC-66EBFE1CF258}" destId="{BEC2FAD8-61A0-4EC2-8B3C-26107D668469}" srcOrd="1" destOrd="0" parTransId="{1587E5CE-5217-4ED7-A37F-7A0E45FA9AA5}" sibTransId="{03DA5B4F-A908-4DA6-90AF-EEB85DDA741C}"/>
    <dgm:cxn modelId="{F12FB074-A48D-47B2-9BBC-015C64BA91D4}" srcId="{28DED12D-8EC6-4881-B5DC-66EBFE1CF258}" destId="{7896BA84-F655-4608-B279-8BCE6A976B84}" srcOrd="3" destOrd="0" parTransId="{6AA1AADC-6656-435B-A8E3-055CF1D880B5}" sibTransId="{C433847A-2988-44D8-9C75-5F547E59AF4D}"/>
    <dgm:cxn modelId="{71F2B277-C320-4095-883F-708FF25D3CBF}" type="presOf" srcId="{BEC2FAD8-61A0-4EC2-8B3C-26107D668469}" destId="{4EF4A168-0929-4736-9B13-130A7EF86215}" srcOrd="0" destOrd="0" presId="urn:microsoft.com/office/officeart/2005/8/layout/default"/>
    <dgm:cxn modelId="{CCC10379-5221-4385-A7AF-13B105E01C13}" type="presOf" srcId="{7896BA84-F655-4608-B279-8BCE6A976B84}" destId="{5998D801-E3CB-4162-A75E-01041DF91DB1}" srcOrd="0" destOrd="0" presId="urn:microsoft.com/office/officeart/2005/8/layout/default"/>
    <dgm:cxn modelId="{903B5381-F96C-47C7-9F4D-EA68355667B5}" type="presOf" srcId="{BD433DAE-E735-4E8F-A89F-5B73239FFA32}" destId="{0B01092A-2481-4804-AAD2-DE1AE11E013A}" srcOrd="0" destOrd="0" presId="urn:microsoft.com/office/officeart/2005/8/layout/default"/>
    <dgm:cxn modelId="{84A1B483-144B-4D65-9CCA-8C0C382424F6}" type="presOf" srcId="{68699992-ADA4-4BF3-BBD4-FA671CE2D56F}" destId="{3269AB78-D1DE-40C2-9F67-9E7B05C6B80C}" srcOrd="0" destOrd="0" presId="urn:microsoft.com/office/officeart/2005/8/layout/default"/>
    <dgm:cxn modelId="{E0880DA9-6BFB-4923-9943-90CD73651471}" srcId="{28DED12D-8EC6-4881-B5DC-66EBFE1CF258}" destId="{BD433DAE-E735-4E8F-A89F-5B73239FFA32}" srcOrd="4" destOrd="0" parTransId="{B1862919-FFB0-481B-BF5E-BF41420CB0AB}" sibTransId="{4B5A9733-362E-4FC3-8E3F-29ABDE0E262C}"/>
    <dgm:cxn modelId="{17A846AB-95F9-47FD-8D71-AC90A3F8046A}" type="presOf" srcId="{28DED12D-8EC6-4881-B5DC-66EBFE1CF258}" destId="{769A8D7E-BF04-4739-957E-52D678D84475}" srcOrd="0" destOrd="0" presId="urn:microsoft.com/office/officeart/2005/8/layout/default"/>
    <dgm:cxn modelId="{A481E3C2-E388-42DC-BD42-47DABDF158E0}" srcId="{28DED12D-8EC6-4881-B5DC-66EBFE1CF258}" destId="{C28793CE-2F61-40B7-9B6A-8015991815EA}" srcOrd="2" destOrd="0" parTransId="{D3AA3C9E-3C01-40F7-865D-8768BA2F4EEB}" sibTransId="{D50149A4-4E17-4ED5-A39D-BEC1B8F52231}"/>
    <dgm:cxn modelId="{1F11D0C9-FC62-4D02-A9A8-857931200C66}" srcId="{28DED12D-8EC6-4881-B5DC-66EBFE1CF258}" destId="{68699992-ADA4-4BF3-BBD4-FA671CE2D56F}" srcOrd="0" destOrd="0" parTransId="{9C3468AC-CD34-428B-842A-8246055904AC}" sibTransId="{9D7760EB-3AF7-4546-8E49-046E6E240551}"/>
    <dgm:cxn modelId="{2C0DC3D2-97D7-468A-8E2C-903E06BD863D}" type="presOf" srcId="{C28793CE-2F61-40B7-9B6A-8015991815EA}" destId="{C88E8F4E-2925-4409-8D9D-1E5B8E179288}" srcOrd="0" destOrd="0" presId="urn:microsoft.com/office/officeart/2005/8/layout/default"/>
    <dgm:cxn modelId="{306D633D-AA27-46D0-884A-338BB35A31EE}" type="presParOf" srcId="{769A8D7E-BF04-4739-957E-52D678D84475}" destId="{3269AB78-D1DE-40C2-9F67-9E7B05C6B80C}" srcOrd="0" destOrd="0" presId="urn:microsoft.com/office/officeart/2005/8/layout/default"/>
    <dgm:cxn modelId="{8B1B5AFB-3B95-4DCD-975B-E5918EC99C1E}" type="presParOf" srcId="{769A8D7E-BF04-4739-957E-52D678D84475}" destId="{DD1A623E-2D89-49B3-81C1-C0846F026DA7}" srcOrd="1" destOrd="0" presId="urn:microsoft.com/office/officeart/2005/8/layout/default"/>
    <dgm:cxn modelId="{CAA45A46-2886-485F-99D5-B89C625D7640}" type="presParOf" srcId="{769A8D7E-BF04-4739-957E-52D678D84475}" destId="{4EF4A168-0929-4736-9B13-130A7EF86215}" srcOrd="2" destOrd="0" presId="urn:microsoft.com/office/officeart/2005/8/layout/default"/>
    <dgm:cxn modelId="{7BD0A47E-551B-489F-AB12-494FACC09F91}" type="presParOf" srcId="{769A8D7E-BF04-4739-957E-52D678D84475}" destId="{966755CE-221A-404B-9985-FF0F0CF30C7A}" srcOrd="3" destOrd="0" presId="urn:microsoft.com/office/officeart/2005/8/layout/default"/>
    <dgm:cxn modelId="{EE5DC102-7C35-4F5F-8166-F361824B7E2E}" type="presParOf" srcId="{769A8D7E-BF04-4739-957E-52D678D84475}" destId="{C88E8F4E-2925-4409-8D9D-1E5B8E179288}" srcOrd="4" destOrd="0" presId="urn:microsoft.com/office/officeart/2005/8/layout/default"/>
    <dgm:cxn modelId="{8AC203D9-1F1B-4F99-A11A-65634D81BDA5}" type="presParOf" srcId="{769A8D7E-BF04-4739-957E-52D678D84475}" destId="{03D9AFB0-CBF6-43C4-A180-A2100C95F880}" srcOrd="5" destOrd="0" presId="urn:microsoft.com/office/officeart/2005/8/layout/default"/>
    <dgm:cxn modelId="{E7873205-EE84-4C91-B435-E988F0ED74D8}" type="presParOf" srcId="{769A8D7E-BF04-4739-957E-52D678D84475}" destId="{5998D801-E3CB-4162-A75E-01041DF91DB1}" srcOrd="6" destOrd="0" presId="urn:microsoft.com/office/officeart/2005/8/layout/default"/>
    <dgm:cxn modelId="{2E079B7D-923D-4A25-ABED-9CB3C701521F}" type="presParOf" srcId="{769A8D7E-BF04-4739-957E-52D678D84475}" destId="{682405D7-48C7-4CC8-B36D-43919F815ED5}" srcOrd="7" destOrd="0" presId="urn:microsoft.com/office/officeart/2005/8/layout/default"/>
    <dgm:cxn modelId="{7B0AC26B-4A88-47EA-AF24-6A6D4906DCA8}" type="presParOf" srcId="{769A8D7E-BF04-4739-957E-52D678D84475}" destId="{0B01092A-2481-4804-AAD2-DE1AE11E013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E4D7DD-CE84-4618-9310-F4662934F192}"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2AEF9049-8260-41A4-ADFD-F52844AB418A}">
      <dgm:prSet/>
      <dgm:spPr/>
      <dgm:t>
        <a:bodyPr/>
        <a:lstStyle/>
        <a:p>
          <a:r>
            <a:rPr lang="en-US" b="1" i="0"/>
            <a:t>Shift the Goalpost:</a:t>
          </a:r>
          <a:r>
            <a:rPr lang="en-US" b="0" i="0"/>
            <a:t> Treatment for prediabetes should move beyond merely "preventing diabetes" to </a:t>
          </a:r>
          <a:r>
            <a:rPr lang="en-US" b="1" i="0"/>
            <a:t>actively pursuing remission</a:t>
          </a:r>
          <a:r>
            <a:rPr lang="en-US" b="0" i="0"/>
            <a:t> to normoglycaemia.</a:t>
          </a:r>
          <a:endParaRPr lang="en-US"/>
        </a:p>
      </dgm:t>
    </dgm:pt>
    <dgm:pt modelId="{6951A713-6F2E-4F8D-968D-701BB01C693B}" type="parTrans" cxnId="{76153F95-1429-448F-B1F3-037F61482F02}">
      <dgm:prSet/>
      <dgm:spPr/>
      <dgm:t>
        <a:bodyPr/>
        <a:lstStyle/>
        <a:p>
          <a:endParaRPr lang="en-US"/>
        </a:p>
      </dgm:t>
    </dgm:pt>
    <dgm:pt modelId="{EE159E62-B9E5-415A-A4B3-DEC283839893}" type="sibTrans" cxnId="{76153F95-1429-448F-B1F3-037F61482F02}">
      <dgm:prSet/>
      <dgm:spPr/>
      <dgm:t>
        <a:bodyPr/>
        <a:lstStyle/>
        <a:p>
          <a:endParaRPr lang="en-US"/>
        </a:p>
      </dgm:t>
    </dgm:pt>
    <dgm:pt modelId="{2B27A5C2-C173-47F8-97F3-BD91BF8C82C0}">
      <dgm:prSet/>
      <dgm:spPr/>
      <dgm:t>
        <a:bodyPr/>
        <a:lstStyle/>
        <a:p>
          <a:r>
            <a:rPr lang="en-US" b="1" i="0"/>
            <a:t>New Therapeutic Target:</a:t>
          </a:r>
          <a:r>
            <a:rPr lang="en-US" b="0" i="0"/>
            <a:t> Normalizing blood sugar in prediabetes should be treated with the same clinical priority as normalizing blood pressure in hypertension or LDL in hypercholesterolemia.</a:t>
          </a:r>
          <a:endParaRPr lang="en-US"/>
        </a:p>
      </dgm:t>
    </dgm:pt>
    <dgm:pt modelId="{21871A8F-5036-4521-87F8-3327D58161C6}" type="parTrans" cxnId="{58372666-F19E-4F90-97AB-9423E9D34796}">
      <dgm:prSet/>
      <dgm:spPr/>
      <dgm:t>
        <a:bodyPr/>
        <a:lstStyle/>
        <a:p>
          <a:endParaRPr lang="en-US"/>
        </a:p>
      </dgm:t>
    </dgm:pt>
    <dgm:pt modelId="{5E338867-27CC-43F4-9536-14505BB93D21}" type="sibTrans" cxnId="{58372666-F19E-4F90-97AB-9423E9D34796}">
      <dgm:prSet/>
      <dgm:spPr/>
      <dgm:t>
        <a:bodyPr/>
        <a:lstStyle/>
        <a:p>
          <a:endParaRPr lang="en-US"/>
        </a:p>
      </dgm:t>
    </dgm:pt>
    <dgm:pt modelId="{16F0F9C8-9C0B-4730-A023-BAD76A0250E4}">
      <dgm:prSet/>
      <dgm:spPr/>
      <dgm:t>
        <a:bodyPr/>
        <a:lstStyle/>
        <a:p>
          <a:r>
            <a:rPr lang="en-US" b="1" i="0"/>
            <a:t>Primary Care Strategy:</a:t>
          </a:r>
          <a:r>
            <a:rPr lang="en-US" b="0" i="0"/>
            <a:t> Target a fasting glucose of </a:t>
          </a:r>
          <a:r>
            <a:rPr lang="en-US" b="1" i="0"/>
            <a:t>&lt;100 mg/dL</a:t>
          </a:r>
          <a:r>
            <a:rPr lang="en-US" b="0" i="0"/>
            <a:t> (and ideally </a:t>
          </a:r>
          <a:r>
            <a:rPr lang="en-US" b="1" i="0"/>
            <a:t>≤97 mg/dL</a:t>
          </a:r>
          <a:r>
            <a:rPr lang="en-US" b="0" i="0"/>
            <a:t>) as a clear, measurable endpoint for lifestyle counseling and management</a:t>
          </a:r>
          <a:endParaRPr lang="en-US"/>
        </a:p>
      </dgm:t>
    </dgm:pt>
    <dgm:pt modelId="{1D016F88-1BEA-44CA-B9E7-BDDB9FB81CF2}" type="parTrans" cxnId="{887F8C07-0CC9-4C19-B8A9-E2225B0B1D34}">
      <dgm:prSet/>
      <dgm:spPr/>
      <dgm:t>
        <a:bodyPr/>
        <a:lstStyle/>
        <a:p>
          <a:endParaRPr lang="en-US"/>
        </a:p>
      </dgm:t>
    </dgm:pt>
    <dgm:pt modelId="{CF5BACD6-9B33-4FB4-82F3-4A4493AB4840}" type="sibTrans" cxnId="{887F8C07-0CC9-4C19-B8A9-E2225B0B1D34}">
      <dgm:prSet/>
      <dgm:spPr/>
      <dgm:t>
        <a:bodyPr/>
        <a:lstStyle/>
        <a:p>
          <a:endParaRPr lang="en-US"/>
        </a:p>
      </dgm:t>
    </dgm:pt>
    <dgm:pt modelId="{A80B54FB-CA1A-4A10-8759-F5F9E734F452}" type="pres">
      <dgm:prSet presAssocID="{06E4D7DD-CE84-4618-9310-F4662934F192}" presName="Name0" presStyleCnt="0">
        <dgm:presLayoutVars>
          <dgm:dir/>
          <dgm:animLvl val="lvl"/>
          <dgm:resizeHandles val="exact"/>
        </dgm:presLayoutVars>
      </dgm:prSet>
      <dgm:spPr/>
    </dgm:pt>
    <dgm:pt modelId="{22494A59-B95C-459A-9ECB-1A0BCD267722}" type="pres">
      <dgm:prSet presAssocID="{16F0F9C8-9C0B-4730-A023-BAD76A0250E4}" presName="boxAndChildren" presStyleCnt="0"/>
      <dgm:spPr/>
    </dgm:pt>
    <dgm:pt modelId="{1DDACF09-8DF4-4047-BB16-9D4CC4D4C8F3}" type="pres">
      <dgm:prSet presAssocID="{16F0F9C8-9C0B-4730-A023-BAD76A0250E4}" presName="parentTextBox" presStyleLbl="node1" presStyleIdx="0" presStyleCnt="3"/>
      <dgm:spPr/>
    </dgm:pt>
    <dgm:pt modelId="{37819ABB-90B2-468F-BF4B-F5284FADA78E}" type="pres">
      <dgm:prSet presAssocID="{5E338867-27CC-43F4-9536-14505BB93D21}" presName="sp" presStyleCnt="0"/>
      <dgm:spPr/>
    </dgm:pt>
    <dgm:pt modelId="{8310D95A-8E98-4539-B36D-C4BF42C5F32E}" type="pres">
      <dgm:prSet presAssocID="{2B27A5C2-C173-47F8-97F3-BD91BF8C82C0}" presName="arrowAndChildren" presStyleCnt="0"/>
      <dgm:spPr/>
    </dgm:pt>
    <dgm:pt modelId="{1BD63907-1BC2-4CBA-A997-48E0F51A4725}" type="pres">
      <dgm:prSet presAssocID="{2B27A5C2-C173-47F8-97F3-BD91BF8C82C0}" presName="parentTextArrow" presStyleLbl="node1" presStyleIdx="1" presStyleCnt="3"/>
      <dgm:spPr/>
    </dgm:pt>
    <dgm:pt modelId="{72AEEF97-282E-48A1-AD0E-94486DEC056D}" type="pres">
      <dgm:prSet presAssocID="{EE159E62-B9E5-415A-A4B3-DEC283839893}" presName="sp" presStyleCnt="0"/>
      <dgm:spPr/>
    </dgm:pt>
    <dgm:pt modelId="{D395121A-9878-49FC-BDF0-10DC4463481B}" type="pres">
      <dgm:prSet presAssocID="{2AEF9049-8260-41A4-ADFD-F52844AB418A}" presName="arrowAndChildren" presStyleCnt="0"/>
      <dgm:spPr/>
    </dgm:pt>
    <dgm:pt modelId="{7D90DFA2-15DB-479E-A2EE-8E689F977EA7}" type="pres">
      <dgm:prSet presAssocID="{2AEF9049-8260-41A4-ADFD-F52844AB418A}" presName="parentTextArrow" presStyleLbl="node1" presStyleIdx="2" presStyleCnt="3"/>
      <dgm:spPr/>
    </dgm:pt>
  </dgm:ptLst>
  <dgm:cxnLst>
    <dgm:cxn modelId="{887F8C07-0CC9-4C19-B8A9-E2225B0B1D34}" srcId="{06E4D7DD-CE84-4618-9310-F4662934F192}" destId="{16F0F9C8-9C0B-4730-A023-BAD76A0250E4}" srcOrd="2" destOrd="0" parTransId="{1D016F88-1BEA-44CA-B9E7-BDDB9FB81CF2}" sibTransId="{CF5BACD6-9B33-4FB4-82F3-4A4493AB4840}"/>
    <dgm:cxn modelId="{D454BE29-9F51-4586-9FF5-923447508E62}" type="presOf" srcId="{16F0F9C8-9C0B-4730-A023-BAD76A0250E4}" destId="{1DDACF09-8DF4-4047-BB16-9D4CC4D4C8F3}" srcOrd="0" destOrd="0" presId="urn:microsoft.com/office/officeart/2005/8/layout/process4"/>
    <dgm:cxn modelId="{282BBF40-21E8-4ADC-A474-2EB112E66156}" type="presOf" srcId="{06E4D7DD-CE84-4618-9310-F4662934F192}" destId="{A80B54FB-CA1A-4A10-8759-F5F9E734F452}" srcOrd="0" destOrd="0" presId="urn:microsoft.com/office/officeart/2005/8/layout/process4"/>
    <dgm:cxn modelId="{58372666-F19E-4F90-97AB-9423E9D34796}" srcId="{06E4D7DD-CE84-4618-9310-F4662934F192}" destId="{2B27A5C2-C173-47F8-97F3-BD91BF8C82C0}" srcOrd="1" destOrd="0" parTransId="{21871A8F-5036-4521-87F8-3327D58161C6}" sibTransId="{5E338867-27CC-43F4-9536-14505BB93D21}"/>
    <dgm:cxn modelId="{A66DE54C-FB88-4DC3-8CAA-EB1C57C34ED2}" type="presOf" srcId="{2B27A5C2-C173-47F8-97F3-BD91BF8C82C0}" destId="{1BD63907-1BC2-4CBA-A997-48E0F51A4725}" srcOrd="0" destOrd="0" presId="urn:microsoft.com/office/officeart/2005/8/layout/process4"/>
    <dgm:cxn modelId="{76153F95-1429-448F-B1F3-037F61482F02}" srcId="{06E4D7DD-CE84-4618-9310-F4662934F192}" destId="{2AEF9049-8260-41A4-ADFD-F52844AB418A}" srcOrd="0" destOrd="0" parTransId="{6951A713-6F2E-4F8D-968D-701BB01C693B}" sibTransId="{EE159E62-B9E5-415A-A4B3-DEC283839893}"/>
    <dgm:cxn modelId="{309F07DF-B09E-4F02-B791-93EBDEDB7AD0}" type="presOf" srcId="{2AEF9049-8260-41A4-ADFD-F52844AB418A}" destId="{7D90DFA2-15DB-479E-A2EE-8E689F977EA7}" srcOrd="0" destOrd="0" presId="urn:microsoft.com/office/officeart/2005/8/layout/process4"/>
    <dgm:cxn modelId="{7D568FD1-AE83-4DA0-BAA6-4210030FA960}" type="presParOf" srcId="{A80B54FB-CA1A-4A10-8759-F5F9E734F452}" destId="{22494A59-B95C-459A-9ECB-1A0BCD267722}" srcOrd="0" destOrd="0" presId="urn:microsoft.com/office/officeart/2005/8/layout/process4"/>
    <dgm:cxn modelId="{7306B7CE-3D61-4E5D-92C8-9433AD535DA3}" type="presParOf" srcId="{22494A59-B95C-459A-9ECB-1A0BCD267722}" destId="{1DDACF09-8DF4-4047-BB16-9D4CC4D4C8F3}" srcOrd="0" destOrd="0" presId="urn:microsoft.com/office/officeart/2005/8/layout/process4"/>
    <dgm:cxn modelId="{6A566321-BC9F-44B9-94B1-BC6AB909C30B}" type="presParOf" srcId="{A80B54FB-CA1A-4A10-8759-F5F9E734F452}" destId="{37819ABB-90B2-468F-BF4B-F5284FADA78E}" srcOrd="1" destOrd="0" presId="urn:microsoft.com/office/officeart/2005/8/layout/process4"/>
    <dgm:cxn modelId="{017EF2E5-6603-4752-A366-A4C332107DDD}" type="presParOf" srcId="{A80B54FB-CA1A-4A10-8759-F5F9E734F452}" destId="{8310D95A-8E98-4539-B36D-C4BF42C5F32E}" srcOrd="2" destOrd="0" presId="urn:microsoft.com/office/officeart/2005/8/layout/process4"/>
    <dgm:cxn modelId="{D654C5AA-CD94-4DD3-BDE9-9A57B2725C5C}" type="presParOf" srcId="{8310D95A-8E98-4539-B36D-C4BF42C5F32E}" destId="{1BD63907-1BC2-4CBA-A997-48E0F51A4725}" srcOrd="0" destOrd="0" presId="urn:microsoft.com/office/officeart/2005/8/layout/process4"/>
    <dgm:cxn modelId="{2A91064B-E09E-4D32-AA57-C61531DC5B54}" type="presParOf" srcId="{A80B54FB-CA1A-4A10-8759-F5F9E734F452}" destId="{72AEEF97-282E-48A1-AD0E-94486DEC056D}" srcOrd="3" destOrd="0" presId="urn:microsoft.com/office/officeart/2005/8/layout/process4"/>
    <dgm:cxn modelId="{4C74C93A-1FD1-45F4-A3C3-30CA7ABE1471}" type="presParOf" srcId="{A80B54FB-CA1A-4A10-8759-F5F9E734F452}" destId="{D395121A-9878-49FC-BDF0-10DC4463481B}" srcOrd="4" destOrd="0" presId="urn:microsoft.com/office/officeart/2005/8/layout/process4"/>
    <dgm:cxn modelId="{62A562CA-9912-4206-9FB7-C34CE4AF1EF8}" type="presParOf" srcId="{D395121A-9878-49FC-BDF0-10DC4463481B}" destId="{7D90DFA2-15DB-479E-A2EE-8E689F977EA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4D356F-AB50-44ED-BCC0-F774CF10A3B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71C01B9-D2A6-4F77-AE37-70C705AB9D2E}">
      <dgm:prSet/>
      <dgm:spPr/>
      <dgm:t>
        <a:bodyPr/>
        <a:lstStyle/>
        <a:p>
          <a:r>
            <a:rPr lang="en-US" b="0" i="0"/>
            <a:t>Watching for relevant articles throughout the year.</a:t>
          </a:r>
          <a:endParaRPr lang="en-US"/>
        </a:p>
      </dgm:t>
    </dgm:pt>
    <dgm:pt modelId="{7D82A926-E715-421F-B959-D4D3218CECCC}" type="parTrans" cxnId="{D1EAC037-4D37-4BD4-82A5-EAC9483979D0}">
      <dgm:prSet/>
      <dgm:spPr/>
      <dgm:t>
        <a:bodyPr/>
        <a:lstStyle/>
        <a:p>
          <a:endParaRPr lang="en-US"/>
        </a:p>
      </dgm:t>
    </dgm:pt>
    <dgm:pt modelId="{62FEF4BF-77C8-4C8C-94D9-D5CCBC5A16D2}" type="sibTrans" cxnId="{D1EAC037-4D37-4BD4-82A5-EAC9483979D0}">
      <dgm:prSet/>
      <dgm:spPr/>
      <dgm:t>
        <a:bodyPr/>
        <a:lstStyle/>
        <a:p>
          <a:endParaRPr lang="en-US"/>
        </a:p>
      </dgm:t>
    </dgm:pt>
    <dgm:pt modelId="{5F3105E6-1AF0-4310-83F5-66374281AA5A}">
      <dgm:prSet/>
      <dgm:spPr/>
      <dgm:t>
        <a:bodyPr/>
        <a:lstStyle/>
        <a:p>
          <a:r>
            <a:rPr lang="en-US" b="0" i="0"/>
            <a:t>Searching NEJM, JAMA, BMJ, and the Lancet for large, impactful studies.</a:t>
          </a:r>
          <a:endParaRPr lang="en-US"/>
        </a:p>
      </dgm:t>
    </dgm:pt>
    <dgm:pt modelId="{27F0AD06-B14C-41F2-B81C-BF1559A290D8}" type="parTrans" cxnId="{C18DA052-21BB-43B1-8B42-E20FCE4D34BE}">
      <dgm:prSet/>
      <dgm:spPr/>
      <dgm:t>
        <a:bodyPr/>
        <a:lstStyle/>
        <a:p>
          <a:endParaRPr lang="en-US"/>
        </a:p>
      </dgm:t>
    </dgm:pt>
    <dgm:pt modelId="{1C1FF53F-B61E-4795-AE05-49B940C9EDFB}" type="sibTrans" cxnId="{C18DA052-21BB-43B1-8B42-E20FCE4D34BE}">
      <dgm:prSet/>
      <dgm:spPr/>
      <dgm:t>
        <a:bodyPr/>
        <a:lstStyle/>
        <a:p>
          <a:endParaRPr lang="en-US"/>
        </a:p>
      </dgm:t>
    </dgm:pt>
    <dgm:pt modelId="{E52F5174-F19F-4C1A-A6D6-DD34521980EF}">
      <dgm:prSet/>
      <dgm:spPr/>
      <dgm:t>
        <a:bodyPr/>
        <a:lstStyle/>
        <a:p>
          <a:r>
            <a:rPr lang="en-US" b="0" i="0"/>
            <a:t>Attempted AI search for primary care articles by citation.</a:t>
          </a:r>
          <a:endParaRPr lang="en-US"/>
        </a:p>
      </dgm:t>
    </dgm:pt>
    <dgm:pt modelId="{72EC0758-231A-404C-B921-337934D97498}" type="parTrans" cxnId="{278D5159-8F64-4986-8BCA-F09AD1252124}">
      <dgm:prSet/>
      <dgm:spPr/>
      <dgm:t>
        <a:bodyPr/>
        <a:lstStyle/>
        <a:p>
          <a:endParaRPr lang="en-US"/>
        </a:p>
      </dgm:t>
    </dgm:pt>
    <dgm:pt modelId="{3AC2C212-8C44-498D-9B71-6CAFF0534767}" type="sibTrans" cxnId="{278D5159-8F64-4986-8BCA-F09AD1252124}">
      <dgm:prSet/>
      <dgm:spPr/>
      <dgm:t>
        <a:bodyPr/>
        <a:lstStyle/>
        <a:p>
          <a:endParaRPr lang="en-US"/>
        </a:p>
      </dgm:t>
    </dgm:pt>
    <dgm:pt modelId="{8C8A082E-56AC-4062-9833-852A41B60DFE}">
      <dgm:prSet/>
      <dgm:spPr/>
      <dgm:t>
        <a:bodyPr/>
        <a:lstStyle/>
        <a:p>
          <a:r>
            <a:rPr lang="en-US" b="0" i="0"/>
            <a:t>Scopus search</a:t>
          </a:r>
          <a:endParaRPr lang="en-US"/>
        </a:p>
      </dgm:t>
    </dgm:pt>
    <dgm:pt modelId="{F20EAEEE-EA1F-49E2-9D66-B5F57E42758D}" type="parTrans" cxnId="{4FD9E894-4E8E-4099-9B71-7860272E0CAA}">
      <dgm:prSet/>
      <dgm:spPr/>
      <dgm:t>
        <a:bodyPr/>
        <a:lstStyle/>
        <a:p>
          <a:endParaRPr lang="en-US"/>
        </a:p>
      </dgm:t>
    </dgm:pt>
    <dgm:pt modelId="{9A0A481D-8334-4B22-8940-33E622DDAD81}" type="sibTrans" cxnId="{4FD9E894-4E8E-4099-9B71-7860272E0CAA}">
      <dgm:prSet/>
      <dgm:spPr/>
      <dgm:t>
        <a:bodyPr/>
        <a:lstStyle/>
        <a:p>
          <a:endParaRPr lang="en-US"/>
        </a:p>
      </dgm:t>
    </dgm:pt>
    <dgm:pt modelId="{D0A2CD8D-7E65-4F54-81B5-941298928D45}">
      <dgm:prSet/>
      <dgm:spPr/>
      <dgm:t>
        <a:bodyPr/>
        <a:lstStyle/>
        <a:p>
          <a:r>
            <a:rPr lang="en-US" b="0" i="0"/>
            <a:t>Personal interest</a:t>
          </a:r>
          <a:endParaRPr lang="en-US"/>
        </a:p>
      </dgm:t>
    </dgm:pt>
    <dgm:pt modelId="{C9D5F571-1717-4333-A99B-5A80C34037A5}" type="parTrans" cxnId="{12F01786-97C8-414E-ADC2-233BEC683E42}">
      <dgm:prSet/>
      <dgm:spPr/>
      <dgm:t>
        <a:bodyPr/>
        <a:lstStyle/>
        <a:p>
          <a:endParaRPr lang="en-US"/>
        </a:p>
      </dgm:t>
    </dgm:pt>
    <dgm:pt modelId="{1D2CA4C2-C315-4C62-90FE-E8606CC25C15}" type="sibTrans" cxnId="{12F01786-97C8-414E-ADC2-233BEC683E42}">
      <dgm:prSet/>
      <dgm:spPr/>
      <dgm:t>
        <a:bodyPr/>
        <a:lstStyle/>
        <a:p>
          <a:endParaRPr lang="en-US"/>
        </a:p>
      </dgm:t>
    </dgm:pt>
    <dgm:pt modelId="{B29D6F63-001E-463A-8DAA-ECEBF538782A}" type="pres">
      <dgm:prSet presAssocID="{104D356F-AB50-44ED-BCC0-F774CF10A3BA}" presName="linear" presStyleCnt="0">
        <dgm:presLayoutVars>
          <dgm:animLvl val="lvl"/>
          <dgm:resizeHandles val="exact"/>
        </dgm:presLayoutVars>
      </dgm:prSet>
      <dgm:spPr/>
    </dgm:pt>
    <dgm:pt modelId="{6CC1B696-806D-4616-A602-07F819749BBA}" type="pres">
      <dgm:prSet presAssocID="{871C01B9-D2A6-4F77-AE37-70C705AB9D2E}" presName="parentText" presStyleLbl="node1" presStyleIdx="0" presStyleCnt="5">
        <dgm:presLayoutVars>
          <dgm:chMax val="0"/>
          <dgm:bulletEnabled val="1"/>
        </dgm:presLayoutVars>
      </dgm:prSet>
      <dgm:spPr/>
    </dgm:pt>
    <dgm:pt modelId="{47FA7CB9-0F81-4FA0-AE19-66DB2F00803E}" type="pres">
      <dgm:prSet presAssocID="{62FEF4BF-77C8-4C8C-94D9-D5CCBC5A16D2}" presName="spacer" presStyleCnt="0"/>
      <dgm:spPr/>
    </dgm:pt>
    <dgm:pt modelId="{8A48A81F-6965-4456-A971-8E81A6CDD391}" type="pres">
      <dgm:prSet presAssocID="{5F3105E6-1AF0-4310-83F5-66374281AA5A}" presName="parentText" presStyleLbl="node1" presStyleIdx="1" presStyleCnt="5">
        <dgm:presLayoutVars>
          <dgm:chMax val="0"/>
          <dgm:bulletEnabled val="1"/>
        </dgm:presLayoutVars>
      </dgm:prSet>
      <dgm:spPr/>
    </dgm:pt>
    <dgm:pt modelId="{E247CC36-ED04-4B8E-8ED4-3F60A8DC838B}" type="pres">
      <dgm:prSet presAssocID="{1C1FF53F-B61E-4795-AE05-49B940C9EDFB}" presName="spacer" presStyleCnt="0"/>
      <dgm:spPr/>
    </dgm:pt>
    <dgm:pt modelId="{5550F755-89CD-4BCA-8316-01F99515B99B}" type="pres">
      <dgm:prSet presAssocID="{E52F5174-F19F-4C1A-A6D6-DD34521980EF}" presName="parentText" presStyleLbl="node1" presStyleIdx="2" presStyleCnt="5">
        <dgm:presLayoutVars>
          <dgm:chMax val="0"/>
          <dgm:bulletEnabled val="1"/>
        </dgm:presLayoutVars>
      </dgm:prSet>
      <dgm:spPr/>
    </dgm:pt>
    <dgm:pt modelId="{0D402262-F3FE-45D4-B09E-012C2575C6B1}" type="pres">
      <dgm:prSet presAssocID="{3AC2C212-8C44-498D-9B71-6CAFF0534767}" presName="spacer" presStyleCnt="0"/>
      <dgm:spPr/>
    </dgm:pt>
    <dgm:pt modelId="{F345C344-D6F8-4C6D-8AC4-4CBD14097682}" type="pres">
      <dgm:prSet presAssocID="{8C8A082E-56AC-4062-9833-852A41B60DFE}" presName="parentText" presStyleLbl="node1" presStyleIdx="3" presStyleCnt="5">
        <dgm:presLayoutVars>
          <dgm:chMax val="0"/>
          <dgm:bulletEnabled val="1"/>
        </dgm:presLayoutVars>
      </dgm:prSet>
      <dgm:spPr/>
    </dgm:pt>
    <dgm:pt modelId="{66B0ACA0-CD62-4085-8456-0E8104AEE418}" type="pres">
      <dgm:prSet presAssocID="{9A0A481D-8334-4B22-8940-33E622DDAD81}" presName="spacer" presStyleCnt="0"/>
      <dgm:spPr/>
    </dgm:pt>
    <dgm:pt modelId="{1EE5CC1E-2591-4DEC-8FB5-118584D6DE5E}" type="pres">
      <dgm:prSet presAssocID="{D0A2CD8D-7E65-4F54-81B5-941298928D45}" presName="parentText" presStyleLbl="node1" presStyleIdx="4" presStyleCnt="5">
        <dgm:presLayoutVars>
          <dgm:chMax val="0"/>
          <dgm:bulletEnabled val="1"/>
        </dgm:presLayoutVars>
      </dgm:prSet>
      <dgm:spPr/>
    </dgm:pt>
  </dgm:ptLst>
  <dgm:cxnLst>
    <dgm:cxn modelId="{D1EAC037-4D37-4BD4-82A5-EAC9483979D0}" srcId="{104D356F-AB50-44ED-BCC0-F774CF10A3BA}" destId="{871C01B9-D2A6-4F77-AE37-70C705AB9D2E}" srcOrd="0" destOrd="0" parTransId="{7D82A926-E715-421F-B959-D4D3218CECCC}" sibTransId="{62FEF4BF-77C8-4C8C-94D9-D5CCBC5A16D2}"/>
    <dgm:cxn modelId="{8767E35F-E36D-4BDE-9EAA-985823E7031A}" type="presOf" srcId="{104D356F-AB50-44ED-BCC0-F774CF10A3BA}" destId="{B29D6F63-001E-463A-8DAA-ECEBF538782A}" srcOrd="0" destOrd="0" presId="urn:microsoft.com/office/officeart/2005/8/layout/vList2"/>
    <dgm:cxn modelId="{316DA265-8EF5-40BC-ACB1-023D5B919B85}" type="presOf" srcId="{E52F5174-F19F-4C1A-A6D6-DD34521980EF}" destId="{5550F755-89CD-4BCA-8316-01F99515B99B}" srcOrd="0" destOrd="0" presId="urn:microsoft.com/office/officeart/2005/8/layout/vList2"/>
    <dgm:cxn modelId="{C18DA052-21BB-43B1-8B42-E20FCE4D34BE}" srcId="{104D356F-AB50-44ED-BCC0-F774CF10A3BA}" destId="{5F3105E6-1AF0-4310-83F5-66374281AA5A}" srcOrd="1" destOrd="0" parTransId="{27F0AD06-B14C-41F2-B81C-BF1559A290D8}" sibTransId="{1C1FF53F-B61E-4795-AE05-49B940C9EDFB}"/>
    <dgm:cxn modelId="{278D5159-8F64-4986-8BCA-F09AD1252124}" srcId="{104D356F-AB50-44ED-BCC0-F774CF10A3BA}" destId="{E52F5174-F19F-4C1A-A6D6-DD34521980EF}" srcOrd="2" destOrd="0" parTransId="{72EC0758-231A-404C-B921-337934D97498}" sibTransId="{3AC2C212-8C44-498D-9B71-6CAFF0534767}"/>
    <dgm:cxn modelId="{F90E3F7E-9BAE-4999-8163-629C87DE9AA7}" type="presOf" srcId="{5F3105E6-1AF0-4310-83F5-66374281AA5A}" destId="{8A48A81F-6965-4456-A971-8E81A6CDD391}" srcOrd="0" destOrd="0" presId="urn:microsoft.com/office/officeart/2005/8/layout/vList2"/>
    <dgm:cxn modelId="{2227097F-E180-4FDB-9BEE-A2E4DA9AEB2E}" type="presOf" srcId="{D0A2CD8D-7E65-4F54-81B5-941298928D45}" destId="{1EE5CC1E-2591-4DEC-8FB5-118584D6DE5E}" srcOrd="0" destOrd="0" presId="urn:microsoft.com/office/officeart/2005/8/layout/vList2"/>
    <dgm:cxn modelId="{12F01786-97C8-414E-ADC2-233BEC683E42}" srcId="{104D356F-AB50-44ED-BCC0-F774CF10A3BA}" destId="{D0A2CD8D-7E65-4F54-81B5-941298928D45}" srcOrd="4" destOrd="0" parTransId="{C9D5F571-1717-4333-A99B-5A80C34037A5}" sibTransId="{1D2CA4C2-C315-4C62-90FE-E8606CC25C15}"/>
    <dgm:cxn modelId="{4FD9E894-4E8E-4099-9B71-7860272E0CAA}" srcId="{104D356F-AB50-44ED-BCC0-F774CF10A3BA}" destId="{8C8A082E-56AC-4062-9833-852A41B60DFE}" srcOrd="3" destOrd="0" parTransId="{F20EAEEE-EA1F-49E2-9D66-B5F57E42758D}" sibTransId="{9A0A481D-8334-4B22-8940-33E622DDAD81}"/>
    <dgm:cxn modelId="{9B6B5C96-70A5-49EA-9FCD-3B2C3ECF6509}" type="presOf" srcId="{871C01B9-D2A6-4F77-AE37-70C705AB9D2E}" destId="{6CC1B696-806D-4616-A602-07F819749BBA}" srcOrd="0" destOrd="0" presId="urn:microsoft.com/office/officeart/2005/8/layout/vList2"/>
    <dgm:cxn modelId="{1C5D06B0-C326-4EEB-8693-303AA8A8DA05}" type="presOf" srcId="{8C8A082E-56AC-4062-9833-852A41B60DFE}" destId="{F345C344-D6F8-4C6D-8AC4-4CBD14097682}" srcOrd="0" destOrd="0" presId="urn:microsoft.com/office/officeart/2005/8/layout/vList2"/>
    <dgm:cxn modelId="{54904292-9E85-46FE-8161-02E40C8D7954}" type="presParOf" srcId="{B29D6F63-001E-463A-8DAA-ECEBF538782A}" destId="{6CC1B696-806D-4616-A602-07F819749BBA}" srcOrd="0" destOrd="0" presId="urn:microsoft.com/office/officeart/2005/8/layout/vList2"/>
    <dgm:cxn modelId="{B9358DE7-C040-4F74-A01A-8C43B7ECC855}" type="presParOf" srcId="{B29D6F63-001E-463A-8DAA-ECEBF538782A}" destId="{47FA7CB9-0F81-4FA0-AE19-66DB2F00803E}" srcOrd="1" destOrd="0" presId="urn:microsoft.com/office/officeart/2005/8/layout/vList2"/>
    <dgm:cxn modelId="{0F2DDBE5-E9C5-44A5-8908-13C3CD0EFB1F}" type="presParOf" srcId="{B29D6F63-001E-463A-8DAA-ECEBF538782A}" destId="{8A48A81F-6965-4456-A971-8E81A6CDD391}" srcOrd="2" destOrd="0" presId="urn:microsoft.com/office/officeart/2005/8/layout/vList2"/>
    <dgm:cxn modelId="{F09F428E-3413-4174-966A-EF6F32750A1F}" type="presParOf" srcId="{B29D6F63-001E-463A-8DAA-ECEBF538782A}" destId="{E247CC36-ED04-4B8E-8ED4-3F60A8DC838B}" srcOrd="3" destOrd="0" presId="urn:microsoft.com/office/officeart/2005/8/layout/vList2"/>
    <dgm:cxn modelId="{20D4C24B-3DE5-4138-87E6-2C4D40AADAA9}" type="presParOf" srcId="{B29D6F63-001E-463A-8DAA-ECEBF538782A}" destId="{5550F755-89CD-4BCA-8316-01F99515B99B}" srcOrd="4" destOrd="0" presId="urn:microsoft.com/office/officeart/2005/8/layout/vList2"/>
    <dgm:cxn modelId="{AF8B4943-B0FE-4878-9BE9-0E5E9CC32A97}" type="presParOf" srcId="{B29D6F63-001E-463A-8DAA-ECEBF538782A}" destId="{0D402262-F3FE-45D4-B09E-012C2575C6B1}" srcOrd="5" destOrd="0" presId="urn:microsoft.com/office/officeart/2005/8/layout/vList2"/>
    <dgm:cxn modelId="{888EB0BB-A750-4A47-B4F4-00155D78B188}" type="presParOf" srcId="{B29D6F63-001E-463A-8DAA-ECEBF538782A}" destId="{F345C344-D6F8-4C6D-8AC4-4CBD14097682}" srcOrd="6" destOrd="0" presId="urn:microsoft.com/office/officeart/2005/8/layout/vList2"/>
    <dgm:cxn modelId="{D9529EED-31C9-49BB-93AF-DAA41B7AF926}" type="presParOf" srcId="{B29D6F63-001E-463A-8DAA-ECEBF538782A}" destId="{66B0ACA0-CD62-4085-8456-0E8104AEE418}" srcOrd="7" destOrd="0" presId="urn:microsoft.com/office/officeart/2005/8/layout/vList2"/>
    <dgm:cxn modelId="{6B1E1645-5531-411B-8CD7-047E2D53A239}" type="presParOf" srcId="{B29D6F63-001E-463A-8DAA-ECEBF538782A}" destId="{1EE5CC1E-2591-4DEC-8FB5-118584D6DE5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15BB22-688A-4247-81A2-654BC10AD3F7}" type="doc">
      <dgm:prSet loTypeId="urn:microsoft.com/office/officeart/2005/8/layout/cycle3" loCatId="cycle" qsTypeId="urn:microsoft.com/office/officeart/2005/8/quickstyle/simple1" qsCatId="simple" csTypeId="urn:microsoft.com/office/officeart/2005/8/colors/colorful1" csCatId="colorful"/>
      <dgm:spPr/>
      <dgm:t>
        <a:bodyPr/>
        <a:lstStyle/>
        <a:p>
          <a:endParaRPr lang="en-US"/>
        </a:p>
      </dgm:t>
    </dgm:pt>
    <dgm:pt modelId="{EA67F244-EFA6-4219-A275-281FAE4E6117}">
      <dgm:prSet/>
      <dgm:spPr/>
      <dgm:t>
        <a:bodyPr/>
        <a:lstStyle/>
        <a:p>
          <a:r>
            <a:rPr lang="en-US" b="0" i="0"/>
            <a:t>Formulated clinical questions using the </a:t>
          </a:r>
          <a:r>
            <a:rPr lang="en-US" b="1" i="0"/>
            <a:t>PICO</a:t>
          </a:r>
          <a:r>
            <a:rPr lang="en-US" b="0" i="0"/>
            <a:t> (Patient, Intervention, Comparator, Outcome) format.</a:t>
          </a:r>
          <a:endParaRPr lang="en-US"/>
        </a:p>
      </dgm:t>
    </dgm:pt>
    <dgm:pt modelId="{995A177C-7F54-407A-A61A-32D531059CA0}" type="parTrans" cxnId="{D59F7439-DECE-4A03-9135-850134FD7F27}">
      <dgm:prSet/>
      <dgm:spPr/>
      <dgm:t>
        <a:bodyPr/>
        <a:lstStyle/>
        <a:p>
          <a:endParaRPr lang="en-US"/>
        </a:p>
      </dgm:t>
    </dgm:pt>
    <dgm:pt modelId="{5CBCEFE0-53BB-4EF8-B89A-769C790E0BDA}" type="sibTrans" cxnId="{D59F7439-DECE-4A03-9135-850134FD7F27}">
      <dgm:prSet/>
      <dgm:spPr/>
      <dgm:t>
        <a:bodyPr/>
        <a:lstStyle/>
        <a:p>
          <a:endParaRPr lang="en-US"/>
        </a:p>
      </dgm:t>
    </dgm:pt>
    <dgm:pt modelId="{D6E1796F-5C13-4258-A88A-E06E02015572}">
      <dgm:prSet/>
      <dgm:spPr/>
      <dgm:t>
        <a:bodyPr/>
        <a:lstStyle/>
        <a:p>
          <a:r>
            <a:rPr lang="en-US" b="0" i="0"/>
            <a:t>Literature search conducted through September 2024 across Medline, EMBASE, and Cochrane databases.</a:t>
          </a:r>
          <a:endParaRPr lang="en-US"/>
        </a:p>
      </dgm:t>
    </dgm:pt>
    <dgm:pt modelId="{8765A305-B912-4B81-B69B-947BF82BB8BF}" type="parTrans" cxnId="{C3522162-65DB-4E06-B604-3AF43340F52B}">
      <dgm:prSet/>
      <dgm:spPr/>
      <dgm:t>
        <a:bodyPr/>
        <a:lstStyle/>
        <a:p>
          <a:endParaRPr lang="en-US"/>
        </a:p>
      </dgm:t>
    </dgm:pt>
    <dgm:pt modelId="{6B3DBD38-393C-4332-B18F-4CEB2D87DC44}" type="sibTrans" cxnId="{C3522162-65DB-4E06-B604-3AF43340F52B}">
      <dgm:prSet/>
      <dgm:spPr/>
      <dgm:t>
        <a:bodyPr/>
        <a:lstStyle/>
        <a:p>
          <a:endParaRPr lang="en-US"/>
        </a:p>
      </dgm:t>
    </dgm:pt>
    <dgm:pt modelId="{CFBD270F-DE65-4BD6-879D-8DFFC293BA64}">
      <dgm:prSet/>
      <dgm:spPr/>
      <dgm:t>
        <a:bodyPr/>
        <a:lstStyle/>
        <a:p>
          <a:r>
            <a:rPr lang="en-US" b="1" i="0"/>
            <a:t>Panel Composition:</a:t>
          </a:r>
          <a:r>
            <a:rPr lang="en-US" b="0" i="0"/>
            <a:t> 17 experts (including primary care, ID, and pharmacists) and 4 patient representatives.</a:t>
          </a:r>
          <a:endParaRPr lang="en-US"/>
        </a:p>
      </dgm:t>
    </dgm:pt>
    <dgm:pt modelId="{07C1A611-2083-471B-B6B5-5F8DAADA4325}" type="parTrans" cxnId="{5E0AFBB6-0F66-48E8-9127-77CC827B7C43}">
      <dgm:prSet/>
      <dgm:spPr/>
      <dgm:t>
        <a:bodyPr/>
        <a:lstStyle/>
        <a:p>
          <a:endParaRPr lang="en-US"/>
        </a:p>
      </dgm:t>
    </dgm:pt>
    <dgm:pt modelId="{C14FF3C5-1E06-4CA4-B53B-77CDF070D097}" type="sibTrans" cxnId="{5E0AFBB6-0F66-48E8-9127-77CC827B7C43}">
      <dgm:prSet/>
      <dgm:spPr/>
      <dgm:t>
        <a:bodyPr/>
        <a:lstStyle/>
        <a:p>
          <a:endParaRPr lang="en-US"/>
        </a:p>
      </dgm:t>
    </dgm:pt>
    <dgm:pt modelId="{8EEF1348-97C6-4FAF-B671-6D61A4DC5435}">
      <dgm:prSet/>
      <dgm:spPr/>
      <dgm:t>
        <a:bodyPr/>
        <a:lstStyle/>
        <a:p>
          <a:r>
            <a:rPr lang="en-US" b="1" i="0"/>
            <a:t>Focus:</a:t>
          </a:r>
          <a:r>
            <a:rPr lang="en-US" b="0" i="0"/>
            <a:t> Evaluation of empiric antibiotic selection, parenteral-to-oral switch, and treatment duration</a:t>
          </a:r>
          <a:endParaRPr lang="en-US"/>
        </a:p>
      </dgm:t>
    </dgm:pt>
    <dgm:pt modelId="{4D47CB42-DE06-4CC7-BBC1-A10EA65755A3}" type="parTrans" cxnId="{DBC07C63-40A9-4518-BEBF-F63F9B41ECEF}">
      <dgm:prSet/>
      <dgm:spPr/>
      <dgm:t>
        <a:bodyPr/>
        <a:lstStyle/>
        <a:p>
          <a:endParaRPr lang="en-US"/>
        </a:p>
      </dgm:t>
    </dgm:pt>
    <dgm:pt modelId="{3FBCD3DA-9B53-419B-957F-2AB0717A132B}" type="sibTrans" cxnId="{DBC07C63-40A9-4518-BEBF-F63F9B41ECEF}">
      <dgm:prSet/>
      <dgm:spPr/>
      <dgm:t>
        <a:bodyPr/>
        <a:lstStyle/>
        <a:p>
          <a:endParaRPr lang="en-US"/>
        </a:p>
      </dgm:t>
    </dgm:pt>
    <dgm:pt modelId="{5447636E-C765-446F-B625-B79968463F9C}" type="pres">
      <dgm:prSet presAssocID="{AD15BB22-688A-4247-81A2-654BC10AD3F7}" presName="Name0" presStyleCnt="0">
        <dgm:presLayoutVars>
          <dgm:dir/>
          <dgm:resizeHandles val="exact"/>
        </dgm:presLayoutVars>
      </dgm:prSet>
      <dgm:spPr/>
    </dgm:pt>
    <dgm:pt modelId="{DE56F135-BEC6-471A-BA75-D00AF8784DB9}" type="pres">
      <dgm:prSet presAssocID="{AD15BB22-688A-4247-81A2-654BC10AD3F7}" presName="cycle" presStyleCnt="0"/>
      <dgm:spPr/>
    </dgm:pt>
    <dgm:pt modelId="{6BFC8F87-7584-44D4-9098-D0AD379BEC39}" type="pres">
      <dgm:prSet presAssocID="{EA67F244-EFA6-4219-A275-281FAE4E6117}" presName="nodeFirstNode" presStyleLbl="node1" presStyleIdx="0" presStyleCnt="4">
        <dgm:presLayoutVars>
          <dgm:bulletEnabled val="1"/>
        </dgm:presLayoutVars>
      </dgm:prSet>
      <dgm:spPr/>
    </dgm:pt>
    <dgm:pt modelId="{417BAF86-5518-48FF-99C9-91F0117C453A}" type="pres">
      <dgm:prSet presAssocID="{5CBCEFE0-53BB-4EF8-B89A-769C790E0BDA}" presName="sibTransFirstNode" presStyleLbl="bgShp" presStyleIdx="0" presStyleCnt="1"/>
      <dgm:spPr/>
    </dgm:pt>
    <dgm:pt modelId="{178B6D93-7EBB-4842-BC3C-E81AC44C358F}" type="pres">
      <dgm:prSet presAssocID="{D6E1796F-5C13-4258-A88A-E06E02015572}" presName="nodeFollowingNodes" presStyleLbl="node1" presStyleIdx="1" presStyleCnt="4">
        <dgm:presLayoutVars>
          <dgm:bulletEnabled val="1"/>
        </dgm:presLayoutVars>
      </dgm:prSet>
      <dgm:spPr/>
    </dgm:pt>
    <dgm:pt modelId="{AB51CC4B-9415-45DF-9317-D767819FCA2B}" type="pres">
      <dgm:prSet presAssocID="{CFBD270F-DE65-4BD6-879D-8DFFC293BA64}" presName="nodeFollowingNodes" presStyleLbl="node1" presStyleIdx="2" presStyleCnt="4">
        <dgm:presLayoutVars>
          <dgm:bulletEnabled val="1"/>
        </dgm:presLayoutVars>
      </dgm:prSet>
      <dgm:spPr/>
    </dgm:pt>
    <dgm:pt modelId="{0C9F3F90-AB17-4BC2-A013-FD26A8B25BB1}" type="pres">
      <dgm:prSet presAssocID="{8EEF1348-97C6-4FAF-B671-6D61A4DC5435}" presName="nodeFollowingNodes" presStyleLbl="node1" presStyleIdx="3" presStyleCnt="4">
        <dgm:presLayoutVars>
          <dgm:bulletEnabled val="1"/>
        </dgm:presLayoutVars>
      </dgm:prSet>
      <dgm:spPr/>
    </dgm:pt>
  </dgm:ptLst>
  <dgm:cxnLst>
    <dgm:cxn modelId="{4B823F04-FE42-414C-BA16-F681B75F713E}" type="presOf" srcId="{EA67F244-EFA6-4219-A275-281FAE4E6117}" destId="{6BFC8F87-7584-44D4-9098-D0AD379BEC39}" srcOrd="0" destOrd="0" presId="urn:microsoft.com/office/officeart/2005/8/layout/cycle3"/>
    <dgm:cxn modelId="{D59F7439-DECE-4A03-9135-850134FD7F27}" srcId="{AD15BB22-688A-4247-81A2-654BC10AD3F7}" destId="{EA67F244-EFA6-4219-A275-281FAE4E6117}" srcOrd="0" destOrd="0" parTransId="{995A177C-7F54-407A-A61A-32D531059CA0}" sibTransId="{5CBCEFE0-53BB-4EF8-B89A-769C790E0BDA}"/>
    <dgm:cxn modelId="{93D9713D-1D4B-4965-8C14-FDC4E835D96E}" type="presOf" srcId="{D6E1796F-5C13-4258-A88A-E06E02015572}" destId="{178B6D93-7EBB-4842-BC3C-E81AC44C358F}" srcOrd="0" destOrd="0" presId="urn:microsoft.com/office/officeart/2005/8/layout/cycle3"/>
    <dgm:cxn modelId="{C3522162-65DB-4E06-B604-3AF43340F52B}" srcId="{AD15BB22-688A-4247-81A2-654BC10AD3F7}" destId="{D6E1796F-5C13-4258-A88A-E06E02015572}" srcOrd="1" destOrd="0" parTransId="{8765A305-B912-4B81-B69B-947BF82BB8BF}" sibTransId="{6B3DBD38-393C-4332-B18F-4CEB2D87DC44}"/>
    <dgm:cxn modelId="{DBC07C63-40A9-4518-BEBF-F63F9B41ECEF}" srcId="{AD15BB22-688A-4247-81A2-654BC10AD3F7}" destId="{8EEF1348-97C6-4FAF-B671-6D61A4DC5435}" srcOrd="3" destOrd="0" parTransId="{4D47CB42-DE06-4CC7-BBC1-A10EA65755A3}" sibTransId="{3FBCD3DA-9B53-419B-957F-2AB0717A132B}"/>
    <dgm:cxn modelId="{9916507B-4203-4532-A2AE-244612717F22}" type="presOf" srcId="{5CBCEFE0-53BB-4EF8-B89A-769C790E0BDA}" destId="{417BAF86-5518-48FF-99C9-91F0117C453A}" srcOrd="0" destOrd="0" presId="urn:microsoft.com/office/officeart/2005/8/layout/cycle3"/>
    <dgm:cxn modelId="{CCBF79AC-3942-405C-95B0-080D93F1C64F}" type="presOf" srcId="{CFBD270F-DE65-4BD6-879D-8DFFC293BA64}" destId="{AB51CC4B-9415-45DF-9317-D767819FCA2B}" srcOrd="0" destOrd="0" presId="urn:microsoft.com/office/officeart/2005/8/layout/cycle3"/>
    <dgm:cxn modelId="{A7CAFFB0-5F3C-49BF-8569-54AC1538E643}" type="presOf" srcId="{8EEF1348-97C6-4FAF-B671-6D61A4DC5435}" destId="{0C9F3F90-AB17-4BC2-A013-FD26A8B25BB1}" srcOrd="0" destOrd="0" presId="urn:microsoft.com/office/officeart/2005/8/layout/cycle3"/>
    <dgm:cxn modelId="{5E0AFBB6-0F66-48E8-9127-77CC827B7C43}" srcId="{AD15BB22-688A-4247-81A2-654BC10AD3F7}" destId="{CFBD270F-DE65-4BD6-879D-8DFFC293BA64}" srcOrd="2" destOrd="0" parTransId="{07C1A611-2083-471B-B6B5-5F8DAADA4325}" sibTransId="{C14FF3C5-1E06-4CA4-B53B-77CDF070D097}"/>
    <dgm:cxn modelId="{6C8485CC-E695-4FAD-8866-A99291D94D4C}" type="presOf" srcId="{AD15BB22-688A-4247-81A2-654BC10AD3F7}" destId="{5447636E-C765-446F-B625-B79968463F9C}" srcOrd="0" destOrd="0" presId="urn:microsoft.com/office/officeart/2005/8/layout/cycle3"/>
    <dgm:cxn modelId="{B888F3AD-BF74-4D4C-8EED-0D0A2CE34910}" type="presParOf" srcId="{5447636E-C765-446F-B625-B79968463F9C}" destId="{DE56F135-BEC6-471A-BA75-D00AF8784DB9}" srcOrd="0" destOrd="0" presId="urn:microsoft.com/office/officeart/2005/8/layout/cycle3"/>
    <dgm:cxn modelId="{BE36803A-CA8E-4A29-95C8-1467BC1F8D86}" type="presParOf" srcId="{DE56F135-BEC6-471A-BA75-D00AF8784DB9}" destId="{6BFC8F87-7584-44D4-9098-D0AD379BEC39}" srcOrd="0" destOrd="0" presId="urn:microsoft.com/office/officeart/2005/8/layout/cycle3"/>
    <dgm:cxn modelId="{D53586B9-E9D7-41EA-BDCB-52353D705D68}" type="presParOf" srcId="{DE56F135-BEC6-471A-BA75-D00AF8784DB9}" destId="{417BAF86-5518-48FF-99C9-91F0117C453A}" srcOrd="1" destOrd="0" presId="urn:microsoft.com/office/officeart/2005/8/layout/cycle3"/>
    <dgm:cxn modelId="{73EB912E-364E-45CC-BE8D-B8595A063B15}" type="presParOf" srcId="{DE56F135-BEC6-471A-BA75-D00AF8784DB9}" destId="{178B6D93-7EBB-4842-BC3C-E81AC44C358F}" srcOrd="2" destOrd="0" presId="urn:microsoft.com/office/officeart/2005/8/layout/cycle3"/>
    <dgm:cxn modelId="{0D4F5C2B-7557-46B7-A094-A28DFA48BBE8}" type="presParOf" srcId="{DE56F135-BEC6-471A-BA75-D00AF8784DB9}" destId="{AB51CC4B-9415-45DF-9317-D767819FCA2B}" srcOrd="3" destOrd="0" presId="urn:microsoft.com/office/officeart/2005/8/layout/cycle3"/>
    <dgm:cxn modelId="{EF46698E-A812-4386-8993-6409B36704D4}" type="presParOf" srcId="{DE56F135-BEC6-471A-BA75-D00AF8784DB9}" destId="{0C9F3F90-AB17-4BC2-A013-FD26A8B25BB1}"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D29794-7628-4C98-8927-EEC048421EDE}"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049FDF4D-1B21-46DD-B0E1-EE21F092A60E}">
      <dgm:prSet/>
      <dgm:spPr/>
      <dgm:t>
        <a:bodyPr/>
        <a:lstStyle/>
        <a:p>
          <a:r>
            <a:rPr lang="en-US" b="1" i="0"/>
            <a:t>Comorbidities ≠ Complicated:</a:t>
          </a:r>
          <a:r>
            <a:rPr lang="en-US" b="0" i="0"/>
            <a:t> Patients with </a:t>
          </a:r>
          <a:r>
            <a:rPr lang="en-US" b="1" i="0"/>
            <a:t>diabetes</a:t>
          </a:r>
          <a:r>
            <a:rPr lang="en-US" b="0" i="0"/>
            <a:t>, immunocompromise, or stable urologic abnormalities (e.g., BPH, cystocele) are </a:t>
          </a:r>
          <a:r>
            <a:rPr lang="en-US" b="1" i="0"/>
            <a:t>no longer automatically classified as cUTI</a:t>
          </a:r>
          <a:r>
            <a:rPr lang="en-US" b="0" i="0"/>
            <a:t> if they are not systemically ill.</a:t>
          </a:r>
          <a:endParaRPr lang="en-US"/>
        </a:p>
      </dgm:t>
    </dgm:pt>
    <dgm:pt modelId="{4A714FD8-2A96-442A-A53C-BCAAC206E7C2}" type="parTrans" cxnId="{B8EC22ED-2E48-453E-8C0A-15754E908F77}">
      <dgm:prSet/>
      <dgm:spPr/>
      <dgm:t>
        <a:bodyPr/>
        <a:lstStyle/>
        <a:p>
          <a:endParaRPr lang="en-US"/>
        </a:p>
      </dgm:t>
    </dgm:pt>
    <dgm:pt modelId="{991AD846-3D31-4AE9-AF77-83167223271E}" type="sibTrans" cxnId="{B8EC22ED-2E48-453E-8C0A-15754E908F77}">
      <dgm:prSet/>
      <dgm:spPr/>
      <dgm:t>
        <a:bodyPr/>
        <a:lstStyle/>
        <a:p>
          <a:endParaRPr lang="en-US"/>
        </a:p>
      </dgm:t>
    </dgm:pt>
    <dgm:pt modelId="{C1518AAA-F57F-4BDA-A87F-0E5A54815D04}">
      <dgm:prSet/>
      <dgm:spPr/>
      <dgm:t>
        <a:bodyPr/>
        <a:lstStyle/>
        <a:p>
          <a:r>
            <a:rPr lang="en-US" b="1" i="0"/>
            <a:t>The Male UTI Shift:</a:t>
          </a:r>
          <a:r>
            <a:rPr lang="en-US" b="0" i="0"/>
            <a:t> Men can now be diagnosed with uUTI if the infection is localized to the bladder, though clinicians must still exclude prostatitis, which requires longer therapy.</a:t>
          </a:r>
          <a:endParaRPr lang="en-US"/>
        </a:p>
      </dgm:t>
    </dgm:pt>
    <dgm:pt modelId="{5FF593C5-587F-4061-81C3-C36CC59A2759}" type="parTrans" cxnId="{47FD6844-DF90-4601-9B7E-DFCC31A386B9}">
      <dgm:prSet/>
      <dgm:spPr/>
      <dgm:t>
        <a:bodyPr/>
        <a:lstStyle/>
        <a:p>
          <a:endParaRPr lang="en-US"/>
        </a:p>
      </dgm:t>
    </dgm:pt>
    <dgm:pt modelId="{531374CA-9EF4-4155-9437-C477681F77E8}" type="sibTrans" cxnId="{47FD6844-DF90-4601-9B7E-DFCC31A386B9}">
      <dgm:prSet/>
      <dgm:spPr/>
      <dgm:t>
        <a:bodyPr/>
        <a:lstStyle/>
        <a:p>
          <a:endParaRPr lang="en-US"/>
        </a:p>
      </dgm:t>
    </dgm:pt>
    <dgm:pt modelId="{FCF2F28F-C564-41AA-AE22-C4C4F4D36673}" type="pres">
      <dgm:prSet presAssocID="{CFD29794-7628-4C98-8927-EEC048421EDE}" presName="hierChild1" presStyleCnt="0">
        <dgm:presLayoutVars>
          <dgm:chPref val="1"/>
          <dgm:dir/>
          <dgm:animOne val="branch"/>
          <dgm:animLvl val="lvl"/>
          <dgm:resizeHandles/>
        </dgm:presLayoutVars>
      </dgm:prSet>
      <dgm:spPr/>
    </dgm:pt>
    <dgm:pt modelId="{F54AFAA0-E795-4B5F-9D06-05B19CA0D7A2}" type="pres">
      <dgm:prSet presAssocID="{049FDF4D-1B21-46DD-B0E1-EE21F092A60E}" presName="hierRoot1" presStyleCnt="0"/>
      <dgm:spPr/>
    </dgm:pt>
    <dgm:pt modelId="{B37E7773-EBF6-43EB-BC9D-4C3DDB7836B8}" type="pres">
      <dgm:prSet presAssocID="{049FDF4D-1B21-46DD-B0E1-EE21F092A60E}" presName="composite" presStyleCnt="0"/>
      <dgm:spPr/>
    </dgm:pt>
    <dgm:pt modelId="{2AAAB570-043E-4AD8-A4CE-8C0B11096E3F}" type="pres">
      <dgm:prSet presAssocID="{049FDF4D-1B21-46DD-B0E1-EE21F092A60E}" presName="background" presStyleLbl="node0" presStyleIdx="0" presStyleCnt="2"/>
      <dgm:spPr/>
    </dgm:pt>
    <dgm:pt modelId="{D95D2C29-0352-4AD9-A079-34F811C8EF8D}" type="pres">
      <dgm:prSet presAssocID="{049FDF4D-1B21-46DD-B0E1-EE21F092A60E}" presName="text" presStyleLbl="fgAcc0" presStyleIdx="0" presStyleCnt="2" custLinFactNeighborX="891" custLinFactNeighborY="-12888">
        <dgm:presLayoutVars>
          <dgm:chPref val="3"/>
        </dgm:presLayoutVars>
      </dgm:prSet>
      <dgm:spPr/>
    </dgm:pt>
    <dgm:pt modelId="{662495E3-EE68-4FBA-956D-9AA8D145E3CB}" type="pres">
      <dgm:prSet presAssocID="{049FDF4D-1B21-46DD-B0E1-EE21F092A60E}" presName="hierChild2" presStyleCnt="0"/>
      <dgm:spPr/>
    </dgm:pt>
    <dgm:pt modelId="{EA7C02FC-F798-414B-A1D0-77DFDC0E8D61}" type="pres">
      <dgm:prSet presAssocID="{C1518AAA-F57F-4BDA-A87F-0E5A54815D04}" presName="hierRoot1" presStyleCnt="0"/>
      <dgm:spPr/>
    </dgm:pt>
    <dgm:pt modelId="{D58CF37D-C694-483B-A1D0-09B35AC52959}" type="pres">
      <dgm:prSet presAssocID="{C1518AAA-F57F-4BDA-A87F-0E5A54815D04}" presName="composite" presStyleCnt="0"/>
      <dgm:spPr/>
    </dgm:pt>
    <dgm:pt modelId="{4227A1DC-E349-4A37-B712-B0F55A9DCC4D}" type="pres">
      <dgm:prSet presAssocID="{C1518AAA-F57F-4BDA-A87F-0E5A54815D04}" presName="background" presStyleLbl="node0" presStyleIdx="1" presStyleCnt="2"/>
      <dgm:spPr/>
    </dgm:pt>
    <dgm:pt modelId="{065FBC9A-7D08-492B-9E81-67337BBAB7F5}" type="pres">
      <dgm:prSet presAssocID="{C1518AAA-F57F-4BDA-A87F-0E5A54815D04}" presName="text" presStyleLbl="fgAcc0" presStyleIdx="1" presStyleCnt="2" custLinFactNeighborX="1517" custLinFactNeighborY="-14299">
        <dgm:presLayoutVars>
          <dgm:chPref val="3"/>
        </dgm:presLayoutVars>
      </dgm:prSet>
      <dgm:spPr/>
    </dgm:pt>
    <dgm:pt modelId="{27D481EC-62FB-4CE3-BB72-065F7BD883FF}" type="pres">
      <dgm:prSet presAssocID="{C1518AAA-F57F-4BDA-A87F-0E5A54815D04}" presName="hierChild2" presStyleCnt="0"/>
      <dgm:spPr/>
    </dgm:pt>
  </dgm:ptLst>
  <dgm:cxnLst>
    <dgm:cxn modelId="{47FD6844-DF90-4601-9B7E-DFCC31A386B9}" srcId="{CFD29794-7628-4C98-8927-EEC048421EDE}" destId="{C1518AAA-F57F-4BDA-A87F-0E5A54815D04}" srcOrd="1" destOrd="0" parTransId="{5FF593C5-587F-4061-81C3-C36CC59A2759}" sibTransId="{531374CA-9EF4-4155-9437-C477681F77E8}"/>
    <dgm:cxn modelId="{1E55056D-23F9-478A-A66D-E82790AF25DC}" type="presOf" srcId="{CFD29794-7628-4C98-8927-EEC048421EDE}" destId="{FCF2F28F-C564-41AA-AE22-C4C4F4D36673}" srcOrd="0" destOrd="0" presId="urn:microsoft.com/office/officeart/2005/8/layout/hierarchy1"/>
    <dgm:cxn modelId="{44EA897D-EA37-4664-B76B-BB215FF63816}" type="presOf" srcId="{C1518AAA-F57F-4BDA-A87F-0E5A54815D04}" destId="{065FBC9A-7D08-492B-9E81-67337BBAB7F5}" srcOrd="0" destOrd="0" presId="urn:microsoft.com/office/officeart/2005/8/layout/hierarchy1"/>
    <dgm:cxn modelId="{B8EC22ED-2E48-453E-8C0A-15754E908F77}" srcId="{CFD29794-7628-4C98-8927-EEC048421EDE}" destId="{049FDF4D-1B21-46DD-B0E1-EE21F092A60E}" srcOrd="0" destOrd="0" parTransId="{4A714FD8-2A96-442A-A53C-BCAAC206E7C2}" sibTransId="{991AD846-3D31-4AE9-AF77-83167223271E}"/>
    <dgm:cxn modelId="{DF47D5F7-B1B0-4DDF-B3CB-D75A89EDF66F}" type="presOf" srcId="{049FDF4D-1B21-46DD-B0E1-EE21F092A60E}" destId="{D95D2C29-0352-4AD9-A079-34F811C8EF8D}" srcOrd="0" destOrd="0" presId="urn:microsoft.com/office/officeart/2005/8/layout/hierarchy1"/>
    <dgm:cxn modelId="{93EECFF2-9764-4856-8814-499D2B86CE57}" type="presParOf" srcId="{FCF2F28F-C564-41AA-AE22-C4C4F4D36673}" destId="{F54AFAA0-E795-4B5F-9D06-05B19CA0D7A2}" srcOrd="0" destOrd="0" presId="urn:microsoft.com/office/officeart/2005/8/layout/hierarchy1"/>
    <dgm:cxn modelId="{82211034-12C9-4FD3-8BBF-10142C17FFA4}" type="presParOf" srcId="{F54AFAA0-E795-4B5F-9D06-05B19CA0D7A2}" destId="{B37E7773-EBF6-43EB-BC9D-4C3DDB7836B8}" srcOrd="0" destOrd="0" presId="urn:microsoft.com/office/officeart/2005/8/layout/hierarchy1"/>
    <dgm:cxn modelId="{59DB38A6-C05A-4326-9C6A-2BDEDC0A4FA6}" type="presParOf" srcId="{B37E7773-EBF6-43EB-BC9D-4C3DDB7836B8}" destId="{2AAAB570-043E-4AD8-A4CE-8C0B11096E3F}" srcOrd="0" destOrd="0" presId="urn:microsoft.com/office/officeart/2005/8/layout/hierarchy1"/>
    <dgm:cxn modelId="{4A61ECC1-A5E6-49EF-8162-9E38C69F5D7C}" type="presParOf" srcId="{B37E7773-EBF6-43EB-BC9D-4C3DDB7836B8}" destId="{D95D2C29-0352-4AD9-A079-34F811C8EF8D}" srcOrd="1" destOrd="0" presId="urn:microsoft.com/office/officeart/2005/8/layout/hierarchy1"/>
    <dgm:cxn modelId="{837A7872-FE90-44B1-ADCF-5A1266472645}" type="presParOf" srcId="{F54AFAA0-E795-4B5F-9D06-05B19CA0D7A2}" destId="{662495E3-EE68-4FBA-956D-9AA8D145E3CB}" srcOrd="1" destOrd="0" presId="urn:microsoft.com/office/officeart/2005/8/layout/hierarchy1"/>
    <dgm:cxn modelId="{3A5EADA0-DCAD-4D6F-9D73-FBC6E7A3D22D}" type="presParOf" srcId="{FCF2F28F-C564-41AA-AE22-C4C4F4D36673}" destId="{EA7C02FC-F798-414B-A1D0-77DFDC0E8D61}" srcOrd="1" destOrd="0" presId="urn:microsoft.com/office/officeart/2005/8/layout/hierarchy1"/>
    <dgm:cxn modelId="{086C17EA-E7BA-471D-ACF5-6EF40C72646F}" type="presParOf" srcId="{EA7C02FC-F798-414B-A1D0-77DFDC0E8D61}" destId="{D58CF37D-C694-483B-A1D0-09B35AC52959}" srcOrd="0" destOrd="0" presId="urn:microsoft.com/office/officeart/2005/8/layout/hierarchy1"/>
    <dgm:cxn modelId="{C9444BA5-BE8C-4343-8598-A51FF6D0666C}" type="presParOf" srcId="{D58CF37D-C694-483B-A1D0-09B35AC52959}" destId="{4227A1DC-E349-4A37-B712-B0F55A9DCC4D}" srcOrd="0" destOrd="0" presId="urn:microsoft.com/office/officeart/2005/8/layout/hierarchy1"/>
    <dgm:cxn modelId="{D1A2A23F-0B34-4819-BDDA-2C156F64BD84}" type="presParOf" srcId="{D58CF37D-C694-483B-A1D0-09B35AC52959}" destId="{065FBC9A-7D08-492B-9E81-67337BBAB7F5}" srcOrd="1" destOrd="0" presId="urn:microsoft.com/office/officeart/2005/8/layout/hierarchy1"/>
    <dgm:cxn modelId="{035B6615-EC7D-4875-872E-87A45AE3D0E3}" type="presParOf" srcId="{EA7C02FC-F798-414B-A1D0-77DFDC0E8D61}" destId="{27D481EC-62FB-4CE3-BB72-065F7BD883F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156A71-1851-46ED-A54D-5A09C2EACF8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0B1AEE4-CFCE-4E25-A9D6-6DF1E48663A3}">
      <dgm:prSet custT="1"/>
      <dgm:spPr/>
      <dgm:t>
        <a:bodyPr/>
        <a:lstStyle/>
        <a:p>
          <a:r>
            <a:rPr lang="en-US" sz="1800" b="1" i="0" dirty="0"/>
            <a:t>Resistance Thresholds:</a:t>
          </a:r>
          <a:r>
            <a:rPr lang="en-US" sz="1800" b="0" i="0" dirty="0"/>
            <a:t>  2010 recommendations</a:t>
          </a:r>
          <a:r>
            <a:rPr lang="en-US" sz="1800" b="0" i="0" dirty="0">
              <a:sym typeface="Wingdings" pitchFamily="2" charset="2"/>
            </a:rPr>
            <a:t> </a:t>
          </a:r>
          <a:r>
            <a:rPr lang="en-US" sz="1800" b="0" i="0" dirty="0"/>
            <a:t>avoid certain drugs if local resistance exceeds 10–20% </a:t>
          </a:r>
          <a:endParaRPr lang="en-US" sz="1800" dirty="0"/>
        </a:p>
      </dgm:t>
    </dgm:pt>
    <dgm:pt modelId="{A9E1F392-1FEF-4178-BA31-F0D121058357}" type="parTrans" cxnId="{092CB245-17D7-4C5B-8DEF-1DE481080696}">
      <dgm:prSet/>
      <dgm:spPr/>
      <dgm:t>
        <a:bodyPr/>
        <a:lstStyle/>
        <a:p>
          <a:endParaRPr lang="en-US"/>
        </a:p>
      </dgm:t>
    </dgm:pt>
    <dgm:pt modelId="{CE5A7A61-9381-4D0E-A83E-6F2D107F7E41}" type="sibTrans" cxnId="{092CB245-17D7-4C5B-8DEF-1DE481080696}">
      <dgm:prSet/>
      <dgm:spPr/>
      <dgm:t>
        <a:bodyPr/>
        <a:lstStyle/>
        <a:p>
          <a:endParaRPr lang="en-US"/>
        </a:p>
      </dgm:t>
    </dgm:pt>
    <dgm:pt modelId="{601B0B06-624C-4B3B-B32C-9BD7CEAB36A0}">
      <dgm:prSet custT="1"/>
      <dgm:spPr/>
      <dgm:t>
        <a:bodyPr/>
        <a:lstStyle/>
        <a:p>
          <a:r>
            <a:rPr lang="en-US" sz="1800" b="1" i="0" dirty="0"/>
            <a:t>Current Resistance Rates:</a:t>
          </a:r>
          <a:r>
            <a:rPr lang="en-US" sz="1800" b="0" i="0" dirty="0"/>
            <a:t> surpassed 20% for </a:t>
          </a:r>
          <a:r>
            <a:rPr lang="en-US" sz="1800" b="1" i="0" dirty="0"/>
            <a:t>FQs, TMP-SMX, and nitrofurantoin</a:t>
          </a:r>
          <a:r>
            <a:rPr lang="en-US" sz="1800" b="0" i="0" dirty="0"/>
            <a:t>.</a:t>
          </a:r>
          <a:endParaRPr lang="en-US" sz="1800" dirty="0"/>
        </a:p>
      </dgm:t>
    </dgm:pt>
    <dgm:pt modelId="{87FA58C1-AE83-4BBF-AE6A-E938655804AF}" type="parTrans" cxnId="{0E66D251-E44F-4B88-A5D1-A278637EF7DD}">
      <dgm:prSet/>
      <dgm:spPr/>
      <dgm:t>
        <a:bodyPr/>
        <a:lstStyle/>
        <a:p>
          <a:endParaRPr lang="en-US"/>
        </a:p>
      </dgm:t>
    </dgm:pt>
    <dgm:pt modelId="{75F9F311-0C35-4964-8B03-C3EE6DA7FFA6}" type="sibTrans" cxnId="{0E66D251-E44F-4B88-A5D1-A278637EF7DD}">
      <dgm:prSet/>
      <dgm:spPr/>
      <dgm:t>
        <a:bodyPr/>
        <a:lstStyle/>
        <a:p>
          <a:endParaRPr lang="en-US"/>
        </a:p>
      </dgm:t>
    </dgm:pt>
    <dgm:pt modelId="{A97BE373-AD97-467B-8D5B-A88BA97C302B}">
      <dgm:prSet custT="1"/>
      <dgm:spPr/>
      <dgm:t>
        <a:bodyPr/>
        <a:lstStyle/>
        <a:p>
          <a:r>
            <a:rPr lang="en-US" sz="1800" b="1" i="0" dirty="0"/>
            <a:t>No formal recommendations were made </a:t>
          </a:r>
          <a:r>
            <a:rPr lang="en-US" sz="1800" b="0" i="0" dirty="0"/>
            <a:t>for oral empiric therapy based on the panel’s GRADE review</a:t>
          </a:r>
          <a:r>
            <a:rPr lang="en-US" sz="1900" b="0" i="0" dirty="0"/>
            <a:t>.</a:t>
          </a:r>
          <a:endParaRPr lang="en-US" sz="1900" dirty="0"/>
        </a:p>
      </dgm:t>
    </dgm:pt>
    <dgm:pt modelId="{20068B05-0B63-4D5A-9A40-39AD753FE98A}" type="parTrans" cxnId="{E28F52E7-6C92-466F-B733-8E874768C7CA}">
      <dgm:prSet/>
      <dgm:spPr/>
      <dgm:t>
        <a:bodyPr/>
        <a:lstStyle/>
        <a:p>
          <a:endParaRPr lang="en-US"/>
        </a:p>
      </dgm:t>
    </dgm:pt>
    <dgm:pt modelId="{1CCD1D66-D131-4F21-9285-4615A00B3B4E}" type="sibTrans" cxnId="{E28F52E7-6C92-466F-B733-8E874768C7CA}">
      <dgm:prSet/>
      <dgm:spPr/>
      <dgm:t>
        <a:bodyPr/>
        <a:lstStyle/>
        <a:p>
          <a:endParaRPr lang="en-US"/>
        </a:p>
      </dgm:t>
    </dgm:pt>
    <dgm:pt modelId="{D0DD397D-5812-46DC-BAD1-7C6C7F6BD931}" type="pres">
      <dgm:prSet presAssocID="{2F156A71-1851-46ED-A54D-5A09C2EACF88}" presName="hierChild1" presStyleCnt="0">
        <dgm:presLayoutVars>
          <dgm:chPref val="1"/>
          <dgm:dir/>
          <dgm:animOne val="branch"/>
          <dgm:animLvl val="lvl"/>
          <dgm:resizeHandles/>
        </dgm:presLayoutVars>
      </dgm:prSet>
      <dgm:spPr/>
    </dgm:pt>
    <dgm:pt modelId="{624EEB33-FD5A-4172-A296-D273038CDDC0}" type="pres">
      <dgm:prSet presAssocID="{F0B1AEE4-CFCE-4E25-A9D6-6DF1E48663A3}" presName="hierRoot1" presStyleCnt="0"/>
      <dgm:spPr/>
    </dgm:pt>
    <dgm:pt modelId="{B4558D2B-7D37-404E-8C36-232FC379429C}" type="pres">
      <dgm:prSet presAssocID="{F0B1AEE4-CFCE-4E25-A9D6-6DF1E48663A3}" presName="composite" presStyleCnt="0"/>
      <dgm:spPr/>
    </dgm:pt>
    <dgm:pt modelId="{30FA8ED6-61D6-4DFB-AF35-AD236E078D35}" type="pres">
      <dgm:prSet presAssocID="{F0B1AEE4-CFCE-4E25-A9D6-6DF1E48663A3}" presName="background" presStyleLbl="node0" presStyleIdx="0" presStyleCnt="3"/>
      <dgm:spPr/>
    </dgm:pt>
    <dgm:pt modelId="{AF8DDCA0-548E-4F64-9D33-64FDC6DD963D}" type="pres">
      <dgm:prSet presAssocID="{F0B1AEE4-CFCE-4E25-A9D6-6DF1E48663A3}" presName="text" presStyleLbl="fgAcc0" presStyleIdx="0" presStyleCnt="3">
        <dgm:presLayoutVars>
          <dgm:chPref val="3"/>
        </dgm:presLayoutVars>
      </dgm:prSet>
      <dgm:spPr/>
    </dgm:pt>
    <dgm:pt modelId="{3730436C-C466-4E6A-8847-98222A847265}" type="pres">
      <dgm:prSet presAssocID="{F0B1AEE4-CFCE-4E25-A9D6-6DF1E48663A3}" presName="hierChild2" presStyleCnt="0"/>
      <dgm:spPr/>
    </dgm:pt>
    <dgm:pt modelId="{AD38321C-42F8-4A91-A411-1E18DC7D43F5}" type="pres">
      <dgm:prSet presAssocID="{601B0B06-624C-4B3B-B32C-9BD7CEAB36A0}" presName="hierRoot1" presStyleCnt="0"/>
      <dgm:spPr/>
    </dgm:pt>
    <dgm:pt modelId="{8800C262-6B29-430C-ACCF-86730E7A5619}" type="pres">
      <dgm:prSet presAssocID="{601B0B06-624C-4B3B-B32C-9BD7CEAB36A0}" presName="composite" presStyleCnt="0"/>
      <dgm:spPr/>
    </dgm:pt>
    <dgm:pt modelId="{CB651C8D-96BE-4C36-989C-AA487EF87F4F}" type="pres">
      <dgm:prSet presAssocID="{601B0B06-624C-4B3B-B32C-9BD7CEAB36A0}" presName="background" presStyleLbl="node0" presStyleIdx="1" presStyleCnt="3"/>
      <dgm:spPr/>
    </dgm:pt>
    <dgm:pt modelId="{DBC07605-B122-4DE2-A2BC-6D9340BF0A6E}" type="pres">
      <dgm:prSet presAssocID="{601B0B06-624C-4B3B-B32C-9BD7CEAB36A0}" presName="text" presStyleLbl="fgAcc0" presStyleIdx="1" presStyleCnt="3">
        <dgm:presLayoutVars>
          <dgm:chPref val="3"/>
        </dgm:presLayoutVars>
      </dgm:prSet>
      <dgm:spPr/>
    </dgm:pt>
    <dgm:pt modelId="{9DDD8F76-0563-4352-A1DD-B8F26950DB57}" type="pres">
      <dgm:prSet presAssocID="{601B0B06-624C-4B3B-B32C-9BD7CEAB36A0}" presName="hierChild2" presStyleCnt="0"/>
      <dgm:spPr/>
    </dgm:pt>
    <dgm:pt modelId="{4897D9AA-2108-4007-95B3-B7F63B1A2B51}" type="pres">
      <dgm:prSet presAssocID="{A97BE373-AD97-467B-8D5B-A88BA97C302B}" presName="hierRoot1" presStyleCnt="0"/>
      <dgm:spPr/>
    </dgm:pt>
    <dgm:pt modelId="{594AA001-E814-46CD-BB79-243ED90AAB2B}" type="pres">
      <dgm:prSet presAssocID="{A97BE373-AD97-467B-8D5B-A88BA97C302B}" presName="composite" presStyleCnt="0"/>
      <dgm:spPr/>
    </dgm:pt>
    <dgm:pt modelId="{0A6944BD-9073-4F4C-9AA3-BA10C30EF8DB}" type="pres">
      <dgm:prSet presAssocID="{A97BE373-AD97-467B-8D5B-A88BA97C302B}" presName="background" presStyleLbl="node0" presStyleIdx="2" presStyleCnt="3"/>
      <dgm:spPr/>
    </dgm:pt>
    <dgm:pt modelId="{6A26C76F-986D-4FDD-AD36-9C61E694EDF4}" type="pres">
      <dgm:prSet presAssocID="{A97BE373-AD97-467B-8D5B-A88BA97C302B}" presName="text" presStyleLbl="fgAcc0" presStyleIdx="2" presStyleCnt="3">
        <dgm:presLayoutVars>
          <dgm:chPref val="3"/>
        </dgm:presLayoutVars>
      </dgm:prSet>
      <dgm:spPr/>
    </dgm:pt>
    <dgm:pt modelId="{B691CD54-ED3B-4EC8-9B49-8F89590C63DD}" type="pres">
      <dgm:prSet presAssocID="{A97BE373-AD97-467B-8D5B-A88BA97C302B}" presName="hierChild2" presStyleCnt="0"/>
      <dgm:spPr/>
    </dgm:pt>
  </dgm:ptLst>
  <dgm:cxnLst>
    <dgm:cxn modelId="{1933FD17-C45B-44B8-8569-157ABEF55024}" type="presOf" srcId="{601B0B06-624C-4B3B-B32C-9BD7CEAB36A0}" destId="{DBC07605-B122-4DE2-A2BC-6D9340BF0A6E}" srcOrd="0" destOrd="0" presId="urn:microsoft.com/office/officeart/2005/8/layout/hierarchy1"/>
    <dgm:cxn modelId="{B6452621-2E3C-4CFE-9D8A-0A7EC1838032}" type="presOf" srcId="{F0B1AEE4-CFCE-4E25-A9D6-6DF1E48663A3}" destId="{AF8DDCA0-548E-4F64-9D33-64FDC6DD963D}" srcOrd="0" destOrd="0" presId="urn:microsoft.com/office/officeart/2005/8/layout/hierarchy1"/>
    <dgm:cxn modelId="{092CB245-17D7-4C5B-8DEF-1DE481080696}" srcId="{2F156A71-1851-46ED-A54D-5A09C2EACF88}" destId="{F0B1AEE4-CFCE-4E25-A9D6-6DF1E48663A3}" srcOrd="0" destOrd="0" parTransId="{A9E1F392-1FEF-4178-BA31-F0D121058357}" sibTransId="{CE5A7A61-9381-4D0E-A83E-6F2D107F7E41}"/>
    <dgm:cxn modelId="{0E66D251-E44F-4B88-A5D1-A278637EF7DD}" srcId="{2F156A71-1851-46ED-A54D-5A09C2EACF88}" destId="{601B0B06-624C-4B3B-B32C-9BD7CEAB36A0}" srcOrd="1" destOrd="0" parTransId="{87FA58C1-AE83-4BBF-AE6A-E938655804AF}" sibTransId="{75F9F311-0C35-4964-8B03-C3EE6DA7FFA6}"/>
    <dgm:cxn modelId="{BAF6047B-5846-4688-91D3-BB2BAAB4A993}" type="presOf" srcId="{A97BE373-AD97-467B-8D5B-A88BA97C302B}" destId="{6A26C76F-986D-4FDD-AD36-9C61E694EDF4}" srcOrd="0" destOrd="0" presId="urn:microsoft.com/office/officeart/2005/8/layout/hierarchy1"/>
    <dgm:cxn modelId="{E28F52E7-6C92-466F-B733-8E874768C7CA}" srcId="{2F156A71-1851-46ED-A54D-5A09C2EACF88}" destId="{A97BE373-AD97-467B-8D5B-A88BA97C302B}" srcOrd="2" destOrd="0" parTransId="{20068B05-0B63-4D5A-9A40-39AD753FE98A}" sibTransId="{1CCD1D66-D131-4F21-9285-4615A00B3B4E}"/>
    <dgm:cxn modelId="{8DF205FF-9FFE-4B97-B22C-A4B76BB603A5}" type="presOf" srcId="{2F156A71-1851-46ED-A54D-5A09C2EACF88}" destId="{D0DD397D-5812-46DC-BAD1-7C6C7F6BD931}" srcOrd="0" destOrd="0" presId="urn:microsoft.com/office/officeart/2005/8/layout/hierarchy1"/>
    <dgm:cxn modelId="{093B1BC8-0259-4D13-83D7-8E1B9D73B122}" type="presParOf" srcId="{D0DD397D-5812-46DC-BAD1-7C6C7F6BD931}" destId="{624EEB33-FD5A-4172-A296-D273038CDDC0}" srcOrd="0" destOrd="0" presId="urn:microsoft.com/office/officeart/2005/8/layout/hierarchy1"/>
    <dgm:cxn modelId="{EF7A7B52-E3CE-4D46-9B25-EBB3A78DB1F8}" type="presParOf" srcId="{624EEB33-FD5A-4172-A296-D273038CDDC0}" destId="{B4558D2B-7D37-404E-8C36-232FC379429C}" srcOrd="0" destOrd="0" presId="urn:microsoft.com/office/officeart/2005/8/layout/hierarchy1"/>
    <dgm:cxn modelId="{BD8930B2-7735-4ABA-8241-BC6FC09A0D3C}" type="presParOf" srcId="{B4558D2B-7D37-404E-8C36-232FC379429C}" destId="{30FA8ED6-61D6-4DFB-AF35-AD236E078D35}" srcOrd="0" destOrd="0" presId="urn:microsoft.com/office/officeart/2005/8/layout/hierarchy1"/>
    <dgm:cxn modelId="{4F3A99B3-35D1-4F74-9BB1-DAF5E6296A7F}" type="presParOf" srcId="{B4558D2B-7D37-404E-8C36-232FC379429C}" destId="{AF8DDCA0-548E-4F64-9D33-64FDC6DD963D}" srcOrd="1" destOrd="0" presId="urn:microsoft.com/office/officeart/2005/8/layout/hierarchy1"/>
    <dgm:cxn modelId="{FA88E334-8FE1-4720-9BB4-4992A70665FE}" type="presParOf" srcId="{624EEB33-FD5A-4172-A296-D273038CDDC0}" destId="{3730436C-C466-4E6A-8847-98222A847265}" srcOrd="1" destOrd="0" presId="urn:microsoft.com/office/officeart/2005/8/layout/hierarchy1"/>
    <dgm:cxn modelId="{089EF4F6-D968-4917-8E1F-45149B1DAB1A}" type="presParOf" srcId="{D0DD397D-5812-46DC-BAD1-7C6C7F6BD931}" destId="{AD38321C-42F8-4A91-A411-1E18DC7D43F5}" srcOrd="1" destOrd="0" presId="urn:microsoft.com/office/officeart/2005/8/layout/hierarchy1"/>
    <dgm:cxn modelId="{617A72AA-812A-4AAC-8C68-E4F9601D89EA}" type="presParOf" srcId="{AD38321C-42F8-4A91-A411-1E18DC7D43F5}" destId="{8800C262-6B29-430C-ACCF-86730E7A5619}" srcOrd="0" destOrd="0" presId="urn:microsoft.com/office/officeart/2005/8/layout/hierarchy1"/>
    <dgm:cxn modelId="{B271B8BD-AC2F-48AD-A78E-1BEE87B6A99A}" type="presParOf" srcId="{8800C262-6B29-430C-ACCF-86730E7A5619}" destId="{CB651C8D-96BE-4C36-989C-AA487EF87F4F}" srcOrd="0" destOrd="0" presId="urn:microsoft.com/office/officeart/2005/8/layout/hierarchy1"/>
    <dgm:cxn modelId="{B2AEEB8F-D2E7-4094-87DF-08DEF0BF0349}" type="presParOf" srcId="{8800C262-6B29-430C-ACCF-86730E7A5619}" destId="{DBC07605-B122-4DE2-A2BC-6D9340BF0A6E}" srcOrd="1" destOrd="0" presId="urn:microsoft.com/office/officeart/2005/8/layout/hierarchy1"/>
    <dgm:cxn modelId="{1BCFDD69-935D-440A-874A-A185EB765F45}" type="presParOf" srcId="{AD38321C-42F8-4A91-A411-1E18DC7D43F5}" destId="{9DDD8F76-0563-4352-A1DD-B8F26950DB57}" srcOrd="1" destOrd="0" presId="urn:microsoft.com/office/officeart/2005/8/layout/hierarchy1"/>
    <dgm:cxn modelId="{F5137F99-8EB8-40B8-BD66-B11841B093AE}" type="presParOf" srcId="{D0DD397D-5812-46DC-BAD1-7C6C7F6BD931}" destId="{4897D9AA-2108-4007-95B3-B7F63B1A2B51}" srcOrd="2" destOrd="0" presId="urn:microsoft.com/office/officeart/2005/8/layout/hierarchy1"/>
    <dgm:cxn modelId="{FDCF1C6C-B5F4-4930-9864-3001E886541E}" type="presParOf" srcId="{4897D9AA-2108-4007-95B3-B7F63B1A2B51}" destId="{594AA001-E814-46CD-BB79-243ED90AAB2B}" srcOrd="0" destOrd="0" presId="urn:microsoft.com/office/officeart/2005/8/layout/hierarchy1"/>
    <dgm:cxn modelId="{C28A4A2B-F6CB-412F-98CE-912454F40478}" type="presParOf" srcId="{594AA001-E814-46CD-BB79-243ED90AAB2B}" destId="{0A6944BD-9073-4F4C-9AA3-BA10C30EF8DB}" srcOrd="0" destOrd="0" presId="urn:microsoft.com/office/officeart/2005/8/layout/hierarchy1"/>
    <dgm:cxn modelId="{CFC9DCA3-4131-4D9A-B460-170DF5884AF1}" type="presParOf" srcId="{594AA001-E814-46CD-BB79-243ED90AAB2B}" destId="{6A26C76F-986D-4FDD-AD36-9C61E694EDF4}" srcOrd="1" destOrd="0" presId="urn:microsoft.com/office/officeart/2005/8/layout/hierarchy1"/>
    <dgm:cxn modelId="{1B2302B8-6520-450F-A231-34042034E6FF}" type="presParOf" srcId="{4897D9AA-2108-4007-95B3-B7F63B1A2B51}" destId="{B691CD54-ED3B-4EC8-9B49-8F89590C63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B847A0-71B4-4168-B787-DA647F92217F}"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61BC0BC6-CA73-49D3-BF72-7B3C01FC223E}">
      <dgm:prSet custT="1"/>
      <dgm:spPr/>
      <dgm:t>
        <a:bodyPr/>
        <a:lstStyle/>
        <a:p>
          <a:r>
            <a:rPr lang="en-US" sz="1900" b="1" dirty="0"/>
            <a:t>- </a:t>
          </a:r>
          <a:r>
            <a:rPr lang="en-US" sz="1900" b="1" dirty="0" err="1"/>
            <a:t>uUTI</a:t>
          </a:r>
          <a:r>
            <a:rPr lang="en-US" sz="1900" b="1" dirty="0"/>
            <a:t>: </a:t>
          </a:r>
          <a:r>
            <a:rPr lang="en-US" sz="1900" dirty="0"/>
            <a:t>infection confined to bladder in afebrile individuals </a:t>
          </a:r>
        </a:p>
        <a:p>
          <a:r>
            <a:rPr lang="en-US" sz="1900" b="1" dirty="0"/>
            <a:t>- </a:t>
          </a:r>
          <a:r>
            <a:rPr lang="en-US" sz="1900" b="1" dirty="0" err="1"/>
            <a:t>cUTI</a:t>
          </a:r>
          <a:r>
            <a:rPr lang="en-US" sz="1900" b="1" dirty="0"/>
            <a:t>: </a:t>
          </a:r>
          <a:r>
            <a:rPr lang="en-US" sz="1900" dirty="0"/>
            <a:t>infection beyond the bladder in men and women </a:t>
          </a:r>
        </a:p>
      </dgm:t>
    </dgm:pt>
    <dgm:pt modelId="{2F9F1981-B083-4564-B361-AB8D749770D2}" type="parTrans" cxnId="{420FCB0E-9598-4B69-B04A-3FA632BD11E0}">
      <dgm:prSet/>
      <dgm:spPr/>
      <dgm:t>
        <a:bodyPr/>
        <a:lstStyle/>
        <a:p>
          <a:endParaRPr lang="en-US"/>
        </a:p>
      </dgm:t>
    </dgm:pt>
    <dgm:pt modelId="{5BFB5884-2789-4B15-95A6-BF8D755D18E7}" type="sibTrans" cxnId="{420FCB0E-9598-4B69-B04A-3FA632BD11E0}">
      <dgm:prSet phldrT="01" phldr="0"/>
      <dgm:spPr/>
      <dgm:t>
        <a:bodyPr/>
        <a:lstStyle/>
        <a:p>
          <a:r>
            <a:rPr lang="en-US"/>
            <a:t>01</a:t>
          </a:r>
        </a:p>
      </dgm:t>
    </dgm:pt>
    <dgm:pt modelId="{23289557-AA8D-454A-90AD-20C4AB3DDA25}">
      <dgm:prSet custT="1"/>
      <dgm:spPr/>
      <dgm:t>
        <a:bodyPr/>
        <a:lstStyle/>
        <a:p>
          <a:r>
            <a:rPr lang="en-US" sz="1800" b="1" dirty="0"/>
            <a:t>Systemic Assessment Focus: </a:t>
          </a:r>
          <a:r>
            <a:rPr lang="en-US" sz="1800" dirty="0"/>
            <a:t>Define complicated vs uncomplicated by </a:t>
          </a:r>
          <a:r>
            <a:rPr lang="en-US" sz="1800" b="1" dirty="0"/>
            <a:t>vital signs/systemic symptoms</a:t>
          </a:r>
          <a:r>
            <a:rPr lang="en-US" sz="1800" dirty="0"/>
            <a:t>—and prioritize </a:t>
          </a:r>
          <a:r>
            <a:rPr lang="en-US" sz="1800" b="1" dirty="0"/>
            <a:t>symptom resolution</a:t>
          </a:r>
          <a:r>
            <a:rPr lang="en-US" sz="1800" dirty="0"/>
            <a:t> over follow-up cultures.</a:t>
          </a:r>
        </a:p>
      </dgm:t>
    </dgm:pt>
    <dgm:pt modelId="{970CDAF3-26CF-4833-AFE8-1E9FBA5E9400}" type="parTrans" cxnId="{B785408F-52E0-415F-A23A-4364A3241C10}">
      <dgm:prSet/>
      <dgm:spPr/>
      <dgm:t>
        <a:bodyPr/>
        <a:lstStyle/>
        <a:p>
          <a:endParaRPr lang="en-US"/>
        </a:p>
      </dgm:t>
    </dgm:pt>
    <dgm:pt modelId="{4DF6751B-DFA1-43DB-AF99-0CC16A2AFEE5}" type="sibTrans" cxnId="{B785408F-52E0-415F-A23A-4364A3241C10}">
      <dgm:prSet phldrT="02" phldr="0"/>
      <dgm:spPr/>
      <dgm:t>
        <a:bodyPr/>
        <a:lstStyle/>
        <a:p>
          <a:r>
            <a:rPr lang="en-US"/>
            <a:t>02</a:t>
          </a:r>
        </a:p>
      </dgm:t>
    </dgm:pt>
    <dgm:pt modelId="{CAD1901D-A105-43C6-B510-37DDF5E0CA38}">
      <dgm:prSet/>
      <dgm:spPr/>
      <dgm:t>
        <a:bodyPr/>
        <a:lstStyle/>
        <a:p>
          <a:r>
            <a:rPr lang="en-US" b="1" i="0" dirty="0"/>
            <a:t>Evidence-Based Empiricism:</a:t>
          </a:r>
          <a:r>
            <a:rPr lang="en-US" b="0" i="0" dirty="0"/>
            <a:t> Look at your </a:t>
          </a:r>
          <a:r>
            <a:rPr lang="en-US" b="0" i="0" dirty="0" err="1"/>
            <a:t>Biogram</a:t>
          </a:r>
          <a:r>
            <a:rPr lang="en-US" b="0" i="0" dirty="0"/>
            <a:t>! </a:t>
          </a:r>
          <a:endParaRPr lang="en-US" dirty="0"/>
        </a:p>
      </dgm:t>
    </dgm:pt>
    <dgm:pt modelId="{7C8F045D-A066-4D7F-B8E5-ABBF1B3B6072}" type="parTrans" cxnId="{7A7ADD48-35FB-462D-87AA-C9C229E52824}">
      <dgm:prSet/>
      <dgm:spPr/>
      <dgm:t>
        <a:bodyPr/>
        <a:lstStyle/>
        <a:p>
          <a:endParaRPr lang="en-US"/>
        </a:p>
      </dgm:t>
    </dgm:pt>
    <dgm:pt modelId="{D776C019-51C3-4614-8850-159756255F44}" type="sibTrans" cxnId="{7A7ADD48-35FB-462D-87AA-C9C229E52824}">
      <dgm:prSet phldrT="03" phldr="0"/>
      <dgm:spPr/>
      <dgm:t>
        <a:bodyPr/>
        <a:lstStyle/>
        <a:p>
          <a:r>
            <a:rPr lang="en-US"/>
            <a:t>03</a:t>
          </a:r>
        </a:p>
      </dgm:t>
    </dgm:pt>
    <dgm:pt modelId="{E778E326-BD11-4D70-9616-1C47295951CE}" type="pres">
      <dgm:prSet presAssocID="{51B847A0-71B4-4168-B787-DA647F92217F}" presName="Name0" presStyleCnt="0">
        <dgm:presLayoutVars>
          <dgm:animLvl val="lvl"/>
          <dgm:resizeHandles val="exact"/>
        </dgm:presLayoutVars>
      </dgm:prSet>
      <dgm:spPr/>
    </dgm:pt>
    <dgm:pt modelId="{74E1E745-8AC4-4C3D-AF8A-E15E9CC39F63}" type="pres">
      <dgm:prSet presAssocID="{61BC0BC6-CA73-49D3-BF72-7B3C01FC223E}" presName="compositeNode" presStyleCnt="0">
        <dgm:presLayoutVars>
          <dgm:bulletEnabled val="1"/>
        </dgm:presLayoutVars>
      </dgm:prSet>
      <dgm:spPr/>
    </dgm:pt>
    <dgm:pt modelId="{CAF3E00C-2A39-4A33-BE38-19E7EFA85545}" type="pres">
      <dgm:prSet presAssocID="{61BC0BC6-CA73-49D3-BF72-7B3C01FC223E}" presName="bgRect" presStyleLbl="alignNode1" presStyleIdx="0" presStyleCnt="3" custLinFactNeighborX="-25" custLinFactNeighborY="-6484"/>
      <dgm:spPr/>
    </dgm:pt>
    <dgm:pt modelId="{005654E2-8CCD-46DC-A183-7104A6C8299B}" type="pres">
      <dgm:prSet presAssocID="{5BFB5884-2789-4B15-95A6-BF8D755D18E7}" presName="sibTransNodeRect" presStyleLbl="alignNode1" presStyleIdx="0" presStyleCnt="3">
        <dgm:presLayoutVars>
          <dgm:chMax val="0"/>
          <dgm:bulletEnabled val="1"/>
        </dgm:presLayoutVars>
      </dgm:prSet>
      <dgm:spPr/>
    </dgm:pt>
    <dgm:pt modelId="{E84C675D-6809-414A-A7A9-289875A2F9BC}" type="pres">
      <dgm:prSet presAssocID="{61BC0BC6-CA73-49D3-BF72-7B3C01FC223E}" presName="nodeRect" presStyleLbl="alignNode1" presStyleIdx="0" presStyleCnt="3">
        <dgm:presLayoutVars>
          <dgm:bulletEnabled val="1"/>
        </dgm:presLayoutVars>
      </dgm:prSet>
      <dgm:spPr/>
    </dgm:pt>
    <dgm:pt modelId="{40C45305-8BF8-480D-932F-7712DCFDD906}" type="pres">
      <dgm:prSet presAssocID="{5BFB5884-2789-4B15-95A6-BF8D755D18E7}" presName="sibTrans" presStyleCnt="0"/>
      <dgm:spPr/>
    </dgm:pt>
    <dgm:pt modelId="{8446F172-4574-4EE2-A688-AA9F702182FD}" type="pres">
      <dgm:prSet presAssocID="{23289557-AA8D-454A-90AD-20C4AB3DDA25}" presName="compositeNode" presStyleCnt="0">
        <dgm:presLayoutVars>
          <dgm:bulletEnabled val="1"/>
        </dgm:presLayoutVars>
      </dgm:prSet>
      <dgm:spPr/>
    </dgm:pt>
    <dgm:pt modelId="{5FF2E84B-6929-48DF-9F39-EED0FB89BB4F}" type="pres">
      <dgm:prSet presAssocID="{23289557-AA8D-454A-90AD-20C4AB3DDA25}" presName="bgRect" presStyleLbl="alignNode1" presStyleIdx="1" presStyleCnt="3"/>
      <dgm:spPr/>
    </dgm:pt>
    <dgm:pt modelId="{910948D4-9431-4CE6-8F83-D29ED6918BF7}" type="pres">
      <dgm:prSet presAssocID="{4DF6751B-DFA1-43DB-AF99-0CC16A2AFEE5}" presName="sibTransNodeRect" presStyleLbl="alignNode1" presStyleIdx="1" presStyleCnt="3">
        <dgm:presLayoutVars>
          <dgm:chMax val="0"/>
          <dgm:bulletEnabled val="1"/>
        </dgm:presLayoutVars>
      </dgm:prSet>
      <dgm:spPr/>
    </dgm:pt>
    <dgm:pt modelId="{217F5193-ABB6-4814-B4FB-1474D29A39BE}" type="pres">
      <dgm:prSet presAssocID="{23289557-AA8D-454A-90AD-20C4AB3DDA25}" presName="nodeRect" presStyleLbl="alignNode1" presStyleIdx="1" presStyleCnt="3">
        <dgm:presLayoutVars>
          <dgm:bulletEnabled val="1"/>
        </dgm:presLayoutVars>
      </dgm:prSet>
      <dgm:spPr/>
    </dgm:pt>
    <dgm:pt modelId="{846CC883-9151-4C57-8969-611F89A32D22}" type="pres">
      <dgm:prSet presAssocID="{4DF6751B-DFA1-43DB-AF99-0CC16A2AFEE5}" presName="sibTrans" presStyleCnt="0"/>
      <dgm:spPr/>
    </dgm:pt>
    <dgm:pt modelId="{1E3A5E1F-58A2-4068-8379-6354E43A1FFD}" type="pres">
      <dgm:prSet presAssocID="{CAD1901D-A105-43C6-B510-37DDF5E0CA38}" presName="compositeNode" presStyleCnt="0">
        <dgm:presLayoutVars>
          <dgm:bulletEnabled val="1"/>
        </dgm:presLayoutVars>
      </dgm:prSet>
      <dgm:spPr/>
    </dgm:pt>
    <dgm:pt modelId="{6C436BBB-15D6-4727-BF62-1D65913F7486}" type="pres">
      <dgm:prSet presAssocID="{CAD1901D-A105-43C6-B510-37DDF5E0CA38}" presName="bgRect" presStyleLbl="alignNode1" presStyleIdx="2" presStyleCnt="3"/>
      <dgm:spPr/>
    </dgm:pt>
    <dgm:pt modelId="{B5B97034-0A6F-4B8D-B534-1F935AEC93E9}" type="pres">
      <dgm:prSet presAssocID="{D776C019-51C3-4614-8850-159756255F44}" presName="sibTransNodeRect" presStyleLbl="alignNode1" presStyleIdx="2" presStyleCnt="3">
        <dgm:presLayoutVars>
          <dgm:chMax val="0"/>
          <dgm:bulletEnabled val="1"/>
        </dgm:presLayoutVars>
      </dgm:prSet>
      <dgm:spPr/>
    </dgm:pt>
    <dgm:pt modelId="{764FA3A0-0B4C-4334-81C5-C5B3C3EAB625}" type="pres">
      <dgm:prSet presAssocID="{CAD1901D-A105-43C6-B510-37DDF5E0CA38}" presName="nodeRect" presStyleLbl="alignNode1" presStyleIdx="2" presStyleCnt="3">
        <dgm:presLayoutVars>
          <dgm:bulletEnabled val="1"/>
        </dgm:presLayoutVars>
      </dgm:prSet>
      <dgm:spPr/>
    </dgm:pt>
  </dgm:ptLst>
  <dgm:cxnLst>
    <dgm:cxn modelId="{420FCB0E-9598-4B69-B04A-3FA632BD11E0}" srcId="{51B847A0-71B4-4168-B787-DA647F92217F}" destId="{61BC0BC6-CA73-49D3-BF72-7B3C01FC223E}" srcOrd="0" destOrd="0" parTransId="{2F9F1981-B083-4564-B361-AB8D749770D2}" sibTransId="{5BFB5884-2789-4B15-95A6-BF8D755D18E7}"/>
    <dgm:cxn modelId="{FE5B1E16-C6E4-435E-B911-2A92BD9EAA65}" type="presOf" srcId="{CAD1901D-A105-43C6-B510-37DDF5E0CA38}" destId="{6C436BBB-15D6-4727-BF62-1D65913F7486}" srcOrd="0" destOrd="0" presId="urn:microsoft.com/office/officeart/2016/7/layout/LinearBlockProcessNumbered"/>
    <dgm:cxn modelId="{610F2C2F-0D69-42DF-92DE-132A05BF4C65}" type="presOf" srcId="{51B847A0-71B4-4168-B787-DA647F92217F}" destId="{E778E326-BD11-4D70-9616-1C47295951CE}" srcOrd="0" destOrd="0" presId="urn:microsoft.com/office/officeart/2016/7/layout/LinearBlockProcessNumbered"/>
    <dgm:cxn modelId="{A404A243-0F12-4557-9127-D934190F9699}" type="presOf" srcId="{4DF6751B-DFA1-43DB-AF99-0CC16A2AFEE5}" destId="{910948D4-9431-4CE6-8F83-D29ED6918BF7}" srcOrd="0" destOrd="0" presId="urn:microsoft.com/office/officeart/2016/7/layout/LinearBlockProcessNumbered"/>
    <dgm:cxn modelId="{7A7ADD48-35FB-462D-87AA-C9C229E52824}" srcId="{51B847A0-71B4-4168-B787-DA647F92217F}" destId="{CAD1901D-A105-43C6-B510-37DDF5E0CA38}" srcOrd="2" destOrd="0" parTransId="{7C8F045D-A066-4D7F-B8E5-ABBF1B3B6072}" sibTransId="{D776C019-51C3-4614-8850-159756255F44}"/>
    <dgm:cxn modelId="{C230CF56-0D0E-4778-9B81-7A74238F5D1F}" type="presOf" srcId="{CAD1901D-A105-43C6-B510-37DDF5E0CA38}" destId="{764FA3A0-0B4C-4334-81C5-C5B3C3EAB625}" srcOrd="1" destOrd="0" presId="urn:microsoft.com/office/officeart/2016/7/layout/LinearBlockProcessNumbered"/>
    <dgm:cxn modelId="{B785408F-52E0-415F-A23A-4364A3241C10}" srcId="{51B847A0-71B4-4168-B787-DA647F92217F}" destId="{23289557-AA8D-454A-90AD-20C4AB3DDA25}" srcOrd="1" destOrd="0" parTransId="{970CDAF3-26CF-4833-AFE8-1E9FBA5E9400}" sibTransId="{4DF6751B-DFA1-43DB-AF99-0CC16A2AFEE5}"/>
    <dgm:cxn modelId="{B14CFE94-4B1B-48C5-886F-F63BA0EC42DB}" type="presOf" srcId="{61BC0BC6-CA73-49D3-BF72-7B3C01FC223E}" destId="{CAF3E00C-2A39-4A33-BE38-19E7EFA85545}" srcOrd="0" destOrd="0" presId="urn:microsoft.com/office/officeart/2016/7/layout/LinearBlockProcessNumbered"/>
    <dgm:cxn modelId="{A4767596-5D26-4BBF-AE5F-482087230F3B}" type="presOf" srcId="{D776C019-51C3-4614-8850-159756255F44}" destId="{B5B97034-0A6F-4B8D-B534-1F935AEC93E9}" srcOrd="0" destOrd="0" presId="urn:microsoft.com/office/officeart/2016/7/layout/LinearBlockProcessNumbered"/>
    <dgm:cxn modelId="{B7366CB2-658F-49AF-A96E-D3C7CB913480}" type="presOf" srcId="{23289557-AA8D-454A-90AD-20C4AB3DDA25}" destId="{217F5193-ABB6-4814-B4FB-1474D29A39BE}" srcOrd="1" destOrd="0" presId="urn:microsoft.com/office/officeart/2016/7/layout/LinearBlockProcessNumbered"/>
    <dgm:cxn modelId="{FAC525C7-358E-4F3F-AF89-3D6874CEDFB4}" type="presOf" srcId="{61BC0BC6-CA73-49D3-BF72-7B3C01FC223E}" destId="{E84C675D-6809-414A-A7A9-289875A2F9BC}" srcOrd="1" destOrd="0" presId="urn:microsoft.com/office/officeart/2016/7/layout/LinearBlockProcessNumbered"/>
    <dgm:cxn modelId="{BDD273C7-2678-45FE-A9F5-5DC23B9BBE75}" type="presOf" srcId="{23289557-AA8D-454A-90AD-20C4AB3DDA25}" destId="{5FF2E84B-6929-48DF-9F39-EED0FB89BB4F}" srcOrd="0" destOrd="0" presId="urn:microsoft.com/office/officeart/2016/7/layout/LinearBlockProcessNumbered"/>
    <dgm:cxn modelId="{D14ED4EA-4480-4EF0-8671-EB1E45029577}" type="presOf" srcId="{5BFB5884-2789-4B15-95A6-BF8D755D18E7}" destId="{005654E2-8CCD-46DC-A183-7104A6C8299B}" srcOrd="0" destOrd="0" presId="urn:microsoft.com/office/officeart/2016/7/layout/LinearBlockProcessNumbered"/>
    <dgm:cxn modelId="{330F9275-3E92-40E4-B907-74C922108B93}" type="presParOf" srcId="{E778E326-BD11-4D70-9616-1C47295951CE}" destId="{74E1E745-8AC4-4C3D-AF8A-E15E9CC39F63}" srcOrd="0" destOrd="0" presId="urn:microsoft.com/office/officeart/2016/7/layout/LinearBlockProcessNumbered"/>
    <dgm:cxn modelId="{D53CE7E6-B75E-4D1B-82B4-8F7DA63B3516}" type="presParOf" srcId="{74E1E745-8AC4-4C3D-AF8A-E15E9CC39F63}" destId="{CAF3E00C-2A39-4A33-BE38-19E7EFA85545}" srcOrd="0" destOrd="0" presId="urn:microsoft.com/office/officeart/2016/7/layout/LinearBlockProcessNumbered"/>
    <dgm:cxn modelId="{3823392D-23F4-4E6E-B098-9F92D1C95423}" type="presParOf" srcId="{74E1E745-8AC4-4C3D-AF8A-E15E9CC39F63}" destId="{005654E2-8CCD-46DC-A183-7104A6C8299B}" srcOrd="1" destOrd="0" presId="urn:microsoft.com/office/officeart/2016/7/layout/LinearBlockProcessNumbered"/>
    <dgm:cxn modelId="{7509BB0E-FC23-46A0-AE56-92B6932E254B}" type="presParOf" srcId="{74E1E745-8AC4-4C3D-AF8A-E15E9CC39F63}" destId="{E84C675D-6809-414A-A7A9-289875A2F9BC}" srcOrd="2" destOrd="0" presId="urn:microsoft.com/office/officeart/2016/7/layout/LinearBlockProcessNumbered"/>
    <dgm:cxn modelId="{84691C2A-60B3-4B77-99BB-1305DA913998}" type="presParOf" srcId="{E778E326-BD11-4D70-9616-1C47295951CE}" destId="{40C45305-8BF8-480D-932F-7712DCFDD906}" srcOrd="1" destOrd="0" presId="urn:microsoft.com/office/officeart/2016/7/layout/LinearBlockProcessNumbered"/>
    <dgm:cxn modelId="{00BF539A-6931-4BAF-9BD3-F7989479A997}" type="presParOf" srcId="{E778E326-BD11-4D70-9616-1C47295951CE}" destId="{8446F172-4574-4EE2-A688-AA9F702182FD}" srcOrd="2" destOrd="0" presId="urn:microsoft.com/office/officeart/2016/7/layout/LinearBlockProcessNumbered"/>
    <dgm:cxn modelId="{86E12186-5FDA-41D7-90E3-094C19AB3A60}" type="presParOf" srcId="{8446F172-4574-4EE2-A688-AA9F702182FD}" destId="{5FF2E84B-6929-48DF-9F39-EED0FB89BB4F}" srcOrd="0" destOrd="0" presId="urn:microsoft.com/office/officeart/2016/7/layout/LinearBlockProcessNumbered"/>
    <dgm:cxn modelId="{6A96F57B-93DD-465D-B355-68B6C73D5355}" type="presParOf" srcId="{8446F172-4574-4EE2-A688-AA9F702182FD}" destId="{910948D4-9431-4CE6-8F83-D29ED6918BF7}" srcOrd="1" destOrd="0" presId="urn:microsoft.com/office/officeart/2016/7/layout/LinearBlockProcessNumbered"/>
    <dgm:cxn modelId="{41C03745-C913-4023-842F-F90153A250DD}" type="presParOf" srcId="{8446F172-4574-4EE2-A688-AA9F702182FD}" destId="{217F5193-ABB6-4814-B4FB-1474D29A39BE}" srcOrd="2" destOrd="0" presId="urn:microsoft.com/office/officeart/2016/7/layout/LinearBlockProcessNumbered"/>
    <dgm:cxn modelId="{EA2DB51D-F0AB-4D40-9DFC-4A75F96B3108}" type="presParOf" srcId="{E778E326-BD11-4D70-9616-1C47295951CE}" destId="{846CC883-9151-4C57-8969-611F89A32D22}" srcOrd="3" destOrd="0" presId="urn:microsoft.com/office/officeart/2016/7/layout/LinearBlockProcessNumbered"/>
    <dgm:cxn modelId="{1228280A-0A89-4F52-9BF4-52DDFD3FA061}" type="presParOf" srcId="{E778E326-BD11-4D70-9616-1C47295951CE}" destId="{1E3A5E1F-58A2-4068-8379-6354E43A1FFD}" srcOrd="4" destOrd="0" presId="urn:microsoft.com/office/officeart/2016/7/layout/LinearBlockProcessNumbered"/>
    <dgm:cxn modelId="{5B044ED7-37F9-4D85-A2B5-391A94EACFE9}" type="presParOf" srcId="{1E3A5E1F-58A2-4068-8379-6354E43A1FFD}" destId="{6C436BBB-15D6-4727-BF62-1D65913F7486}" srcOrd="0" destOrd="0" presId="urn:microsoft.com/office/officeart/2016/7/layout/LinearBlockProcessNumbered"/>
    <dgm:cxn modelId="{20B09AED-51F0-4A19-BCAA-54835ECA2B38}" type="presParOf" srcId="{1E3A5E1F-58A2-4068-8379-6354E43A1FFD}" destId="{B5B97034-0A6F-4B8D-B534-1F935AEC93E9}" srcOrd="1" destOrd="0" presId="urn:microsoft.com/office/officeart/2016/7/layout/LinearBlockProcessNumbered"/>
    <dgm:cxn modelId="{72129D1F-536A-4E37-AF2A-DF806848D921}" type="presParOf" srcId="{1E3A5E1F-58A2-4068-8379-6354E43A1FFD}" destId="{764FA3A0-0B4C-4334-81C5-C5B3C3EAB625}"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95EDE4-DF49-4120-9423-82E98C0C5A8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014ADE2-2E22-4C8C-989E-BDCF4C2F6291}">
      <dgm:prSet/>
      <dgm:spPr/>
      <dgm:t>
        <a:bodyPr/>
        <a:lstStyle/>
        <a:p>
          <a:r>
            <a:rPr lang="en-US" b="1" i="0" dirty="0"/>
            <a:t>FIT is Validated</a:t>
          </a:r>
          <a:r>
            <a:rPr lang="en-US" b="0" i="0" dirty="0"/>
            <a:t>: </a:t>
          </a:r>
          <a:r>
            <a:rPr lang="en-US" dirty="0"/>
            <a:t>FIT-based screening is as effective as colonoscopy for reducing CRC deaths over 10 years.</a:t>
          </a:r>
        </a:p>
      </dgm:t>
    </dgm:pt>
    <dgm:pt modelId="{C1E2AFF6-2EBA-4CE6-BE56-212CFB2C4CE7}" type="parTrans" cxnId="{49947B65-D369-4325-A308-86D19E9454E1}">
      <dgm:prSet/>
      <dgm:spPr/>
      <dgm:t>
        <a:bodyPr/>
        <a:lstStyle/>
        <a:p>
          <a:endParaRPr lang="en-US"/>
        </a:p>
      </dgm:t>
    </dgm:pt>
    <dgm:pt modelId="{5DFC5C65-6BB3-4021-91A9-B3C464538D70}" type="sibTrans" cxnId="{49947B65-D369-4325-A308-86D19E9454E1}">
      <dgm:prSet/>
      <dgm:spPr/>
      <dgm:t>
        <a:bodyPr/>
        <a:lstStyle/>
        <a:p>
          <a:endParaRPr lang="en-US"/>
        </a:p>
      </dgm:t>
    </dgm:pt>
    <dgm:pt modelId="{36381920-7533-4008-9634-FBA034A34A5E}">
      <dgm:prSet/>
      <dgm:spPr/>
      <dgm:t>
        <a:bodyPr/>
        <a:lstStyle/>
        <a:p>
          <a:r>
            <a:rPr lang="en-US" b="1" i="0" dirty="0"/>
            <a:t>Patient Preference Matters</a:t>
          </a:r>
          <a:r>
            <a:rPr lang="en-US" b="0" i="0" dirty="0"/>
            <a:t>: </a:t>
          </a:r>
          <a:r>
            <a:rPr lang="en-US" dirty="0"/>
            <a:t>Higher uptake with FIT—less invasive tests improve participation.</a:t>
          </a:r>
        </a:p>
      </dgm:t>
    </dgm:pt>
    <dgm:pt modelId="{2FBD21E3-C003-460C-B46F-62D452FE121A}" type="parTrans" cxnId="{33847C00-39F0-4681-8B45-1D57CBD00942}">
      <dgm:prSet/>
      <dgm:spPr/>
      <dgm:t>
        <a:bodyPr/>
        <a:lstStyle/>
        <a:p>
          <a:endParaRPr lang="en-US"/>
        </a:p>
      </dgm:t>
    </dgm:pt>
    <dgm:pt modelId="{81228029-5525-4B91-87B0-BD6708C35E35}" type="sibTrans" cxnId="{33847C00-39F0-4681-8B45-1D57CBD00942}">
      <dgm:prSet/>
      <dgm:spPr/>
      <dgm:t>
        <a:bodyPr/>
        <a:lstStyle/>
        <a:p>
          <a:endParaRPr lang="en-US"/>
        </a:p>
      </dgm:t>
    </dgm:pt>
    <dgm:pt modelId="{721D6B99-FC36-4583-ABFE-671C9383173D}">
      <dgm:prSet/>
      <dgm:spPr/>
      <dgm:t>
        <a:bodyPr/>
        <a:lstStyle/>
        <a:p>
          <a:r>
            <a:rPr lang="en-US" b="1" i="0" dirty="0"/>
            <a:t>Programmatic Focus</a:t>
          </a:r>
          <a:r>
            <a:rPr lang="en-US" b="0" i="0" dirty="0"/>
            <a:t>: </a:t>
          </a:r>
          <a:r>
            <a:rPr lang="en-US" dirty="0"/>
            <a:t>Supports organized, population-based screening over opportunistic case-finding.</a:t>
          </a:r>
        </a:p>
      </dgm:t>
    </dgm:pt>
    <dgm:pt modelId="{8FD227C3-E445-4BE6-BA1B-F6BD67D96693}" type="parTrans" cxnId="{57A3DFC8-845D-4D53-A97D-A46CE71976B5}">
      <dgm:prSet/>
      <dgm:spPr/>
      <dgm:t>
        <a:bodyPr/>
        <a:lstStyle/>
        <a:p>
          <a:endParaRPr lang="en-US"/>
        </a:p>
      </dgm:t>
    </dgm:pt>
    <dgm:pt modelId="{786D4FFA-B889-4AE2-9603-BF9BB559286B}" type="sibTrans" cxnId="{57A3DFC8-845D-4D53-A97D-A46CE71976B5}">
      <dgm:prSet/>
      <dgm:spPr/>
      <dgm:t>
        <a:bodyPr/>
        <a:lstStyle/>
        <a:p>
          <a:endParaRPr lang="en-US"/>
        </a:p>
      </dgm:t>
    </dgm:pt>
    <dgm:pt modelId="{916D713E-4FAD-4649-AA50-4E13D61D9C9A}" type="pres">
      <dgm:prSet presAssocID="{1095EDE4-DF49-4120-9423-82E98C0C5A8E}" presName="hierChild1" presStyleCnt="0">
        <dgm:presLayoutVars>
          <dgm:chPref val="1"/>
          <dgm:dir/>
          <dgm:animOne val="branch"/>
          <dgm:animLvl val="lvl"/>
          <dgm:resizeHandles/>
        </dgm:presLayoutVars>
      </dgm:prSet>
      <dgm:spPr/>
    </dgm:pt>
    <dgm:pt modelId="{4DF13932-7E41-434D-9F43-AABD3EBD0137}" type="pres">
      <dgm:prSet presAssocID="{0014ADE2-2E22-4C8C-989E-BDCF4C2F6291}" presName="hierRoot1" presStyleCnt="0"/>
      <dgm:spPr/>
    </dgm:pt>
    <dgm:pt modelId="{672B5CBF-959C-4032-B939-505DAB6A4824}" type="pres">
      <dgm:prSet presAssocID="{0014ADE2-2E22-4C8C-989E-BDCF4C2F6291}" presName="composite" presStyleCnt="0"/>
      <dgm:spPr/>
    </dgm:pt>
    <dgm:pt modelId="{8314D4B3-BAD1-496A-BB28-53CB53D01A29}" type="pres">
      <dgm:prSet presAssocID="{0014ADE2-2E22-4C8C-989E-BDCF4C2F6291}" presName="background" presStyleLbl="node0" presStyleIdx="0" presStyleCnt="3"/>
      <dgm:spPr/>
    </dgm:pt>
    <dgm:pt modelId="{B54B7090-4256-460E-ABC9-E16D2484DA78}" type="pres">
      <dgm:prSet presAssocID="{0014ADE2-2E22-4C8C-989E-BDCF4C2F6291}" presName="text" presStyleLbl="fgAcc0" presStyleIdx="0" presStyleCnt="3">
        <dgm:presLayoutVars>
          <dgm:chPref val="3"/>
        </dgm:presLayoutVars>
      </dgm:prSet>
      <dgm:spPr/>
    </dgm:pt>
    <dgm:pt modelId="{9D669647-8017-4342-B549-135F1E71FB8F}" type="pres">
      <dgm:prSet presAssocID="{0014ADE2-2E22-4C8C-989E-BDCF4C2F6291}" presName="hierChild2" presStyleCnt="0"/>
      <dgm:spPr/>
    </dgm:pt>
    <dgm:pt modelId="{F89D37CE-E76C-4ABD-B69E-AE830DB47B7B}" type="pres">
      <dgm:prSet presAssocID="{36381920-7533-4008-9634-FBA034A34A5E}" presName="hierRoot1" presStyleCnt="0"/>
      <dgm:spPr/>
    </dgm:pt>
    <dgm:pt modelId="{59DCB5D7-2614-4809-89B2-0A7AD9F466E2}" type="pres">
      <dgm:prSet presAssocID="{36381920-7533-4008-9634-FBA034A34A5E}" presName="composite" presStyleCnt="0"/>
      <dgm:spPr/>
    </dgm:pt>
    <dgm:pt modelId="{E2AD3E4B-DE15-4B05-92D5-97E20909F761}" type="pres">
      <dgm:prSet presAssocID="{36381920-7533-4008-9634-FBA034A34A5E}" presName="background" presStyleLbl="node0" presStyleIdx="1" presStyleCnt="3"/>
      <dgm:spPr/>
    </dgm:pt>
    <dgm:pt modelId="{CB936A49-2219-4FA4-AE9C-2DBE88FD4334}" type="pres">
      <dgm:prSet presAssocID="{36381920-7533-4008-9634-FBA034A34A5E}" presName="text" presStyleLbl="fgAcc0" presStyleIdx="1" presStyleCnt="3">
        <dgm:presLayoutVars>
          <dgm:chPref val="3"/>
        </dgm:presLayoutVars>
      </dgm:prSet>
      <dgm:spPr/>
    </dgm:pt>
    <dgm:pt modelId="{9DB6C8B3-0600-4F2D-8998-2A8AC62CCF69}" type="pres">
      <dgm:prSet presAssocID="{36381920-7533-4008-9634-FBA034A34A5E}" presName="hierChild2" presStyleCnt="0"/>
      <dgm:spPr/>
    </dgm:pt>
    <dgm:pt modelId="{9DE8B806-F477-4656-9460-6C303DF40EF7}" type="pres">
      <dgm:prSet presAssocID="{721D6B99-FC36-4583-ABFE-671C9383173D}" presName="hierRoot1" presStyleCnt="0"/>
      <dgm:spPr/>
    </dgm:pt>
    <dgm:pt modelId="{7D20BD6D-551D-441C-A757-E7DED507237B}" type="pres">
      <dgm:prSet presAssocID="{721D6B99-FC36-4583-ABFE-671C9383173D}" presName="composite" presStyleCnt="0"/>
      <dgm:spPr/>
    </dgm:pt>
    <dgm:pt modelId="{EBEA7849-0C74-4683-B951-11FF43980D16}" type="pres">
      <dgm:prSet presAssocID="{721D6B99-FC36-4583-ABFE-671C9383173D}" presName="background" presStyleLbl="node0" presStyleIdx="2" presStyleCnt="3"/>
      <dgm:spPr/>
    </dgm:pt>
    <dgm:pt modelId="{593E71CA-194E-4553-9820-4D51D3F9CC62}" type="pres">
      <dgm:prSet presAssocID="{721D6B99-FC36-4583-ABFE-671C9383173D}" presName="text" presStyleLbl="fgAcc0" presStyleIdx="2" presStyleCnt="3">
        <dgm:presLayoutVars>
          <dgm:chPref val="3"/>
        </dgm:presLayoutVars>
      </dgm:prSet>
      <dgm:spPr/>
    </dgm:pt>
    <dgm:pt modelId="{B81A0CA0-09F3-4A6C-879C-5564BDEB6E6E}" type="pres">
      <dgm:prSet presAssocID="{721D6B99-FC36-4583-ABFE-671C9383173D}" presName="hierChild2" presStyleCnt="0"/>
      <dgm:spPr/>
    </dgm:pt>
  </dgm:ptLst>
  <dgm:cxnLst>
    <dgm:cxn modelId="{33847C00-39F0-4681-8B45-1D57CBD00942}" srcId="{1095EDE4-DF49-4120-9423-82E98C0C5A8E}" destId="{36381920-7533-4008-9634-FBA034A34A5E}" srcOrd="1" destOrd="0" parTransId="{2FBD21E3-C003-460C-B46F-62D452FE121A}" sibTransId="{81228029-5525-4B91-87B0-BD6708C35E35}"/>
    <dgm:cxn modelId="{49947B65-D369-4325-A308-86D19E9454E1}" srcId="{1095EDE4-DF49-4120-9423-82E98C0C5A8E}" destId="{0014ADE2-2E22-4C8C-989E-BDCF4C2F6291}" srcOrd="0" destOrd="0" parTransId="{C1E2AFF6-2EBA-4CE6-BE56-212CFB2C4CE7}" sibTransId="{5DFC5C65-6BB3-4021-91A9-B3C464538D70}"/>
    <dgm:cxn modelId="{D710FC8A-946D-4330-9899-37BF0512A3BE}" type="presOf" srcId="{0014ADE2-2E22-4C8C-989E-BDCF4C2F6291}" destId="{B54B7090-4256-460E-ABC9-E16D2484DA78}" srcOrd="0" destOrd="0" presId="urn:microsoft.com/office/officeart/2005/8/layout/hierarchy1"/>
    <dgm:cxn modelId="{57A3DFC8-845D-4D53-A97D-A46CE71976B5}" srcId="{1095EDE4-DF49-4120-9423-82E98C0C5A8E}" destId="{721D6B99-FC36-4583-ABFE-671C9383173D}" srcOrd="2" destOrd="0" parTransId="{8FD227C3-E445-4BE6-BA1B-F6BD67D96693}" sibTransId="{786D4FFA-B889-4AE2-9603-BF9BB559286B}"/>
    <dgm:cxn modelId="{6B748CF9-CA69-4D03-A79E-FC77B2832293}" type="presOf" srcId="{721D6B99-FC36-4583-ABFE-671C9383173D}" destId="{593E71CA-194E-4553-9820-4D51D3F9CC62}" srcOrd="0" destOrd="0" presId="urn:microsoft.com/office/officeart/2005/8/layout/hierarchy1"/>
    <dgm:cxn modelId="{60F636FA-562C-41C6-B70F-B0364DFF74E6}" type="presOf" srcId="{36381920-7533-4008-9634-FBA034A34A5E}" destId="{CB936A49-2219-4FA4-AE9C-2DBE88FD4334}" srcOrd="0" destOrd="0" presId="urn:microsoft.com/office/officeart/2005/8/layout/hierarchy1"/>
    <dgm:cxn modelId="{2235AAFD-94A9-437D-822D-0DC656B8D089}" type="presOf" srcId="{1095EDE4-DF49-4120-9423-82E98C0C5A8E}" destId="{916D713E-4FAD-4649-AA50-4E13D61D9C9A}" srcOrd="0" destOrd="0" presId="urn:microsoft.com/office/officeart/2005/8/layout/hierarchy1"/>
    <dgm:cxn modelId="{C6ED52B4-1C5A-4A97-8697-EB92B9666CAB}" type="presParOf" srcId="{916D713E-4FAD-4649-AA50-4E13D61D9C9A}" destId="{4DF13932-7E41-434D-9F43-AABD3EBD0137}" srcOrd="0" destOrd="0" presId="urn:microsoft.com/office/officeart/2005/8/layout/hierarchy1"/>
    <dgm:cxn modelId="{B8CF86B6-3A6E-4435-9D37-BF4AD7E00103}" type="presParOf" srcId="{4DF13932-7E41-434D-9F43-AABD3EBD0137}" destId="{672B5CBF-959C-4032-B939-505DAB6A4824}" srcOrd="0" destOrd="0" presId="urn:microsoft.com/office/officeart/2005/8/layout/hierarchy1"/>
    <dgm:cxn modelId="{539AA477-97D5-4616-AAA7-2D60160BAA27}" type="presParOf" srcId="{672B5CBF-959C-4032-B939-505DAB6A4824}" destId="{8314D4B3-BAD1-496A-BB28-53CB53D01A29}" srcOrd="0" destOrd="0" presId="urn:microsoft.com/office/officeart/2005/8/layout/hierarchy1"/>
    <dgm:cxn modelId="{F31D50CC-EBA4-47BB-9624-20E72245DC2D}" type="presParOf" srcId="{672B5CBF-959C-4032-B939-505DAB6A4824}" destId="{B54B7090-4256-460E-ABC9-E16D2484DA78}" srcOrd="1" destOrd="0" presId="urn:microsoft.com/office/officeart/2005/8/layout/hierarchy1"/>
    <dgm:cxn modelId="{24A681FA-8C14-4631-B25A-37B1F7BC54D9}" type="presParOf" srcId="{4DF13932-7E41-434D-9F43-AABD3EBD0137}" destId="{9D669647-8017-4342-B549-135F1E71FB8F}" srcOrd="1" destOrd="0" presId="urn:microsoft.com/office/officeart/2005/8/layout/hierarchy1"/>
    <dgm:cxn modelId="{1F3A380F-A703-4B73-933D-2A40DA189B06}" type="presParOf" srcId="{916D713E-4FAD-4649-AA50-4E13D61D9C9A}" destId="{F89D37CE-E76C-4ABD-B69E-AE830DB47B7B}" srcOrd="1" destOrd="0" presId="urn:microsoft.com/office/officeart/2005/8/layout/hierarchy1"/>
    <dgm:cxn modelId="{EFD3611F-A018-434B-BA9C-CB3F12904BD9}" type="presParOf" srcId="{F89D37CE-E76C-4ABD-B69E-AE830DB47B7B}" destId="{59DCB5D7-2614-4809-89B2-0A7AD9F466E2}" srcOrd="0" destOrd="0" presId="urn:microsoft.com/office/officeart/2005/8/layout/hierarchy1"/>
    <dgm:cxn modelId="{B43437D1-FFD5-475E-AE44-77DDD8417602}" type="presParOf" srcId="{59DCB5D7-2614-4809-89B2-0A7AD9F466E2}" destId="{E2AD3E4B-DE15-4B05-92D5-97E20909F761}" srcOrd="0" destOrd="0" presId="urn:microsoft.com/office/officeart/2005/8/layout/hierarchy1"/>
    <dgm:cxn modelId="{A49B208B-626E-487A-9B93-D8C0B7DBD9FC}" type="presParOf" srcId="{59DCB5D7-2614-4809-89B2-0A7AD9F466E2}" destId="{CB936A49-2219-4FA4-AE9C-2DBE88FD4334}" srcOrd="1" destOrd="0" presId="urn:microsoft.com/office/officeart/2005/8/layout/hierarchy1"/>
    <dgm:cxn modelId="{6ED95A75-4878-46C9-92A5-B34955E57A89}" type="presParOf" srcId="{F89D37CE-E76C-4ABD-B69E-AE830DB47B7B}" destId="{9DB6C8B3-0600-4F2D-8998-2A8AC62CCF69}" srcOrd="1" destOrd="0" presId="urn:microsoft.com/office/officeart/2005/8/layout/hierarchy1"/>
    <dgm:cxn modelId="{A8DD85AD-FAF6-4180-B007-4C0599D6A7C0}" type="presParOf" srcId="{916D713E-4FAD-4649-AA50-4E13D61D9C9A}" destId="{9DE8B806-F477-4656-9460-6C303DF40EF7}" srcOrd="2" destOrd="0" presId="urn:microsoft.com/office/officeart/2005/8/layout/hierarchy1"/>
    <dgm:cxn modelId="{ECFE2BD4-F5E1-45B3-A893-9A57DD21BE6E}" type="presParOf" srcId="{9DE8B806-F477-4656-9460-6C303DF40EF7}" destId="{7D20BD6D-551D-441C-A757-E7DED507237B}" srcOrd="0" destOrd="0" presId="urn:microsoft.com/office/officeart/2005/8/layout/hierarchy1"/>
    <dgm:cxn modelId="{DAE75942-81D3-4DD5-ADCE-AC953D9FE0C2}" type="presParOf" srcId="{7D20BD6D-551D-441C-A757-E7DED507237B}" destId="{EBEA7849-0C74-4683-B951-11FF43980D16}" srcOrd="0" destOrd="0" presId="urn:microsoft.com/office/officeart/2005/8/layout/hierarchy1"/>
    <dgm:cxn modelId="{205B34B0-6083-49A2-B64B-A721FD7C0053}" type="presParOf" srcId="{7D20BD6D-551D-441C-A757-E7DED507237B}" destId="{593E71CA-194E-4553-9820-4D51D3F9CC62}" srcOrd="1" destOrd="0" presId="urn:microsoft.com/office/officeart/2005/8/layout/hierarchy1"/>
    <dgm:cxn modelId="{F064D273-8641-4DB1-A0EF-6E6E1A589FB7}" type="presParOf" srcId="{9DE8B806-F477-4656-9460-6C303DF40EF7}" destId="{B81A0CA0-09F3-4A6C-879C-5564BDEB6E6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61550-8AA6-461B-9054-EBA3FD756237}"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884F6A7B-76E1-47F7-9785-AE0C3104A11A}">
      <dgm:prSet/>
      <dgm:spPr/>
      <dgm:t>
        <a:bodyPr/>
        <a:lstStyle/>
        <a:p>
          <a:r>
            <a:rPr lang="en-US" b="1" i="0"/>
            <a:t>The Finding:</a:t>
          </a:r>
          <a:r>
            <a:rPr lang="en-US" b="0" i="0"/>
            <a:t> One large study suggested a </a:t>
          </a:r>
          <a:r>
            <a:rPr lang="en-US" b="1" i="0"/>
            <a:t>two-fold increase</a:t>
          </a:r>
          <a:r>
            <a:rPr lang="en-US" b="0" i="0"/>
            <a:t> in MCI risk shortly after COVID-19 vaccination.</a:t>
          </a:r>
          <a:endParaRPr lang="en-US"/>
        </a:p>
      </dgm:t>
    </dgm:pt>
    <dgm:pt modelId="{9FFC3F74-DA7E-43B3-9802-0EBD7673A35E}" type="parTrans" cxnId="{D69AF7BF-D27D-4AE2-83D8-D58A0B5E68D9}">
      <dgm:prSet/>
      <dgm:spPr/>
      <dgm:t>
        <a:bodyPr/>
        <a:lstStyle/>
        <a:p>
          <a:endParaRPr lang="en-US"/>
        </a:p>
      </dgm:t>
    </dgm:pt>
    <dgm:pt modelId="{556140B2-ED26-49FD-971A-5003766BB940}" type="sibTrans" cxnId="{D69AF7BF-D27D-4AE2-83D8-D58A0B5E68D9}">
      <dgm:prSet/>
      <dgm:spPr/>
      <dgm:t>
        <a:bodyPr/>
        <a:lstStyle/>
        <a:p>
          <a:endParaRPr lang="en-US"/>
        </a:p>
      </dgm:t>
    </dgm:pt>
    <dgm:pt modelId="{9360236A-7BAD-45EA-98C2-39509C5DAEBA}">
      <dgm:prSet/>
      <dgm:spPr/>
      <dgm:t>
        <a:bodyPr/>
        <a:lstStyle/>
        <a:p>
          <a:r>
            <a:rPr lang="en-US" b="0" i="0"/>
            <a:t>This is likely due to </a:t>
          </a:r>
          <a:r>
            <a:rPr lang="en-US" b="1" i="0"/>
            <a:t>reverse causation</a:t>
          </a:r>
          <a:r>
            <a:rPr lang="en-US" b="0" i="0"/>
            <a:t> and methodological limits:</a:t>
          </a:r>
          <a:endParaRPr lang="en-US"/>
        </a:p>
      </dgm:t>
    </dgm:pt>
    <dgm:pt modelId="{559C8729-2EE7-475A-BC1C-68B1633C3972}" type="parTrans" cxnId="{0E77B4B8-EE30-4B6E-8E00-1184CEFDAB01}">
      <dgm:prSet/>
      <dgm:spPr/>
      <dgm:t>
        <a:bodyPr/>
        <a:lstStyle/>
        <a:p>
          <a:endParaRPr lang="en-US"/>
        </a:p>
      </dgm:t>
    </dgm:pt>
    <dgm:pt modelId="{5F15B30B-69D2-4DAA-A275-B15E6CEA0B01}" type="sibTrans" cxnId="{0E77B4B8-EE30-4B6E-8E00-1184CEFDAB01}">
      <dgm:prSet/>
      <dgm:spPr/>
      <dgm:t>
        <a:bodyPr/>
        <a:lstStyle/>
        <a:p>
          <a:endParaRPr lang="en-US"/>
        </a:p>
      </dgm:t>
    </dgm:pt>
    <dgm:pt modelId="{FAC751C0-39D8-40E4-B928-4D86C29EFDBA}">
      <dgm:prSet/>
      <dgm:spPr/>
      <dgm:t>
        <a:bodyPr/>
        <a:lstStyle/>
        <a:p>
          <a:r>
            <a:rPr lang="en-US" b="0" i="0"/>
            <a:t>Follow-up was only 3 months, whereas dementia takes years to develop.</a:t>
          </a:r>
          <a:endParaRPr lang="en-US"/>
        </a:p>
      </dgm:t>
    </dgm:pt>
    <dgm:pt modelId="{37E52114-E242-45F3-AA02-9348EE7AE3D4}" type="parTrans" cxnId="{991330B8-1403-48EA-913E-401442C8DFD4}">
      <dgm:prSet/>
      <dgm:spPr/>
      <dgm:t>
        <a:bodyPr/>
        <a:lstStyle/>
        <a:p>
          <a:endParaRPr lang="en-US"/>
        </a:p>
      </dgm:t>
    </dgm:pt>
    <dgm:pt modelId="{D8AD1C12-ABD5-40D4-AD89-8857C1B8DF55}" type="sibTrans" cxnId="{991330B8-1403-48EA-913E-401442C8DFD4}">
      <dgm:prSet/>
      <dgm:spPr/>
      <dgm:t>
        <a:bodyPr/>
        <a:lstStyle/>
        <a:p>
          <a:endParaRPr lang="en-US"/>
        </a:p>
      </dgm:t>
    </dgm:pt>
    <dgm:pt modelId="{1DDD385F-9E8A-4A53-9E0E-DD30F38EE046}">
      <dgm:prSet/>
      <dgm:spPr/>
      <dgm:t>
        <a:bodyPr/>
        <a:lstStyle/>
        <a:p>
          <a:r>
            <a:rPr lang="en-US" b="0" i="0"/>
            <a:t>Vaccination may have occurred in individuals already experiencing early post-COVID cognitive decline (Long COVID).</a:t>
          </a:r>
          <a:endParaRPr lang="en-US"/>
        </a:p>
      </dgm:t>
    </dgm:pt>
    <dgm:pt modelId="{72EAFEBC-0DF9-4A76-96E3-90E5F7FD7A2F}" type="parTrans" cxnId="{F9B69AB3-B65A-47B9-A705-813C6762AD2A}">
      <dgm:prSet/>
      <dgm:spPr/>
      <dgm:t>
        <a:bodyPr/>
        <a:lstStyle/>
        <a:p>
          <a:endParaRPr lang="en-US"/>
        </a:p>
      </dgm:t>
    </dgm:pt>
    <dgm:pt modelId="{64D59ACB-7935-48DB-80D7-88EDC1C9129B}" type="sibTrans" cxnId="{F9B69AB3-B65A-47B9-A705-813C6762AD2A}">
      <dgm:prSet/>
      <dgm:spPr/>
      <dgm:t>
        <a:bodyPr/>
        <a:lstStyle/>
        <a:p>
          <a:endParaRPr lang="en-US"/>
        </a:p>
      </dgm:t>
    </dgm:pt>
    <dgm:pt modelId="{7A62F234-2969-4432-AFAE-C535CB8E661E}">
      <dgm:prSet/>
      <dgm:spPr/>
      <dgm:t>
        <a:bodyPr/>
        <a:lstStyle/>
        <a:p>
          <a:r>
            <a:rPr lang="en-US" b="0" i="0"/>
            <a:t>Long-term studies are still required to determine the true cognitive impact of COVID-19 vaccines.</a:t>
          </a:r>
          <a:endParaRPr lang="en-US"/>
        </a:p>
      </dgm:t>
    </dgm:pt>
    <dgm:pt modelId="{2E8B4974-BC02-4478-BA58-9A1C7A1A83D8}" type="parTrans" cxnId="{0C7AB235-4FCF-4954-A766-DA4778D64A11}">
      <dgm:prSet/>
      <dgm:spPr/>
      <dgm:t>
        <a:bodyPr/>
        <a:lstStyle/>
        <a:p>
          <a:endParaRPr lang="en-US"/>
        </a:p>
      </dgm:t>
    </dgm:pt>
    <dgm:pt modelId="{A8F7A9A5-27C6-4660-A1D3-7BE8EBFF5A9A}" type="sibTrans" cxnId="{0C7AB235-4FCF-4954-A766-DA4778D64A11}">
      <dgm:prSet/>
      <dgm:spPr/>
      <dgm:t>
        <a:bodyPr/>
        <a:lstStyle/>
        <a:p>
          <a:endParaRPr lang="en-US"/>
        </a:p>
      </dgm:t>
    </dgm:pt>
    <dgm:pt modelId="{B775644D-8801-4347-BE0E-15BF3912BA45}" type="pres">
      <dgm:prSet presAssocID="{30261550-8AA6-461B-9054-EBA3FD756237}" presName="Name0" presStyleCnt="0">
        <dgm:presLayoutVars>
          <dgm:dir/>
          <dgm:animLvl val="lvl"/>
          <dgm:resizeHandles val="exact"/>
        </dgm:presLayoutVars>
      </dgm:prSet>
      <dgm:spPr/>
    </dgm:pt>
    <dgm:pt modelId="{E5062174-919A-4F31-8BAA-934D09318F96}" type="pres">
      <dgm:prSet presAssocID="{9360236A-7BAD-45EA-98C2-39509C5DAEBA}" presName="boxAndChildren" presStyleCnt="0"/>
      <dgm:spPr/>
    </dgm:pt>
    <dgm:pt modelId="{27563413-0E3A-41A1-9F30-BC9A077CE1EE}" type="pres">
      <dgm:prSet presAssocID="{9360236A-7BAD-45EA-98C2-39509C5DAEBA}" presName="parentTextBox" presStyleLbl="node1" presStyleIdx="0" presStyleCnt="2"/>
      <dgm:spPr/>
    </dgm:pt>
    <dgm:pt modelId="{01F79E7F-DBFD-4BBF-8C1D-6CF9B61ADA1F}" type="pres">
      <dgm:prSet presAssocID="{9360236A-7BAD-45EA-98C2-39509C5DAEBA}" presName="entireBox" presStyleLbl="node1" presStyleIdx="0" presStyleCnt="2"/>
      <dgm:spPr/>
    </dgm:pt>
    <dgm:pt modelId="{65BBA2E9-C549-4375-A95E-42D71C951894}" type="pres">
      <dgm:prSet presAssocID="{9360236A-7BAD-45EA-98C2-39509C5DAEBA}" presName="descendantBox" presStyleCnt="0"/>
      <dgm:spPr/>
    </dgm:pt>
    <dgm:pt modelId="{205AD5C5-F19A-4998-BAF5-C5764C918EBC}" type="pres">
      <dgm:prSet presAssocID="{FAC751C0-39D8-40E4-B928-4D86C29EFDBA}" presName="childTextBox" presStyleLbl="fgAccFollowNode1" presStyleIdx="0" presStyleCnt="3">
        <dgm:presLayoutVars>
          <dgm:bulletEnabled val="1"/>
        </dgm:presLayoutVars>
      </dgm:prSet>
      <dgm:spPr/>
    </dgm:pt>
    <dgm:pt modelId="{903FD096-D79F-42F4-9329-CA673B6604B6}" type="pres">
      <dgm:prSet presAssocID="{1DDD385F-9E8A-4A53-9E0E-DD30F38EE046}" presName="childTextBox" presStyleLbl="fgAccFollowNode1" presStyleIdx="1" presStyleCnt="3">
        <dgm:presLayoutVars>
          <dgm:bulletEnabled val="1"/>
        </dgm:presLayoutVars>
      </dgm:prSet>
      <dgm:spPr/>
    </dgm:pt>
    <dgm:pt modelId="{C76972AE-54FE-4324-8A00-382AA7149E9D}" type="pres">
      <dgm:prSet presAssocID="{7A62F234-2969-4432-AFAE-C535CB8E661E}" presName="childTextBox" presStyleLbl="fgAccFollowNode1" presStyleIdx="2" presStyleCnt="3">
        <dgm:presLayoutVars>
          <dgm:bulletEnabled val="1"/>
        </dgm:presLayoutVars>
      </dgm:prSet>
      <dgm:spPr/>
    </dgm:pt>
    <dgm:pt modelId="{2D1AA522-6F9B-43DA-A569-3F6AB37874D0}" type="pres">
      <dgm:prSet presAssocID="{556140B2-ED26-49FD-971A-5003766BB940}" presName="sp" presStyleCnt="0"/>
      <dgm:spPr/>
    </dgm:pt>
    <dgm:pt modelId="{075ECA06-7ADF-4EE5-B64D-C25B9E3832AC}" type="pres">
      <dgm:prSet presAssocID="{884F6A7B-76E1-47F7-9785-AE0C3104A11A}" presName="arrowAndChildren" presStyleCnt="0"/>
      <dgm:spPr/>
    </dgm:pt>
    <dgm:pt modelId="{C55BE5FB-00FF-4E74-9966-F82A890AB78B}" type="pres">
      <dgm:prSet presAssocID="{884F6A7B-76E1-47F7-9785-AE0C3104A11A}" presName="parentTextArrow" presStyleLbl="node1" presStyleIdx="1" presStyleCnt="2"/>
      <dgm:spPr/>
    </dgm:pt>
  </dgm:ptLst>
  <dgm:cxnLst>
    <dgm:cxn modelId="{8E2FB505-8AFD-4807-A519-30AC97EE44B0}" type="presOf" srcId="{1DDD385F-9E8A-4A53-9E0E-DD30F38EE046}" destId="{903FD096-D79F-42F4-9329-CA673B6604B6}" srcOrd="0" destOrd="0" presId="urn:microsoft.com/office/officeart/2005/8/layout/process4"/>
    <dgm:cxn modelId="{CBB87030-086A-4B2D-A1F9-04F325BEC0FA}" type="presOf" srcId="{7A62F234-2969-4432-AFAE-C535CB8E661E}" destId="{C76972AE-54FE-4324-8A00-382AA7149E9D}" srcOrd="0" destOrd="0" presId="urn:microsoft.com/office/officeart/2005/8/layout/process4"/>
    <dgm:cxn modelId="{1AAC3633-5217-466D-AAB1-91F0DBDBE84C}" type="presOf" srcId="{30261550-8AA6-461B-9054-EBA3FD756237}" destId="{B775644D-8801-4347-BE0E-15BF3912BA45}" srcOrd="0" destOrd="0" presId="urn:microsoft.com/office/officeart/2005/8/layout/process4"/>
    <dgm:cxn modelId="{0C7AB235-4FCF-4954-A766-DA4778D64A11}" srcId="{9360236A-7BAD-45EA-98C2-39509C5DAEBA}" destId="{7A62F234-2969-4432-AFAE-C535CB8E661E}" srcOrd="2" destOrd="0" parTransId="{2E8B4974-BC02-4478-BA58-9A1C7A1A83D8}" sibTransId="{A8F7A9A5-27C6-4660-A1D3-7BE8EBFF5A9A}"/>
    <dgm:cxn modelId="{CB865B77-8FF7-409A-8500-6F48382EA6BE}" type="presOf" srcId="{884F6A7B-76E1-47F7-9785-AE0C3104A11A}" destId="{C55BE5FB-00FF-4E74-9966-F82A890AB78B}" srcOrd="0" destOrd="0" presId="urn:microsoft.com/office/officeart/2005/8/layout/process4"/>
    <dgm:cxn modelId="{DD43E17F-56AB-48FB-B036-1EADC1FE5A38}" type="presOf" srcId="{FAC751C0-39D8-40E4-B928-4D86C29EFDBA}" destId="{205AD5C5-F19A-4998-BAF5-C5764C918EBC}" srcOrd="0" destOrd="0" presId="urn:microsoft.com/office/officeart/2005/8/layout/process4"/>
    <dgm:cxn modelId="{9D81D68D-BAA9-452A-9556-347472BD0E77}" type="presOf" srcId="{9360236A-7BAD-45EA-98C2-39509C5DAEBA}" destId="{27563413-0E3A-41A1-9F30-BC9A077CE1EE}" srcOrd="0" destOrd="0" presId="urn:microsoft.com/office/officeart/2005/8/layout/process4"/>
    <dgm:cxn modelId="{F9B69AB3-B65A-47B9-A705-813C6762AD2A}" srcId="{9360236A-7BAD-45EA-98C2-39509C5DAEBA}" destId="{1DDD385F-9E8A-4A53-9E0E-DD30F38EE046}" srcOrd="1" destOrd="0" parTransId="{72EAFEBC-0DF9-4A76-96E3-90E5F7FD7A2F}" sibTransId="{64D59ACB-7935-48DB-80D7-88EDC1C9129B}"/>
    <dgm:cxn modelId="{991330B8-1403-48EA-913E-401442C8DFD4}" srcId="{9360236A-7BAD-45EA-98C2-39509C5DAEBA}" destId="{FAC751C0-39D8-40E4-B928-4D86C29EFDBA}" srcOrd="0" destOrd="0" parTransId="{37E52114-E242-45F3-AA02-9348EE7AE3D4}" sibTransId="{D8AD1C12-ABD5-40D4-AD89-8857C1B8DF55}"/>
    <dgm:cxn modelId="{0E77B4B8-EE30-4B6E-8E00-1184CEFDAB01}" srcId="{30261550-8AA6-461B-9054-EBA3FD756237}" destId="{9360236A-7BAD-45EA-98C2-39509C5DAEBA}" srcOrd="1" destOrd="0" parTransId="{559C8729-2EE7-475A-BC1C-68B1633C3972}" sibTransId="{5F15B30B-69D2-4DAA-A275-B15E6CEA0B01}"/>
    <dgm:cxn modelId="{D69AF7BF-D27D-4AE2-83D8-D58A0B5E68D9}" srcId="{30261550-8AA6-461B-9054-EBA3FD756237}" destId="{884F6A7B-76E1-47F7-9785-AE0C3104A11A}" srcOrd="0" destOrd="0" parTransId="{9FFC3F74-DA7E-43B3-9802-0EBD7673A35E}" sibTransId="{556140B2-ED26-49FD-971A-5003766BB940}"/>
    <dgm:cxn modelId="{60ADA1D1-F91F-48CB-9F4F-D8B36339AF3D}" type="presOf" srcId="{9360236A-7BAD-45EA-98C2-39509C5DAEBA}" destId="{01F79E7F-DBFD-4BBF-8C1D-6CF9B61ADA1F}" srcOrd="1" destOrd="0" presId="urn:microsoft.com/office/officeart/2005/8/layout/process4"/>
    <dgm:cxn modelId="{9F55EA86-1DB3-468C-BC87-C4E472AAFA5F}" type="presParOf" srcId="{B775644D-8801-4347-BE0E-15BF3912BA45}" destId="{E5062174-919A-4F31-8BAA-934D09318F96}" srcOrd="0" destOrd="0" presId="urn:microsoft.com/office/officeart/2005/8/layout/process4"/>
    <dgm:cxn modelId="{E85239B8-5C58-498B-9DC5-ACC7377D9BFB}" type="presParOf" srcId="{E5062174-919A-4F31-8BAA-934D09318F96}" destId="{27563413-0E3A-41A1-9F30-BC9A077CE1EE}" srcOrd="0" destOrd="0" presId="urn:microsoft.com/office/officeart/2005/8/layout/process4"/>
    <dgm:cxn modelId="{7DCE2B8A-898B-46AA-8FD6-BD4C1D4DB724}" type="presParOf" srcId="{E5062174-919A-4F31-8BAA-934D09318F96}" destId="{01F79E7F-DBFD-4BBF-8C1D-6CF9B61ADA1F}" srcOrd="1" destOrd="0" presId="urn:microsoft.com/office/officeart/2005/8/layout/process4"/>
    <dgm:cxn modelId="{9478D7C8-3061-4247-94A6-65D9598C8E4E}" type="presParOf" srcId="{E5062174-919A-4F31-8BAA-934D09318F96}" destId="{65BBA2E9-C549-4375-A95E-42D71C951894}" srcOrd="2" destOrd="0" presId="urn:microsoft.com/office/officeart/2005/8/layout/process4"/>
    <dgm:cxn modelId="{1C765B61-9F61-46D8-BE0B-598CE05A3407}" type="presParOf" srcId="{65BBA2E9-C549-4375-A95E-42D71C951894}" destId="{205AD5C5-F19A-4998-BAF5-C5764C918EBC}" srcOrd="0" destOrd="0" presId="urn:microsoft.com/office/officeart/2005/8/layout/process4"/>
    <dgm:cxn modelId="{2CE0E343-6604-4BBC-8FEA-949E94A4C378}" type="presParOf" srcId="{65BBA2E9-C549-4375-A95E-42D71C951894}" destId="{903FD096-D79F-42F4-9329-CA673B6604B6}" srcOrd="1" destOrd="0" presId="urn:microsoft.com/office/officeart/2005/8/layout/process4"/>
    <dgm:cxn modelId="{2A861017-FE07-4D6F-8858-8E4FE04EE8BB}" type="presParOf" srcId="{65BBA2E9-C549-4375-A95E-42D71C951894}" destId="{C76972AE-54FE-4324-8A00-382AA7149E9D}" srcOrd="2" destOrd="0" presId="urn:microsoft.com/office/officeart/2005/8/layout/process4"/>
    <dgm:cxn modelId="{186A3E61-D540-49A5-AABF-44B2F4FA3A42}" type="presParOf" srcId="{B775644D-8801-4347-BE0E-15BF3912BA45}" destId="{2D1AA522-6F9B-43DA-A569-3F6AB37874D0}" srcOrd="1" destOrd="0" presId="urn:microsoft.com/office/officeart/2005/8/layout/process4"/>
    <dgm:cxn modelId="{C3506790-1F73-4964-B65B-C1EF8130EB98}" type="presParOf" srcId="{B775644D-8801-4347-BE0E-15BF3912BA45}" destId="{075ECA06-7ADF-4EE5-B64D-C25B9E3832AC}" srcOrd="2" destOrd="0" presId="urn:microsoft.com/office/officeart/2005/8/layout/process4"/>
    <dgm:cxn modelId="{5F439BAA-11D8-4754-BA38-EA2B40C1E17E}" type="presParOf" srcId="{075ECA06-7ADF-4EE5-B64D-C25B9E3832AC}" destId="{C55BE5FB-00FF-4E74-9966-F82A890AB78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8585F4-6C68-41F5-A89C-803EF97ED08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3CE0015-2933-47A9-8EA6-266592F455CE}">
      <dgm:prSet/>
      <dgm:spPr/>
      <dgm:t>
        <a:bodyPr/>
        <a:lstStyle/>
        <a:p>
          <a:r>
            <a:rPr lang="en-US" b="1" i="0" dirty="0"/>
            <a:t>Reduced Inflammation:</a:t>
          </a:r>
          <a:r>
            <a:rPr lang="en-US" b="0" i="0" dirty="0"/>
            <a:t> Vaccines prevent systemic infections that trigger the neuroinflammation known to accelerate neurodegeneration.</a:t>
          </a:r>
          <a:endParaRPr lang="en-US" dirty="0"/>
        </a:p>
      </dgm:t>
    </dgm:pt>
    <dgm:pt modelId="{33D6C4D5-6D4E-4048-AD53-AE31217505A8}" type="parTrans" cxnId="{CFB11218-699B-4801-80AC-D23AED31C819}">
      <dgm:prSet/>
      <dgm:spPr/>
      <dgm:t>
        <a:bodyPr/>
        <a:lstStyle/>
        <a:p>
          <a:endParaRPr lang="en-US"/>
        </a:p>
      </dgm:t>
    </dgm:pt>
    <dgm:pt modelId="{BEF5D594-CD30-4F4F-8394-94958D6BF763}" type="sibTrans" cxnId="{CFB11218-699B-4801-80AC-D23AED31C819}">
      <dgm:prSet/>
      <dgm:spPr/>
      <dgm:t>
        <a:bodyPr/>
        <a:lstStyle/>
        <a:p>
          <a:endParaRPr lang="en-US"/>
        </a:p>
      </dgm:t>
    </dgm:pt>
    <dgm:pt modelId="{85D95732-D8FB-43B1-85F6-93B21C1AEED5}">
      <dgm:prSet/>
      <dgm:spPr/>
      <dgm:t>
        <a:bodyPr/>
        <a:lstStyle/>
        <a:p>
          <a:r>
            <a:rPr lang="en-US" b="1" i="0"/>
            <a:t>"Trained Immunity":</a:t>
          </a:r>
          <a:r>
            <a:rPr lang="en-US" b="0" i="0"/>
            <a:t> Vaccinations may prime the innate immune system to more effectively clear pathological proteins like </a:t>
          </a:r>
          <a:r>
            <a:rPr lang="en-US" b="1" i="0"/>
            <a:t>beta-amyloid plaques</a:t>
          </a:r>
          <a:r>
            <a:rPr lang="en-US" b="0" i="0"/>
            <a:t>.</a:t>
          </a:r>
          <a:endParaRPr lang="en-US"/>
        </a:p>
      </dgm:t>
    </dgm:pt>
    <dgm:pt modelId="{17594158-9E70-4CCB-A39C-1931AAE852CE}" type="parTrans" cxnId="{12DAA343-C108-4F99-B9F5-7F426FE16909}">
      <dgm:prSet/>
      <dgm:spPr/>
      <dgm:t>
        <a:bodyPr/>
        <a:lstStyle/>
        <a:p>
          <a:endParaRPr lang="en-US"/>
        </a:p>
      </dgm:t>
    </dgm:pt>
    <dgm:pt modelId="{2F9BF3B6-16E1-4D88-ABD6-004CA01BE17D}" type="sibTrans" cxnId="{12DAA343-C108-4F99-B9F5-7F426FE16909}">
      <dgm:prSet/>
      <dgm:spPr/>
      <dgm:t>
        <a:bodyPr/>
        <a:lstStyle/>
        <a:p>
          <a:endParaRPr lang="en-US"/>
        </a:p>
      </dgm:t>
    </dgm:pt>
    <dgm:pt modelId="{503ECAF9-7025-442A-9C39-C88F4DD06FF6}">
      <dgm:prSet/>
      <dgm:spPr/>
      <dgm:t>
        <a:bodyPr/>
        <a:lstStyle/>
        <a:p>
          <a:r>
            <a:rPr lang="en-US" b="1" i="0"/>
            <a:t>Vascular Protection:</a:t>
          </a:r>
          <a:r>
            <a:rPr lang="en-US" b="0" i="0"/>
            <a:t> By preventing infections that cause myocardial infarction and stroke, vaccines indirectly lower the risk of vascular dementia</a:t>
          </a:r>
          <a:endParaRPr lang="en-US"/>
        </a:p>
      </dgm:t>
    </dgm:pt>
    <dgm:pt modelId="{CBEEC100-56DE-4AAE-A674-219CC06E7280}" type="parTrans" cxnId="{569B1105-C54C-404D-AE64-4F550BF3EC97}">
      <dgm:prSet/>
      <dgm:spPr/>
      <dgm:t>
        <a:bodyPr/>
        <a:lstStyle/>
        <a:p>
          <a:endParaRPr lang="en-US"/>
        </a:p>
      </dgm:t>
    </dgm:pt>
    <dgm:pt modelId="{DA26BC11-9377-4432-88F9-59543DD6E3DE}" type="sibTrans" cxnId="{569B1105-C54C-404D-AE64-4F550BF3EC97}">
      <dgm:prSet/>
      <dgm:spPr/>
      <dgm:t>
        <a:bodyPr/>
        <a:lstStyle/>
        <a:p>
          <a:endParaRPr lang="en-US"/>
        </a:p>
      </dgm:t>
    </dgm:pt>
    <dgm:pt modelId="{BC2DDA14-62AC-43F7-B4F6-04EC3182F4F2}" type="pres">
      <dgm:prSet presAssocID="{578585F4-6C68-41F5-A89C-803EF97ED082}" presName="linear" presStyleCnt="0">
        <dgm:presLayoutVars>
          <dgm:animLvl val="lvl"/>
          <dgm:resizeHandles val="exact"/>
        </dgm:presLayoutVars>
      </dgm:prSet>
      <dgm:spPr/>
    </dgm:pt>
    <dgm:pt modelId="{0734DDCB-E677-4784-B146-4A729F3DCDB7}" type="pres">
      <dgm:prSet presAssocID="{E3CE0015-2933-47A9-8EA6-266592F455CE}" presName="parentText" presStyleLbl="node1" presStyleIdx="0" presStyleCnt="3">
        <dgm:presLayoutVars>
          <dgm:chMax val="0"/>
          <dgm:bulletEnabled val="1"/>
        </dgm:presLayoutVars>
      </dgm:prSet>
      <dgm:spPr/>
    </dgm:pt>
    <dgm:pt modelId="{F0BA6A63-1B7A-47EF-B318-E2CDFF3B2B78}" type="pres">
      <dgm:prSet presAssocID="{BEF5D594-CD30-4F4F-8394-94958D6BF763}" presName="spacer" presStyleCnt="0"/>
      <dgm:spPr/>
    </dgm:pt>
    <dgm:pt modelId="{8AACFEBE-AEA6-4305-9B7B-15C1CD1A017A}" type="pres">
      <dgm:prSet presAssocID="{85D95732-D8FB-43B1-85F6-93B21C1AEED5}" presName="parentText" presStyleLbl="node1" presStyleIdx="1" presStyleCnt="3">
        <dgm:presLayoutVars>
          <dgm:chMax val="0"/>
          <dgm:bulletEnabled val="1"/>
        </dgm:presLayoutVars>
      </dgm:prSet>
      <dgm:spPr/>
    </dgm:pt>
    <dgm:pt modelId="{B217C3E0-F0FB-405B-9802-EB28890529E9}" type="pres">
      <dgm:prSet presAssocID="{2F9BF3B6-16E1-4D88-ABD6-004CA01BE17D}" presName="spacer" presStyleCnt="0"/>
      <dgm:spPr/>
    </dgm:pt>
    <dgm:pt modelId="{7140FF71-9133-4FD6-8F25-295C4AB1A97C}" type="pres">
      <dgm:prSet presAssocID="{503ECAF9-7025-442A-9C39-C88F4DD06FF6}" presName="parentText" presStyleLbl="node1" presStyleIdx="2" presStyleCnt="3">
        <dgm:presLayoutVars>
          <dgm:chMax val="0"/>
          <dgm:bulletEnabled val="1"/>
        </dgm:presLayoutVars>
      </dgm:prSet>
      <dgm:spPr/>
    </dgm:pt>
  </dgm:ptLst>
  <dgm:cxnLst>
    <dgm:cxn modelId="{569B1105-C54C-404D-AE64-4F550BF3EC97}" srcId="{578585F4-6C68-41F5-A89C-803EF97ED082}" destId="{503ECAF9-7025-442A-9C39-C88F4DD06FF6}" srcOrd="2" destOrd="0" parTransId="{CBEEC100-56DE-4AAE-A674-219CC06E7280}" sibTransId="{DA26BC11-9377-4432-88F9-59543DD6E3DE}"/>
    <dgm:cxn modelId="{6184850C-C6EB-49D6-927B-8E9CFA2B5BC5}" type="presOf" srcId="{578585F4-6C68-41F5-A89C-803EF97ED082}" destId="{BC2DDA14-62AC-43F7-B4F6-04EC3182F4F2}" srcOrd="0" destOrd="0" presId="urn:microsoft.com/office/officeart/2005/8/layout/vList2"/>
    <dgm:cxn modelId="{CFB11218-699B-4801-80AC-D23AED31C819}" srcId="{578585F4-6C68-41F5-A89C-803EF97ED082}" destId="{E3CE0015-2933-47A9-8EA6-266592F455CE}" srcOrd="0" destOrd="0" parTransId="{33D6C4D5-6D4E-4048-AD53-AE31217505A8}" sibTransId="{BEF5D594-CD30-4F4F-8394-94958D6BF763}"/>
    <dgm:cxn modelId="{0B24D31F-1709-4481-9D55-781D1A0352F6}" type="presOf" srcId="{85D95732-D8FB-43B1-85F6-93B21C1AEED5}" destId="{8AACFEBE-AEA6-4305-9B7B-15C1CD1A017A}" srcOrd="0" destOrd="0" presId="urn:microsoft.com/office/officeart/2005/8/layout/vList2"/>
    <dgm:cxn modelId="{ABBF0A5D-6818-470A-BA17-894F8CFEEC52}" type="presOf" srcId="{E3CE0015-2933-47A9-8EA6-266592F455CE}" destId="{0734DDCB-E677-4784-B146-4A729F3DCDB7}" srcOrd="0" destOrd="0" presId="urn:microsoft.com/office/officeart/2005/8/layout/vList2"/>
    <dgm:cxn modelId="{12DAA343-C108-4F99-B9F5-7F426FE16909}" srcId="{578585F4-6C68-41F5-A89C-803EF97ED082}" destId="{85D95732-D8FB-43B1-85F6-93B21C1AEED5}" srcOrd="1" destOrd="0" parTransId="{17594158-9E70-4CCB-A39C-1931AAE852CE}" sibTransId="{2F9BF3B6-16E1-4D88-ABD6-004CA01BE17D}"/>
    <dgm:cxn modelId="{1D56B4C4-5F8A-4CBF-B822-1D04AC248E6E}" type="presOf" srcId="{503ECAF9-7025-442A-9C39-C88F4DD06FF6}" destId="{7140FF71-9133-4FD6-8F25-295C4AB1A97C}" srcOrd="0" destOrd="0" presId="urn:microsoft.com/office/officeart/2005/8/layout/vList2"/>
    <dgm:cxn modelId="{37FD8C5B-A225-4CA6-9F1E-E4E4003AA82D}" type="presParOf" srcId="{BC2DDA14-62AC-43F7-B4F6-04EC3182F4F2}" destId="{0734DDCB-E677-4784-B146-4A729F3DCDB7}" srcOrd="0" destOrd="0" presId="urn:microsoft.com/office/officeart/2005/8/layout/vList2"/>
    <dgm:cxn modelId="{A5C069C9-9F21-4A2F-BFBF-5BE57051779C}" type="presParOf" srcId="{BC2DDA14-62AC-43F7-B4F6-04EC3182F4F2}" destId="{F0BA6A63-1B7A-47EF-B318-E2CDFF3B2B78}" srcOrd="1" destOrd="0" presId="urn:microsoft.com/office/officeart/2005/8/layout/vList2"/>
    <dgm:cxn modelId="{2FDB466B-7341-402C-A18A-CF91F6E43879}" type="presParOf" srcId="{BC2DDA14-62AC-43F7-B4F6-04EC3182F4F2}" destId="{8AACFEBE-AEA6-4305-9B7B-15C1CD1A017A}" srcOrd="2" destOrd="0" presId="urn:microsoft.com/office/officeart/2005/8/layout/vList2"/>
    <dgm:cxn modelId="{95931977-7B40-49BB-9F12-28A6A2941B21}" type="presParOf" srcId="{BC2DDA14-62AC-43F7-B4F6-04EC3182F4F2}" destId="{B217C3E0-F0FB-405B-9802-EB28890529E9}" srcOrd="3" destOrd="0" presId="urn:microsoft.com/office/officeart/2005/8/layout/vList2"/>
    <dgm:cxn modelId="{B54312F7-6540-4930-9DE1-3A6A3FB1D4A1}" type="presParOf" srcId="{BC2DDA14-62AC-43F7-B4F6-04EC3182F4F2}" destId="{7140FF71-9133-4FD6-8F25-295C4AB1A97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B1E1A-8644-4845-82B1-592828BEC3C8}">
      <dsp:nvSpPr>
        <dsp:cNvPr id="0" name=""/>
        <dsp:cNvSpPr/>
      </dsp:nvSpPr>
      <dsp:spPr>
        <a:xfrm>
          <a:off x="0" y="553274"/>
          <a:ext cx="6496050" cy="155295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4166" tIns="354076" rIns="504166"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a:t>Trained in Alaska,</a:t>
          </a:r>
          <a:endParaRPr lang="en-US" sz="1700" kern="1200"/>
        </a:p>
        <a:p>
          <a:pPr marL="171450" lvl="1" indent="-171450" algn="l" defTabSz="755650">
            <a:lnSpc>
              <a:spcPct val="90000"/>
            </a:lnSpc>
            <a:spcBef>
              <a:spcPct val="0"/>
            </a:spcBef>
            <a:spcAft>
              <a:spcPct val="15000"/>
            </a:spcAft>
            <a:buChar char="•"/>
          </a:pPr>
          <a:r>
            <a:rPr lang="en-US" sz="1700" b="0" i="0" kern="1200" dirty="0"/>
            <a:t>Practiced in John Day, Ethiopia, and now Hillsboro </a:t>
          </a:r>
          <a:endParaRPr lang="en-US" sz="1700" kern="1200" dirty="0"/>
        </a:p>
        <a:p>
          <a:pPr marL="171450" lvl="1" indent="-171450" algn="l" defTabSz="755650">
            <a:lnSpc>
              <a:spcPct val="90000"/>
            </a:lnSpc>
            <a:spcBef>
              <a:spcPct val="0"/>
            </a:spcBef>
            <a:spcAft>
              <a:spcPct val="15000"/>
            </a:spcAft>
            <a:buChar char="•"/>
          </a:pPr>
          <a:r>
            <a:rPr lang="en-US" sz="1700" b="0" i="0" kern="1200"/>
            <a:t>Family medicine, clinic, inpatient, OB, and rural ER</a:t>
          </a:r>
          <a:endParaRPr lang="en-US" sz="1700" kern="1200"/>
        </a:p>
        <a:p>
          <a:pPr marL="171450" lvl="1" indent="-171450" algn="l" defTabSz="755650">
            <a:lnSpc>
              <a:spcPct val="90000"/>
            </a:lnSpc>
            <a:spcBef>
              <a:spcPct val="0"/>
            </a:spcBef>
            <a:spcAft>
              <a:spcPct val="15000"/>
            </a:spcAft>
            <a:buChar char="•"/>
          </a:pPr>
          <a:r>
            <a:rPr lang="en-US" sz="1700" b="0" i="0" kern="1200"/>
            <a:t>Passionate about full spectrum FM and rural care </a:t>
          </a:r>
          <a:endParaRPr lang="en-US" sz="1700" kern="1200"/>
        </a:p>
      </dsp:txBody>
      <dsp:txXfrm>
        <a:off x="0" y="553274"/>
        <a:ext cx="6496050" cy="1552950"/>
      </dsp:txXfrm>
    </dsp:sp>
    <dsp:sp modelId="{2E874A57-F172-4040-872E-99A43E0DA8D8}">
      <dsp:nvSpPr>
        <dsp:cNvPr id="0" name=""/>
        <dsp:cNvSpPr/>
      </dsp:nvSpPr>
      <dsp:spPr>
        <a:xfrm>
          <a:off x="324802" y="302354"/>
          <a:ext cx="4547235" cy="501840"/>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875" tIns="0" rIns="171875" bIns="0" numCol="1" spcCol="1270" anchor="ctr" anchorCtr="0">
          <a:noAutofit/>
        </a:bodyPr>
        <a:lstStyle/>
        <a:p>
          <a:pPr marL="0" lvl="0" indent="0" algn="l" defTabSz="755650">
            <a:lnSpc>
              <a:spcPct val="90000"/>
            </a:lnSpc>
            <a:spcBef>
              <a:spcPct val="0"/>
            </a:spcBef>
            <a:spcAft>
              <a:spcPct val="35000"/>
            </a:spcAft>
            <a:buNone/>
          </a:pPr>
          <a:r>
            <a:rPr lang="en-US" sz="1700" b="0" i="0" kern="1200" dirty="0"/>
            <a:t>Andrew Janssen, MD </a:t>
          </a:r>
          <a:endParaRPr lang="en-US" sz="1700" kern="1200" dirty="0"/>
        </a:p>
      </dsp:txBody>
      <dsp:txXfrm>
        <a:off x="349300" y="326852"/>
        <a:ext cx="4498239" cy="452844"/>
      </dsp:txXfrm>
    </dsp:sp>
    <dsp:sp modelId="{71345C77-EB30-44ED-AABD-EEDF1C9B1BF3}">
      <dsp:nvSpPr>
        <dsp:cNvPr id="0" name=""/>
        <dsp:cNvSpPr/>
      </dsp:nvSpPr>
      <dsp:spPr>
        <a:xfrm>
          <a:off x="0" y="2448945"/>
          <a:ext cx="6496050" cy="18207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4166" tIns="354076" rIns="504166"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a:t>Grew up in Yakima, WA</a:t>
          </a:r>
          <a:endParaRPr lang="en-US" sz="1700" kern="1200"/>
        </a:p>
        <a:p>
          <a:pPr marL="171450" lvl="1" indent="-171450" algn="l" defTabSz="755650">
            <a:lnSpc>
              <a:spcPct val="90000"/>
            </a:lnSpc>
            <a:spcBef>
              <a:spcPct val="0"/>
            </a:spcBef>
            <a:spcAft>
              <a:spcPct val="15000"/>
            </a:spcAft>
            <a:buChar char="•"/>
          </a:pPr>
          <a:r>
            <a:rPr lang="en-US" sz="1700" b="0" i="0" kern="1200" dirty="0"/>
            <a:t>Trained and practiced at OHSU, now in Newport </a:t>
          </a:r>
          <a:endParaRPr lang="en-US" sz="1700" kern="1200" dirty="0"/>
        </a:p>
        <a:p>
          <a:pPr marL="171450" lvl="1" indent="-171450" algn="l" defTabSz="755650">
            <a:lnSpc>
              <a:spcPct val="90000"/>
            </a:lnSpc>
            <a:spcBef>
              <a:spcPct val="0"/>
            </a:spcBef>
            <a:spcAft>
              <a:spcPct val="15000"/>
            </a:spcAft>
            <a:buChar char="•"/>
          </a:pPr>
          <a:r>
            <a:rPr lang="en-US" sz="1700" b="0" i="0" kern="1200"/>
            <a:t>Family medicine, clinic and inpatient </a:t>
          </a:r>
          <a:endParaRPr lang="en-US" sz="1700" kern="1200"/>
        </a:p>
        <a:p>
          <a:pPr marL="171450" lvl="1" indent="-171450" algn="l" defTabSz="755650">
            <a:lnSpc>
              <a:spcPct val="90000"/>
            </a:lnSpc>
            <a:spcBef>
              <a:spcPct val="0"/>
            </a:spcBef>
            <a:spcAft>
              <a:spcPct val="15000"/>
            </a:spcAft>
            <a:buChar char="•"/>
          </a:pPr>
          <a:r>
            <a:rPr lang="en-US" sz="1700" b="0" i="0" kern="1200" dirty="0"/>
            <a:t>Passionate about Latino health, working with underserved communities, resident education</a:t>
          </a:r>
          <a:endParaRPr lang="en-US" sz="1700" kern="1200" dirty="0"/>
        </a:p>
      </dsp:txBody>
      <dsp:txXfrm>
        <a:off x="0" y="2448945"/>
        <a:ext cx="6496050" cy="1820700"/>
      </dsp:txXfrm>
    </dsp:sp>
    <dsp:sp modelId="{2B35F11A-A813-4BF3-B882-0985337B5C84}">
      <dsp:nvSpPr>
        <dsp:cNvPr id="0" name=""/>
        <dsp:cNvSpPr/>
      </dsp:nvSpPr>
      <dsp:spPr>
        <a:xfrm>
          <a:off x="324802" y="2198025"/>
          <a:ext cx="4547235" cy="501840"/>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875" tIns="0" rIns="171875" bIns="0" numCol="1" spcCol="1270" anchor="ctr" anchorCtr="0">
          <a:noAutofit/>
        </a:bodyPr>
        <a:lstStyle/>
        <a:p>
          <a:pPr marL="0" lvl="0" indent="0" algn="l" defTabSz="755650">
            <a:lnSpc>
              <a:spcPct val="90000"/>
            </a:lnSpc>
            <a:spcBef>
              <a:spcPct val="0"/>
            </a:spcBef>
            <a:spcAft>
              <a:spcPct val="35000"/>
            </a:spcAft>
            <a:buNone/>
          </a:pPr>
          <a:r>
            <a:rPr lang="en-US" sz="1700" b="0" i="0" kern="1200"/>
            <a:t>Esteban Garza, MD </a:t>
          </a:r>
          <a:endParaRPr lang="en-US" sz="1700" kern="1200"/>
        </a:p>
      </dsp:txBody>
      <dsp:txXfrm>
        <a:off x="349300" y="2222523"/>
        <a:ext cx="4498239"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17CAF-3B50-48DB-B09E-0162D1286B9A}">
      <dsp:nvSpPr>
        <dsp:cNvPr id="0" name=""/>
        <dsp:cNvSpPr/>
      </dsp:nvSpPr>
      <dsp:spPr>
        <a:xfrm>
          <a:off x="938072" y="346520"/>
          <a:ext cx="1449518" cy="144951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A1EA78-85D4-4BA7-83EF-10303A2ED75F}">
      <dsp:nvSpPr>
        <dsp:cNvPr id="0" name=""/>
        <dsp:cNvSpPr/>
      </dsp:nvSpPr>
      <dsp:spPr>
        <a:xfrm>
          <a:off x="52256" y="2202756"/>
          <a:ext cx="3221151"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i="0" kern="1200" dirty="0"/>
            <a:t>The Paradigm Shift:</a:t>
          </a:r>
          <a:r>
            <a:rPr lang="en-US" sz="1500" b="0" i="0" kern="1200" dirty="0"/>
            <a:t> This guideline replaces the 2018 version, moving from a focus on "blood cholesterol" to "dyslipidemia".</a:t>
          </a:r>
          <a:endParaRPr lang="en-US" sz="1500" kern="1200" dirty="0"/>
        </a:p>
      </dsp:txBody>
      <dsp:txXfrm>
        <a:off x="52256" y="2202756"/>
        <a:ext cx="3221151" cy="855000"/>
      </dsp:txXfrm>
    </dsp:sp>
    <dsp:sp modelId="{5395F8BB-4922-4EE2-B14E-6E7F64B38B80}">
      <dsp:nvSpPr>
        <dsp:cNvPr id="0" name=""/>
        <dsp:cNvSpPr/>
      </dsp:nvSpPr>
      <dsp:spPr>
        <a:xfrm>
          <a:off x="4722925" y="346520"/>
          <a:ext cx="1449518" cy="144951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D332A3-A9F3-4A65-AFCC-468F664FE903}">
      <dsp:nvSpPr>
        <dsp:cNvPr id="0" name=""/>
        <dsp:cNvSpPr/>
      </dsp:nvSpPr>
      <dsp:spPr>
        <a:xfrm>
          <a:off x="3837109" y="2202756"/>
          <a:ext cx="3221151"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i="0" kern="1200" dirty="0"/>
            <a:t>Targeting "Lifelong Risk":</a:t>
          </a:r>
          <a:r>
            <a:rPr lang="en-US" sz="1500" b="0" i="0" kern="1200" dirty="0"/>
            <a:t> Reduce the lifelong burden of exposure to atherogenic lipoproteins </a:t>
          </a:r>
          <a:endParaRPr lang="en-US" sz="1500" kern="1200" dirty="0"/>
        </a:p>
      </dsp:txBody>
      <dsp:txXfrm>
        <a:off x="3837109" y="2202756"/>
        <a:ext cx="3221151" cy="855000"/>
      </dsp:txXfrm>
    </dsp:sp>
    <dsp:sp modelId="{6349373F-A0BB-42CC-B9A2-B105D33C3CD2}">
      <dsp:nvSpPr>
        <dsp:cNvPr id="0" name=""/>
        <dsp:cNvSpPr/>
      </dsp:nvSpPr>
      <dsp:spPr>
        <a:xfrm>
          <a:off x="8507778" y="346520"/>
          <a:ext cx="1449518" cy="144951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71D590-56B7-41A5-AD9C-EB1E506C6B49}">
      <dsp:nvSpPr>
        <dsp:cNvPr id="0" name=""/>
        <dsp:cNvSpPr/>
      </dsp:nvSpPr>
      <dsp:spPr>
        <a:xfrm>
          <a:off x="7621962" y="2202756"/>
          <a:ext cx="3221151"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i="0" kern="1200" dirty="0"/>
            <a:t>Need for Accuracy:</a:t>
          </a:r>
          <a:r>
            <a:rPr lang="en-US" sz="1300" b="0" i="0" kern="1200" dirty="0"/>
            <a:t> Replaces older risk calculators with more contemporary equations to reduce over-prediction of risk in the U.S. population</a:t>
          </a:r>
          <a:endParaRPr lang="en-US" sz="1300" kern="1200" dirty="0"/>
        </a:p>
      </dsp:txBody>
      <dsp:txXfrm>
        <a:off x="7621962" y="2202756"/>
        <a:ext cx="3221151" cy="855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616D5-9FDE-4637-9155-C565F5AAC1C2}">
      <dsp:nvSpPr>
        <dsp:cNvPr id="0" name=""/>
        <dsp:cNvSpPr/>
      </dsp:nvSpPr>
      <dsp:spPr>
        <a:xfrm>
          <a:off x="0" y="0"/>
          <a:ext cx="4491989" cy="1050194"/>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Safety Status</a:t>
          </a:r>
          <a:r>
            <a:rPr lang="en-US" sz="1300" b="0" i="0" kern="1200"/>
            <a:t>: The preponderance of evidence indicates social media is </a:t>
          </a:r>
          <a:r>
            <a:rPr lang="en-US" sz="1300" b="1" i="0" kern="1200"/>
            <a:t>not safe</a:t>
          </a:r>
          <a:r>
            <a:rPr lang="en-US" sz="1300" b="0" i="0" kern="1200"/>
            <a:t> for adolescents as currently designed.</a:t>
          </a:r>
          <a:endParaRPr lang="en-US" sz="1300" kern="1200"/>
        </a:p>
      </dsp:txBody>
      <dsp:txXfrm>
        <a:off x="30759" y="30759"/>
        <a:ext cx="3270006" cy="988676"/>
      </dsp:txXfrm>
    </dsp:sp>
    <dsp:sp modelId="{1B7D4195-FADB-472B-97F7-7C2A4B367305}">
      <dsp:nvSpPr>
        <dsp:cNvPr id="0" name=""/>
        <dsp:cNvSpPr/>
      </dsp:nvSpPr>
      <dsp:spPr>
        <a:xfrm>
          <a:off x="376204" y="1241139"/>
          <a:ext cx="4491989" cy="1050194"/>
        </a:xfrm>
        <a:prstGeom prst="roundRect">
          <a:avLst>
            <a:gd name="adj" fmla="val 10000"/>
          </a:avLst>
        </a:prstGeom>
        <a:solidFill>
          <a:schemeClr val="accent5">
            <a:hueOff val="2079079"/>
            <a:satOff val="-1338"/>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Clinical Goal</a:t>
          </a:r>
          <a:r>
            <a:rPr lang="en-US" sz="1300" b="0" i="0" kern="1200"/>
            <a:t>: Primary care should advocate for </a:t>
          </a:r>
          <a:r>
            <a:rPr lang="en-US" sz="1300" b="1" i="0" kern="1200"/>
            <a:t>delaying account creation until age 16</a:t>
          </a:r>
          <a:r>
            <a:rPr lang="en-US" sz="1300" b="0" i="0" kern="1200"/>
            <a:t>.</a:t>
          </a:r>
          <a:endParaRPr lang="en-US" sz="1300" kern="1200"/>
        </a:p>
      </dsp:txBody>
      <dsp:txXfrm>
        <a:off x="406963" y="1271898"/>
        <a:ext cx="3371640" cy="988676"/>
      </dsp:txXfrm>
    </dsp:sp>
    <dsp:sp modelId="{CEE6E499-C983-40A6-A0A5-4624BA086F46}">
      <dsp:nvSpPr>
        <dsp:cNvPr id="0" name=""/>
        <dsp:cNvSpPr/>
      </dsp:nvSpPr>
      <dsp:spPr>
        <a:xfrm>
          <a:off x="746793" y="2482278"/>
          <a:ext cx="4491989" cy="1050194"/>
        </a:xfrm>
        <a:prstGeom prst="roundRect">
          <a:avLst>
            <a:gd name="adj" fmla="val 10000"/>
          </a:avLst>
        </a:prstGeom>
        <a:solidFill>
          <a:schemeClr val="accent5">
            <a:hueOff val="4158159"/>
            <a:satOff val="-2675"/>
            <a:lumOff val="18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The "Collective Action Trap"</a:t>
          </a:r>
          <a:r>
            <a:rPr lang="en-US" sz="1300" b="0" i="0" kern="1200"/>
            <a:t>: It is difficult for one teen to quit if all peers remain online; doctors can encourage parent groups to coordinate "waiting" together.</a:t>
          </a:r>
          <a:endParaRPr lang="en-US" sz="1300" kern="1200"/>
        </a:p>
      </dsp:txBody>
      <dsp:txXfrm>
        <a:off x="777552" y="2513037"/>
        <a:ext cx="3377255" cy="988676"/>
      </dsp:txXfrm>
    </dsp:sp>
    <dsp:sp modelId="{A50CF656-AFD0-4A3E-9D93-0C22D7F5F9E1}">
      <dsp:nvSpPr>
        <dsp:cNvPr id="0" name=""/>
        <dsp:cNvSpPr/>
      </dsp:nvSpPr>
      <dsp:spPr>
        <a:xfrm>
          <a:off x="1122997" y="3723418"/>
          <a:ext cx="4491989" cy="1050194"/>
        </a:xfrm>
        <a:prstGeom prst="roundRect">
          <a:avLst>
            <a:gd name="adj" fmla="val 10000"/>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Key Modifiable Risk</a:t>
          </a:r>
          <a:r>
            <a:rPr lang="en-US" sz="1300" b="0" i="0" kern="1200"/>
            <a:t>: Addressing social media is a critical intervention for improving adolescent sleep, which is a major driver of mental health outcomes</a:t>
          </a:r>
          <a:endParaRPr lang="en-US" sz="1300" kern="1200"/>
        </a:p>
      </dsp:txBody>
      <dsp:txXfrm>
        <a:off x="1153756" y="3754177"/>
        <a:ext cx="3371640" cy="988676"/>
      </dsp:txXfrm>
    </dsp:sp>
    <dsp:sp modelId="{57711743-8715-456E-A7DF-FB2B1EA75FA8}">
      <dsp:nvSpPr>
        <dsp:cNvPr id="0" name=""/>
        <dsp:cNvSpPr/>
      </dsp:nvSpPr>
      <dsp:spPr>
        <a:xfrm>
          <a:off x="3809362" y="804353"/>
          <a:ext cx="682626" cy="682626"/>
        </a:xfrm>
        <a:prstGeom prst="downArrow">
          <a:avLst>
            <a:gd name="adj1" fmla="val 55000"/>
            <a:gd name="adj2" fmla="val 45000"/>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962953" y="804353"/>
        <a:ext cx="375444" cy="513676"/>
      </dsp:txXfrm>
    </dsp:sp>
    <dsp:sp modelId="{C28F02D5-7833-4D79-8143-F13232B33F5F}">
      <dsp:nvSpPr>
        <dsp:cNvPr id="0" name=""/>
        <dsp:cNvSpPr/>
      </dsp:nvSpPr>
      <dsp:spPr>
        <a:xfrm>
          <a:off x="4185567" y="2045493"/>
          <a:ext cx="682626" cy="682626"/>
        </a:xfrm>
        <a:prstGeom prst="downArrow">
          <a:avLst>
            <a:gd name="adj1" fmla="val 55000"/>
            <a:gd name="adj2" fmla="val 45000"/>
          </a:avLst>
        </a:prstGeom>
        <a:solidFill>
          <a:schemeClr val="accent5">
            <a:tint val="40000"/>
            <a:alpha val="90000"/>
            <a:hueOff val="3014507"/>
            <a:satOff val="29"/>
            <a:lumOff val="232"/>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339158" y="2045493"/>
        <a:ext cx="375444" cy="513676"/>
      </dsp:txXfrm>
    </dsp:sp>
    <dsp:sp modelId="{0E131A7A-1D49-4587-B240-47436CAA9084}">
      <dsp:nvSpPr>
        <dsp:cNvPr id="0" name=""/>
        <dsp:cNvSpPr/>
      </dsp:nvSpPr>
      <dsp:spPr>
        <a:xfrm>
          <a:off x="4556156" y="3286632"/>
          <a:ext cx="682626" cy="682626"/>
        </a:xfrm>
        <a:prstGeom prst="downArrow">
          <a:avLst>
            <a:gd name="adj1" fmla="val 55000"/>
            <a:gd name="adj2" fmla="val 45000"/>
          </a:avLst>
        </a:prstGeom>
        <a:solidFill>
          <a:schemeClr val="accent5">
            <a:tint val="40000"/>
            <a:alpha val="90000"/>
            <a:hueOff val="6029015"/>
            <a:satOff val="58"/>
            <a:lumOff val="463"/>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709747" y="3286632"/>
        <a:ext cx="375444" cy="5136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9AB78-D1DE-40C2-9F67-9E7B05C6B80C}">
      <dsp:nvSpPr>
        <dsp:cNvPr id="0" name=""/>
        <dsp:cNvSpPr/>
      </dsp:nvSpPr>
      <dsp:spPr>
        <a:xfrm>
          <a:off x="302957" y="1533"/>
          <a:ext cx="2385272" cy="1431163"/>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Natural disasters</a:t>
          </a:r>
          <a:endParaRPr lang="en-US" sz="2100" kern="1200"/>
        </a:p>
      </dsp:txBody>
      <dsp:txXfrm>
        <a:off x="302957" y="1533"/>
        <a:ext cx="2385272" cy="1431163"/>
      </dsp:txXfrm>
    </dsp:sp>
    <dsp:sp modelId="{4EF4A168-0929-4736-9B13-130A7EF86215}">
      <dsp:nvSpPr>
        <dsp:cNvPr id="0" name=""/>
        <dsp:cNvSpPr/>
      </dsp:nvSpPr>
      <dsp:spPr>
        <a:xfrm>
          <a:off x="2926757" y="1533"/>
          <a:ext cx="2385272" cy="1431163"/>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Food assistance</a:t>
          </a:r>
          <a:endParaRPr lang="en-US" sz="2100" kern="1200"/>
        </a:p>
      </dsp:txBody>
      <dsp:txXfrm>
        <a:off x="2926757" y="1533"/>
        <a:ext cx="2385272" cy="1431163"/>
      </dsp:txXfrm>
    </dsp:sp>
    <dsp:sp modelId="{C88E8F4E-2925-4409-8D9D-1E5B8E179288}">
      <dsp:nvSpPr>
        <dsp:cNvPr id="0" name=""/>
        <dsp:cNvSpPr/>
      </dsp:nvSpPr>
      <dsp:spPr>
        <a:xfrm>
          <a:off x="302957" y="1671224"/>
          <a:ext cx="2385272" cy="1431163"/>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Global Alliance for Vaccines and Immunizations (GAVI)</a:t>
          </a:r>
          <a:endParaRPr lang="en-US" sz="2100" kern="1200"/>
        </a:p>
      </dsp:txBody>
      <dsp:txXfrm>
        <a:off x="302957" y="1671224"/>
        <a:ext cx="2385272" cy="1431163"/>
      </dsp:txXfrm>
    </dsp:sp>
    <dsp:sp modelId="{5998D801-E3CB-4162-A75E-01041DF91DB1}">
      <dsp:nvSpPr>
        <dsp:cNvPr id="0" name=""/>
        <dsp:cNvSpPr/>
      </dsp:nvSpPr>
      <dsp:spPr>
        <a:xfrm>
          <a:off x="2926757" y="1671224"/>
          <a:ext cx="2385272" cy="1431163"/>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President’s Malaria Initiative (PMI)</a:t>
          </a:r>
          <a:endParaRPr lang="en-US" sz="2100" kern="1200"/>
        </a:p>
      </dsp:txBody>
      <dsp:txXfrm>
        <a:off x="2926757" y="1671224"/>
        <a:ext cx="2385272" cy="1431163"/>
      </dsp:txXfrm>
    </dsp:sp>
    <dsp:sp modelId="{0B01092A-2481-4804-AAD2-DE1AE11E013A}">
      <dsp:nvSpPr>
        <dsp:cNvPr id="0" name=""/>
        <dsp:cNvSpPr/>
      </dsp:nvSpPr>
      <dsp:spPr>
        <a:xfrm>
          <a:off x="1614857" y="3340915"/>
          <a:ext cx="2385272" cy="1431163"/>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President’s Emergency Plan for AIDS Relief (PEPFAR)</a:t>
          </a:r>
          <a:endParaRPr lang="en-US" sz="2100" kern="1200"/>
        </a:p>
      </dsp:txBody>
      <dsp:txXfrm>
        <a:off x="1614857" y="3340915"/>
        <a:ext cx="2385272" cy="14311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ACF09-8DF4-4047-BB16-9D4CC4D4C8F3}">
      <dsp:nvSpPr>
        <dsp:cNvPr id="0" name=""/>
        <dsp:cNvSpPr/>
      </dsp:nvSpPr>
      <dsp:spPr>
        <a:xfrm>
          <a:off x="0" y="3593351"/>
          <a:ext cx="5614987" cy="117941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0" kern="1200"/>
            <a:t>Primary Care Strategy:</a:t>
          </a:r>
          <a:r>
            <a:rPr lang="en-US" sz="1600" b="0" i="0" kern="1200"/>
            <a:t> Target a fasting glucose of </a:t>
          </a:r>
          <a:r>
            <a:rPr lang="en-US" sz="1600" b="1" i="0" kern="1200"/>
            <a:t>&lt;100 mg/dL</a:t>
          </a:r>
          <a:r>
            <a:rPr lang="en-US" sz="1600" b="0" i="0" kern="1200"/>
            <a:t> (and ideally </a:t>
          </a:r>
          <a:r>
            <a:rPr lang="en-US" sz="1600" b="1" i="0" kern="1200"/>
            <a:t>≤97 mg/dL</a:t>
          </a:r>
          <a:r>
            <a:rPr lang="en-US" sz="1600" b="0" i="0" kern="1200"/>
            <a:t>) as a clear, measurable endpoint for lifestyle counseling and management</a:t>
          </a:r>
          <a:endParaRPr lang="en-US" sz="1600" kern="1200"/>
        </a:p>
      </dsp:txBody>
      <dsp:txXfrm>
        <a:off x="0" y="3593351"/>
        <a:ext cx="5614987" cy="1179418"/>
      </dsp:txXfrm>
    </dsp:sp>
    <dsp:sp modelId="{1BD63907-1BC2-4CBA-A997-48E0F51A4725}">
      <dsp:nvSpPr>
        <dsp:cNvPr id="0" name=""/>
        <dsp:cNvSpPr/>
      </dsp:nvSpPr>
      <dsp:spPr>
        <a:xfrm rot="10800000">
          <a:off x="0" y="1797097"/>
          <a:ext cx="5614987" cy="1813944"/>
        </a:xfrm>
        <a:prstGeom prst="upArrowCallou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0" kern="1200"/>
            <a:t>New Therapeutic Target:</a:t>
          </a:r>
          <a:r>
            <a:rPr lang="en-US" sz="1600" b="0" i="0" kern="1200"/>
            <a:t> Normalizing blood sugar in prediabetes should be treated with the same clinical priority as normalizing blood pressure in hypertension or LDL in hypercholesterolemia.</a:t>
          </a:r>
          <a:endParaRPr lang="en-US" sz="1600" kern="1200"/>
        </a:p>
      </dsp:txBody>
      <dsp:txXfrm rot="10800000">
        <a:off x="0" y="1797097"/>
        <a:ext cx="5614987" cy="1178646"/>
      </dsp:txXfrm>
    </dsp:sp>
    <dsp:sp modelId="{7D90DFA2-15DB-479E-A2EE-8E689F977EA7}">
      <dsp:nvSpPr>
        <dsp:cNvPr id="0" name=""/>
        <dsp:cNvSpPr/>
      </dsp:nvSpPr>
      <dsp:spPr>
        <a:xfrm rot="10800000">
          <a:off x="0" y="843"/>
          <a:ext cx="5614987" cy="1813944"/>
        </a:xfrm>
        <a:prstGeom prst="upArrowCallou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0" kern="1200"/>
            <a:t>Shift the Goalpost:</a:t>
          </a:r>
          <a:r>
            <a:rPr lang="en-US" sz="1600" b="0" i="0" kern="1200"/>
            <a:t> Treatment for prediabetes should move beyond merely "preventing diabetes" to </a:t>
          </a:r>
          <a:r>
            <a:rPr lang="en-US" sz="1600" b="1" i="0" kern="1200"/>
            <a:t>actively pursuing remission</a:t>
          </a:r>
          <a:r>
            <a:rPr lang="en-US" sz="1600" b="0" i="0" kern="1200"/>
            <a:t> to normoglycaemia.</a:t>
          </a:r>
          <a:endParaRPr lang="en-US" sz="1600" kern="1200"/>
        </a:p>
      </dsp:txBody>
      <dsp:txXfrm rot="10800000">
        <a:off x="0" y="843"/>
        <a:ext cx="5614987" cy="1178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1B696-806D-4616-A602-07F819749BBA}">
      <dsp:nvSpPr>
        <dsp:cNvPr id="0" name=""/>
        <dsp:cNvSpPr/>
      </dsp:nvSpPr>
      <dsp:spPr>
        <a:xfrm>
          <a:off x="0" y="76589"/>
          <a:ext cx="6496050" cy="83537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Watching for relevant articles throughout the year.</a:t>
          </a:r>
          <a:endParaRPr lang="en-US" sz="2100" kern="1200"/>
        </a:p>
      </dsp:txBody>
      <dsp:txXfrm>
        <a:off x="40780" y="117369"/>
        <a:ext cx="6414490" cy="753819"/>
      </dsp:txXfrm>
    </dsp:sp>
    <dsp:sp modelId="{8A48A81F-6965-4456-A971-8E81A6CDD391}">
      <dsp:nvSpPr>
        <dsp:cNvPr id="0" name=""/>
        <dsp:cNvSpPr/>
      </dsp:nvSpPr>
      <dsp:spPr>
        <a:xfrm>
          <a:off x="0" y="972449"/>
          <a:ext cx="6496050" cy="835379"/>
        </a:xfrm>
        <a:prstGeom prst="roundRect">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Searching NEJM, JAMA, BMJ, and the Lancet for large, impactful studies.</a:t>
          </a:r>
          <a:endParaRPr lang="en-US" sz="2100" kern="1200"/>
        </a:p>
      </dsp:txBody>
      <dsp:txXfrm>
        <a:off x="40780" y="1013229"/>
        <a:ext cx="6414490" cy="753819"/>
      </dsp:txXfrm>
    </dsp:sp>
    <dsp:sp modelId="{5550F755-89CD-4BCA-8316-01F99515B99B}">
      <dsp:nvSpPr>
        <dsp:cNvPr id="0" name=""/>
        <dsp:cNvSpPr/>
      </dsp:nvSpPr>
      <dsp:spPr>
        <a:xfrm>
          <a:off x="0" y="1868309"/>
          <a:ext cx="6496050" cy="835379"/>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Attempted AI search for primary care articles by citation.</a:t>
          </a:r>
          <a:endParaRPr lang="en-US" sz="2100" kern="1200"/>
        </a:p>
      </dsp:txBody>
      <dsp:txXfrm>
        <a:off x="40780" y="1909089"/>
        <a:ext cx="6414490" cy="753819"/>
      </dsp:txXfrm>
    </dsp:sp>
    <dsp:sp modelId="{F345C344-D6F8-4C6D-8AC4-4CBD14097682}">
      <dsp:nvSpPr>
        <dsp:cNvPr id="0" name=""/>
        <dsp:cNvSpPr/>
      </dsp:nvSpPr>
      <dsp:spPr>
        <a:xfrm>
          <a:off x="0" y="2764170"/>
          <a:ext cx="6496050" cy="835379"/>
        </a:xfrm>
        <a:prstGeom prst="roundRect">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Scopus search</a:t>
          </a:r>
          <a:endParaRPr lang="en-US" sz="2100" kern="1200"/>
        </a:p>
      </dsp:txBody>
      <dsp:txXfrm>
        <a:off x="40780" y="2804950"/>
        <a:ext cx="6414490" cy="753819"/>
      </dsp:txXfrm>
    </dsp:sp>
    <dsp:sp modelId="{1EE5CC1E-2591-4DEC-8FB5-118584D6DE5E}">
      <dsp:nvSpPr>
        <dsp:cNvPr id="0" name=""/>
        <dsp:cNvSpPr/>
      </dsp:nvSpPr>
      <dsp:spPr>
        <a:xfrm>
          <a:off x="0" y="3660030"/>
          <a:ext cx="6496050" cy="835379"/>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Personal interest</a:t>
          </a:r>
          <a:endParaRPr lang="en-US" sz="2100" kern="1200"/>
        </a:p>
      </dsp:txBody>
      <dsp:txXfrm>
        <a:off x="40780" y="3700810"/>
        <a:ext cx="6414490" cy="753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BAF86-5518-48FF-99C9-91F0117C453A}">
      <dsp:nvSpPr>
        <dsp:cNvPr id="0" name=""/>
        <dsp:cNvSpPr/>
      </dsp:nvSpPr>
      <dsp:spPr>
        <a:xfrm>
          <a:off x="727941" y="161460"/>
          <a:ext cx="4159104" cy="4159104"/>
        </a:xfrm>
        <a:prstGeom prst="circularArrow">
          <a:avLst>
            <a:gd name="adj1" fmla="val 4668"/>
            <a:gd name="adj2" fmla="val 272909"/>
            <a:gd name="adj3" fmla="val 13031514"/>
            <a:gd name="adj4" fmla="val 17895932"/>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FC8F87-7584-44D4-9098-D0AD379BEC39}">
      <dsp:nvSpPr>
        <dsp:cNvPr id="0" name=""/>
        <dsp:cNvSpPr/>
      </dsp:nvSpPr>
      <dsp:spPr>
        <a:xfrm>
          <a:off x="1494222" y="236776"/>
          <a:ext cx="2626541" cy="131327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Formulated clinical questions using the </a:t>
          </a:r>
          <a:r>
            <a:rPr lang="en-US" sz="1400" b="1" i="0" kern="1200"/>
            <a:t>PICO</a:t>
          </a:r>
          <a:r>
            <a:rPr lang="en-US" sz="1400" b="0" i="0" kern="1200"/>
            <a:t> (Patient, Intervention, Comparator, Outcome) format.</a:t>
          </a:r>
          <a:endParaRPr lang="en-US" sz="1400" kern="1200"/>
        </a:p>
      </dsp:txBody>
      <dsp:txXfrm>
        <a:off x="1558331" y="300885"/>
        <a:ext cx="2498323" cy="1185052"/>
      </dsp:txXfrm>
    </dsp:sp>
    <dsp:sp modelId="{178B6D93-7EBB-4842-BC3C-E81AC44C358F}">
      <dsp:nvSpPr>
        <dsp:cNvPr id="0" name=""/>
        <dsp:cNvSpPr/>
      </dsp:nvSpPr>
      <dsp:spPr>
        <a:xfrm>
          <a:off x="2987617" y="1730171"/>
          <a:ext cx="2626541" cy="131327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Literature search conducted through September 2024 across Medline, EMBASE, and Cochrane databases.</a:t>
          </a:r>
          <a:endParaRPr lang="en-US" sz="1400" kern="1200"/>
        </a:p>
      </dsp:txBody>
      <dsp:txXfrm>
        <a:off x="3051726" y="1794280"/>
        <a:ext cx="2498323" cy="1185052"/>
      </dsp:txXfrm>
    </dsp:sp>
    <dsp:sp modelId="{AB51CC4B-9415-45DF-9317-D767819FCA2B}">
      <dsp:nvSpPr>
        <dsp:cNvPr id="0" name=""/>
        <dsp:cNvSpPr/>
      </dsp:nvSpPr>
      <dsp:spPr>
        <a:xfrm>
          <a:off x="1494222" y="3223565"/>
          <a:ext cx="2626541" cy="131327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t>Panel Composition:</a:t>
          </a:r>
          <a:r>
            <a:rPr lang="en-US" sz="1400" b="0" i="0" kern="1200"/>
            <a:t> 17 experts (including primary care, ID, and pharmacists) and 4 patient representatives.</a:t>
          </a:r>
          <a:endParaRPr lang="en-US" sz="1400" kern="1200"/>
        </a:p>
      </dsp:txBody>
      <dsp:txXfrm>
        <a:off x="1558331" y="3287674"/>
        <a:ext cx="2498323" cy="1185052"/>
      </dsp:txXfrm>
    </dsp:sp>
    <dsp:sp modelId="{0C9F3F90-AB17-4BC2-A013-FD26A8B25BB1}">
      <dsp:nvSpPr>
        <dsp:cNvPr id="0" name=""/>
        <dsp:cNvSpPr/>
      </dsp:nvSpPr>
      <dsp:spPr>
        <a:xfrm>
          <a:off x="827" y="1730171"/>
          <a:ext cx="2626541" cy="131327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t>Focus:</a:t>
          </a:r>
          <a:r>
            <a:rPr lang="en-US" sz="1400" b="0" i="0" kern="1200"/>
            <a:t> Evaluation of empiric antibiotic selection, parenteral-to-oral switch, and treatment duration</a:t>
          </a:r>
          <a:endParaRPr lang="en-US" sz="1400" kern="1200"/>
        </a:p>
      </dsp:txBody>
      <dsp:txXfrm>
        <a:off x="64936" y="1794280"/>
        <a:ext cx="2498323" cy="1185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AB570-043E-4AD8-A4CE-8C0B11096E3F}">
      <dsp:nvSpPr>
        <dsp:cNvPr id="0" name=""/>
        <dsp:cNvSpPr/>
      </dsp:nvSpPr>
      <dsp:spPr>
        <a:xfrm>
          <a:off x="126074" y="-376008"/>
          <a:ext cx="4596484" cy="291876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5D2C29-0352-4AD9-A079-34F811C8EF8D}">
      <dsp:nvSpPr>
        <dsp:cNvPr id="0" name=""/>
        <dsp:cNvSpPr/>
      </dsp:nvSpPr>
      <dsp:spPr>
        <a:xfrm>
          <a:off x="636795" y="109176"/>
          <a:ext cx="4596484" cy="2918767"/>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a:t>Comorbidities ≠ Complicated:</a:t>
          </a:r>
          <a:r>
            <a:rPr lang="en-US" sz="2100" b="0" i="0" kern="1200"/>
            <a:t> Patients with </a:t>
          </a:r>
          <a:r>
            <a:rPr lang="en-US" sz="2100" b="1" i="0" kern="1200"/>
            <a:t>diabetes</a:t>
          </a:r>
          <a:r>
            <a:rPr lang="en-US" sz="2100" b="0" i="0" kern="1200"/>
            <a:t>, immunocompromise, or stable urologic abnormalities (e.g., BPH, cystocele) are </a:t>
          </a:r>
          <a:r>
            <a:rPr lang="en-US" sz="2100" b="1" i="0" kern="1200"/>
            <a:t>no longer automatically classified as cUTI</a:t>
          </a:r>
          <a:r>
            <a:rPr lang="en-US" sz="2100" b="0" i="0" kern="1200"/>
            <a:t> if they are not systemically ill.</a:t>
          </a:r>
          <a:endParaRPr lang="en-US" sz="2100" kern="1200"/>
        </a:p>
      </dsp:txBody>
      <dsp:txXfrm>
        <a:off x="722283" y="194664"/>
        <a:ext cx="4425508" cy="2747791"/>
      </dsp:txXfrm>
    </dsp:sp>
    <dsp:sp modelId="{4227A1DC-E349-4A37-B712-B0F55A9DCC4D}">
      <dsp:nvSpPr>
        <dsp:cNvPr id="0" name=""/>
        <dsp:cNvSpPr/>
      </dsp:nvSpPr>
      <dsp:spPr>
        <a:xfrm>
          <a:off x="5772773" y="-417192"/>
          <a:ext cx="4596484" cy="291876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FBC9A-7D08-492B-9E81-67337BBAB7F5}">
      <dsp:nvSpPr>
        <dsp:cNvPr id="0" name=""/>
        <dsp:cNvSpPr/>
      </dsp:nvSpPr>
      <dsp:spPr>
        <a:xfrm>
          <a:off x="6283494" y="67992"/>
          <a:ext cx="4596484" cy="2918767"/>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a:t>The Male UTI Shift:</a:t>
          </a:r>
          <a:r>
            <a:rPr lang="en-US" sz="2100" b="0" i="0" kern="1200"/>
            <a:t> Men can now be diagnosed with uUTI if the infection is localized to the bladder, though clinicians must still exclude prostatitis, which requires longer therapy.</a:t>
          </a:r>
          <a:endParaRPr lang="en-US" sz="2100" kern="1200"/>
        </a:p>
      </dsp:txBody>
      <dsp:txXfrm>
        <a:off x="6368982" y="153480"/>
        <a:ext cx="4425508" cy="2747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A8ED6-61D6-4DFB-AF35-AD236E078D35}">
      <dsp:nvSpPr>
        <dsp:cNvPr id="0" name=""/>
        <dsp:cNvSpPr/>
      </dsp:nvSpPr>
      <dsp:spPr>
        <a:xfrm>
          <a:off x="0"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DDCA0-548E-4F64-9D33-64FDC6DD963D}">
      <dsp:nvSpPr>
        <dsp:cNvPr id="0" name=""/>
        <dsp:cNvSpPr/>
      </dsp:nvSpPr>
      <dsp:spPr>
        <a:xfrm>
          <a:off x="340480"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Resistance Thresholds:</a:t>
          </a:r>
          <a:r>
            <a:rPr lang="en-US" sz="1800" b="0" i="0" kern="1200" dirty="0"/>
            <a:t>  2010 recommendations</a:t>
          </a:r>
          <a:r>
            <a:rPr lang="en-US" sz="1800" b="0" i="0" kern="1200" dirty="0">
              <a:sym typeface="Wingdings" pitchFamily="2" charset="2"/>
            </a:rPr>
            <a:t> </a:t>
          </a:r>
          <a:r>
            <a:rPr lang="en-US" sz="1800" b="0" i="0" kern="1200" dirty="0"/>
            <a:t>avoid certain drugs if local resistance exceeds 10–20% </a:t>
          </a:r>
          <a:endParaRPr lang="en-US" sz="1800" kern="1200" dirty="0"/>
        </a:p>
      </dsp:txBody>
      <dsp:txXfrm>
        <a:off x="397472" y="947936"/>
        <a:ext cx="2950338" cy="1831860"/>
      </dsp:txXfrm>
    </dsp:sp>
    <dsp:sp modelId="{CB651C8D-96BE-4C36-989C-AA487EF87F4F}">
      <dsp:nvSpPr>
        <dsp:cNvPr id="0" name=""/>
        <dsp:cNvSpPr/>
      </dsp:nvSpPr>
      <dsp:spPr>
        <a:xfrm>
          <a:off x="3745283"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07605-B122-4DE2-A2BC-6D9340BF0A6E}">
      <dsp:nvSpPr>
        <dsp:cNvPr id="0" name=""/>
        <dsp:cNvSpPr/>
      </dsp:nvSpPr>
      <dsp:spPr>
        <a:xfrm>
          <a:off x="4085763"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Current Resistance Rates:</a:t>
          </a:r>
          <a:r>
            <a:rPr lang="en-US" sz="1800" b="0" i="0" kern="1200" dirty="0"/>
            <a:t> surpassed 20% for </a:t>
          </a:r>
          <a:r>
            <a:rPr lang="en-US" sz="1800" b="1" i="0" kern="1200" dirty="0"/>
            <a:t>FQs, TMP-SMX, and nitrofurantoin</a:t>
          </a:r>
          <a:r>
            <a:rPr lang="en-US" sz="1800" b="0" i="0" kern="1200" dirty="0"/>
            <a:t>.</a:t>
          </a:r>
          <a:endParaRPr lang="en-US" sz="1800" kern="1200" dirty="0"/>
        </a:p>
      </dsp:txBody>
      <dsp:txXfrm>
        <a:off x="4142755" y="947936"/>
        <a:ext cx="2950338" cy="1831860"/>
      </dsp:txXfrm>
    </dsp:sp>
    <dsp:sp modelId="{0A6944BD-9073-4F4C-9AA3-BA10C30EF8DB}">
      <dsp:nvSpPr>
        <dsp:cNvPr id="0" name=""/>
        <dsp:cNvSpPr/>
      </dsp:nvSpPr>
      <dsp:spPr>
        <a:xfrm>
          <a:off x="7490566"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6C76F-986D-4FDD-AD36-9C61E694EDF4}">
      <dsp:nvSpPr>
        <dsp:cNvPr id="0" name=""/>
        <dsp:cNvSpPr/>
      </dsp:nvSpPr>
      <dsp:spPr>
        <a:xfrm>
          <a:off x="7831047"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No formal recommendations were made </a:t>
          </a:r>
          <a:r>
            <a:rPr lang="en-US" sz="1800" b="0" i="0" kern="1200" dirty="0"/>
            <a:t>for oral empiric therapy based on the panel’s GRADE review</a:t>
          </a:r>
          <a:r>
            <a:rPr lang="en-US" sz="1900" b="0" i="0" kern="1200" dirty="0"/>
            <a:t>.</a:t>
          </a:r>
          <a:endParaRPr lang="en-US" sz="1900" kern="1200" dirty="0"/>
        </a:p>
      </dsp:txBody>
      <dsp:txXfrm>
        <a:off x="7888039" y="947936"/>
        <a:ext cx="2950338" cy="18318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3E00C-2A39-4A33-BE38-19E7EFA85545}">
      <dsp:nvSpPr>
        <dsp:cNvPr id="0" name=""/>
        <dsp:cNvSpPr/>
      </dsp:nvSpPr>
      <dsp:spPr>
        <a:xfrm>
          <a:off x="0" y="0"/>
          <a:ext cx="3447363" cy="3404277"/>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23" tIns="0" rIns="340523" bIns="330200" numCol="1" spcCol="1270" anchor="t" anchorCtr="0">
          <a:noAutofit/>
        </a:bodyPr>
        <a:lstStyle/>
        <a:p>
          <a:pPr marL="0" lvl="0" indent="0" algn="l" defTabSz="844550">
            <a:lnSpc>
              <a:spcPct val="90000"/>
            </a:lnSpc>
            <a:spcBef>
              <a:spcPct val="0"/>
            </a:spcBef>
            <a:spcAft>
              <a:spcPct val="35000"/>
            </a:spcAft>
            <a:buNone/>
          </a:pPr>
          <a:r>
            <a:rPr lang="en-US" sz="1900" b="1" kern="1200" dirty="0"/>
            <a:t>- </a:t>
          </a:r>
          <a:r>
            <a:rPr lang="en-US" sz="1900" b="1" kern="1200" dirty="0" err="1"/>
            <a:t>uUTI</a:t>
          </a:r>
          <a:r>
            <a:rPr lang="en-US" sz="1900" b="1" kern="1200" dirty="0"/>
            <a:t>: </a:t>
          </a:r>
          <a:r>
            <a:rPr lang="en-US" sz="1900" kern="1200" dirty="0"/>
            <a:t>infection confined to bladder in afebrile individuals </a:t>
          </a:r>
        </a:p>
        <a:p>
          <a:pPr marL="0" lvl="0" indent="0" algn="l" defTabSz="844550">
            <a:lnSpc>
              <a:spcPct val="90000"/>
            </a:lnSpc>
            <a:spcBef>
              <a:spcPct val="0"/>
            </a:spcBef>
            <a:spcAft>
              <a:spcPct val="35000"/>
            </a:spcAft>
            <a:buNone/>
          </a:pPr>
          <a:r>
            <a:rPr lang="en-US" sz="1900" b="1" kern="1200" dirty="0"/>
            <a:t>- </a:t>
          </a:r>
          <a:r>
            <a:rPr lang="en-US" sz="1900" b="1" kern="1200" dirty="0" err="1"/>
            <a:t>cUTI</a:t>
          </a:r>
          <a:r>
            <a:rPr lang="en-US" sz="1900" b="1" kern="1200" dirty="0"/>
            <a:t>: </a:t>
          </a:r>
          <a:r>
            <a:rPr lang="en-US" sz="1900" kern="1200" dirty="0"/>
            <a:t>infection beyond the bladder in men and women </a:t>
          </a:r>
        </a:p>
      </dsp:txBody>
      <dsp:txXfrm>
        <a:off x="0" y="1361710"/>
        <a:ext cx="3447363" cy="2042566"/>
      </dsp:txXfrm>
    </dsp:sp>
    <dsp:sp modelId="{005654E2-8CCD-46DC-A183-7104A6C8299B}">
      <dsp:nvSpPr>
        <dsp:cNvPr id="0" name=""/>
        <dsp:cNvSpPr/>
      </dsp:nvSpPr>
      <dsp:spPr>
        <a:xfrm>
          <a:off x="851" y="0"/>
          <a:ext cx="3447363" cy="136171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23" tIns="165100" rIns="340523"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1" y="0"/>
        <a:ext cx="3447363" cy="1361710"/>
      </dsp:txXfrm>
    </dsp:sp>
    <dsp:sp modelId="{5FF2E84B-6929-48DF-9F39-EED0FB89BB4F}">
      <dsp:nvSpPr>
        <dsp:cNvPr id="0" name=""/>
        <dsp:cNvSpPr/>
      </dsp:nvSpPr>
      <dsp:spPr>
        <a:xfrm>
          <a:off x="3724003" y="0"/>
          <a:ext cx="3447363" cy="3404277"/>
        </a:xfrm>
        <a:prstGeom prst="rect">
          <a:avLst/>
        </a:prstGeom>
        <a:solidFill>
          <a:schemeClr val="accent2">
            <a:hueOff val="677407"/>
            <a:satOff val="-3316"/>
            <a:lumOff val="1862"/>
            <a:alphaOff val="0"/>
          </a:schemeClr>
        </a:solidFill>
        <a:ln w="19050" cap="rnd" cmpd="sng" algn="ctr">
          <a:solidFill>
            <a:schemeClr val="accent2">
              <a:hueOff val="677407"/>
              <a:satOff val="-3316"/>
              <a:lumOff val="1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23" tIns="0" rIns="340523" bIns="330200" numCol="1" spcCol="1270" anchor="t" anchorCtr="0">
          <a:noAutofit/>
        </a:bodyPr>
        <a:lstStyle/>
        <a:p>
          <a:pPr marL="0" lvl="0" indent="0" algn="l" defTabSz="800100">
            <a:lnSpc>
              <a:spcPct val="90000"/>
            </a:lnSpc>
            <a:spcBef>
              <a:spcPct val="0"/>
            </a:spcBef>
            <a:spcAft>
              <a:spcPct val="35000"/>
            </a:spcAft>
            <a:buNone/>
          </a:pPr>
          <a:r>
            <a:rPr lang="en-US" sz="1800" b="1" kern="1200" dirty="0"/>
            <a:t>Systemic Assessment Focus: </a:t>
          </a:r>
          <a:r>
            <a:rPr lang="en-US" sz="1800" kern="1200" dirty="0"/>
            <a:t>Define complicated vs uncomplicated by </a:t>
          </a:r>
          <a:r>
            <a:rPr lang="en-US" sz="1800" b="1" kern="1200" dirty="0"/>
            <a:t>vital signs/systemic symptoms</a:t>
          </a:r>
          <a:r>
            <a:rPr lang="en-US" sz="1800" kern="1200" dirty="0"/>
            <a:t>—and prioritize </a:t>
          </a:r>
          <a:r>
            <a:rPr lang="en-US" sz="1800" b="1" kern="1200" dirty="0"/>
            <a:t>symptom resolution</a:t>
          </a:r>
          <a:r>
            <a:rPr lang="en-US" sz="1800" kern="1200" dirty="0"/>
            <a:t> over follow-up cultures.</a:t>
          </a:r>
        </a:p>
      </dsp:txBody>
      <dsp:txXfrm>
        <a:off x="3724003" y="1361710"/>
        <a:ext cx="3447363" cy="2042566"/>
      </dsp:txXfrm>
    </dsp:sp>
    <dsp:sp modelId="{910948D4-9431-4CE6-8F83-D29ED6918BF7}">
      <dsp:nvSpPr>
        <dsp:cNvPr id="0" name=""/>
        <dsp:cNvSpPr/>
      </dsp:nvSpPr>
      <dsp:spPr>
        <a:xfrm>
          <a:off x="3724003" y="0"/>
          <a:ext cx="3447363" cy="136171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23" tIns="165100" rIns="340523"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24003" y="0"/>
        <a:ext cx="3447363" cy="1361710"/>
      </dsp:txXfrm>
    </dsp:sp>
    <dsp:sp modelId="{6C436BBB-15D6-4727-BF62-1D65913F7486}">
      <dsp:nvSpPr>
        <dsp:cNvPr id="0" name=""/>
        <dsp:cNvSpPr/>
      </dsp:nvSpPr>
      <dsp:spPr>
        <a:xfrm>
          <a:off x="7447155" y="0"/>
          <a:ext cx="3447363" cy="3404277"/>
        </a:xfrm>
        <a:prstGeom prst="rect">
          <a:avLst/>
        </a:prstGeom>
        <a:solidFill>
          <a:schemeClr val="accent2">
            <a:hueOff val="1354814"/>
            <a:satOff val="-6632"/>
            <a:lumOff val="3725"/>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523" tIns="0" rIns="340523" bIns="330200" numCol="1" spcCol="1270" anchor="t" anchorCtr="0">
          <a:noAutofit/>
        </a:bodyPr>
        <a:lstStyle/>
        <a:p>
          <a:pPr marL="0" lvl="0" indent="0" algn="l" defTabSz="1155700">
            <a:lnSpc>
              <a:spcPct val="90000"/>
            </a:lnSpc>
            <a:spcBef>
              <a:spcPct val="0"/>
            </a:spcBef>
            <a:spcAft>
              <a:spcPct val="35000"/>
            </a:spcAft>
            <a:buNone/>
          </a:pPr>
          <a:r>
            <a:rPr lang="en-US" sz="2600" b="1" i="0" kern="1200" dirty="0"/>
            <a:t>Evidence-Based Empiricism:</a:t>
          </a:r>
          <a:r>
            <a:rPr lang="en-US" sz="2600" b="0" i="0" kern="1200" dirty="0"/>
            <a:t> Look at your </a:t>
          </a:r>
          <a:r>
            <a:rPr lang="en-US" sz="2600" b="0" i="0" kern="1200" dirty="0" err="1"/>
            <a:t>Biogram</a:t>
          </a:r>
          <a:r>
            <a:rPr lang="en-US" sz="2600" b="0" i="0" kern="1200" dirty="0"/>
            <a:t>! </a:t>
          </a:r>
          <a:endParaRPr lang="en-US" sz="2600" kern="1200" dirty="0"/>
        </a:p>
      </dsp:txBody>
      <dsp:txXfrm>
        <a:off x="7447155" y="1361710"/>
        <a:ext cx="3447363" cy="2042566"/>
      </dsp:txXfrm>
    </dsp:sp>
    <dsp:sp modelId="{B5B97034-0A6F-4B8D-B534-1F935AEC93E9}">
      <dsp:nvSpPr>
        <dsp:cNvPr id="0" name=""/>
        <dsp:cNvSpPr/>
      </dsp:nvSpPr>
      <dsp:spPr>
        <a:xfrm>
          <a:off x="7447155" y="0"/>
          <a:ext cx="3447363" cy="136171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0523" tIns="165100" rIns="340523"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47155" y="0"/>
        <a:ext cx="3447363" cy="13617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4D4B3-BAD1-496A-BB28-53CB53D01A29}">
      <dsp:nvSpPr>
        <dsp:cNvPr id="0" name=""/>
        <dsp:cNvSpPr/>
      </dsp:nvSpPr>
      <dsp:spPr>
        <a:xfrm>
          <a:off x="0"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4B7090-4256-460E-ABC9-E16D2484DA78}">
      <dsp:nvSpPr>
        <dsp:cNvPr id="0" name=""/>
        <dsp:cNvSpPr/>
      </dsp:nvSpPr>
      <dsp:spPr>
        <a:xfrm>
          <a:off x="340480"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FIT is Validated</a:t>
          </a:r>
          <a:r>
            <a:rPr lang="en-US" sz="1900" b="0" i="0" kern="1200" dirty="0"/>
            <a:t>: </a:t>
          </a:r>
          <a:r>
            <a:rPr lang="en-US" sz="1900" kern="1200" dirty="0"/>
            <a:t>FIT-based screening is as effective as colonoscopy for reducing CRC deaths over 10 years.</a:t>
          </a:r>
        </a:p>
      </dsp:txBody>
      <dsp:txXfrm>
        <a:off x="397472" y="947936"/>
        <a:ext cx="2950338" cy="1831860"/>
      </dsp:txXfrm>
    </dsp:sp>
    <dsp:sp modelId="{E2AD3E4B-DE15-4B05-92D5-97E20909F761}">
      <dsp:nvSpPr>
        <dsp:cNvPr id="0" name=""/>
        <dsp:cNvSpPr/>
      </dsp:nvSpPr>
      <dsp:spPr>
        <a:xfrm>
          <a:off x="3745283"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36A49-2219-4FA4-AE9C-2DBE88FD4334}">
      <dsp:nvSpPr>
        <dsp:cNvPr id="0" name=""/>
        <dsp:cNvSpPr/>
      </dsp:nvSpPr>
      <dsp:spPr>
        <a:xfrm>
          <a:off x="4085763"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Patient Preference Matters</a:t>
          </a:r>
          <a:r>
            <a:rPr lang="en-US" sz="1900" b="0" i="0" kern="1200" dirty="0"/>
            <a:t>: </a:t>
          </a:r>
          <a:r>
            <a:rPr lang="en-US" sz="1900" kern="1200" dirty="0"/>
            <a:t>Higher uptake with FIT—less invasive tests improve participation.</a:t>
          </a:r>
        </a:p>
      </dsp:txBody>
      <dsp:txXfrm>
        <a:off x="4142755" y="947936"/>
        <a:ext cx="2950338" cy="1831860"/>
      </dsp:txXfrm>
    </dsp:sp>
    <dsp:sp modelId="{EBEA7849-0C74-4683-B951-11FF43980D16}">
      <dsp:nvSpPr>
        <dsp:cNvPr id="0" name=""/>
        <dsp:cNvSpPr/>
      </dsp:nvSpPr>
      <dsp:spPr>
        <a:xfrm>
          <a:off x="7490566"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3E71CA-194E-4553-9820-4D51D3F9CC62}">
      <dsp:nvSpPr>
        <dsp:cNvPr id="0" name=""/>
        <dsp:cNvSpPr/>
      </dsp:nvSpPr>
      <dsp:spPr>
        <a:xfrm>
          <a:off x="7831047"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Programmatic Focus</a:t>
          </a:r>
          <a:r>
            <a:rPr lang="en-US" sz="1900" b="0" i="0" kern="1200" dirty="0"/>
            <a:t>: </a:t>
          </a:r>
          <a:r>
            <a:rPr lang="en-US" sz="1900" kern="1200" dirty="0"/>
            <a:t>Supports organized, population-based screening over opportunistic case-finding.</a:t>
          </a:r>
        </a:p>
      </dsp:txBody>
      <dsp:txXfrm>
        <a:off x="7888039" y="947936"/>
        <a:ext cx="2950338" cy="18318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79E7F-DBFD-4BBF-8C1D-6CF9B61ADA1F}">
      <dsp:nvSpPr>
        <dsp:cNvPr id="0" name=""/>
        <dsp:cNvSpPr/>
      </dsp:nvSpPr>
      <dsp:spPr>
        <a:xfrm>
          <a:off x="0" y="2759444"/>
          <a:ext cx="6496050" cy="181049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i="0" kern="1200"/>
            <a:t>This is likely due to </a:t>
          </a:r>
          <a:r>
            <a:rPr lang="en-US" sz="2300" b="1" i="0" kern="1200"/>
            <a:t>reverse causation</a:t>
          </a:r>
          <a:r>
            <a:rPr lang="en-US" sz="2300" b="0" i="0" kern="1200"/>
            <a:t> and methodological limits:</a:t>
          </a:r>
          <a:endParaRPr lang="en-US" sz="2300" kern="1200"/>
        </a:p>
      </dsp:txBody>
      <dsp:txXfrm>
        <a:off x="0" y="2759444"/>
        <a:ext cx="6496050" cy="977666"/>
      </dsp:txXfrm>
    </dsp:sp>
    <dsp:sp modelId="{205AD5C5-F19A-4998-BAF5-C5764C918EBC}">
      <dsp:nvSpPr>
        <dsp:cNvPr id="0" name=""/>
        <dsp:cNvSpPr/>
      </dsp:nvSpPr>
      <dsp:spPr>
        <a:xfrm>
          <a:off x="3171" y="3700901"/>
          <a:ext cx="2163235" cy="832827"/>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a:t>Follow-up was only 3 months, whereas dementia takes years to develop.</a:t>
          </a:r>
          <a:endParaRPr lang="en-US" sz="1100" kern="1200"/>
        </a:p>
      </dsp:txBody>
      <dsp:txXfrm>
        <a:off x="3171" y="3700901"/>
        <a:ext cx="2163235" cy="832827"/>
      </dsp:txXfrm>
    </dsp:sp>
    <dsp:sp modelId="{903FD096-D79F-42F4-9329-CA673B6604B6}">
      <dsp:nvSpPr>
        <dsp:cNvPr id="0" name=""/>
        <dsp:cNvSpPr/>
      </dsp:nvSpPr>
      <dsp:spPr>
        <a:xfrm>
          <a:off x="2166407" y="3700901"/>
          <a:ext cx="2163235" cy="832827"/>
        </a:xfrm>
        <a:prstGeom prst="rect">
          <a:avLst/>
        </a:prstGeom>
        <a:solidFill>
          <a:schemeClr val="accent2">
            <a:tint val="40000"/>
            <a:alpha val="90000"/>
            <a:hueOff val="814885"/>
            <a:satOff val="-2356"/>
            <a:lumOff val="-50"/>
            <a:alphaOff val="0"/>
          </a:schemeClr>
        </a:solidFill>
        <a:ln w="9525" cap="rnd" cmpd="sng" algn="ctr">
          <a:solidFill>
            <a:schemeClr val="accent2">
              <a:tint val="40000"/>
              <a:alpha val="90000"/>
              <a:hueOff val="814885"/>
              <a:satOff val="-2356"/>
              <a:lumOff val="-5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a:t>Vaccination may have occurred in individuals already experiencing early post-COVID cognitive decline (Long COVID).</a:t>
          </a:r>
          <a:endParaRPr lang="en-US" sz="1100" kern="1200"/>
        </a:p>
      </dsp:txBody>
      <dsp:txXfrm>
        <a:off x="2166407" y="3700901"/>
        <a:ext cx="2163235" cy="832827"/>
      </dsp:txXfrm>
    </dsp:sp>
    <dsp:sp modelId="{C76972AE-54FE-4324-8A00-382AA7149E9D}">
      <dsp:nvSpPr>
        <dsp:cNvPr id="0" name=""/>
        <dsp:cNvSpPr/>
      </dsp:nvSpPr>
      <dsp:spPr>
        <a:xfrm>
          <a:off x="4329642" y="3700901"/>
          <a:ext cx="2163235" cy="832827"/>
        </a:xfrm>
        <a:prstGeom prst="rect">
          <a:avLst/>
        </a:prstGeom>
        <a:solidFill>
          <a:schemeClr val="accent2">
            <a:tint val="40000"/>
            <a:alpha val="90000"/>
            <a:hueOff val="1629769"/>
            <a:satOff val="-4713"/>
            <a:lumOff val="-100"/>
            <a:alphaOff val="0"/>
          </a:schemeClr>
        </a:solidFill>
        <a:ln w="9525" cap="rnd" cmpd="sng" algn="ctr">
          <a:solidFill>
            <a:schemeClr val="accent2">
              <a:tint val="40000"/>
              <a:alpha val="90000"/>
              <a:hueOff val="1629769"/>
              <a:satOff val="-4713"/>
              <a:lumOff val="-10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a:t>Long-term studies are still required to determine the true cognitive impact of COVID-19 vaccines.</a:t>
          </a:r>
          <a:endParaRPr lang="en-US" sz="1100" kern="1200"/>
        </a:p>
      </dsp:txBody>
      <dsp:txXfrm>
        <a:off x="4329642" y="3700901"/>
        <a:ext cx="2163235" cy="832827"/>
      </dsp:txXfrm>
    </dsp:sp>
    <dsp:sp modelId="{C55BE5FB-00FF-4E74-9966-F82A890AB78B}">
      <dsp:nvSpPr>
        <dsp:cNvPr id="0" name=""/>
        <dsp:cNvSpPr/>
      </dsp:nvSpPr>
      <dsp:spPr>
        <a:xfrm rot="10800000">
          <a:off x="0" y="2061"/>
          <a:ext cx="6496050" cy="2784539"/>
        </a:xfrm>
        <a:prstGeom prst="upArrowCallou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i="0" kern="1200"/>
            <a:t>The Finding:</a:t>
          </a:r>
          <a:r>
            <a:rPr lang="en-US" sz="2300" b="0" i="0" kern="1200"/>
            <a:t> One large study suggested a </a:t>
          </a:r>
          <a:r>
            <a:rPr lang="en-US" sz="2300" b="1" i="0" kern="1200"/>
            <a:t>two-fold increase</a:t>
          </a:r>
          <a:r>
            <a:rPr lang="en-US" sz="2300" b="0" i="0" kern="1200"/>
            <a:t> in MCI risk shortly after COVID-19 vaccination.</a:t>
          </a:r>
          <a:endParaRPr lang="en-US" sz="2300" kern="1200"/>
        </a:p>
      </dsp:txBody>
      <dsp:txXfrm rot="10800000">
        <a:off x="0" y="2061"/>
        <a:ext cx="6496050" cy="1809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4DDCB-E677-4784-B146-4A729F3DCDB7}">
      <dsp:nvSpPr>
        <dsp:cNvPr id="0" name=""/>
        <dsp:cNvSpPr/>
      </dsp:nvSpPr>
      <dsp:spPr>
        <a:xfrm>
          <a:off x="0" y="87299"/>
          <a:ext cx="6496050" cy="14274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t>Reduced Inflammation:</a:t>
          </a:r>
          <a:r>
            <a:rPr lang="en-US" sz="2000" b="0" i="0" kern="1200" dirty="0"/>
            <a:t> Vaccines prevent systemic infections that trigger the neuroinflammation known to accelerate neurodegeneration.</a:t>
          </a:r>
          <a:endParaRPr lang="en-US" sz="2000" kern="1200" dirty="0"/>
        </a:p>
      </dsp:txBody>
      <dsp:txXfrm>
        <a:off x="69680" y="156979"/>
        <a:ext cx="6356690" cy="1288040"/>
      </dsp:txXfrm>
    </dsp:sp>
    <dsp:sp modelId="{8AACFEBE-AEA6-4305-9B7B-15C1CD1A017A}">
      <dsp:nvSpPr>
        <dsp:cNvPr id="0" name=""/>
        <dsp:cNvSpPr/>
      </dsp:nvSpPr>
      <dsp:spPr>
        <a:xfrm>
          <a:off x="0" y="1572300"/>
          <a:ext cx="6496050" cy="1427400"/>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"Trained Immunity":</a:t>
          </a:r>
          <a:r>
            <a:rPr lang="en-US" sz="2000" b="0" i="0" kern="1200"/>
            <a:t> Vaccinations may prime the innate immune system to more effectively clear pathological proteins like </a:t>
          </a:r>
          <a:r>
            <a:rPr lang="en-US" sz="2000" b="1" i="0" kern="1200"/>
            <a:t>beta-amyloid plaques</a:t>
          </a:r>
          <a:r>
            <a:rPr lang="en-US" sz="2000" b="0" i="0" kern="1200"/>
            <a:t>.</a:t>
          </a:r>
          <a:endParaRPr lang="en-US" sz="2000" kern="1200"/>
        </a:p>
      </dsp:txBody>
      <dsp:txXfrm>
        <a:off x="69680" y="1641980"/>
        <a:ext cx="6356690" cy="1288040"/>
      </dsp:txXfrm>
    </dsp:sp>
    <dsp:sp modelId="{7140FF71-9133-4FD6-8F25-295C4AB1A97C}">
      <dsp:nvSpPr>
        <dsp:cNvPr id="0" name=""/>
        <dsp:cNvSpPr/>
      </dsp:nvSpPr>
      <dsp:spPr>
        <a:xfrm>
          <a:off x="0" y="3057300"/>
          <a:ext cx="6496050" cy="142740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Vascular Protection:</a:t>
          </a:r>
          <a:r>
            <a:rPr lang="en-US" sz="2000" b="0" i="0" kern="1200"/>
            <a:t> By preventing infections that cause myocardial infarction and stroke, vaccines indirectly lower the risk of vascular dementia</a:t>
          </a:r>
          <a:endParaRPr lang="en-US" sz="2000" kern="1200"/>
        </a:p>
      </dsp:txBody>
      <dsp:txXfrm>
        <a:off x="69680" y="3126980"/>
        <a:ext cx="6356690" cy="12880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9T23:57:14.55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9T23:57:34.95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CF8D1-572A-4AE9-96C6-720864786678}"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88240-76E0-4984-8768-4A61B3E6C471}" type="slidenum">
              <a:rPr lang="en-US" smtClean="0"/>
              <a:t>‹#›</a:t>
            </a:fld>
            <a:endParaRPr lang="en-US"/>
          </a:p>
        </p:txBody>
      </p:sp>
    </p:spTree>
    <p:extLst>
      <p:ext uri="{BB962C8B-B14F-4D97-AF65-F5344CB8AC3E}">
        <p14:creationId xmlns:p14="http://schemas.microsoft.com/office/powerpoint/2010/main" val="342950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1</a:t>
            </a:fld>
            <a:endParaRPr lang="en-US"/>
          </a:p>
        </p:txBody>
      </p:sp>
    </p:spTree>
    <p:extLst>
      <p:ext uri="{BB962C8B-B14F-4D97-AF65-F5344CB8AC3E}">
        <p14:creationId xmlns:p14="http://schemas.microsoft.com/office/powerpoint/2010/main" val="79006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37</a:t>
            </a:fld>
            <a:endParaRPr lang="en-US"/>
          </a:p>
        </p:txBody>
      </p:sp>
    </p:spTree>
    <p:extLst>
      <p:ext uri="{BB962C8B-B14F-4D97-AF65-F5344CB8AC3E}">
        <p14:creationId xmlns:p14="http://schemas.microsoft.com/office/powerpoint/2010/main" val="57603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Table 1: The "Bottom Line" Results</a:t>
            </a:r>
            <a:endParaRPr lang="en-US" dirty="0">
              <a:effectLst/>
            </a:endParaRPr>
          </a:p>
          <a:p>
            <a:r>
              <a:rPr lang="en-US" dirty="0">
                <a:effectLst/>
              </a:rPr>
              <a:t>This table compares the two groups (those invited to get a </a:t>
            </a:r>
            <a:r>
              <a:rPr lang="en-US" b="1" dirty="0">
                <a:effectLst/>
              </a:rPr>
              <a:t>colonoscopy</a:t>
            </a:r>
            <a:r>
              <a:rPr lang="en-US" dirty="0">
                <a:effectLst/>
              </a:rPr>
              <a:t> vs. those invited to do a </a:t>
            </a:r>
            <a:r>
              <a:rPr lang="en-US" b="1" dirty="0">
                <a:effectLst/>
              </a:rPr>
              <a:t>FIT stool test</a:t>
            </a:r>
            <a:r>
              <a:rPr lang="en-US" dirty="0">
                <a:effectLst/>
              </a:rPr>
              <a:t> every two years) to see if one was better at preventing death or cancer.</a:t>
            </a:r>
          </a:p>
          <a:p>
            <a:pPr algn="l">
              <a:buFont typeface="Arial" panose="020B0604020202020204" pitchFamily="34" charset="0"/>
              <a:buChar char="•"/>
            </a:pPr>
            <a:r>
              <a:rPr lang="en-US" b="1" i="0" dirty="0">
                <a:solidFill>
                  <a:srgbClr val="303030"/>
                </a:solidFill>
                <a:effectLst/>
                <a:latin typeface="Google Sans Text"/>
              </a:rPr>
              <a:t>Colorectal Cancer Deaths:</a:t>
            </a:r>
            <a:r>
              <a:rPr lang="en-US" b="0" i="0" dirty="0">
                <a:solidFill>
                  <a:srgbClr val="303030"/>
                </a:solidFill>
                <a:effectLst/>
                <a:latin typeface="Google Sans Text"/>
              </a:rPr>
              <a:t> Out of tens of thousands of people, only </a:t>
            </a:r>
            <a:r>
              <a:rPr lang="en-US" b="1" i="0" dirty="0">
                <a:solidFill>
                  <a:srgbClr val="303030"/>
                </a:solidFill>
                <a:effectLst/>
                <a:latin typeface="Google Sans Text"/>
              </a:rPr>
              <a:t>0.22%</a:t>
            </a:r>
            <a:r>
              <a:rPr lang="en-US" b="0" i="0" dirty="0">
                <a:solidFill>
                  <a:srgbClr val="303030"/>
                </a:solidFill>
                <a:effectLst/>
                <a:latin typeface="Google Sans Text"/>
              </a:rPr>
              <a:t> in the colonoscopy group died of colon cancer compared to </a:t>
            </a:r>
            <a:r>
              <a:rPr lang="en-US" b="1" i="0" dirty="0">
                <a:solidFill>
                  <a:srgbClr val="303030"/>
                </a:solidFill>
                <a:effectLst/>
                <a:latin typeface="Google Sans Text"/>
              </a:rPr>
              <a:t>0.24%</a:t>
            </a:r>
            <a:r>
              <a:rPr lang="en-US" b="0" i="0" dirty="0">
                <a:solidFill>
                  <a:srgbClr val="303030"/>
                </a:solidFill>
                <a:effectLst/>
                <a:latin typeface="Google Sans Text"/>
              </a:rPr>
              <a:t> in the FIT group. This tiny difference was small enough to prove that </a:t>
            </a:r>
            <a:r>
              <a:rPr lang="en-US" b="1" i="0" dirty="0">
                <a:solidFill>
                  <a:srgbClr val="303030"/>
                </a:solidFill>
                <a:effectLst/>
                <a:latin typeface="Google Sans Text"/>
              </a:rPr>
              <a:t>FIT is "non-inferior" (essentially just as good)</a:t>
            </a:r>
            <a:r>
              <a:rPr lang="en-US" b="0" i="0" dirty="0">
                <a:solidFill>
                  <a:srgbClr val="303030"/>
                </a:solidFill>
                <a:effectLst/>
                <a:latin typeface="Google Sans Text"/>
              </a:rPr>
              <a:t> as colonoscopy for saving lives.</a:t>
            </a:r>
          </a:p>
          <a:p>
            <a:pPr algn="l">
              <a:buFont typeface="Arial" panose="020B0604020202020204" pitchFamily="34" charset="0"/>
              <a:buChar char="•"/>
            </a:pPr>
            <a:r>
              <a:rPr lang="en-US" b="1" i="0" dirty="0">
                <a:solidFill>
                  <a:srgbClr val="303030"/>
                </a:solidFill>
                <a:effectLst/>
                <a:latin typeface="Google Sans Text"/>
              </a:rPr>
              <a:t>Cancer Incidence:</a:t>
            </a:r>
            <a:r>
              <a:rPr lang="en-US" b="0" i="0" dirty="0">
                <a:solidFill>
                  <a:srgbClr val="303030"/>
                </a:solidFill>
                <a:effectLst/>
                <a:latin typeface="Google Sans Text"/>
              </a:rPr>
              <a:t> The rate of actually </a:t>
            </a:r>
            <a:r>
              <a:rPr lang="en-US" b="0" i="1" dirty="0">
                <a:solidFill>
                  <a:srgbClr val="303030"/>
                </a:solidFill>
                <a:effectLst/>
                <a:latin typeface="Google Sans Text"/>
              </a:rPr>
              <a:t>getting</a:t>
            </a:r>
            <a:r>
              <a:rPr lang="en-US" b="0" i="0" dirty="0">
                <a:solidFill>
                  <a:srgbClr val="303030"/>
                </a:solidFill>
                <a:effectLst/>
                <a:latin typeface="Google Sans Text"/>
              </a:rPr>
              <a:t> cancer was also nearly identical: </a:t>
            </a:r>
            <a:r>
              <a:rPr lang="en-US" b="1" i="0" dirty="0">
                <a:solidFill>
                  <a:srgbClr val="303030"/>
                </a:solidFill>
                <a:effectLst/>
                <a:latin typeface="Google Sans Text"/>
              </a:rPr>
              <a:t>1.13%</a:t>
            </a:r>
            <a:r>
              <a:rPr lang="en-US" b="0" i="0" dirty="0">
                <a:solidFill>
                  <a:srgbClr val="303030"/>
                </a:solidFill>
                <a:effectLst/>
                <a:latin typeface="Google Sans Text"/>
              </a:rPr>
              <a:t> for colonoscopy vs. </a:t>
            </a:r>
            <a:r>
              <a:rPr lang="en-US" b="1" i="0" dirty="0">
                <a:solidFill>
                  <a:srgbClr val="303030"/>
                </a:solidFill>
                <a:effectLst/>
                <a:latin typeface="Google Sans Text"/>
              </a:rPr>
              <a:t>1.22%</a:t>
            </a:r>
            <a:r>
              <a:rPr lang="en-US" b="0" i="0" dirty="0">
                <a:solidFill>
                  <a:srgbClr val="303030"/>
                </a:solidFill>
                <a:effectLst/>
                <a:latin typeface="Google Sans Text"/>
              </a:rPr>
              <a:t> for FIT.</a:t>
            </a:r>
          </a:p>
          <a:p>
            <a:pPr algn="l">
              <a:buFont typeface="Arial" panose="020B0604020202020204" pitchFamily="34" charset="0"/>
              <a:buChar char="•"/>
            </a:pPr>
            <a:r>
              <a:rPr lang="en-US" b="1" i="0" dirty="0">
                <a:solidFill>
                  <a:srgbClr val="303030"/>
                </a:solidFill>
                <a:effectLst/>
                <a:latin typeface="Google Sans Text"/>
              </a:rPr>
              <a:t>All-Cause Mortality:</a:t>
            </a:r>
            <a:r>
              <a:rPr lang="en-US" b="0" i="0" dirty="0">
                <a:solidFill>
                  <a:srgbClr val="303030"/>
                </a:solidFill>
                <a:effectLst/>
                <a:latin typeface="Google Sans Text"/>
              </a:rPr>
              <a:t> The researchers even checked if one group lived longer in general; again, the numbers were virtually the same (</a:t>
            </a:r>
            <a:r>
              <a:rPr lang="en-US" b="1" i="0" dirty="0">
                <a:solidFill>
                  <a:srgbClr val="303030"/>
                </a:solidFill>
                <a:effectLst/>
                <a:latin typeface="Google Sans Text"/>
              </a:rPr>
              <a:t>7.64% vs. 7.68%</a:t>
            </a:r>
            <a:r>
              <a:rPr lang="en-US" b="0" i="0" dirty="0">
                <a:solidFill>
                  <a:srgbClr val="303030"/>
                </a:solidFill>
                <a:effectLst/>
                <a:latin typeface="Google Sans Text"/>
              </a:rPr>
              <a:t>)</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38</a:t>
            </a:fld>
            <a:endParaRPr lang="en-US"/>
          </a:p>
        </p:txBody>
      </p:sp>
    </p:spTree>
    <p:extLst>
      <p:ext uri="{BB962C8B-B14F-4D97-AF65-F5344CB8AC3E}">
        <p14:creationId xmlns:p14="http://schemas.microsoft.com/office/powerpoint/2010/main" val="45551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is a cumulative risk graph, often called a "survival curve." It tracks the percentage of people who died from colon cancer over the 10-year study period.</a:t>
            </a:r>
          </a:p>
          <a:p>
            <a:endParaRPr lang="en-US" b="0" i="0" dirty="0">
              <a:solidFill>
                <a:srgbClr val="303030"/>
              </a:solidFill>
              <a:effectLst/>
              <a:latin typeface="Google Sans Text"/>
            </a:endParaRPr>
          </a:p>
          <a:p>
            <a:r>
              <a:rPr lang="en-US" b="0" i="0" dirty="0">
                <a:solidFill>
                  <a:srgbClr val="303030"/>
                </a:solidFill>
                <a:effectLst/>
                <a:latin typeface="Google Sans Text"/>
              </a:rPr>
              <a:t>In this graph, the line for colonoscopy and the line for FIT are </a:t>
            </a:r>
            <a:r>
              <a:rPr lang="en-US" b="1" i="0" dirty="0">
                <a:solidFill>
                  <a:srgbClr val="303030"/>
                </a:solidFill>
                <a:effectLst/>
                <a:latin typeface="Google Sans Text"/>
              </a:rPr>
              <a:t>pasted right on top of each other</a:t>
            </a:r>
            <a:r>
              <a:rPr lang="en-US" b="0" i="0" dirty="0">
                <a:solidFill>
                  <a:srgbClr val="303030"/>
                </a:solidFill>
                <a:effectLst/>
                <a:latin typeface="Google Sans Text"/>
              </a:rPr>
              <a:t>.</a:t>
            </a:r>
          </a:p>
          <a:p>
            <a:pPr algn="l">
              <a:buFont typeface="Arial" panose="020B0604020202020204" pitchFamily="34" charset="0"/>
              <a:buChar char="•"/>
            </a:pPr>
            <a:r>
              <a:rPr lang="en-US" b="1" i="0" dirty="0">
                <a:solidFill>
                  <a:srgbClr val="303030"/>
                </a:solidFill>
                <a:effectLst/>
                <a:latin typeface="Google Sans Text"/>
              </a:rPr>
              <a:t>The Message:</a:t>
            </a:r>
            <a:r>
              <a:rPr lang="en-US" b="0" i="0" dirty="0">
                <a:solidFill>
                  <a:srgbClr val="303030"/>
                </a:solidFill>
                <a:effectLst/>
                <a:latin typeface="Google Sans Text"/>
              </a:rPr>
              <a:t> If colonoscopy were significantly better at saving lives, its line would be much lower on the graph. Because the lines are inseparable, it shows that </a:t>
            </a:r>
          </a:p>
        </p:txBody>
      </p:sp>
      <p:sp>
        <p:nvSpPr>
          <p:cNvPr id="4" name="Slide Number Placeholder 3"/>
          <p:cNvSpPr>
            <a:spLocks noGrp="1"/>
          </p:cNvSpPr>
          <p:nvPr>
            <p:ph type="sldNum" sz="quarter" idx="5"/>
          </p:nvPr>
        </p:nvSpPr>
        <p:spPr/>
        <p:txBody>
          <a:bodyPr/>
          <a:lstStyle/>
          <a:p>
            <a:fld id="{34788240-76E0-4984-8768-4A61B3E6C471}" type="slidenum">
              <a:rPr lang="en-US" smtClean="0"/>
              <a:t>39</a:t>
            </a:fld>
            <a:endParaRPr lang="en-US"/>
          </a:p>
        </p:txBody>
      </p:sp>
    </p:spTree>
    <p:extLst>
      <p:ext uri="{BB962C8B-B14F-4D97-AF65-F5344CB8AC3E}">
        <p14:creationId xmlns:p14="http://schemas.microsoft.com/office/powerpoint/2010/main" val="389572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Google Sans Text"/>
              </a:rPr>
              <a:t>The reason these tables and figures look so similar is largely due to </a:t>
            </a:r>
            <a:r>
              <a:rPr lang="en-US" b="1" i="0" dirty="0">
                <a:solidFill>
                  <a:srgbClr val="303030"/>
                </a:solidFill>
                <a:effectLst/>
                <a:latin typeface="Google Sans Text"/>
              </a:rPr>
              <a:t>participation</a:t>
            </a:r>
            <a:r>
              <a:rPr lang="en-US" b="0" i="0" dirty="0">
                <a:solidFill>
                  <a:srgbClr val="303030"/>
                </a:solidFill>
                <a:effectLst/>
                <a:latin typeface="Google Sans Text"/>
              </a:rPr>
              <a:t>. While a colonoscopy is a more powerful "one-time" test, only </a:t>
            </a:r>
            <a:r>
              <a:rPr lang="en-US" b="1" i="0" dirty="0">
                <a:solidFill>
                  <a:srgbClr val="303030"/>
                </a:solidFill>
                <a:effectLst/>
                <a:latin typeface="Google Sans Text"/>
              </a:rPr>
              <a:t>31.8%</a:t>
            </a:r>
            <a:r>
              <a:rPr lang="en-US" b="0" i="0" dirty="0">
                <a:solidFill>
                  <a:srgbClr val="303030"/>
                </a:solidFill>
                <a:effectLst/>
                <a:latin typeface="Google Sans Text"/>
              </a:rPr>
              <a:t> of people actually showed up to get one. In contrast, </a:t>
            </a:r>
            <a:r>
              <a:rPr lang="en-US" b="1" i="0" dirty="0">
                <a:solidFill>
                  <a:srgbClr val="303030"/>
                </a:solidFill>
                <a:effectLst/>
                <a:latin typeface="Google Sans Text"/>
              </a:rPr>
              <a:t>39.9%</a:t>
            </a:r>
            <a:r>
              <a:rPr lang="en-US" b="0" i="0" dirty="0">
                <a:solidFill>
                  <a:srgbClr val="303030"/>
                </a:solidFill>
                <a:effectLst/>
                <a:latin typeface="Google Sans Text"/>
              </a:rPr>
              <a:t> of people were willing to do the FIT test. The higher "buy-in" for the stool test </a:t>
            </a:r>
            <a:r>
              <a:rPr lang="en-US" b="1" i="0" dirty="0">
                <a:solidFill>
                  <a:srgbClr val="303030"/>
                </a:solidFill>
                <a:effectLst/>
                <a:latin typeface="Google Sans Text"/>
              </a:rPr>
              <a:t>counterbalances</a:t>
            </a:r>
            <a:r>
              <a:rPr lang="en-US" b="0" i="0" dirty="0">
                <a:solidFill>
                  <a:srgbClr val="303030"/>
                </a:solidFill>
                <a:effectLst/>
                <a:latin typeface="Google Sans Text"/>
              </a:rPr>
              <a:t> the fact that a colonoscopy is a more sensitive 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While a colonoscopy is a more powerful "one-time" test, only </a:t>
            </a:r>
            <a:r>
              <a:rPr lang="en-US" b="1" i="0" dirty="0"/>
              <a:t>31.8%</a:t>
            </a:r>
            <a:r>
              <a:rPr lang="en-US" b="0" i="0" dirty="0"/>
              <a:t> of people actually showed up to get one. In contrast, </a:t>
            </a:r>
            <a:r>
              <a:rPr lang="en-US" b="1" i="0" dirty="0"/>
              <a:t>39.9%</a:t>
            </a:r>
            <a:r>
              <a:rPr lang="en-US" b="0" i="0" dirty="0"/>
              <a:t> of people were willing to do the FIT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higher "buy-in" for the stool test </a:t>
            </a:r>
            <a:r>
              <a:rPr lang="en-US" b="1" i="0" dirty="0"/>
              <a:t>counterbalances</a:t>
            </a:r>
            <a:r>
              <a:rPr lang="en-US" b="0" i="0" dirty="0"/>
              <a:t> the fact that a colonoscopy is a more sensitive procedure.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40</a:t>
            </a:fld>
            <a:endParaRPr lang="en-US"/>
          </a:p>
        </p:txBody>
      </p:sp>
    </p:spTree>
    <p:extLst>
      <p:ext uri="{BB962C8B-B14F-4D97-AF65-F5344CB8AC3E}">
        <p14:creationId xmlns:p14="http://schemas.microsoft.com/office/powerpoint/2010/main" val="1561477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FIT is Validated</a:t>
            </a:r>
            <a:r>
              <a:rPr lang="en-US" b="0" i="0" dirty="0"/>
              <a:t>: An organized screening program based on FIT is </a:t>
            </a:r>
            <a:r>
              <a:rPr lang="en-US" b="1" i="0" dirty="0"/>
              <a:t>as effective as colonoscopy</a:t>
            </a:r>
            <a:r>
              <a:rPr lang="en-US" b="0" i="0" dirty="0"/>
              <a:t> for reducing CRC-related deaths over a 10-year period.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Patient Preference Matters</a:t>
            </a:r>
            <a:r>
              <a:rPr lang="en-US" b="0" i="0" dirty="0"/>
              <a:t>: The higher participation in the FIT group suggests that a </a:t>
            </a:r>
            <a:r>
              <a:rPr lang="en-US" b="1" i="0" dirty="0"/>
              <a:t>less invasive approach</a:t>
            </a:r>
            <a:r>
              <a:rPr lang="en-US" b="0" i="0" dirty="0"/>
              <a:t> is better accepted by patients and can counterbalance the potentially higher sensitivity of a colonoscopy.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Programmatic Focus</a:t>
            </a:r>
            <a:r>
              <a:rPr lang="en-US" b="0" i="0" dirty="0"/>
              <a:t>: The findings support the shift toward </a:t>
            </a:r>
            <a:r>
              <a:rPr lang="en-US" b="1" i="0" dirty="0"/>
              <a:t>organized, population-based screening</a:t>
            </a:r>
            <a:r>
              <a:rPr lang="en-US" b="0" i="0" dirty="0"/>
              <a:t> rather than opportunistic "case-finding" to ensure equity and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41</a:t>
            </a:fld>
            <a:endParaRPr lang="en-US"/>
          </a:p>
        </p:txBody>
      </p:sp>
    </p:spTree>
    <p:extLst>
      <p:ext uri="{BB962C8B-B14F-4D97-AF65-F5344CB8AC3E}">
        <p14:creationId xmlns:p14="http://schemas.microsoft.com/office/powerpoint/2010/main" val="2199249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vaccination uptake in older populations maybe driven by combo of </a:t>
            </a:r>
            <a:r>
              <a:rPr lang="en-US" dirty="0" err="1"/>
              <a:t>hesistancy</a:t>
            </a:r>
            <a:r>
              <a:rPr lang="en-US" dirty="0"/>
              <a:t>, lack of awareness, access</a:t>
            </a:r>
          </a:p>
          <a:p>
            <a:endParaRPr lang="en-US" dirty="0"/>
          </a:p>
          <a:p>
            <a:pPr>
              <a:buFont typeface="Arial" panose="020B0604020202020204" pitchFamily="34" charset="0"/>
              <a:buChar char="•"/>
            </a:pPr>
            <a:r>
              <a:rPr lang="en-US" b="1" i="0" dirty="0">
                <a:effectLst/>
                <a:latin typeface="Times"/>
              </a:rPr>
              <a:t>The Global Burden:</a:t>
            </a:r>
            <a:r>
              <a:rPr lang="en-US" b="0" i="0" dirty="0">
                <a:effectLst/>
                <a:latin typeface="Times"/>
              </a:rPr>
              <a:t> Dementia prevalence is projected to reach </a:t>
            </a:r>
            <a:r>
              <a:rPr lang="en-US" b="1" i="0" dirty="0">
                <a:effectLst/>
                <a:latin typeface="Times"/>
              </a:rPr>
              <a:t>150 million people by 2050</a:t>
            </a:r>
            <a:r>
              <a:rPr lang="en-US" b="0" i="0" dirty="0">
                <a:effectLst/>
                <a:latin typeface="Times"/>
              </a:rPr>
              <a:t>, creating a massive public health and economic challenge.</a:t>
            </a:r>
          </a:p>
          <a:p>
            <a:pPr>
              <a:buFont typeface="Arial" panose="020B0604020202020204" pitchFamily="34" charset="0"/>
              <a:buChar char="•"/>
            </a:pPr>
            <a:r>
              <a:rPr lang="en-US" b="1" i="0" dirty="0">
                <a:effectLst/>
                <a:latin typeface="Times"/>
              </a:rPr>
              <a:t>The Infectious Hypothesis:</a:t>
            </a:r>
            <a:r>
              <a:rPr lang="en-US" b="0" i="0" dirty="0">
                <a:effectLst/>
                <a:latin typeface="Times"/>
              </a:rPr>
              <a:t> Emerging evidence suggests that infections (e.g., Herpes Simplex, influenza, pneumonia) contribute to dementia via </a:t>
            </a:r>
            <a:r>
              <a:rPr lang="en-US" b="1" i="0" dirty="0">
                <a:effectLst/>
                <a:latin typeface="Times"/>
              </a:rPr>
              <a:t>neuroinflammation</a:t>
            </a:r>
            <a:r>
              <a:rPr lang="en-US" b="0" i="0" dirty="0">
                <a:effectLst/>
                <a:latin typeface="Times"/>
              </a:rPr>
              <a:t>, glial activation, and blood-brain barrier dysfunction.</a:t>
            </a:r>
          </a:p>
          <a:p>
            <a:pPr>
              <a:buFont typeface="Arial" panose="020B0604020202020204" pitchFamily="34" charset="0"/>
              <a:buChar char="•"/>
            </a:pPr>
            <a:r>
              <a:rPr lang="en-US" b="1" i="0" dirty="0">
                <a:effectLst/>
                <a:latin typeface="Times"/>
              </a:rPr>
              <a:t>Study Objective:</a:t>
            </a:r>
            <a:r>
              <a:rPr lang="en-US" b="0" i="0" dirty="0">
                <a:effectLst/>
                <a:latin typeface="Times"/>
              </a:rPr>
              <a:t> To systematically evaluate whether common adult vaccinations are associated with a reduced risk of dementia and mild cognitive impairment (MCI)</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53</a:t>
            </a:fld>
            <a:endParaRPr lang="en-US"/>
          </a:p>
        </p:txBody>
      </p:sp>
    </p:spTree>
    <p:extLst>
      <p:ext uri="{BB962C8B-B14F-4D97-AF65-F5344CB8AC3E}">
        <p14:creationId xmlns:p14="http://schemas.microsoft.com/office/powerpoint/2010/main" val="1338456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outcome was risk of dementia according to vaccination status; risk of MCI was secondary outcome </a:t>
            </a:r>
          </a:p>
        </p:txBody>
      </p:sp>
      <p:sp>
        <p:nvSpPr>
          <p:cNvPr id="4" name="Slide Number Placeholder 3"/>
          <p:cNvSpPr>
            <a:spLocks noGrp="1"/>
          </p:cNvSpPr>
          <p:nvPr>
            <p:ph type="sldNum" sz="quarter" idx="5"/>
          </p:nvPr>
        </p:nvSpPr>
        <p:spPr/>
        <p:txBody>
          <a:bodyPr/>
          <a:lstStyle/>
          <a:p>
            <a:fld id="{34788240-76E0-4984-8768-4A61B3E6C471}" type="slidenum">
              <a:rPr lang="en-US" smtClean="0"/>
              <a:t>54</a:t>
            </a:fld>
            <a:endParaRPr lang="en-US"/>
          </a:p>
        </p:txBody>
      </p:sp>
    </p:spTree>
    <p:extLst>
      <p:ext uri="{BB962C8B-B14F-4D97-AF65-F5344CB8AC3E}">
        <p14:creationId xmlns:p14="http://schemas.microsoft.com/office/powerpoint/2010/main" val="219139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look quickly, most of these dots are to the left of 1, meaning vaccination is associated with a lower risk of dementia. The strongest signal comes from the shingles vaccine, and overall we’re seeing about a 20% relative risk reduction. Important to remember this is observational—but the consistency across vaccines is pretty compelling.”</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55</a:t>
            </a:fld>
            <a:endParaRPr lang="en-US"/>
          </a:p>
        </p:txBody>
      </p:sp>
    </p:spTree>
    <p:extLst>
      <p:ext uri="{BB962C8B-B14F-4D97-AF65-F5344CB8AC3E}">
        <p14:creationId xmlns:p14="http://schemas.microsoft.com/office/powerpoint/2010/main" val="391801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quickly, most of these dots are to the left of 1, meaning vaccination is associated with a lower risk of dementia. The strongest signal comes from the shingles vaccine, and overall we’re seeing about a 20% relative risk reduction. Important to remember this is observational—but the consistency across vaccines is pretty compelling.”</a:t>
            </a:r>
          </a:p>
          <a:p>
            <a:endParaRPr lang="en-US" dirty="0"/>
          </a:p>
          <a:p>
            <a:pPr algn="l">
              <a:buFont typeface="Arial" panose="020B0604020202020204" pitchFamily="34" charset="0"/>
              <a:buChar char="•"/>
            </a:pPr>
            <a:r>
              <a:rPr lang="en-US" b="1" i="0" dirty="0">
                <a:effectLst/>
                <a:latin typeface="+mn-lt"/>
              </a:rPr>
              <a:t>Herpes Zoster (Shingles):</a:t>
            </a:r>
            <a:r>
              <a:rPr lang="en-US" b="0" i="0" dirty="0">
                <a:effectLst/>
                <a:latin typeface="+mn-lt"/>
              </a:rPr>
              <a:t> </a:t>
            </a:r>
            <a:r>
              <a:rPr lang="en-US" b="1" i="0" dirty="0">
                <a:effectLst/>
                <a:latin typeface="+mn-lt"/>
              </a:rPr>
              <a:t>24% reduction</a:t>
            </a:r>
            <a:r>
              <a:rPr lang="en-US" b="0" i="0" dirty="0">
                <a:effectLst/>
                <a:latin typeface="+mn-lt"/>
              </a:rPr>
              <a:t> in any dementia; </a:t>
            </a:r>
            <a:r>
              <a:rPr lang="en-US" b="1" i="0" dirty="0">
                <a:effectLst/>
                <a:latin typeface="+mn-lt"/>
              </a:rPr>
              <a:t>47% reduction</a:t>
            </a:r>
            <a:r>
              <a:rPr lang="en-US" b="0" i="0" dirty="0">
                <a:effectLst/>
                <a:latin typeface="+mn-lt"/>
              </a:rPr>
              <a:t> in Alzheimer’s disease.</a:t>
            </a:r>
          </a:p>
          <a:p>
            <a:pPr algn="l">
              <a:buFont typeface="Arial" panose="020B0604020202020204" pitchFamily="34" charset="0"/>
              <a:buChar char="•"/>
            </a:pPr>
            <a:r>
              <a:rPr lang="en-US" b="1" i="0" dirty="0">
                <a:effectLst/>
                <a:latin typeface="+mn-lt"/>
              </a:rPr>
              <a:t>Tdap (Tetanus, Diphtheria, Pertussis):</a:t>
            </a:r>
            <a:r>
              <a:rPr lang="en-US" b="0" i="0" dirty="0">
                <a:effectLst/>
                <a:latin typeface="+mn-lt"/>
              </a:rPr>
              <a:t> </a:t>
            </a:r>
            <a:r>
              <a:rPr lang="en-US" b="1" i="0" dirty="0">
                <a:effectLst/>
                <a:latin typeface="+mn-lt"/>
              </a:rPr>
              <a:t>33% reduction</a:t>
            </a:r>
            <a:r>
              <a:rPr lang="en-US" b="0" i="0" dirty="0">
                <a:effectLst/>
                <a:latin typeface="+mn-lt"/>
              </a:rPr>
              <a:t> in any dementia; </a:t>
            </a:r>
            <a:r>
              <a:rPr lang="en-US" b="1" i="0" dirty="0">
                <a:effectLst/>
                <a:latin typeface="+mn-lt"/>
              </a:rPr>
              <a:t>42% reduction</a:t>
            </a:r>
            <a:r>
              <a:rPr lang="en-US" b="0" i="0" dirty="0">
                <a:effectLst/>
                <a:latin typeface="+mn-lt"/>
              </a:rPr>
              <a:t> in Alzheimer’s disease.</a:t>
            </a:r>
          </a:p>
          <a:p>
            <a:pPr algn="l">
              <a:buFont typeface="Arial" panose="020B0604020202020204" pitchFamily="34" charset="0"/>
              <a:buChar char="•"/>
            </a:pPr>
            <a:r>
              <a:rPr lang="en-US" b="1" i="0" dirty="0">
                <a:effectLst/>
                <a:latin typeface="+mn-lt"/>
              </a:rPr>
              <a:t>Influenza:</a:t>
            </a:r>
            <a:r>
              <a:rPr lang="en-US" b="0" i="0" dirty="0">
                <a:effectLst/>
                <a:latin typeface="+mn-lt"/>
              </a:rPr>
              <a:t> </a:t>
            </a:r>
            <a:r>
              <a:rPr lang="en-US" b="1" i="0" dirty="0">
                <a:effectLst/>
                <a:latin typeface="+mn-lt"/>
              </a:rPr>
              <a:t>13% reduction</a:t>
            </a:r>
            <a:r>
              <a:rPr lang="en-US" b="0" i="0" dirty="0">
                <a:effectLst/>
                <a:latin typeface="+mn-lt"/>
              </a:rPr>
              <a:t> in any dementia risk.</a:t>
            </a:r>
          </a:p>
          <a:p>
            <a:pPr algn="l">
              <a:buFont typeface="Arial" panose="020B0604020202020204" pitchFamily="34" charset="0"/>
              <a:buChar char="•"/>
            </a:pPr>
            <a:r>
              <a:rPr lang="en-US" b="1" i="0" dirty="0">
                <a:effectLst/>
                <a:latin typeface="+mn-lt"/>
              </a:rPr>
              <a:t>Pneumococcus:</a:t>
            </a:r>
            <a:r>
              <a:rPr lang="en-US" b="0" i="0" dirty="0">
                <a:effectLst/>
                <a:latin typeface="+mn-lt"/>
              </a:rPr>
              <a:t> </a:t>
            </a:r>
            <a:r>
              <a:rPr lang="en-US" b="1" i="0" dirty="0">
                <a:effectLst/>
                <a:latin typeface="+mn-lt"/>
              </a:rPr>
              <a:t>36% reduction</a:t>
            </a:r>
            <a:r>
              <a:rPr lang="en-US" b="0" i="0" dirty="0">
                <a:effectLst/>
                <a:latin typeface="+mn-lt"/>
              </a:rPr>
              <a:t> in Alzheimer’s risk.</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57</a:t>
            </a:fld>
            <a:endParaRPr lang="en-US"/>
          </a:p>
        </p:txBody>
      </p:sp>
    </p:spTree>
    <p:extLst>
      <p:ext uri="{BB962C8B-B14F-4D97-AF65-F5344CB8AC3E}">
        <p14:creationId xmlns:p14="http://schemas.microsoft.com/office/powerpoint/2010/main" val="318658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I2 higher than 75%, Individual study results vary far more than expected by change alone. Pooled estimate is statistically significant, level of heterogeneity raises concerns about the validity of combing studies into a single summary estimate.</a:t>
            </a:r>
          </a:p>
          <a:p>
            <a:endParaRPr lang="en-US" dirty="0"/>
          </a:p>
          <a:p>
            <a:r>
              <a:rPr lang="en-US" dirty="0"/>
              <a:t>Results are statistically significant, but clinically should be interpreted with some caution </a:t>
            </a:r>
          </a:p>
        </p:txBody>
      </p:sp>
      <p:sp>
        <p:nvSpPr>
          <p:cNvPr id="4" name="Slide Number Placeholder 3"/>
          <p:cNvSpPr>
            <a:spLocks noGrp="1"/>
          </p:cNvSpPr>
          <p:nvPr>
            <p:ph type="sldNum" sz="quarter" idx="5"/>
          </p:nvPr>
        </p:nvSpPr>
        <p:spPr/>
        <p:txBody>
          <a:bodyPr/>
          <a:lstStyle/>
          <a:p>
            <a:fld id="{34788240-76E0-4984-8768-4A61B3E6C471}" type="slidenum">
              <a:rPr lang="en-US" smtClean="0"/>
              <a:t>60</a:t>
            </a:fld>
            <a:endParaRPr lang="en-US"/>
          </a:p>
        </p:txBody>
      </p:sp>
    </p:spTree>
    <p:extLst>
      <p:ext uri="{BB962C8B-B14F-4D97-AF65-F5344CB8AC3E}">
        <p14:creationId xmlns:p14="http://schemas.microsoft.com/office/powerpoint/2010/main" val="19004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4e95ed327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4e95ed327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effectLst/>
                <a:latin typeface="+mn-lt"/>
              </a:rPr>
              <a:t>Conclusions:</a:t>
            </a:r>
            <a:r>
              <a:rPr lang="en-US" b="0" i="0" dirty="0">
                <a:effectLst/>
                <a:latin typeface="+mn-lt"/>
              </a:rPr>
              <a:t> Adult vaccinations (50+ </a:t>
            </a:r>
            <a:r>
              <a:rPr lang="en-US" b="0" i="0" dirty="0" err="1">
                <a:effectLst/>
                <a:latin typeface="+mn-lt"/>
              </a:rPr>
              <a:t>yo</a:t>
            </a:r>
            <a:r>
              <a:rPr lang="en-US" dirty="0">
                <a:latin typeface="+mn-lt"/>
              </a:rPr>
              <a:t>)</a:t>
            </a:r>
            <a:r>
              <a:rPr lang="en-US" b="0" i="0" dirty="0">
                <a:effectLst/>
                <a:latin typeface="+mn-lt"/>
              </a:rPr>
              <a:t> are a potent, </a:t>
            </a:r>
            <a:r>
              <a:rPr lang="en-US" b="1" i="0" dirty="0">
                <a:effectLst/>
                <a:latin typeface="+mn-lt"/>
              </a:rPr>
              <a:t>modifiable risk factor</a:t>
            </a:r>
            <a:r>
              <a:rPr lang="en-US" b="0" i="0" dirty="0">
                <a:effectLst/>
                <a:latin typeface="+mn-lt"/>
              </a:rPr>
              <a:t> for dementia prevention. Vaccination strategies should be formally incorporated into public health initiatives for cognitive health.</a:t>
            </a:r>
          </a:p>
          <a:p>
            <a:pPr algn="l">
              <a:buFont typeface="Arial" panose="020B0604020202020204" pitchFamily="34" charset="0"/>
              <a:buChar char="•"/>
            </a:pPr>
            <a:r>
              <a:rPr lang="en-US" b="1" i="0" dirty="0">
                <a:effectLst/>
                <a:latin typeface="+mn-lt"/>
              </a:rPr>
              <a:t>Future Developments:</a:t>
            </a:r>
            <a:endParaRPr lang="en-US" b="0" i="0" dirty="0">
              <a:effectLst/>
              <a:latin typeface="+mn-lt"/>
            </a:endParaRPr>
          </a:p>
          <a:p>
            <a:pPr marL="742950" lvl="1" indent="-285750" algn="l">
              <a:buFont typeface="Arial" panose="020B0604020202020204" pitchFamily="34" charset="0"/>
              <a:buChar char="•"/>
            </a:pPr>
            <a:r>
              <a:rPr lang="en-US" b="0" i="0" dirty="0">
                <a:effectLst/>
                <a:latin typeface="+mn-lt"/>
              </a:rPr>
              <a:t>Need for </a:t>
            </a:r>
            <a:r>
              <a:rPr lang="en-US" b="1" i="0" dirty="0">
                <a:effectLst/>
                <a:latin typeface="+mn-lt"/>
              </a:rPr>
              <a:t>prospective intervention trials</a:t>
            </a:r>
            <a:r>
              <a:rPr lang="en-US" b="0" i="0" dirty="0">
                <a:effectLst/>
                <a:latin typeface="+mn-lt"/>
              </a:rPr>
              <a:t> to confirm causality.</a:t>
            </a:r>
          </a:p>
          <a:p>
            <a:pPr marL="742950" lvl="1" indent="-285750" algn="l">
              <a:buFont typeface="Arial" panose="020B0604020202020204" pitchFamily="34" charset="0"/>
              <a:buChar char="•"/>
            </a:pPr>
            <a:r>
              <a:rPr lang="en-US" b="0" i="0" dirty="0">
                <a:effectLst/>
                <a:latin typeface="+mn-lt"/>
              </a:rPr>
              <a:t>Investigation into the optimal timing and frequency of vaccinations for lifelong cognitive benefit.</a:t>
            </a:r>
          </a:p>
          <a:p>
            <a:pPr algn="l">
              <a:buFont typeface="Arial" panose="020B0604020202020204" pitchFamily="34" charset="0"/>
              <a:buChar char="•"/>
            </a:pPr>
            <a:r>
              <a:rPr lang="en-US" b="1" i="0" dirty="0">
                <a:effectLst/>
                <a:latin typeface="+mn-lt"/>
              </a:rPr>
              <a:t>Takeaway for Family Physicians:</a:t>
            </a:r>
            <a:r>
              <a:rPr lang="en-US" b="0" i="0" dirty="0">
                <a:effectLst/>
                <a:latin typeface="+mn-lt"/>
              </a:rPr>
              <a:t> Improving vaccine uptake in the ≥50 population (currently often &lt;40% for shingles/pneumonia) is a critical, evidence-based strategy for </a:t>
            </a:r>
            <a:r>
              <a:rPr lang="en-US" b="1" i="0" dirty="0">
                <a:effectLst/>
                <a:latin typeface="+mn-lt"/>
              </a:rPr>
              <a:t>healthy aging</a:t>
            </a:r>
            <a:endParaRPr lang="en-US" b="0" i="0" dirty="0">
              <a:effectLst/>
              <a:latin typeface="+mn-lt"/>
            </a:endParaRP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61</a:t>
            </a:fld>
            <a:endParaRPr lang="en-US"/>
          </a:p>
        </p:txBody>
      </p:sp>
    </p:spTree>
    <p:extLst>
      <p:ext uri="{BB962C8B-B14F-4D97-AF65-F5344CB8AC3E}">
        <p14:creationId xmlns:p14="http://schemas.microsoft.com/office/powerpoint/2010/main" val="191902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Targeting "Lifelong Risk":</a:t>
            </a:r>
            <a:r>
              <a:rPr lang="en-US" b="0" i="0" dirty="0"/>
              <a:t> The primary goal is reducing the lifelong burden of exposure to atherogenic lipoproteins (including LDL, Triglycerides, and </a:t>
            </a:r>
            <a:r>
              <a:rPr lang="en-US" b="0" i="0" dirty="0" err="1"/>
              <a:t>Lp</a:t>
            </a:r>
            <a:r>
              <a:rPr lang="en-US" b="0" i="0" dirty="0"/>
              <a:t>(a)) rather than just treating short-term 10-year risk.</a:t>
            </a:r>
            <a:endParaRPr lang="en-US" dirty="0"/>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64</a:t>
            </a:fld>
            <a:endParaRPr lang="en-US"/>
          </a:p>
        </p:txBody>
      </p:sp>
    </p:spTree>
    <p:extLst>
      <p:ext uri="{BB962C8B-B14F-4D97-AF65-F5344CB8AC3E}">
        <p14:creationId xmlns:p14="http://schemas.microsoft.com/office/powerpoint/2010/main" val="293576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effectLst/>
                <a:latin typeface="Times"/>
              </a:rPr>
              <a:t>Calculate:</a:t>
            </a:r>
            <a:r>
              <a:rPr lang="en-US" b="0" i="0" dirty="0">
                <a:effectLst/>
                <a:latin typeface="Times"/>
              </a:rPr>
              <a:t> Use the new </a:t>
            </a:r>
            <a:r>
              <a:rPr lang="en-US" b="1" i="0" dirty="0">
                <a:effectLst/>
                <a:latin typeface="Times"/>
              </a:rPr>
              <a:t>PREVENT™ equations</a:t>
            </a:r>
            <a:r>
              <a:rPr lang="en-US" b="0" i="0" dirty="0">
                <a:effectLst/>
                <a:latin typeface="Times"/>
              </a:rPr>
              <a:t> (instead of the older Pooled Cohort Equations) to estimate 10- and 30-year ASCVD risk for adults aged 30–79.</a:t>
            </a:r>
          </a:p>
          <a:p>
            <a:pPr algn="l">
              <a:buFont typeface="Arial" panose="020B0604020202020204" pitchFamily="34" charset="0"/>
              <a:buChar char="•"/>
            </a:pPr>
            <a:r>
              <a:rPr lang="en-US" b="1" i="0" dirty="0">
                <a:effectLst/>
                <a:latin typeface="Times"/>
              </a:rPr>
              <a:t>Personalize:</a:t>
            </a:r>
            <a:r>
              <a:rPr lang="en-US" b="0" i="0" dirty="0">
                <a:effectLst/>
                <a:latin typeface="Times"/>
              </a:rPr>
              <a:t> Consider factors not in the equations, such as </a:t>
            </a:r>
            <a:r>
              <a:rPr lang="en-US" b="1" i="0" dirty="0">
                <a:effectLst/>
                <a:latin typeface="Times"/>
              </a:rPr>
              <a:t>risk enhancers</a:t>
            </a:r>
            <a:r>
              <a:rPr lang="en-US" b="0" i="0" dirty="0">
                <a:effectLst/>
                <a:latin typeface="Times"/>
              </a:rPr>
              <a:t> (family history, inflammatory diseases, CKM syndrome) and </a:t>
            </a:r>
            <a:r>
              <a:rPr lang="en-US" b="1" i="0" dirty="0">
                <a:effectLst/>
                <a:latin typeface="Times"/>
              </a:rPr>
              <a:t>reproductive risk markers</a:t>
            </a:r>
            <a:r>
              <a:rPr lang="en-US" b="0" i="0" dirty="0">
                <a:effectLst/>
                <a:latin typeface="Times"/>
              </a:rPr>
              <a:t> (preeclampsia, early menopause).</a:t>
            </a:r>
          </a:p>
          <a:p>
            <a:pPr algn="l">
              <a:buFont typeface="Arial" panose="020B0604020202020204" pitchFamily="34" charset="0"/>
              <a:buChar char="•"/>
            </a:pPr>
            <a:r>
              <a:rPr lang="en-US" b="1" i="0" dirty="0">
                <a:effectLst/>
                <a:latin typeface="Times"/>
              </a:rPr>
              <a:t>Reclassify:</a:t>
            </a:r>
            <a:r>
              <a:rPr lang="en-US" b="0" i="0" dirty="0">
                <a:effectLst/>
                <a:latin typeface="Times"/>
              </a:rPr>
              <a:t> Use </a:t>
            </a:r>
            <a:r>
              <a:rPr lang="en-US" b="1" i="0" dirty="0">
                <a:effectLst/>
                <a:latin typeface="Times"/>
              </a:rPr>
              <a:t>Coronary Artery Calcium (CAC)</a:t>
            </a:r>
            <a:r>
              <a:rPr lang="en-US" b="0" i="0" dirty="0">
                <a:effectLst/>
                <a:latin typeface="Times"/>
              </a:rPr>
              <a:t> scoring to resolve clinical uncertainty, especially in intermediate-risk patients</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69</a:t>
            </a:fld>
            <a:endParaRPr lang="en-US"/>
          </a:p>
        </p:txBody>
      </p:sp>
    </p:spTree>
    <p:extLst>
      <p:ext uri="{BB962C8B-B14F-4D97-AF65-F5344CB8AC3E}">
        <p14:creationId xmlns:p14="http://schemas.microsoft.com/office/powerpoint/2010/main" val="247940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PCE = pooled cohort equations </a:t>
            </a:r>
          </a:p>
        </p:txBody>
      </p:sp>
      <p:sp>
        <p:nvSpPr>
          <p:cNvPr id="4" name="Slide Number Placeholder 3"/>
          <p:cNvSpPr>
            <a:spLocks noGrp="1"/>
          </p:cNvSpPr>
          <p:nvPr>
            <p:ph type="sldNum" sz="quarter" idx="5"/>
          </p:nvPr>
        </p:nvSpPr>
        <p:spPr/>
        <p:txBody>
          <a:bodyPr/>
          <a:lstStyle/>
          <a:p>
            <a:fld id="{34788240-76E0-4984-8768-4A61B3E6C471}" type="slidenum">
              <a:rPr lang="en-US" smtClean="0"/>
              <a:t>70</a:t>
            </a:fld>
            <a:endParaRPr lang="en-US"/>
          </a:p>
        </p:txBody>
      </p:sp>
    </p:spTree>
    <p:extLst>
      <p:ext uri="{BB962C8B-B14F-4D97-AF65-F5344CB8AC3E}">
        <p14:creationId xmlns:p14="http://schemas.microsoft.com/office/powerpoint/2010/main" val="1964863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Arial" panose="020B0604020202020204" pitchFamily="34" charset="0"/>
              <a:buChar char="•"/>
            </a:pPr>
            <a:r>
              <a:rPr lang="en-US" sz="1200" b="1" i="0" dirty="0">
                <a:solidFill>
                  <a:srgbClr val="EBEBEB"/>
                </a:solidFill>
                <a:effectLst/>
                <a:latin typeface="Times"/>
              </a:rPr>
              <a:t>The Return of Goals:</a:t>
            </a:r>
            <a:r>
              <a:rPr lang="en-US" sz="1200" b="0" i="0" dirty="0">
                <a:solidFill>
                  <a:srgbClr val="EBEBEB"/>
                </a:solidFill>
                <a:effectLst/>
                <a:latin typeface="Times"/>
              </a:rPr>
              <a:t> Specific LDL-C and non-HDL-C treatment targets have returned to guide therapy.</a:t>
            </a:r>
          </a:p>
          <a:p>
            <a:pPr>
              <a:lnSpc>
                <a:spcPct val="90000"/>
              </a:lnSpc>
              <a:buFont typeface="Arial" panose="020B0604020202020204" pitchFamily="34" charset="0"/>
              <a:buChar char="•"/>
            </a:pPr>
            <a:r>
              <a:rPr lang="en-US" sz="1200" b="1" i="0" dirty="0">
                <a:solidFill>
                  <a:srgbClr val="EBEBEB"/>
                </a:solidFill>
                <a:effectLst/>
                <a:latin typeface="Times"/>
              </a:rPr>
              <a:t>Primary Prevention High Risk (PREVENT ≥10%):</a:t>
            </a:r>
            <a:r>
              <a:rPr lang="en-US" sz="1200" b="0" i="0" dirty="0">
                <a:solidFill>
                  <a:srgbClr val="EBEBEB"/>
                </a:solidFill>
                <a:effectLst/>
                <a:latin typeface="Times"/>
              </a:rPr>
              <a:t> Goal is LDL-C </a:t>
            </a:r>
            <a:r>
              <a:rPr lang="en-US" sz="1200" b="1" i="0" dirty="0">
                <a:solidFill>
                  <a:srgbClr val="EBEBEB"/>
                </a:solidFill>
                <a:effectLst/>
                <a:latin typeface="Times"/>
              </a:rPr>
              <a:t>&lt;70 mg/dL</a:t>
            </a:r>
            <a:r>
              <a:rPr lang="en-US" sz="1200" b="0" i="0" dirty="0">
                <a:solidFill>
                  <a:srgbClr val="EBEBEB"/>
                </a:solidFill>
                <a:effectLst/>
                <a:latin typeface="Times"/>
              </a:rPr>
              <a:t>.</a:t>
            </a:r>
          </a:p>
          <a:p>
            <a:pPr>
              <a:lnSpc>
                <a:spcPct val="90000"/>
              </a:lnSpc>
              <a:buFont typeface="Arial" panose="020B0604020202020204" pitchFamily="34" charset="0"/>
              <a:buChar char="•"/>
            </a:pPr>
            <a:r>
              <a:rPr lang="en-US" sz="1200" b="1" i="0" dirty="0">
                <a:solidFill>
                  <a:srgbClr val="EBEBEB"/>
                </a:solidFill>
                <a:effectLst/>
                <a:latin typeface="Times"/>
              </a:rPr>
              <a:t>Secondary Prevention (Very High Risk):</a:t>
            </a:r>
            <a:r>
              <a:rPr lang="en-US" sz="1200" b="0" i="0" dirty="0">
                <a:solidFill>
                  <a:srgbClr val="EBEBEB"/>
                </a:solidFill>
                <a:effectLst/>
                <a:latin typeface="Times"/>
              </a:rPr>
              <a:t> Goal is LDL-C </a:t>
            </a:r>
            <a:r>
              <a:rPr lang="en-US" sz="1200" b="1" i="0" dirty="0">
                <a:solidFill>
                  <a:srgbClr val="EBEBEB"/>
                </a:solidFill>
                <a:effectLst/>
                <a:latin typeface="Times"/>
              </a:rPr>
              <a:t>&lt;55 mg/dL</a:t>
            </a:r>
            <a:r>
              <a:rPr lang="en-US" sz="1200" b="0" i="0" dirty="0">
                <a:solidFill>
                  <a:srgbClr val="EBEBEB"/>
                </a:solidFill>
                <a:effectLst/>
                <a:latin typeface="Times"/>
              </a:rPr>
              <a:t>.</a:t>
            </a:r>
          </a:p>
          <a:p>
            <a:pPr>
              <a:lnSpc>
                <a:spcPct val="90000"/>
              </a:lnSpc>
              <a:buFont typeface="Arial" panose="020B0604020202020204" pitchFamily="34" charset="0"/>
              <a:buChar char="•"/>
            </a:pPr>
            <a:r>
              <a:rPr lang="en-US" sz="1200" b="1" i="0" dirty="0">
                <a:solidFill>
                  <a:srgbClr val="EBEBEB"/>
                </a:solidFill>
                <a:effectLst/>
                <a:latin typeface="Times"/>
              </a:rPr>
              <a:t>Triglycerides:</a:t>
            </a:r>
            <a:r>
              <a:rPr lang="en-US" sz="1200" b="0" i="0" dirty="0">
                <a:solidFill>
                  <a:srgbClr val="EBEBEB"/>
                </a:solidFill>
                <a:effectLst/>
                <a:latin typeface="Times"/>
              </a:rPr>
              <a:t> For TG ≥1000 mg/dL, the primary focus shifts to preventing pancreatitis through diet and pharmacotherapy (e.g., </a:t>
            </a:r>
            <a:r>
              <a:rPr lang="en-US" sz="1200" b="0" i="0" dirty="0" err="1">
                <a:solidFill>
                  <a:srgbClr val="EBEBEB"/>
                </a:solidFill>
                <a:effectLst/>
                <a:latin typeface="Times"/>
              </a:rPr>
              <a:t>olezarsen</a:t>
            </a:r>
            <a:r>
              <a:rPr lang="en-US" sz="1200" b="0" i="0" dirty="0">
                <a:solidFill>
                  <a:srgbClr val="EBEBEB"/>
                </a:solidFill>
                <a:effectLst/>
                <a:latin typeface="Times"/>
              </a:rPr>
              <a:t>).</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76</a:t>
            </a:fld>
            <a:endParaRPr lang="en-US"/>
          </a:p>
        </p:txBody>
      </p:sp>
    </p:spTree>
    <p:extLst>
      <p:ext uri="{BB962C8B-B14F-4D97-AF65-F5344CB8AC3E}">
        <p14:creationId xmlns:p14="http://schemas.microsoft.com/office/powerpoint/2010/main" val="125401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98</a:t>
            </a:fld>
            <a:endParaRPr lang="en-US"/>
          </a:p>
        </p:txBody>
      </p:sp>
    </p:spTree>
    <p:extLst>
      <p:ext uri="{BB962C8B-B14F-4D97-AF65-F5344CB8AC3E}">
        <p14:creationId xmlns:p14="http://schemas.microsoft.com/office/powerpoint/2010/main" val="2228015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109</a:t>
            </a:fld>
            <a:endParaRPr lang="en-US"/>
          </a:p>
        </p:txBody>
      </p:sp>
    </p:spTree>
    <p:extLst>
      <p:ext uri="{BB962C8B-B14F-4D97-AF65-F5344CB8AC3E}">
        <p14:creationId xmlns:p14="http://schemas.microsoft.com/office/powerpoint/2010/main" val="354685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responsible for us ordering Olmesartan </a:t>
            </a:r>
          </a:p>
        </p:txBody>
      </p:sp>
      <p:sp>
        <p:nvSpPr>
          <p:cNvPr id="4" name="Slide Number Placeholder 3"/>
          <p:cNvSpPr>
            <a:spLocks noGrp="1"/>
          </p:cNvSpPr>
          <p:nvPr>
            <p:ph type="sldNum" sz="quarter" idx="5"/>
          </p:nvPr>
        </p:nvSpPr>
        <p:spPr/>
        <p:txBody>
          <a:bodyPr/>
          <a:lstStyle/>
          <a:p>
            <a:fld id="{34788240-76E0-4984-8768-4A61B3E6C471}" type="slidenum">
              <a:rPr lang="en-US" smtClean="0"/>
              <a:t>16</a:t>
            </a:fld>
            <a:endParaRPr lang="en-US"/>
          </a:p>
        </p:txBody>
      </p:sp>
    </p:spTree>
    <p:extLst>
      <p:ext uri="{BB962C8B-B14F-4D97-AF65-F5344CB8AC3E}">
        <p14:creationId xmlns:p14="http://schemas.microsoft.com/office/powerpoint/2010/main" val="139488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Pregnant women no addressed in </a:t>
            </a:r>
            <a:r>
              <a:rPr lang="en-US" dirty="0" err="1"/>
              <a:t>thes</a:t>
            </a:r>
            <a:r>
              <a:rPr lang="en-US" dirty="0"/>
              <a:t> guidelines </a:t>
            </a:r>
          </a:p>
        </p:txBody>
      </p:sp>
      <p:sp>
        <p:nvSpPr>
          <p:cNvPr id="4" name="Slide Number Placeholder 3"/>
          <p:cNvSpPr>
            <a:spLocks noGrp="1"/>
          </p:cNvSpPr>
          <p:nvPr>
            <p:ph type="sldNum" sz="quarter" idx="5"/>
          </p:nvPr>
        </p:nvSpPr>
        <p:spPr/>
        <p:txBody>
          <a:bodyPr/>
          <a:lstStyle/>
          <a:p>
            <a:fld id="{34788240-76E0-4984-8768-4A61B3E6C471}" type="slidenum">
              <a:rPr lang="en-US" smtClean="0"/>
              <a:t>24</a:t>
            </a:fld>
            <a:endParaRPr lang="en-US"/>
          </a:p>
        </p:txBody>
      </p:sp>
    </p:spTree>
    <p:extLst>
      <p:ext uri="{BB962C8B-B14F-4D97-AF65-F5344CB8AC3E}">
        <p14:creationId xmlns:p14="http://schemas.microsoft.com/office/powerpoint/2010/main" val="297389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effectLst/>
                <a:latin typeface="Times"/>
              </a:rPr>
              <a:t>Massive Clinical Burden:</a:t>
            </a:r>
            <a:r>
              <a:rPr lang="en-US" b="0" i="0" dirty="0">
                <a:effectLst/>
                <a:latin typeface="Times"/>
              </a:rPr>
              <a:t> UTI is one of the most frequent reasons for clinic and ER visits, with over </a:t>
            </a:r>
            <a:r>
              <a:rPr lang="en-US" b="1" i="0" dirty="0">
                <a:effectLst/>
                <a:latin typeface="Times"/>
              </a:rPr>
              <a:t>404 million global cases</a:t>
            </a:r>
            <a:r>
              <a:rPr lang="en-US" b="0" i="0" dirty="0">
                <a:effectLst/>
                <a:latin typeface="Times"/>
              </a:rPr>
              <a:t> and approximately 236,790 deaths in 2021.</a:t>
            </a:r>
          </a:p>
          <a:p>
            <a:pPr algn="l">
              <a:buFont typeface="Arial" panose="020B0604020202020204" pitchFamily="34" charset="0"/>
              <a:buChar char="•"/>
            </a:pPr>
            <a:r>
              <a:rPr lang="en-US" b="1" i="0" dirty="0">
                <a:effectLst/>
                <a:latin typeface="Times"/>
              </a:rPr>
              <a:t>Need for an Update:</a:t>
            </a:r>
            <a:r>
              <a:rPr lang="en-US" b="0" i="0" dirty="0">
                <a:effectLst/>
                <a:latin typeface="Times"/>
              </a:rPr>
              <a:t> Prior 2010 guidelines focused only on uncomplicated cystitis and pyelonephritis in women, </a:t>
            </a:r>
            <a:r>
              <a:rPr lang="en-US" b="1" i="0" dirty="0">
                <a:effectLst/>
                <a:latin typeface="Times"/>
              </a:rPr>
              <a:t>omitting men and complicated UTI (</a:t>
            </a:r>
            <a:r>
              <a:rPr lang="en-US" b="1" i="0" dirty="0" err="1">
                <a:effectLst/>
                <a:latin typeface="Times"/>
              </a:rPr>
              <a:t>cUTI</a:t>
            </a:r>
            <a:r>
              <a:rPr lang="en-US" b="1" i="0" dirty="0">
                <a:effectLst/>
                <a:latin typeface="Times"/>
              </a:rPr>
              <a:t>)</a:t>
            </a:r>
            <a:r>
              <a:rPr lang="en-US" b="0" i="0" dirty="0">
                <a:effectLst/>
                <a:latin typeface="Times"/>
              </a:rPr>
              <a:t>.</a:t>
            </a:r>
          </a:p>
          <a:p>
            <a:pPr algn="l">
              <a:buFont typeface="Arial" panose="020B0604020202020204" pitchFamily="34" charset="0"/>
              <a:buChar char="•"/>
            </a:pPr>
            <a:r>
              <a:rPr lang="en-US" b="1" i="0" dirty="0">
                <a:effectLst/>
                <a:latin typeface="Times"/>
              </a:rPr>
              <a:t>Rising Resistance:</a:t>
            </a:r>
            <a:r>
              <a:rPr lang="en-US" b="0" i="0" dirty="0">
                <a:effectLst/>
                <a:latin typeface="Times"/>
              </a:rPr>
              <a:t> Resistance rates for </a:t>
            </a:r>
            <a:r>
              <a:rPr lang="en-US" b="0" i="1" dirty="0" err="1">
                <a:effectLst/>
                <a:latin typeface="Times"/>
              </a:rPr>
              <a:t>Enterobacterales</a:t>
            </a:r>
            <a:r>
              <a:rPr lang="en-US" b="0" i="0" dirty="0">
                <a:effectLst/>
                <a:latin typeface="Times"/>
              </a:rPr>
              <a:t> in ambulatory settings now exceed 20% for </a:t>
            </a:r>
            <a:r>
              <a:rPr lang="en-US" b="1" i="0" dirty="0">
                <a:effectLst/>
                <a:latin typeface="Times"/>
              </a:rPr>
              <a:t>fluoroquinolones, TMP-SMX, and nitrofurantoin</a:t>
            </a:r>
            <a:r>
              <a:rPr lang="en-US" b="0" i="0" dirty="0">
                <a:effectLst/>
                <a:latin typeface="Times"/>
              </a:rPr>
              <a:t>, rendering many 2010 empiric recommendations obsolete.</a:t>
            </a:r>
          </a:p>
          <a:p>
            <a:pPr algn="l">
              <a:buFont typeface="Arial" panose="020B0604020202020204" pitchFamily="34" charset="0"/>
              <a:buChar char="•"/>
            </a:pPr>
            <a:r>
              <a:rPr lang="en-US" b="1" i="0" dirty="0">
                <a:effectLst/>
                <a:latin typeface="Times"/>
              </a:rPr>
              <a:t>Leading Source of Sepsis:</a:t>
            </a:r>
            <a:r>
              <a:rPr lang="en-US" b="0" i="0" dirty="0">
                <a:effectLst/>
                <a:latin typeface="Times"/>
              </a:rPr>
              <a:t> UTI was the leading cause of </a:t>
            </a:r>
            <a:r>
              <a:rPr lang="en-US" b="1" i="0" dirty="0">
                <a:effectLst/>
                <a:latin typeface="Times"/>
              </a:rPr>
              <a:t>gram-negative bacteremia</a:t>
            </a:r>
            <a:r>
              <a:rPr lang="en-US" b="0" i="0" dirty="0">
                <a:effectLst/>
                <a:latin typeface="Times"/>
              </a:rPr>
              <a:t> in US hospitals in 2021</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25</a:t>
            </a:fld>
            <a:endParaRPr lang="en-US"/>
          </a:p>
        </p:txBody>
      </p:sp>
    </p:spTree>
    <p:extLst>
      <p:ext uri="{BB962C8B-B14F-4D97-AF65-F5344CB8AC3E}">
        <p14:creationId xmlns:p14="http://schemas.microsoft.com/office/powerpoint/2010/main" val="313107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effectLst/>
                <a:latin typeface="Google Sans Text"/>
              </a:rPr>
              <a:t>Patient-Centered Outcomes:</a:t>
            </a:r>
            <a:r>
              <a:rPr lang="en-US" sz="1200" b="0" i="0" dirty="0">
                <a:effectLst/>
                <a:latin typeface="Google Sans Text"/>
              </a:rPr>
              <a:t> The panel prioritized </a:t>
            </a:r>
            <a:r>
              <a:rPr lang="en-US" sz="1200" b="1" i="0" dirty="0">
                <a:effectLst/>
                <a:latin typeface="Google Sans Text"/>
              </a:rPr>
              <a:t>clinical cure</a:t>
            </a:r>
            <a:r>
              <a:rPr lang="en-US" sz="1200" b="0" i="0" dirty="0">
                <a:effectLst/>
                <a:latin typeface="Google Sans Text"/>
              </a:rPr>
              <a:t> (the resolution of symptoms) over "microbiologic cure" (a negative follow-up culture).</a:t>
            </a:r>
          </a:p>
          <a:p>
            <a:pPr algn="l">
              <a:buFont typeface="Arial" panose="020B0604020202020204" pitchFamily="34" charset="0"/>
              <a:buChar char="•"/>
            </a:pPr>
            <a:r>
              <a:rPr lang="en-US" sz="1200" b="1" i="0" dirty="0">
                <a:effectLst/>
                <a:latin typeface="Google Sans Text"/>
              </a:rPr>
              <a:t>Avoiding Overtreatment:</a:t>
            </a:r>
            <a:r>
              <a:rPr lang="en-US" sz="1200" b="0" i="0" dirty="0">
                <a:effectLst/>
                <a:latin typeface="Google Sans Text"/>
              </a:rPr>
              <a:t> In primary care, follow-up "test-of-cure" cultures are discouraged in asymptomatic patients because treating asymptomatic bacteriuria has not been shown to prevent future symptomatic infections</a:t>
            </a:r>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31</a:t>
            </a:fld>
            <a:endParaRPr lang="en-US"/>
          </a:p>
        </p:txBody>
      </p:sp>
    </p:spTree>
    <p:extLst>
      <p:ext uri="{BB962C8B-B14F-4D97-AF65-F5344CB8AC3E}">
        <p14:creationId xmlns:p14="http://schemas.microsoft.com/office/powerpoint/2010/main" val="56476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Google Sans Text"/>
              </a:rPr>
              <a:t>Selecting Empiric Therapy:</a:t>
            </a:r>
            <a:r>
              <a:rPr lang="en-US" b="0" i="0" dirty="0">
                <a:effectLst/>
                <a:latin typeface="Google Sans Text"/>
              </a:rPr>
              <a:t> While the guideline emphasizes the need to reevaluate empiric choices based on these resistance levels, the </a:t>
            </a:r>
            <a:r>
              <a:rPr lang="en-US" b="1" i="0" dirty="0">
                <a:effectLst/>
                <a:latin typeface="Google Sans Text"/>
              </a:rPr>
              <a:t>provided source material does not list specific first-line empiric drug names</a:t>
            </a:r>
            <a:r>
              <a:rPr lang="en-US" b="0" i="0" dirty="0">
                <a:effectLst/>
                <a:latin typeface="Google Sans Text"/>
              </a:rPr>
              <a:t> for </a:t>
            </a:r>
            <a:r>
              <a:rPr lang="en-US" b="0" i="0" dirty="0" err="1">
                <a:effectLst/>
                <a:latin typeface="Google Sans Text"/>
              </a:rPr>
              <a:t>cUTI</a:t>
            </a:r>
            <a:r>
              <a:rPr lang="en-US" b="0" i="0" dirty="0">
                <a:effectLst/>
                <a:latin typeface="Google Sans Text"/>
              </a:rPr>
              <a:t>. It instead notes that for oral empiric antibiotics in </a:t>
            </a:r>
            <a:r>
              <a:rPr lang="en-US" b="0" i="0" dirty="0" err="1">
                <a:effectLst/>
                <a:latin typeface="Google Sans Text"/>
              </a:rPr>
              <a:t>cUTI</a:t>
            </a:r>
            <a:r>
              <a:rPr lang="en-US" b="0" i="0" dirty="0">
                <a:effectLst/>
                <a:latin typeface="Google Sans Text"/>
              </a:rPr>
              <a:t>, there were "no formal recommendations" made for their use as </a:t>
            </a:r>
            <a:r>
              <a:rPr lang="en-US" b="0" i="1" dirty="0">
                <a:effectLst/>
                <a:latin typeface="Google Sans Text"/>
              </a:rPr>
              <a:t>initial</a:t>
            </a:r>
            <a:r>
              <a:rPr lang="en-US" b="0" i="0" dirty="0">
                <a:effectLst/>
                <a:latin typeface="Google Sans Text"/>
              </a:rPr>
              <a:t> therapy based on the panel's GRADE assessment of the mapping review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Resistance Thresholds:</a:t>
            </a:r>
            <a:r>
              <a:rPr lang="en-US" b="0" i="0" dirty="0"/>
              <a:t>  2010 recommendations to avoid certain drugs if local resistance exceeds 10–20% are now difficult to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Current Resistance Rates:</a:t>
            </a:r>
            <a:r>
              <a:rPr lang="en-US" b="0" i="0" dirty="0"/>
              <a:t> In US ambulatory settings (2018–2020), resistance among common </a:t>
            </a:r>
            <a:r>
              <a:rPr lang="en-US" b="0" i="0" dirty="0" err="1"/>
              <a:t>uropathogens</a:t>
            </a:r>
            <a:r>
              <a:rPr lang="en-US" b="0" i="0" dirty="0"/>
              <a:t> has surpassed 20% for </a:t>
            </a:r>
            <a:r>
              <a:rPr lang="en-US" b="1" i="0" dirty="0"/>
              <a:t>fluoroquinolones, trimethoprim-sulfamethoxazole (TMP-SMX), and nitrofurantoin</a:t>
            </a:r>
            <a:r>
              <a:rPr lang="en-US" b="0" i="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guideline stresses reassessing empiric therapy based on local resistance patterns but does not specify first-line oral agents for </a:t>
            </a:r>
            <a:r>
              <a:rPr lang="en-US" b="0" i="0" dirty="0" err="1"/>
              <a:t>cUTI</a:t>
            </a:r>
            <a:r>
              <a:rPr lang="en-US" b="0" i="0" dirty="0"/>
              <a:t>. It notes that </a:t>
            </a:r>
            <a:r>
              <a:rPr lang="en-US" b="1" i="0" dirty="0"/>
              <a:t>no formal recommendations were made </a:t>
            </a:r>
            <a:r>
              <a:rPr lang="en-US" b="0" i="0" dirty="0"/>
              <a:t>for oral empiric therapy based on the panel’s GRADE review.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32</a:t>
            </a:fld>
            <a:endParaRPr lang="en-US"/>
          </a:p>
        </p:txBody>
      </p:sp>
    </p:spTree>
    <p:extLst>
      <p:ext uri="{BB962C8B-B14F-4D97-AF65-F5344CB8AC3E}">
        <p14:creationId xmlns:p14="http://schemas.microsoft.com/office/powerpoint/2010/main" val="75341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Shift to Systemic Assessment:</a:t>
            </a:r>
            <a:r>
              <a:rPr lang="en-US" b="0" i="0" dirty="0"/>
              <a:t> Primary care doctors should base the "complicated" vs "uncomplicated" distinction on </a:t>
            </a:r>
            <a:r>
              <a:rPr lang="en-US" b="1" i="0" dirty="0"/>
              <a:t>vital signs and systemic symptoms</a:t>
            </a:r>
            <a:r>
              <a:rPr lang="en-US" b="0" i="0" dirty="0"/>
              <a:t> rather than just the patient's medical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Include Device History:</a:t>
            </a:r>
            <a:r>
              <a:rPr lang="en-US" b="0" i="0" dirty="0"/>
              <a:t> Patients with </a:t>
            </a:r>
            <a:r>
              <a:rPr lang="en-US" b="1" i="0" dirty="0"/>
              <a:t>indwelling catheters, stents, or nephrostomy tubes</a:t>
            </a:r>
            <a:r>
              <a:rPr lang="en-US" b="0" i="0" dirty="0"/>
              <a:t> are generally classified as </a:t>
            </a:r>
            <a:r>
              <a:rPr lang="en-US" b="0" i="0" dirty="0" err="1"/>
              <a:t>cUTI</a:t>
            </a:r>
            <a:r>
              <a:rPr lang="en-US" b="0" i="0" dirty="0"/>
              <a:t> due to the presence of a foreign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 history.</a:t>
            </a:r>
            <a:endParaRPr lang="en-US" dirty="0"/>
          </a:p>
          <a:p>
            <a:endParaRPr lang="en-US" dirty="0"/>
          </a:p>
        </p:txBody>
      </p:sp>
      <p:sp>
        <p:nvSpPr>
          <p:cNvPr id="4" name="Slide Number Placeholder 3"/>
          <p:cNvSpPr>
            <a:spLocks noGrp="1"/>
          </p:cNvSpPr>
          <p:nvPr>
            <p:ph type="sldNum" sz="quarter" idx="5"/>
          </p:nvPr>
        </p:nvSpPr>
        <p:spPr/>
        <p:txBody>
          <a:bodyPr/>
          <a:lstStyle/>
          <a:p>
            <a:fld id="{34788240-76E0-4984-8768-4A61B3E6C471}" type="slidenum">
              <a:rPr lang="en-US" smtClean="0"/>
              <a:t>33</a:t>
            </a:fld>
            <a:endParaRPr lang="en-US"/>
          </a:p>
        </p:txBody>
      </p:sp>
    </p:spTree>
    <p:extLst>
      <p:ext uri="{BB962C8B-B14F-4D97-AF65-F5344CB8AC3E}">
        <p14:creationId xmlns:p14="http://schemas.microsoft.com/office/powerpoint/2010/main" val="144423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for average risked population (50+ without personal or family history of CRC)</a:t>
            </a:r>
          </a:p>
        </p:txBody>
      </p:sp>
      <p:sp>
        <p:nvSpPr>
          <p:cNvPr id="4" name="Slide Number Placeholder 3"/>
          <p:cNvSpPr>
            <a:spLocks noGrp="1"/>
          </p:cNvSpPr>
          <p:nvPr>
            <p:ph type="sldNum" sz="quarter" idx="5"/>
          </p:nvPr>
        </p:nvSpPr>
        <p:spPr/>
        <p:txBody>
          <a:bodyPr/>
          <a:lstStyle/>
          <a:p>
            <a:fld id="{34788240-76E0-4984-8768-4A61B3E6C471}" type="slidenum">
              <a:rPr lang="en-US" smtClean="0"/>
              <a:t>35</a:t>
            </a:fld>
            <a:endParaRPr lang="en-US"/>
          </a:p>
        </p:txBody>
      </p:sp>
    </p:spTree>
    <p:extLst>
      <p:ext uri="{BB962C8B-B14F-4D97-AF65-F5344CB8AC3E}">
        <p14:creationId xmlns:p14="http://schemas.microsoft.com/office/powerpoint/2010/main" val="409683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186634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3C7AD1-7206-4CF4-AABA-57814C4F1E0A}"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72099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37657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7716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419868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328656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411173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138774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627748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7237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4758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57358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3C7AD1-7206-4CF4-AABA-57814C4F1E0A}"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51029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3C7AD1-7206-4CF4-AABA-57814C4F1E0A}"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52730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123343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347075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F3C7AD1-7206-4CF4-AABA-57814C4F1E0A}" type="datetimeFigureOut">
              <a:rPr lang="en-US" smtClean="0"/>
              <a:t>4/22/2026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1348169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3C7AD1-7206-4CF4-AABA-57814C4F1E0A}"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32F67-B0BC-4DE6-AF83-7D75A8F62430}" type="slidenum">
              <a:rPr lang="en-US" smtClean="0"/>
              <a:t>‹#›</a:t>
            </a:fld>
            <a:endParaRPr lang="en-US"/>
          </a:p>
        </p:txBody>
      </p:sp>
    </p:spTree>
    <p:extLst>
      <p:ext uri="{BB962C8B-B14F-4D97-AF65-F5344CB8AC3E}">
        <p14:creationId xmlns:p14="http://schemas.microsoft.com/office/powerpoint/2010/main" val="267304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F3C7AD1-7206-4CF4-AABA-57814C4F1E0A}" type="datetimeFigureOut">
              <a:rPr lang="en-US" smtClean="0"/>
              <a:t>4/22/2026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7032F67-B0BC-4DE6-AF83-7D75A8F62430}" type="slidenum">
              <a:rPr lang="en-US" smtClean="0"/>
              <a:t>‹#›</a:t>
            </a:fld>
            <a:endParaRPr lang="en-US"/>
          </a:p>
        </p:txBody>
      </p:sp>
    </p:spTree>
    <p:extLst>
      <p:ext uri="{BB962C8B-B14F-4D97-AF65-F5344CB8AC3E}">
        <p14:creationId xmlns:p14="http://schemas.microsoft.com/office/powerpoint/2010/main" val="325781822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doi.org/10.1192/bjp.2025.10377"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EToor45TOKY?start=18&amp;feature=oembed"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egarza@samhealth.org" TargetMode="External"/><Relationship Id="rId2" Type="http://schemas.openxmlformats.org/officeDocument/2006/relationships/hyperlink" Target="mailto:janssean@ohsu.edu"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1093/ageing/afaf33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hyperlink" Target="https://doi.org/10.1161/CIR.0000000000001423"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ibguides.ohsu.edu/orhp"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hyperlink" Target="https://doi.org/10.18724/WHR-G490-BG86" TargetMode="External"/><Relationship Id="rId2" Type="http://schemas.openxmlformats.org/officeDocument/2006/relationships/hyperlink" Target="https://www.worldhappiness.report/ed/2026/social-media-is-harming-adolescents-at-a-scale-large-enough-to-cause-changes-at-the-population-leve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doi.org/10.1016/S0140-6736(25)01186-9"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2" Type="http://schemas.openxmlformats.org/officeDocument/2006/relationships/hyperlink" Target="https://doi.org/10.1016/S2213-8587(25)00295-5"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F42C7-CC91-FE07-75C1-1FCB201B6DD4}"/>
              </a:ext>
            </a:extLst>
          </p:cNvPr>
          <p:cNvSpPr>
            <a:spLocks noGrp="1"/>
          </p:cNvSpPr>
          <p:nvPr>
            <p:ph type="ctrTitle"/>
          </p:nvPr>
        </p:nvSpPr>
        <p:spPr>
          <a:xfrm>
            <a:off x="965505" y="623571"/>
            <a:ext cx="10260990" cy="2556853"/>
          </a:xfrm>
        </p:spPr>
        <p:txBody>
          <a:bodyPr>
            <a:normAutofit/>
          </a:bodyPr>
          <a:lstStyle/>
          <a:p>
            <a:pPr algn="ctr"/>
            <a:r>
              <a:rPr lang="en-US" sz="8000" dirty="0"/>
              <a:t>Top 10 Primary Care Articles of 2025</a:t>
            </a:r>
          </a:p>
        </p:txBody>
      </p:sp>
      <p:sp>
        <p:nvSpPr>
          <p:cNvPr id="3" name="Subtitle 2">
            <a:extLst>
              <a:ext uri="{FF2B5EF4-FFF2-40B4-BE49-F238E27FC236}">
                <a16:creationId xmlns:a16="http://schemas.microsoft.com/office/drawing/2014/main" id="{17975D55-14E2-56B6-7C9B-2123D3964543}"/>
              </a:ext>
            </a:extLst>
          </p:cNvPr>
          <p:cNvSpPr>
            <a:spLocks noGrp="1"/>
          </p:cNvSpPr>
          <p:nvPr>
            <p:ph type="subTitle" idx="1"/>
          </p:nvPr>
        </p:nvSpPr>
        <p:spPr>
          <a:xfrm>
            <a:off x="965505" y="4777380"/>
            <a:ext cx="10260990" cy="1209763"/>
          </a:xfrm>
        </p:spPr>
        <p:txBody>
          <a:bodyPr>
            <a:normAutofit/>
          </a:bodyPr>
          <a:lstStyle/>
          <a:p>
            <a:pPr algn="ctr"/>
            <a:r>
              <a:rPr lang="en-US" sz="2400">
                <a:solidFill>
                  <a:schemeClr val="bg2"/>
                </a:solidFill>
              </a:rPr>
              <a:t>Esteban Garza, MD</a:t>
            </a:r>
          </a:p>
          <a:p>
            <a:pPr algn="ctr"/>
            <a:r>
              <a:rPr lang="en-US" sz="2400">
                <a:solidFill>
                  <a:schemeClr val="bg2"/>
                </a:solidFill>
              </a:rPr>
              <a:t>Andrew Janssen, MD, FAAFP</a:t>
            </a:r>
          </a:p>
        </p:txBody>
      </p:sp>
      <p:pic>
        <p:nvPicPr>
          <p:cNvPr id="5" name="Picture 4">
            <a:extLst>
              <a:ext uri="{FF2B5EF4-FFF2-40B4-BE49-F238E27FC236}">
                <a16:creationId xmlns:a16="http://schemas.microsoft.com/office/drawing/2014/main" id="{A9149BAF-6E9F-CAF5-C41F-09BBF85047C8}"/>
              </a:ext>
            </a:extLst>
          </p:cNvPr>
          <p:cNvPicPr>
            <a:picLocks noChangeAspect="1"/>
          </p:cNvPicPr>
          <p:nvPr/>
        </p:nvPicPr>
        <p:blipFill>
          <a:blip r:embed="rId4"/>
          <a:stretch>
            <a:fillRect/>
          </a:stretch>
        </p:blipFill>
        <p:spPr>
          <a:xfrm>
            <a:off x="8542422" y="3404120"/>
            <a:ext cx="3372202" cy="3372202"/>
          </a:xfrm>
          <a:prstGeom prst="rect">
            <a:avLst/>
          </a:prstGeom>
        </p:spPr>
      </p:pic>
    </p:spTree>
    <p:extLst>
      <p:ext uri="{BB962C8B-B14F-4D97-AF65-F5344CB8AC3E}">
        <p14:creationId xmlns:p14="http://schemas.microsoft.com/office/powerpoint/2010/main" val="418749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437822-26D9-CB15-14C9-47B1935DEDF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A99DC-DF1C-DCF5-DE1A-6A7FB28E927D}"/>
              </a:ext>
            </a:extLst>
          </p:cNvPr>
          <p:cNvSpPr>
            <a:spLocks noGrp="1"/>
          </p:cNvSpPr>
          <p:nvPr>
            <p:ph type="title"/>
          </p:nvPr>
        </p:nvSpPr>
        <p:spPr>
          <a:xfrm>
            <a:off x="648931" y="629266"/>
            <a:ext cx="4166510" cy="1622321"/>
          </a:xfrm>
        </p:spPr>
        <p:txBody>
          <a:bodyPr>
            <a:normAutofit/>
          </a:bodyPr>
          <a:lstStyle/>
          <a:p>
            <a:pPr>
              <a:lnSpc>
                <a:spcPct val="90000"/>
              </a:lnSpc>
            </a:pPr>
            <a:r>
              <a:rPr lang="en-US" sz="2600">
                <a:solidFill>
                  <a:srgbClr val="EBEBEB"/>
                </a:solidFill>
              </a:rPr>
              <a:t>Mean placebo-corrected systolic blood pressure reductions by drug class and dose.</a:t>
            </a: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74C8D56-35FE-C4FA-4656-FCA5A8B433BA}"/>
              </a:ext>
            </a:extLst>
          </p:cNvPr>
          <p:cNvSpPr>
            <a:spLocks noGrp="1"/>
          </p:cNvSpPr>
          <p:nvPr>
            <p:ph idx="1"/>
          </p:nvPr>
        </p:nvSpPr>
        <p:spPr>
          <a:xfrm>
            <a:off x="648931" y="2438400"/>
            <a:ext cx="4166509" cy="3785419"/>
          </a:xfrm>
        </p:spPr>
        <p:txBody>
          <a:bodyPr>
            <a:normAutofit/>
          </a:bodyPr>
          <a:lstStyle/>
          <a:p>
            <a:r>
              <a:rPr lang="en-US">
                <a:solidFill>
                  <a:srgbClr val="EBEBEB"/>
                </a:solidFill>
              </a:rPr>
              <a:t>Doubling the dose from 1.0 standard dose to 2.0 yields small increase in effectiveness.</a:t>
            </a:r>
          </a:p>
        </p:txBody>
      </p:sp>
      <p:pic>
        <p:nvPicPr>
          <p:cNvPr id="5" name="Picture 4">
            <a:extLst>
              <a:ext uri="{FF2B5EF4-FFF2-40B4-BE49-F238E27FC236}">
                <a16:creationId xmlns:a16="http://schemas.microsoft.com/office/drawing/2014/main" id="{D3778421-8E53-F2DA-4443-0108F990B563}"/>
              </a:ext>
            </a:extLst>
          </p:cNvPr>
          <p:cNvPicPr>
            <a:picLocks noChangeAspect="1"/>
          </p:cNvPicPr>
          <p:nvPr/>
        </p:nvPicPr>
        <p:blipFill>
          <a:blip r:embed="rId2"/>
          <a:stretch>
            <a:fillRect/>
          </a:stretch>
        </p:blipFill>
        <p:spPr>
          <a:xfrm>
            <a:off x="6096001" y="317070"/>
            <a:ext cx="5549900" cy="6342745"/>
          </a:xfrm>
          <a:prstGeom prst="rect">
            <a:avLst/>
          </a:prstGeom>
          <a:effectLst/>
        </p:spPr>
      </p:pic>
    </p:spTree>
    <p:extLst>
      <p:ext uri="{BB962C8B-B14F-4D97-AF65-F5344CB8AC3E}">
        <p14:creationId xmlns:p14="http://schemas.microsoft.com/office/powerpoint/2010/main" val="1181165907"/>
      </p:ext>
    </p:extLst>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E60C7-C955-2083-E32D-A0CC73097FED}"/>
              </a:ext>
            </a:extLst>
          </p:cNvPr>
          <p:cNvSpPr>
            <a:spLocks noGrp="1"/>
          </p:cNvSpPr>
          <p:nvPr>
            <p:ph type="title"/>
          </p:nvPr>
        </p:nvSpPr>
        <p:spPr>
          <a:xfrm>
            <a:off x="5658104" y="1166219"/>
            <a:ext cx="5222325" cy="3329581"/>
          </a:xfrm>
        </p:spPr>
        <p:txBody>
          <a:bodyPr vert="horz" lIns="91440" tIns="45720" rIns="91440" bIns="45720" rtlCol="0" anchor="b">
            <a:normAutofit/>
          </a:bodyPr>
          <a:lstStyle/>
          <a:p>
            <a:r>
              <a:rPr lang="en-US" sz="7200" b="0" i="0" kern="1200" dirty="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76861BEC-F733-0156-8E8F-61A74A2A0C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2014988798"/>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4A5A-2CF5-7DF0-2303-70A24E825E6E}"/>
              </a:ext>
            </a:extLst>
          </p:cNvPr>
          <p:cNvSpPr>
            <a:spLocks noGrp="1"/>
          </p:cNvSpPr>
          <p:nvPr>
            <p:ph type="title"/>
          </p:nvPr>
        </p:nvSpPr>
        <p:spPr/>
        <p:txBody>
          <a:bodyPr/>
          <a:lstStyle/>
          <a:p>
            <a:r>
              <a:rPr lang="en-US" dirty="0"/>
              <a:t>And now for something completely different…</a:t>
            </a:r>
          </a:p>
        </p:txBody>
      </p:sp>
      <p:sp>
        <p:nvSpPr>
          <p:cNvPr id="3" name="Content Placeholder 2">
            <a:extLst>
              <a:ext uri="{FF2B5EF4-FFF2-40B4-BE49-F238E27FC236}">
                <a16:creationId xmlns:a16="http://schemas.microsoft.com/office/drawing/2014/main" id="{20849EC0-66FB-64C6-1D8E-A950650EBFA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43521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0609E-24C3-E912-9046-D46CED13F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4A9E7-10D9-7C18-F21E-D48C91D4C37E}"/>
              </a:ext>
            </a:extLst>
          </p:cNvPr>
          <p:cNvSpPr>
            <a:spLocks noGrp="1"/>
          </p:cNvSpPr>
          <p:nvPr>
            <p:ph type="title"/>
          </p:nvPr>
        </p:nvSpPr>
        <p:spPr/>
        <p:txBody>
          <a:bodyPr/>
          <a:lstStyle/>
          <a:p>
            <a:r>
              <a:rPr lang="en-US" dirty="0"/>
              <a:t>Clinical effectiveness of singing for symptoms of post-natal depression</a:t>
            </a:r>
          </a:p>
        </p:txBody>
      </p:sp>
      <p:graphicFrame>
        <p:nvGraphicFramePr>
          <p:cNvPr id="4" name="Table 3">
            <a:extLst>
              <a:ext uri="{FF2B5EF4-FFF2-40B4-BE49-F238E27FC236}">
                <a16:creationId xmlns:a16="http://schemas.microsoft.com/office/drawing/2014/main" id="{5EC4008F-767F-F8B7-2164-A760CAC23649}"/>
              </a:ext>
            </a:extLst>
          </p:cNvPr>
          <p:cNvGraphicFramePr>
            <a:graphicFrameLocks noGrp="1"/>
          </p:cNvGraphicFramePr>
          <p:nvPr>
            <p:extLst>
              <p:ext uri="{D42A27DB-BD31-4B8C-83A1-F6EECF244321}">
                <p14:modId xmlns:p14="http://schemas.microsoft.com/office/powerpoint/2010/main" val="1728963064"/>
              </p:ext>
            </p:extLst>
          </p:nvPr>
        </p:nvGraphicFramePr>
        <p:xfrm>
          <a:off x="646111" y="2109195"/>
          <a:ext cx="10024533" cy="403352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Clinical effectiveness, implementation effectiveness and cost-effectiveness of a community singing intervention for postnatal depressive symptoms, SHAPER-PND: </a:t>
                      </a:r>
                      <a:r>
                        <a:rPr lang="en-US" dirty="0" err="1"/>
                        <a:t>randomised</a:t>
                      </a:r>
                      <a:r>
                        <a:rPr lang="en-US"/>
                        <a:t> controlled trial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Bind, Rebecca et al</a:t>
                      </a:r>
                    </a:p>
                    <a:p>
                      <a:r>
                        <a:rPr lang="en-US" dirty="0"/>
                        <a:t>The British Journal of Psychiatry , Volume 227 , Issue 6 , December 2025 , pp. 836 - 845</a:t>
                      </a:r>
                    </a:p>
                    <a:p>
                      <a:r>
                        <a:rPr lang="en-US" dirty="0"/>
                        <a:t>DOI: </a:t>
                      </a:r>
                      <a:r>
                        <a:rPr lang="en-US" dirty="0">
                          <a:hlinkClick r:id="rId2"/>
                        </a:rPr>
                        <a:t>https://doi.org/10.1192/bjp.2025.10377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To evaluate, in a larger sample and across a longer timeframe</a:t>
                      </a:r>
                    </a:p>
                    <a:p>
                      <a:r>
                        <a:rPr lang="en-US" dirty="0"/>
                        <a:t>than previously, the clinical effectiveness, implementation</a:t>
                      </a:r>
                    </a:p>
                    <a:p>
                      <a:r>
                        <a:rPr lang="en-US" dirty="0"/>
                        <a:t>effectiveness and cost-effectiveness of the Melodies for Mums</a:t>
                      </a:r>
                    </a:p>
                    <a:p>
                      <a:r>
                        <a:rPr lang="en-US" dirty="0"/>
                        <a:t>(M4M) singing intervention for symptoms of PND.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https://breatheahr.org/programmes/melodies-for-mums/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079522"/>
                  </a:ext>
                </a:extLst>
              </a:tr>
            </a:tbl>
          </a:graphicData>
        </a:graphic>
      </p:graphicFrame>
    </p:spTree>
    <p:extLst>
      <p:ext uri="{BB962C8B-B14F-4D97-AF65-F5344CB8AC3E}">
        <p14:creationId xmlns:p14="http://schemas.microsoft.com/office/powerpoint/2010/main" val="24424172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845B5-6804-FB75-C5A0-65C477E4F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48966-DC06-56A1-C6F6-07BC2761BF73}"/>
              </a:ext>
            </a:extLst>
          </p:cNvPr>
          <p:cNvSpPr>
            <a:spLocks noGrp="1"/>
          </p:cNvSpPr>
          <p:nvPr>
            <p:ph type="title"/>
          </p:nvPr>
        </p:nvSpPr>
        <p:spPr/>
        <p:txBody>
          <a:bodyPr/>
          <a:lstStyle/>
          <a:p>
            <a:r>
              <a:rPr lang="en-US" dirty="0"/>
              <a:t>Study Design</a:t>
            </a:r>
          </a:p>
        </p:txBody>
      </p:sp>
      <p:sp>
        <p:nvSpPr>
          <p:cNvPr id="3" name="Content Placeholder 2">
            <a:extLst>
              <a:ext uri="{FF2B5EF4-FFF2-40B4-BE49-F238E27FC236}">
                <a16:creationId xmlns:a16="http://schemas.microsoft.com/office/drawing/2014/main" id="{D316FFF4-CD2B-F334-04CD-BE90B47A4BF2}"/>
              </a:ext>
            </a:extLst>
          </p:cNvPr>
          <p:cNvSpPr>
            <a:spLocks noGrp="1"/>
          </p:cNvSpPr>
          <p:nvPr>
            <p:ph idx="1"/>
          </p:nvPr>
        </p:nvSpPr>
        <p:spPr/>
        <p:txBody>
          <a:bodyPr/>
          <a:lstStyle/>
          <a:p>
            <a:r>
              <a:rPr lang="en-US" dirty="0"/>
              <a:t>199 mothers experiencing symptoms of post-natal depression (PND) with Edinburgh Postnatal Depressio Score &gt;= 10 were randomized to:</a:t>
            </a:r>
          </a:p>
          <a:p>
            <a:pPr lvl="1"/>
            <a:r>
              <a:rPr lang="en-US" dirty="0"/>
              <a:t>10 weeks in-person singing sessions using Melodies for Mums (M4M) (n=133)</a:t>
            </a:r>
          </a:p>
          <a:p>
            <a:pPr lvl="1"/>
            <a:r>
              <a:rPr lang="en-US" dirty="0"/>
              <a:t>Or active control group (n=66)	 received details of other non-music mother-baby activities in the community and the same schedule of texts and phone calls.  Also monitored for safeguarding concerns similar to the M4M group.</a:t>
            </a:r>
          </a:p>
          <a:p>
            <a:r>
              <a:rPr lang="en-US" dirty="0"/>
              <a:t>Mothers were reassessed at weeks 6, 10, 20, and 36 for depression,  healthcare use for themselves and their babies, and healthcare-related quality of life.</a:t>
            </a:r>
          </a:p>
        </p:txBody>
      </p:sp>
    </p:spTree>
    <p:extLst>
      <p:ext uri="{BB962C8B-B14F-4D97-AF65-F5344CB8AC3E}">
        <p14:creationId xmlns:p14="http://schemas.microsoft.com/office/powerpoint/2010/main" val="3932131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1CFA4-ABC9-49B0-C113-472FFF0459AA}"/>
              </a:ext>
            </a:extLst>
          </p:cNvPr>
          <p:cNvSpPr>
            <a:spLocks noGrp="1"/>
          </p:cNvSpPr>
          <p:nvPr>
            <p:ph type="title"/>
          </p:nvPr>
        </p:nvSpPr>
        <p:spPr>
          <a:xfrm>
            <a:off x="643855" y="1447799"/>
            <a:ext cx="3108626" cy="1444752"/>
          </a:xfrm>
        </p:spPr>
        <p:txBody>
          <a:bodyPr anchor="b">
            <a:normAutofit/>
          </a:bodyPr>
          <a:lstStyle/>
          <a:p>
            <a:r>
              <a:rPr lang="en-US" sz="3200">
                <a:solidFill>
                  <a:srgbClr val="EBEBEB"/>
                </a:solidFill>
              </a:rPr>
              <a:t>Melodies for Mums</a:t>
            </a:r>
          </a:p>
        </p:txBody>
      </p:sp>
      <p:sp>
        <p:nvSpPr>
          <p:cNvPr id="13"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7" name="Rectangle 16">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Online Media 3" title="Breathe Melodies for Mums on BBC News 15 October 2025">
            <a:hlinkClick r:id="" action="ppaction://media"/>
            <a:extLst>
              <a:ext uri="{FF2B5EF4-FFF2-40B4-BE49-F238E27FC236}">
                <a16:creationId xmlns:a16="http://schemas.microsoft.com/office/drawing/2014/main" id="{360B337A-F2C9-CE36-CF88-3FA39E5F4800}"/>
              </a:ext>
            </a:extLst>
          </p:cNvPr>
          <p:cNvPicPr>
            <a:picLocks noRot="1" noChangeAspect="1"/>
          </p:cNvPicPr>
          <p:nvPr>
            <a:videoFile r:link="rId1"/>
          </p:nvPr>
        </p:nvPicPr>
        <p:blipFill>
          <a:blip r:embed="rId3"/>
          <a:stretch>
            <a:fillRect/>
          </a:stretch>
        </p:blipFill>
        <p:spPr>
          <a:xfrm>
            <a:off x="5248374" y="1447799"/>
            <a:ext cx="6096001" cy="4572001"/>
          </a:xfrm>
          <a:prstGeom prst="rect">
            <a:avLst/>
          </a:prstGeom>
          <a:effectLst/>
        </p:spPr>
      </p:pic>
    </p:spTree>
    <p:extLst>
      <p:ext uri="{BB962C8B-B14F-4D97-AF65-F5344CB8AC3E}">
        <p14:creationId xmlns:p14="http://schemas.microsoft.com/office/powerpoint/2010/main" val="669160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321B-3946-3D29-0593-E9E988F7C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7D949-5B93-613B-C4B3-F2BF42690EC9}"/>
              </a:ext>
            </a:extLst>
          </p:cNvPr>
          <p:cNvSpPr>
            <a:spLocks noGrp="1"/>
          </p:cNvSpPr>
          <p:nvPr>
            <p:ph type="title"/>
          </p:nvPr>
        </p:nvSpPr>
        <p:spPr/>
        <p:txBody>
          <a:bodyPr/>
          <a:lstStyle/>
          <a:p>
            <a:r>
              <a:rPr lang="en-US" dirty="0"/>
              <a:t>Study Results</a:t>
            </a:r>
          </a:p>
        </p:txBody>
      </p:sp>
      <p:sp>
        <p:nvSpPr>
          <p:cNvPr id="3" name="Content Placeholder 2">
            <a:extLst>
              <a:ext uri="{FF2B5EF4-FFF2-40B4-BE49-F238E27FC236}">
                <a16:creationId xmlns:a16="http://schemas.microsoft.com/office/drawing/2014/main" id="{7F624EAF-5635-0F9B-5107-9561895E10B9}"/>
              </a:ext>
            </a:extLst>
          </p:cNvPr>
          <p:cNvSpPr>
            <a:spLocks noGrp="1"/>
          </p:cNvSpPr>
          <p:nvPr>
            <p:ph idx="1"/>
          </p:nvPr>
        </p:nvSpPr>
        <p:spPr/>
        <p:txBody>
          <a:bodyPr/>
          <a:lstStyle/>
          <a:p>
            <a:r>
              <a:rPr lang="en-US" dirty="0"/>
              <a:t>Participant retention was higher in the singing group</a:t>
            </a:r>
          </a:p>
          <a:p>
            <a:endParaRPr lang="en-US" dirty="0"/>
          </a:p>
          <a:p>
            <a:endParaRPr lang="en-US" dirty="0"/>
          </a:p>
          <a:p>
            <a:endParaRPr lang="en-US" dirty="0"/>
          </a:p>
          <a:p>
            <a:endParaRPr lang="en-US" dirty="0"/>
          </a:p>
          <a:p>
            <a:endParaRPr lang="en-US" dirty="0"/>
          </a:p>
          <a:p>
            <a:r>
              <a:rPr lang="en-US" dirty="0"/>
              <a:t>PND symptoms improved with the singing group intervention, but were only lower than controls at 20 and 36 weeks</a:t>
            </a:r>
          </a:p>
          <a:p>
            <a:r>
              <a:rPr lang="en-US" dirty="0"/>
              <a:t>M4M was significantly more (and very highly) acceptable</a:t>
            </a:r>
          </a:p>
          <a:p>
            <a:pPr lvl="1"/>
            <a:r>
              <a:rPr lang="en-US" dirty="0"/>
              <a:t>4.75 vs 4.0 (CI 0.25-0.83)</a:t>
            </a:r>
          </a:p>
          <a:p>
            <a:pPr lvl="1"/>
            <a:endParaRPr lang="en-US" dirty="0"/>
          </a:p>
        </p:txBody>
      </p:sp>
      <p:graphicFrame>
        <p:nvGraphicFramePr>
          <p:cNvPr id="4" name="Table 3">
            <a:extLst>
              <a:ext uri="{FF2B5EF4-FFF2-40B4-BE49-F238E27FC236}">
                <a16:creationId xmlns:a16="http://schemas.microsoft.com/office/drawing/2014/main" id="{237EBE56-8BCD-886C-7B90-1CBA545024A0}"/>
              </a:ext>
            </a:extLst>
          </p:cNvPr>
          <p:cNvGraphicFramePr>
            <a:graphicFrameLocks noGrp="1"/>
          </p:cNvGraphicFramePr>
          <p:nvPr>
            <p:extLst>
              <p:ext uri="{D42A27DB-BD31-4B8C-83A1-F6EECF244321}">
                <p14:modId xmlns:p14="http://schemas.microsoft.com/office/powerpoint/2010/main" val="4161945217"/>
              </p:ext>
            </p:extLst>
          </p:nvPr>
        </p:nvGraphicFramePr>
        <p:xfrm>
          <a:off x="1593088" y="2501900"/>
          <a:ext cx="8127999" cy="1854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42100165"/>
                    </a:ext>
                  </a:extLst>
                </a:gridCol>
                <a:gridCol w="2709333">
                  <a:extLst>
                    <a:ext uri="{9D8B030D-6E8A-4147-A177-3AD203B41FA5}">
                      <a16:colId xmlns:a16="http://schemas.microsoft.com/office/drawing/2014/main" val="1140478927"/>
                    </a:ext>
                  </a:extLst>
                </a:gridCol>
                <a:gridCol w="2709333">
                  <a:extLst>
                    <a:ext uri="{9D8B030D-6E8A-4147-A177-3AD203B41FA5}">
                      <a16:colId xmlns:a16="http://schemas.microsoft.com/office/drawing/2014/main" val="1764915377"/>
                    </a:ext>
                  </a:extLst>
                </a:gridCol>
              </a:tblGrid>
              <a:tr h="370840">
                <a:tc>
                  <a:txBody>
                    <a:bodyPr/>
                    <a:lstStyle/>
                    <a:p>
                      <a:endParaRPr lang="en-US" dirty="0"/>
                    </a:p>
                  </a:txBody>
                  <a:tcPr/>
                </a:tc>
                <a:tc>
                  <a:txBody>
                    <a:bodyPr/>
                    <a:lstStyle/>
                    <a:p>
                      <a:pPr algn="ctr"/>
                      <a:r>
                        <a:rPr lang="en-US" dirty="0"/>
                        <a:t>Singing Group</a:t>
                      </a:r>
                    </a:p>
                  </a:txBody>
                  <a:tcPr/>
                </a:tc>
                <a:tc>
                  <a:txBody>
                    <a:bodyPr/>
                    <a:lstStyle/>
                    <a:p>
                      <a:pPr algn="ctr"/>
                      <a:r>
                        <a:rPr lang="en-US" dirty="0"/>
                        <a:t>Control Group</a:t>
                      </a:r>
                    </a:p>
                  </a:txBody>
                  <a:tcPr/>
                </a:tc>
                <a:extLst>
                  <a:ext uri="{0D108BD9-81ED-4DB2-BD59-A6C34878D82A}">
                    <a16:rowId xmlns:a16="http://schemas.microsoft.com/office/drawing/2014/main" val="281645578"/>
                  </a:ext>
                </a:extLst>
              </a:tr>
              <a:tr h="370840">
                <a:tc>
                  <a:txBody>
                    <a:bodyPr/>
                    <a:lstStyle/>
                    <a:p>
                      <a:r>
                        <a:rPr lang="en-US" dirty="0"/>
                        <a:t>Week 6</a:t>
                      </a:r>
                    </a:p>
                  </a:txBody>
                  <a:tcPr/>
                </a:tc>
                <a:tc>
                  <a:txBody>
                    <a:bodyPr/>
                    <a:lstStyle/>
                    <a:p>
                      <a:pPr algn="ctr"/>
                      <a:r>
                        <a:rPr lang="en-US" dirty="0"/>
                        <a:t>89%</a:t>
                      </a:r>
                    </a:p>
                  </a:txBody>
                  <a:tcPr/>
                </a:tc>
                <a:tc>
                  <a:txBody>
                    <a:bodyPr/>
                    <a:lstStyle/>
                    <a:p>
                      <a:pPr algn="ctr"/>
                      <a:r>
                        <a:rPr lang="en-US" dirty="0"/>
                        <a:t>62%</a:t>
                      </a:r>
                    </a:p>
                  </a:txBody>
                  <a:tcPr/>
                </a:tc>
                <a:extLst>
                  <a:ext uri="{0D108BD9-81ED-4DB2-BD59-A6C34878D82A}">
                    <a16:rowId xmlns:a16="http://schemas.microsoft.com/office/drawing/2014/main" val="3107369148"/>
                  </a:ext>
                </a:extLst>
              </a:tr>
              <a:tr h="370840">
                <a:tc>
                  <a:txBody>
                    <a:bodyPr/>
                    <a:lstStyle/>
                    <a:p>
                      <a:r>
                        <a:rPr lang="en-US" dirty="0"/>
                        <a:t>Week 10 (end)</a:t>
                      </a:r>
                    </a:p>
                  </a:txBody>
                  <a:tcPr/>
                </a:tc>
                <a:tc>
                  <a:txBody>
                    <a:bodyPr/>
                    <a:lstStyle/>
                    <a:p>
                      <a:pPr algn="ctr"/>
                      <a:r>
                        <a:rPr lang="en-US" dirty="0"/>
                        <a:t>77%</a:t>
                      </a:r>
                    </a:p>
                  </a:txBody>
                  <a:tcPr/>
                </a:tc>
                <a:tc>
                  <a:txBody>
                    <a:bodyPr/>
                    <a:lstStyle/>
                    <a:p>
                      <a:pPr algn="ctr"/>
                      <a:r>
                        <a:rPr lang="en-US" dirty="0"/>
                        <a:t>57%</a:t>
                      </a:r>
                    </a:p>
                  </a:txBody>
                  <a:tcPr/>
                </a:tc>
                <a:extLst>
                  <a:ext uri="{0D108BD9-81ED-4DB2-BD59-A6C34878D82A}">
                    <a16:rowId xmlns:a16="http://schemas.microsoft.com/office/drawing/2014/main" val="2604948284"/>
                  </a:ext>
                </a:extLst>
              </a:tr>
              <a:tr h="370840">
                <a:tc>
                  <a:txBody>
                    <a:bodyPr/>
                    <a:lstStyle/>
                    <a:p>
                      <a:r>
                        <a:rPr lang="en-US" dirty="0"/>
                        <a:t>Week 20</a:t>
                      </a:r>
                    </a:p>
                  </a:txBody>
                  <a:tcPr/>
                </a:tc>
                <a:tc>
                  <a:txBody>
                    <a:bodyPr/>
                    <a:lstStyle/>
                    <a:p>
                      <a:pPr algn="ctr"/>
                      <a:r>
                        <a:rPr lang="en-US" dirty="0"/>
                        <a:t>66%</a:t>
                      </a:r>
                    </a:p>
                  </a:txBody>
                  <a:tcPr/>
                </a:tc>
                <a:tc>
                  <a:txBody>
                    <a:bodyPr/>
                    <a:lstStyle/>
                    <a:p>
                      <a:pPr algn="ctr"/>
                      <a:r>
                        <a:rPr lang="en-US" dirty="0"/>
                        <a:t>55%</a:t>
                      </a:r>
                    </a:p>
                  </a:txBody>
                  <a:tcPr/>
                </a:tc>
                <a:extLst>
                  <a:ext uri="{0D108BD9-81ED-4DB2-BD59-A6C34878D82A}">
                    <a16:rowId xmlns:a16="http://schemas.microsoft.com/office/drawing/2014/main" val="2442596035"/>
                  </a:ext>
                </a:extLst>
              </a:tr>
              <a:tr h="370840">
                <a:tc>
                  <a:txBody>
                    <a:bodyPr/>
                    <a:lstStyle/>
                    <a:p>
                      <a:r>
                        <a:rPr lang="en-US" dirty="0"/>
                        <a:t>Week 36</a:t>
                      </a:r>
                    </a:p>
                  </a:txBody>
                  <a:tcPr/>
                </a:tc>
                <a:tc>
                  <a:txBody>
                    <a:bodyPr/>
                    <a:lstStyle/>
                    <a:p>
                      <a:pPr algn="ctr"/>
                      <a:r>
                        <a:rPr lang="en-US" dirty="0"/>
                        <a:t>66%</a:t>
                      </a:r>
                    </a:p>
                  </a:txBody>
                  <a:tcPr/>
                </a:tc>
                <a:tc>
                  <a:txBody>
                    <a:bodyPr/>
                    <a:lstStyle/>
                    <a:p>
                      <a:pPr algn="ctr"/>
                      <a:r>
                        <a:rPr lang="en-US" dirty="0"/>
                        <a:t>38%</a:t>
                      </a:r>
                    </a:p>
                  </a:txBody>
                  <a:tcPr/>
                </a:tc>
                <a:extLst>
                  <a:ext uri="{0D108BD9-81ED-4DB2-BD59-A6C34878D82A}">
                    <a16:rowId xmlns:a16="http://schemas.microsoft.com/office/drawing/2014/main" val="3122075525"/>
                  </a:ext>
                </a:extLst>
              </a:tr>
            </a:tbl>
          </a:graphicData>
        </a:graphic>
      </p:graphicFrame>
    </p:spTree>
    <p:extLst>
      <p:ext uri="{BB962C8B-B14F-4D97-AF65-F5344CB8AC3E}">
        <p14:creationId xmlns:p14="http://schemas.microsoft.com/office/powerpoint/2010/main" val="4236333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A515-0D42-54B8-3B08-F9BE8A1CCA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CBB053-DDE2-A5B3-0E6B-92A6C927DD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46DEA99-EB6D-D49C-5B4E-8F3AAF9883AD}"/>
              </a:ext>
            </a:extLst>
          </p:cNvPr>
          <p:cNvPicPr>
            <a:picLocks noChangeAspect="1"/>
          </p:cNvPicPr>
          <p:nvPr/>
        </p:nvPicPr>
        <p:blipFill>
          <a:blip r:embed="rId2"/>
          <a:stretch>
            <a:fillRect/>
          </a:stretch>
        </p:blipFill>
        <p:spPr>
          <a:xfrm>
            <a:off x="557784" y="151185"/>
            <a:ext cx="9790654" cy="6555630"/>
          </a:xfrm>
          <a:prstGeom prst="rect">
            <a:avLst/>
          </a:prstGeom>
        </p:spPr>
      </p:pic>
    </p:spTree>
    <p:extLst>
      <p:ext uri="{BB962C8B-B14F-4D97-AF65-F5344CB8AC3E}">
        <p14:creationId xmlns:p14="http://schemas.microsoft.com/office/powerpoint/2010/main" val="32870104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BE350-8597-B023-CBB9-B859FACD3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4134A-850A-6051-3AE1-9E45C3B773C7}"/>
              </a:ext>
            </a:extLst>
          </p:cNvPr>
          <p:cNvSpPr>
            <a:spLocks noGrp="1"/>
          </p:cNvSpPr>
          <p:nvPr>
            <p:ph type="title"/>
          </p:nvPr>
        </p:nvSpPr>
        <p:spPr/>
        <p:txBody>
          <a:bodyPr/>
          <a:lstStyle/>
          <a:p>
            <a:r>
              <a:rPr lang="en-US" dirty="0"/>
              <a:t>Strengths and Limitations</a:t>
            </a:r>
          </a:p>
        </p:txBody>
      </p:sp>
      <p:sp>
        <p:nvSpPr>
          <p:cNvPr id="3" name="Content Placeholder 2">
            <a:extLst>
              <a:ext uri="{FF2B5EF4-FFF2-40B4-BE49-F238E27FC236}">
                <a16:creationId xmlns:a16="http://schemas.microsoft.com/office/drawing/2014/main" id="{63D06D92-870B-0171-04AE-9CDBE3B8894D}"/>
              </a:ext>
            </a:extLst>
          </p:cNvPr>
          <p:cNvSpPr>
            <a:spLocks noGrp="1"/>
          </p:cNvSpPr>
          <p:nvPr>
            <p:ph idx="1"/>
          </p:nvPr>
        </p:nvSpPr>
        <p:spPr/>
        <p:txBody>
          <a:bodyPr/>
          <a:lstStyle/>
          <a:p>
            <a:r>
              <a:rPr lang="en-US" dirty="0"/>
              <a:t>Assessing clinical effectiveness, implementation effectiveness, cost-effectiveness.</a:t>
            </a:r>
          </a:p>
          <a:p>
            <a:r>
              <a:rPr lang="en-US" dirty="0"/>
              <a:t>36-week timeframe</a:t>
            </a:r>
          </a:p>
          <a:p>
            <a:r>
              <a:rPr lang="en-US" dirty="0"/>
              <a:t>Limitations</a:t>
            </a:r>
          </a:p>
          <a:p>
            <a:pPr lvl="1"/>
            <a:r>
              <a:rPr lang="en-US" dirty="0"/>
              <a:t>Strongest findings used Intention to Treat analysis</a:t>
            </a:r>
          </a:p>
          <a:p>
            <a:pPr lvl="1"/>
            <a:r>
              <a:rPr lang="en-US" dirty="0"/>
              <a:t>Initial inclusion criteria expanded from diagnosed depression to PND</a:t>
            </a:r>
          </a:p>
          <a:p>
            <a:pPr lvl="1"/>
            <a:r>
              <a:rPr lang="en-US" dirty="0"/>
              <a:t>Recruitment lower than intended due to COVID-19 limitations</a:t>
            </a:r>
          </a:p>
        </p:txBody>
      </p:sp>
    </p:spTree>
    <p:extLst>
      <p:ext uri="{BB962C8B-B14F-4D97-AF65-F5344CB8AC3E}">
        <p14:creationId xmlns:p14="http://schemas.microsoft.com/office/powerpoint/2010/main" val="42251641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FC8E-F604-ECD3-4900-52FD89E7A50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C4393BE-3F63-6E0E-281A-77FE1F6426B5}"/>
              </a:ext>
            </a:extLst>
          </p:cNvPr>
          <p:cNvSpPr>
            <a:spLocks noGrp="1"/>
          </p:cNvSpPr>
          <p:nvPr>
            <p:ph idx="1"/>
          </p:nvPr>
        </p:nvSpPr>
        <p:spPr/>
        <p:txBody>
          <a:bodyPr>
            <a:normAutofit lnSpcReduction="10000"/>
          </a:bodyPr>
          <a:lstStyle/>
          <a:p>
            <a:r>
              <a:rPr lang="en-US" b="1" dirty="0"/>
              <a:t>M4M singing program is effective at reducing post-natal depression at week 36.</a:t>
            </a:r>
          </a:p>
          <a:p>
            <a:r>
              <a:rPr lang="en-US" dirty="0"/>
              <a:t>Mothers find it more suitable than existing community-based activities.</a:t>
            </a:r>
          </a:p>
          <a:p>
            <a:r>
              <a:rPr lang="en-US" dirty="0"/>
              <a:t>Mothers in the M4M intervention were </a:t>
            </a:r>
            <a:r>
              <a:rPr lang="en-US" b="1" dirty="0"/>
              <a:t>more likely to attend</a:t>
            </a:r>
            <a:r>
              <a:rPr lang="en-US" dirty="0"/>
              <a:t>.</a:t>
            </a:r>
          </a:p>
          <a:p>
            <a:pPr lvl="1"/>
            <a:r>
              <a:rPr lang="en-US" dirty="0"/>
              <a:t>This is important given that previous studies show that attendance at community-based mother-infant and social groups is typically low for mothers with PND.</a:t>
            </a:r>
          </a:p>
          <a:p>
            <a:r>
              <a:rPr lang="en-US" u="sng" dirty="0"/>
              <a:t>What is being done in your community?</a:t>
            </a:r>
          </a:p>
          <a:p>
            <a:r>
              <a:rPr lang="en-US" dirty="0"/>
              <a:t>How could singing or other arts-based interventions be developed?</a:t>
            </a:r>
            <a:br>
              <a:rPr lang="en-US" dirty="0"/>
            </a:br>
            <a:r>
              <a:rPr lang="en-US" dirty="0"/>
              <a:t>See DOI 10.3389/frhs.2025.1582517 for additional implementation details.</a:t>
            </a:r>
          </a:p>
        </p:txBody>
      </p:sp>
    </p:spTree>
    <p:extLst>
      <p:ext uri="{BB962C8B-B14F-4D97-AF65-F5344CB8AC3E}">
        <p14:creationId xmlns:p14="http://schemas.microsoft.com/office/powerpoint/2010/main" val="15508692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9FF4-76CD-5A4E-178B-C10388CB0D7D}"/>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109F09F2-F6C0-4907-7756-972EDD0DF1C4}"/>
              </a:ext>
            </a:extLst>
          </p:cNvPr>
          <p:cNvSpPr>
            <a:spLocks noGrp="1"/>
          </p:cNvSpPr>
          <p:nvPr>
            <p:ph idx="1"/>
          </p:nvPr>
        </p:nvSpPr>
        <p:spPr>
          <a:xfrm>
            <a:off x="1104293" y="1625406"/>
            <a:ext cx="8946541" cy="4195481"/>
          </a:xfrm>
        </p:spPr>
        <p:txBody>
          <a:bodyPr/>
          <a:lstStyle/>
          <a:p>
            <a:r>
              <a:rPr lang="en-US" dirty="0"/>
              <a:t>Selection process is very subjective </a:t>
            </a:r>
          </a:p>
          <a:p>
            <a:r>
              <a:rPr lang="en-US" dirty="0"/>
              <a:t>We’re in an era of massive data, global collaboration, and increasingly complex study designs</a:t>
            </a:r>
          </a:p>
          <a:p>
            <a:r>
              <a:rPr lang="en-US" dirty="0"/>
              <a:t>Emerging tools—especially AI– are shaping </a:t>
            </a:r>
            <a:r>
              <a:rPr lang="en-US" i="1" dirty="0"/>
              <a:t>what</a:t>
            </a:r>
            <a:r>
              <a:rPr lang="en-US" dirty="0"/>
              <a:t> we study and </a:t>
            </a:r>
            <a:r>
              <a:rPr lang="en-US" i="1" dirty="0"/>
              <a:t>how</a:t>
            </a:r>
            <a:r>
              <a:rPr lang="en-US" dirty="0"/>
              <a:t> we study it </a:t>
            </a:r>
          </a:p>
          <a:p>
            <a:endParaRPr lang="en-US" dirty="0"/>
          </a:p>
        </p:txBody>
      </p:sp>
      <p:pic>
        <p:nvPicPr>
          <p:cNvPr id="6" name="Picture 5">
            <a:extLst>
              <a:ext uri="{FF2B5EF4-FFF2-40B4-BE49-F238E27FC236}">
                <a16:creationId xmlns:a16="http://schemas.microsoft.com/office/drawing/2014/main" id="{C50AA7CE-A9DF-C795-C852-4BCC1EF2469F}"/>
              </a:ext>
            </a:extLst>
          </p:cNvPr>
          <p:cNvPicPr>
            <a:picLocks noChangeAspect="1"/>
          </p:cNvPicPr>
          <p:nvPr/>
        </p:nvPicPr>
        <p:blipFill>
          <a:blip r:embed="rId3"/>
          <a:stretch>
            <a:fillRect/>
          </a:stretch>
        </p:blipFill>
        <p:spPr>
          <a:xfrm>
            <a:off x="8506326" y="3368024"/>
            <a:ext cx="3408298" cy="3408298"/>
          </a:xfrm>
          <a:prstGeom prst="rect">
            <a:avLst/>
          </a:prstGeom>
        </p:spPr>
      </p:pic>
    </p:spTree>
    <p:extLst>
      <p:ext uri="{BB962C8B-B14F-4D97-AF65-F5344CB8AC3E}">
        <p14:creationId xmlns:p14="http://schemas.microsoft.com/office/powerpoint/2010/main" val="2220785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F8C5-45BD-7771-21E1-0746C4FAA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11D90-30E8-82F5-C20C-072886B19B18}"/>
              </a:ext>
            </a:extLst>
          </p:cNvPr>
          <p:cNvSpPr>
            <a:spLocks noGrp="1"/>
          </p:cNvSpPr>
          <p:nvPr>
            <p:ph type="title"/>
          </p:nvPr>
        </p:nvSpPr>
        <p:spPr>
          <a:xfrm>
            <a:off x="646111" y="452718"/>
            <a:ext cx="9404723" cy="1175416"/>
          </a:xfrm>
        </p:spPr>
        <p:txBody>
          <a:bodyPr/>
          <a:lstStyle/>
          <a:p>
            <a:r>
              <a:rPr lang="en-US" sz="3200" dirty="0"/>
              <a:t>Associations between pretreatment BP and reductions in systolic BP – Dose Response</a:t>
            </a:r>
          </a:p>
        </p:txBody>
      </p:sp>
      <p:sp>
        <p:nvSpPr>
          <p:cNvPr id="3" name="Content Placeholder 2">
            <a:extLst>
              <a:ext uri="{FF2B5EF4-FFF2-40B4-BE49-F238E27FC236}">
                <a16:creationId xmlns:a16="http://schemas.microsoft.com/office/drawing/2014/main" id="{D17C6EE5-65CC-B299-68A2-07A9EBD37B79}"/>
              </a:ext>
            </a:extLst>
          </p:cNvPr>
          <p:cNvSpPr>
            <a:spLocks noGrp="1"/>
          </p:cNvSpPr>
          <p:nvPr>
            <p:ph idx="1"/>
          </p:nvPr>
        </p:nvSpPr>
        <p:spPr>
          <a:xfrm>
            <a:off x="310896" y="2052918"/>
            <a:ext cx="3255265" cy="4195481"/>
          </a:xfrm>
        </p:spPr>
        <p:txBody>
          <a:bodyPr/>
          <a:lstStyle/>
          <a:p>
            <a:r>
              <a:rPr lang="en-US" dirty="0"/>
              <a:t>Certain agents demonstrate increase effectiveness at higher baseline SBP.</a:t>
            </a:r>
          </a:p>
          <a:p>
            <a:r>
              <a:rPr lang="en-US" dirty="0"/>
              <a:t>ACEI barely change effectiveness as SBP increases.</a:t>
            </a:r>
          </a:p>
        </p:txBody>
      </p:sp>
      <p:pic>
        <p:nvPicPr>
          <p:cNvPr id="5" name="Picture 4">
            <a:extLst>
              <a:ext uri="{FF2B5EF4-FFF2-40B4-BE49-F238E27FC236}">
                <a16:creationId xmlns:a16="http://schemas.microsoft.com/office/drawing/2014/main" id="{6B2B0A82-6BE7-5BD1-CEC2-F2803F6AA395}"/>
              </a:ext>
            </a:extLst>
          </p:cNvPr>
          <p:cNvPicPr>
            <a:picLocks noChangeAspect="1"/>
          </p:cNvPicPr>
          <p:nvPr/>
        </p:nvPicPr>
        <p:blipFill>
          <a:blip r:embed="rId2"/>
          <a:stretch>
            <a:fillRect/>
          </a:stretch>
        </p:blipFill>
        <p:spPr>
          <a:xfrm>
            <a:off x="3701510" y="1628134"/>
            <a:ext cx="7735380" cy="4858428"/>
          </a:xfrm>
          <a:prstGeom prst="rect">
            <a:avLst/>
          </a:prstGeom>
        </p:spPr>
      </p:pic>
    </p:spTree>
    <p:extLst>
      <p:ext uri="{BB962C8B-B14F-4D97-AF65-F5344CB8AC3E}">
        <p14:creationId xmlns:p14="http://schemas.microsoft.com/office/powerpoint/2010/main" val="6756251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167F-9073-409F-76DF-588FD6646FC3}"/>
              </a:ext>
            </a:extLst>
          </p:cNvPr>
          <p:cNvSpPr>
            <a:spLocks noGrp="1"/>
          </p:cNvSpPr>
          <p:nvPr>
            <p:ph type="title"/>
          </p:nvPr>
        </p:nvSpPr>
        <p:spPr/>
        <p:txBody>
          <a:bodyPr/>
          <a:lstStyle/>
          <a:p>
            <a:r>
              <a:rPr lang="en-US" dirty="0"/>
              <a:t>Questions and Thank You! </a:t>
            </a:r>
          </a:p>
        </p:txBody>
      </p:sp>
      <p:sp>
        <p:nvSpPr>
          <p:cNvPr id="3" name="Content Placeholder 2">
            <a:extLst>
              <a:ext uri="{FF2B5EF4-FFF2-40B4-BE49-F238E27FC236}">
                <a16:creationId xmlns:a16="http://schemas.microsoft.com/office/drawing/2014/main" id="{7BFB3A6C-4F98-402F-A52E-3119E7972DD5}"/>
              </a:ext>
            </a:extLst>
          </p:cNvPr>
          <p:cNvSpPr>
            <a:spLocks noGrp="1"/>
          </p:cNvSpPr>
          <p:nvPr>
            <p:ph idx="1"/>
          </p:nvPr>
        </p:nvSpPr>
        <p:spPr/>
        <p:txBody>
          <a:bodyPr/>
          <a:lstStyle/>
          <a:p>
            <a:r>
              <a:rPr lang="en-US" dirty="0"/>
              <a:t>Andrew Janssen</a:t>
            </a:r>
          </a:p>
          <a:p>
            <a:pPr lvl="1"/>
            <a:r>
              <a:rPr lang="en-US" dirty="0"/>
              <a:t> </a:t>
            </a:r>
            <a:r>
              <a:rPr lang="en-US" dirty="0">
                <a:hlinkClick r:id="rId2">
                  <a:extLst>
                    <a:ext uri="{A12FA001-AC4F-418D-AE19-62706E023703}">
                      <ahyp:hlinkClr xmlns:ahyp="http://schemas.microsoft.com/office/drawing/2018/hyperlinkcolor" val="tx"/>
                    </a:ext>
                  </a:extLst>
                </a:hlinkClick>
              </a:rPr>
              <a:t>janssean@ohsu.edu</a:t>
            </a:r>
            <a:endParaRPr lang="en-US" dirty="0"/>
          </a:p>
          <a:p>
            <a:endParaRPr lang="en-US" dirty="0"/>
          </a:p>
          <a:p>
            <a:r>
              <a:rPr lang="en-US" dirty="0"/>
              <a:t>Esteban Garza </a:t>
            </a:r>
          </a:p>
          <a:p>
            <a:pPr lvl="1"/>
            <a:r>
              <a:rPr lang="en-US" dirty="0">
                <a:hlinkClick r:id="rId3">
                  <a:extLst>
                    <a:ext uri="{A12FA001-AC4F-418D-AE19-62706E023703}">
                      <ahyp:hlinkClr xmlns:ahyp="http://schemas.microsoft.com/office/drawing/2018/hyperlinkcolor" val="tx"/>
                    </a:ext>
                  </a:extLst>
                </a:hlinkClick>
              </a:rPr>
              <a:t>egarza@samhealth.org</a:t>
            </a:r>
            <a:endParaRPr lang="en-US" dirty="0"/>
          </a:p>
          <a:p>
            <a:endParaRPr lang="en-US" dirty="0"/>
          </a:p>
        </p:txBody>
      </p:sp>
      <p:pic>
        <p:nvPicPr>
          <p:cNvPr id="4" name="Picture 3">
            <a:extLst>
              <a:ext uri="{FF2B5EF4-FFF2-40B4-BE49-F238E27FC236}">
                <a16:creationId xmlns:a16="http://schemas.microsoft.com/office/drawing/2014/main" id="{2CB06244-6C91-18F1-577D-7D4279E402E7}"/>
              </a:ext>
            </a:extLst>
          </p:cNvPr>
          <p:cNvPicPr>
            <a:picLocks noChangeAspect="1"/>
          </p:cNvPicPr>
          <p:nvPr/>
        </p:nvPicPr>
        <p:blipFill>
          <a:blip r:embed="rId4"/>
          <a:stretch>
            <a:fillRect/>
          </a:stretch>
        </p:blipFill>
        <p:spPr>
          <a:xfrm>
            <a:off x="8506326" y="3368024"/>
            <a:ext cx="3408298" cy="3408298"/>
          </a:xfrm>
          <a:prstGeom prst="rect">
            <a:avLst/>
          </a:prstGeom>
        </p:spPr>
      </p:pic>
    </p:spTree>
    <p:extLst>
      <p:ext uri="{BB962C8B-B14F-4D97-AF65-F5344CB8AC3E}">
        <p14:creationId xmlns:p14="http://schemas.microsoft.com/office/powerpoint/2010/main" val="423655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FAB8-195F-A144-57B8-E3409321F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99AA33-2B6F-1018-02E4-B4FD36C60F5F}"/>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7DD92BD2-CEF5-CF8B-44BD-D7713F09A0A9}"/>
              </a:ext>
            </a:extLst>
          </p:cNvPr>
          <p:cNvPicPr>
            <a:picLocks noChangeAspect="1"/>
          </p:cNvPicPr>
          <p:nvPr/>
        </p:nvPicPr>
        <p:blipFill>
          <a:blip r:embed="rId2"/>
          <a:stretch>
            <a:fillRect/>
          </a:stretch>
        </p:blipFill>
        <p:spPr>
          <a:xfrm>
            <a:off x="198120" y="274320"/>
            <a:ext cx="11795760" cy="6583680"/>
          </a:xfrm>
          <a:prstGeom prst="rect">
            <a:avLst/>
          </a:prstGeom>
        </p:spPr>
      </p:pic>
    </p:spTree>
    <p:extLst>
      <p:ext uri="{BB962C8B-B14F-4D97-AF65-F5344CB8AC3E}">
        <p14:creationId xmlns:p14="http://schemas.microsoft.com/office/powerpoint/2010/main" val="9193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634A-82B0-CDB3-A79F-45A5B6DD8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4F078-D32A-5EE3-9791-D30857CCA90F}"/>
              </a:ext>
            </a:extLst>
          </p:cNvPr>
          <p:cNvSpPr>
            <a:spLocks noGrp="1"/>
          </p:cNvSpPr>
          <p:nvPr>
            <p:ph type="title"/>
          </p:nvPr>
        </p:nvSpPr>
        <p:spPr/>
        <p:txBody>
          <a:bodyPr/>
          <a:lstStyle/>
          <a:p>
            <a:r>
              <a:rPr lang="en-US" sz="3200" dirty="0"/>
              <a:t>Predicted Reductions in Systolic BP for baseline SBP 154 mmHg</a:t>
            </a:r>
          </a:p>
        </p:txBody>
      </p:sp>
      <p:sp>
        <p:nvSpPr>
          <p:cNvPr id="3" name="Content Placeholder 2">
            <a:extLst>
              <a:ext uri="{FF2B5EF4-FFF2-40B4-BE49-F238E27FC236}">
                <a16:creationId xmlns:a16="http://schemas.microsoft.com/office/drawing/2014/main" id="{96E1EFA7-01FF-D032-7823-18AF2CEDB748}"/>
              </a:ext>
            </a:extLst>
          </p:cNvPr>
          <p:cNvSpPr>
            <a:spLocks noGrp="1"/>
          </p:cNvSpPr>
          <p:nvPr>
            <p:ph idx="1"/>
          </p:nvPr>
        </p:nvSpPr>
        <p:spPr>
          <a:xfrm>
            <a:off x="1104293" y="1659726"/>
            <a:ext cx="8946541" cy="4195481"/>
          </a:xfrm>
        </p:spPr>
        <p:txBody>
          <a:bodyPr/>
          <a:lstStyle/>
          <a:p>
            <a:r>
              <a:rPr lang="en-US" dirty="0"/>
              <a:t>Which combos are most effective?</a:t>
            </a:r>
          </a:p>
        </p:txBody>
      </p:sp>
      <p:pic>
        <p:nvPicPr>
          <p:cNvPr id="5" name="Picture 4">
            <a:extLst>
              <a:ext uri="{FF2B5EF4-FFF2-40B4-BE49-F238E27FC236}">
                <a16:creationId xmlns:a16="http://schemas.microsoft.com/office/drawing/2014/main" id="{8670D44D-8BD1-6A74-3B20-0CE39C207788}"/>
              </a:ext>
            </a:extLst>
          </p:cNvPr>
          <p:cNvPicPr>
            <a:picLocks noChangeAspect="1"/>
          </p:cNvPicPr>
          <p:nvPr/>
        </p:nvPicPr>
        <p:blipFill>
          <a:blip r:embed="rId2"/>
          <a:stretch>
            <a:fillRect/>
          </a:stretch>
        </p:blipFill>
        <p:spPr>
          <a:xfrm>
            <a:off x="355579" y="2505131"/>
            <a:ext cx="11118892" cy="3743268"/>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554D15DF-ADC7-5A3E-A298-9617A257E46B}"/>
                  </a:ext>
                </a:extLst>
              </p14:cNvPr>
              <p14:cNvContentPartPr/>
              <p14:nvPr/>
            </p14:nvContentPartPr>
            <p14:xfrm>
              <a:off x="964586" y="-723462"/>
              <a:ext cx="360" cy="360"/>
            </p14:xfrm>
          </p:contentPart>
        </mc:Choice>
        <mc:Fallback xmlns="">
          <p:pic>
            <p:nvPicPr>
              <p:cNvPr id="9" name="Ink 8">
                <a:extLst>
                  <a:ext uri="{FF2B5EF4-FFF2-40B4-BE49-F238E27FC236}">
                    <a16:creationId xmlns:a16="http://schemas.microsoft.com/office/drawing/2014/main" id="{554D15DF-ADC7-5A3E-A298-9617A257E46B}"/>
                  </a:ext>
                </a:extLst>
              </p:cNvPr>
              <p:cNvPicPr/>
              <p:nvPr/>
            </p:nvPicPr>
            <p:blipFill>
              <a:blip r:embed="rId4"/>
              <a:stretch>
                <a:fillRect/>
              </a:stretch>
            </p:blipFill>
            <p:spPr>
              <a:xfrm>
                <a:off x="955586" y="-7324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F1281321-7C04-8806-5910-85A66413468B}"/>
                  </a:ext>
                </a:extLst>
              </p14:cNvPr>
              <p14:cNvContentPartPr/>
              <p14:nvPr/>
            </p14:nvContentPartPr>
            <p14:xfrm>
              <a:off x="9866" y="-663247"/>
              <a:ext cx="360" cy="360"/>
            </p14:xfrm>
          </p:contentPart>
        </mc:Choice>
        <mc:Fallback xmlns="">
          <p:pic>
            <p:nvPicPr>
              <p:cNvPr id="10" name="Ink 9">
                <a:extLst>
                  <a:ext uri="{FF2B5EF4-FFF2-40B4-BE49-F238E27FC236}">
                    <a16:creationId xmlns:a16="http://schemas.microsoft.com/office/drawing/2014/main" id="{F1281321-7C04-8806-5910-85A66413468B}"/>
                  </a:ext>
                </a:extLst>
              </p:cNvPr>
              <p:cNvPicPr/>
              <p:nvPr/>
            </p:nvPicPr>
            <p:blipFill>
              <a:blip r:embed="rId4"/>
              <a:stretch>
                <a:fillRect/>
              </a:stretch>
            </p:blipFill>
            <p:spPr>
              <a:xfrm>
                <a:off x="866" y="-672247"/>
                <a:ext cx="18000" cy="18000"/>
              </a:xfrm>
              <a:prstGeom prst="rect">
                <a:avLst/>
              </a:prstGeom>
            </p:spPr>
          </p:pic>
        </mc:Fallback>
      </mc:AlternateContent>
      <p:sp>
        <p:nvSpPr>
          <p:cNvPr id="14" name="Rectangle 13">
            <a:extLst>
              <a:ext uri="{FF2B5EF4-FFF2-40B4-BE49-F238E27FC236}">
                <a16:creationId xmlns:a16="http://schemas.microsoft.com/office/drawing/2014/main" id="{DAFA5A29-FECD-1163-38FA-7E84E1DC6C36}"/>
              </a:ext>
            </a:extLst>
          </p:cNvPr>
          <p:cNvSpPr/>
          <p:nvPr/>
        </p:nvSpPr>
        <p:spPr>
          <a:xfrm>
            <a:off x="247650" y="3914775"/>
            <a:ext cx="11334750" cy="352425"/>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975B1-1D33-B842-C0AD-53CD2E54DA8E}"/>
              </a:ext>
            </a:extLst>
          </p:cNvPr>
          <p:cNvSpPr/>
          <p:nvPr/>
        </p:nvSpPr>
        <p:spPr>
          <a:xfrm>
            <a:off x="247650" y="5022061"/>
            <a:ext cx="11334750" cy="352425"/>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6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0E566-FCBE-B259-5A59-7F5E30D0C2D8}"/>
              </a:ext>
            </a:extLst>
          </p:cNvPr>
          <p:cNvSpPr>
            <a:spLocks noGrp="1"/>
          </p:cNvSpPr>
          <p:nvPr>
            <p:ph type="title"/>
          </p:nvPr>
        </p:nvSpPr>
        <p:spPr>
          <a:xfrm>
            <a:off x="646111" y="452718"/>
            <a:ext cx="9404723" cy="779316"/>
          </a:xfrm>
        </p:spPr>
        <p:txBody>
          <a:bodyPr/>
          <a:lstStyle/>
          <a:p>
            <a:r>
              <a:rPr lang="en-US" dirty="0"/>
              <a:t>Be Careful – </a:t>
            </a:r>
            <a:r>
              <a:rPr lang="en-US" dirty="0" err="1"/>
              <a:t>NotebookLM</a:t>
            </a:r>
            <a:r>
              <a:rPr lang="en-US" dirty="0"/>
              <a:t> Error</a:t>
            </a:r>
          </a:p>
        </p:txBody>
      </p:sp>
      <p:sp>
        <p:nvSpPr>
          <p:cNvPr id="3" name="Content Placeholder 2">
            <a:extLst>
              <a:ext uri="{FF2B5EF4-FFF2-40B4-BE49-F238E27FC236}">
                <a16:creationId xmlns:a16="http://schemas.microsoft.com/office/drawing/2014/main" id="{220B073D-330F-81EA-BB5B-F6455EF6A24F}"/>
              </a:ext>
            </a:extLst>
          </p:cNvPr>
          <p:cNvSpPr>
            <a:spLocks noGrp="1"/>
          </p:cNvSpPr>
          <p:nvPr>
            <p:ph idx="1"/>
          </p:nvPr>
        </p:nvSpPr>
        <p:spPr>
          <a:xfrm>
            <a:off x="824180" y="1331260"/>
            <a:ext cx="10302624" cy="779316"/>
          </a:xfrm>
        </p:spPr>
        <p:txBody>
          <a:bodyPr/>
          <a:lstStyle/>
          <a:p>
            <a:r>
              <a:rPr lang="en-US" dirty="0"/>
              <a:t>Attempting to recreate the previous table </a:t>
            </a:r>
            <a:r>
              <a:rPr lang="en-US" dirty="0" err="1"/>
              <a:t>NotebookLM</a:t>
            </a:r>
            <a:r>
              <a:rPr lang="en-US" dirty="0"/>
              <a:t> changed it from a 3-drug combo table to a 2-drug combo table.</a:t>
            </a:r>
          </a:p>
        </p:txBody>
      </p:sp>
      <p:pic>
        <p:nvPicPr>
          <p:cNvPr id="5" name="Picture 4">
            <a:extLst>
              <a:ext uri="{FF2B5EF4-FFF2-40B4-BE49-F238E27FC236}">
                <a16:creationId xmlns:a16="http://schemas.microsoft.com/office/drawing/2014/main" id="{F7EC8072-BDC0-6B62-64B5-CC6A67DB2749}"/>
              </a:ext>
            </a:extLst>
          </p:cNvPr>
          <p:cNvPicPr>
            <a:picLocks noChangeAspect="1"/>
          </p:cNvPicPr>
          <p:nvPr/>
        </p:nvPicPr>
        <p:blipFill>
          <a:blip r:embed="rId2"/>
          <a:stretch>
            <a:fillRect/>
          </a:stretch>
        </p:blipFill>
        <p:spPr>
          <a:xfrm>
            <a:off x="2146434" y="2438850"/>
            <a:ext cx="9716175" cy="4111591"/>
          </a:xfrm>
          <a:prstGeom prst="rect">
            <a:avLst/>
          </a:prstGeom>
        </p:spPr>
      </p:pic>
    </p:spTree>
    <p:extLst>
      <p:ext uri="{BB962C8B-B14F-4D97-AF65-F5344CB8AC3E}">
        <p14:creationId xmlns:p14="http://schemas.microsoft.com/office/powerpoint/2010/main" val="574689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0A7A-3803-6B49-CB8E-5512A6562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9B610-65C1-B978-3B73-7B86558D1D3F}"/>
              </a:ext>
            </a:extLst>
          </p:cNvPr>
          <p:cNvSpPr>
            <a:spLocks noGrp="1"/>
          </p:cNvSpPr>
          <p:nvPr>
            <p:ph type="title"/>
          </p:nvPr>
        </p:nvSpPr>
        <p:spPr>
          <a:xfrm>
            <a:off x="646111" y="452718"/>
            <a:ext cx="9404723" cy="854874"/>
          </a:xfrm>
        </p:spPr>
        <p:txBody>
          <a:bodyPr/>
          <a:lstStyle/>
          <a:p>
            <a:r>
              <a:rPr lang="en-US" dirty="0"/>
              <a:t>Discussion</a:t>
            </a:r>
          </a:p>
        </p:txBody>
      </p:sp>
      <p:sp>
        <p:nvSpPr>
          <p:cNvPr id="3" name="Content Placeholder 2">
            <a:extLst>
              <a:ext uri="{FF2B5EF4-FFF2-40B4-BE49-F238E27FC236}">
                <a16:creationId xmlns:a16="http://schemas.microsoft.com/office/drawing/2014/main" id="{5D867B37-C1A8-2533-8B3A-26523F4ACDB7}"/>
              </a:ext>
            </a:extLst>
          </p:cNvPr>
          <p:cNvSpPr>
            <a:spLocks noGrp="1"/>
          </p:cNvSpPr>
          <p:nvPr>
            <p:ph idx="1"/>
          </p:nvPr>
        </p:nvSpPr>
        <p:spPr>
          <a:xfrm>
            <a:off x="1103312" y="1371600"/>
            <a:ext cx="8946541" cy="4876799"/>
          </a:xfrm>
        </p:spPr>
        <p:txBody>
          <a:bodyPr/>
          <a:lstStyle/>
          <a:p>
            <a:r>
              <a:rPr lang="en-US" dirty="0"/>
              <a:t>Robust expected BP reductions from 484 double-blind placebo controlled RCTs.</a:t>
            </a:r>
          </a:p>
          <a:p>
            <a:r>
              <a:rPr lang="en-US" dirty="0"/>
              <a:t>Consider high-level treatment regimen categorization</a:t>
            </a:r>
          </a:p>
          <a:p>
            <a:pPr lvl="1"/>
            <a:r>
              <a:rPr lang="en-US" dirty="0"/>
              <a:t>Low	&lt; 10 mmHg</a:t>
            </a:r>
          </a:p>
          <a:p>
            <a:pPr lvl="1"/>
            <a:r>
              <a:rPr lang="en-US" dirty="0"/>
              <a:t>Mod	10-19 mmHg</a:t>
            </a:r>
          </a:p>
          <a:p>
            <a:pPr lvl="1"/>
            <a:r>
              <a:rPr lang="en-US" dirty="0"/>
              <a:t>High	&gt;= 20mmHg</a:t>
            </a:r>
          </a:p>
          <a:p>
            <a:r>
              <a:rPr lang="en-US" dirty="0"/>
              <a:t>Current guidelines do not specifically refer to expected efficacy.</a:t>
            </a:r>
          </a:p>
          <a:p>
            <a:pPr lvl="1"/>
            <a:r>
              <a:rPr lang="en-US" dirty="0"/>
              <a:t>Widely held perception that reliable BP measurements are sufficient to assess individual response.</a:t>
            </a:r>
          </a:p>
          <a:p>
            <a:pPr lvl="1"/>
            <a:r>
              <a:rPr lang="en-US" dirty="0"/>
              <a:t>However, intra-individual BP variability far exceeds inter-individual differences in treatment response.</a:t>
            </a:r>
          </a:p>
          <a:p>
            <a:pPr lvl="1"/>
            <a:r>
              <a:rPr lang="en-US" dirty="0"/>
              <a:t>There are thousands of combinations making data difficult to get.</a:t>
            </a:r>
          </a:p>
        </p:txBody>
      </p:sp>
    </p:spTree>
    <p:extLst>
      <p:ext uri="{BB962C8B-B14F-4D97-AF65-F5344CB8AC3E}">
        <p14:creationId xmlns:p14="http://schemas.microsoft.com/office/powerpoint/2010/main" val="1479458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694C-0A71-A620-88EE-441BB7171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29729-81FA-E30B-DE4A-1F3C934FD1BC}"/>
              </a:ext>
            </a:extLst>
          </p:cNvPr>
          <p:cNvSpPr>
            <a:spLocks noGrp="1"/>
          </p:cNvSpPr>
          <p:nvPr>
            <p:ph type="title"/>
          </p:nvPr>
        </p:nvSpPr>
        <p:spPr>
          <a:xfrm>
            <a:off x="646111" y="452718"/>
            <a:ext cx="9404723" cy="854874"/>
          </a:xfrm>
        </p:spPr>
        <p:txBody>
          <a:bodyPr/>
          <a:lstStyle/>
          <a:p>
            <a:r>
              <a:rPr lang="en-US" dirty="0"/>
              <a:t>My Conclusions</a:t>
            </a:r>
          </a:p>
        </p:txBody>
      </p:sp>
      <p:sp>
        <p:nvSpPr>
          <p:cNvPr id="3" name="Content Placeholder 2">
            <a:extLst>
              <a:ext uri="{FF2B5EF4-FFF2-40B4-BE49-F238E27FC236}">
                <a16:creationId xmlns:a16="http://schemas.microsoft.com/office/drawing/2014/main" id="{4927C1FB-D8DE-66AF-2D21-42E896E7D254}"/>
              </a:ext>
            </a:extLst>
          </p:cNvPr>
          <p:cNvSpPr>
            <a:spLocks noGrp="1"/>
          </p:cNvSpPr>
          <p:nvPr>
            <p:ph idx="1"/>
          </p:nvPr>
        </p:nvSpPr>
        <p:spPr>
          <a:xfrm>
            <a:off x="1103312" y="1371600"/>
            <a:ext cx="8946541" cy="4876799"/>
          </a:xfrm>
        </p:spPr>
        <p:txBody>
          <a:bodyPr>
            <a:normAutofit lnSpcReduction="10000"/>
          </a:bodyPr>
          <a:lstStyle/>
          <a:p>
            <a:r>
              <a:rPr lang="en-US" dirty="0"/>
              <a:t>Does my patient have HTN?  How high?</a:t>
            </a:r>
          </a:p>
          <a:p>
            <a:r>
              <a:rPr lang="en-US" dirty="0"/>
              <a:t>Any medical conditions that warrant a particular class of med?</a:t>
            </a:r>
            <a:br>
              <a:rPr lang="en-US" dirty="0"/>
            </a:br>
            <a:r>
              <a:rPr lang="en-US" dirty="0"/>
              <a:t>(DM, CKD, </a:t>
            </a:r>
            <a:r>
              <a:rPr lang="en-US" dirty="0" err="1"/>
              <a:t>a.fib</a:t>
            </a:r>
            <a:r>
              <a:rPr lang="en-US" dirty="0"/>
              <a:t>, HF, etc…)</a:t>
            </a:r>
          </a:p>
          <a:p>
            <a:r>
              <a:rPr lang="en-US" dirty="0"/>
              <a:t>Allergies?  Contraindications? (asthma, renal artery stenosis, etc…)</a:t>
            </a:r>
          </a:p>
          <a:p>
            <a:r>
              <a:rPr lang="en-US" dirty="0"/>
              <a:t>Do they need low, moderate or high BP control?</a:t>
            </a:r>
          </a:p>
          <a:p>
            <a:pPr lvl="1"/>
            <a:r>
              <a:rPr lang="en-US" dirty="0"/>
              <a:t>Low – consider single agent at normal dose but do not titrate.</a:t>
            </a:r>
          </a:p>
          <a:p>
            <a:pPr lvl="1"/>
            <a:r>
              <a:rPr lang="en-US" dirty="0"/>
              <a:t>Mod – consider combo dual or triple agent</a:t>
            </a:r>
          </a:p>
          <a:p>
            <a:pPr lvl="1"/>
            <a:r>
              <a:rPr lang="en-US" dirty="0"/>
              <a:t>High – start combo triple agent</a:t>
            </a:r>
            <a:br>
              <a:rPr lang="en-US" dirty="0"/>
            </a:br>
            <a:r>
              <a:rPr lang="en-US" dirty="0"/>
              <a:t>Olmesartan 20 or 40 / amlodipine 5 or 10 / HCTZ 12.5 or 25</a:t>
            </a:r>
            <a:br>
              <a:rPr lang="en-US" dirty="0"/>
            </a:br>
            <a:r>
              <a:rPr lang="en-US" dirty="0"/>
              <a:t>Valsartan 160 or 320 / amlodipine 5 or 10 / HCTZ 12.5 or 25</a:t>
            </a:r>
          </a:p>
          <a:p>
            <a:r>
              <a:rPr lang="en-US" dirty="0"/>
              <a:t>Why would I start ACEI rather than ARB?</a:t>
            </a:r>
          </a:p>
          <a:p>
            <a:pPr lvl="1"/>
            <a:r>
              <a:rPr lang="en-US" dirty="0"/>
              <a:t>Cough, angioedema, flat response curve</a:t>
            </a:r>
          </a:p>
          <a:p>
            <a:r>
              <a:rPr lang="en-US" dirty="0"/>
              <a:t>Why would I start losartan when longer half-life ARBs are available? </a:t>
            </a:r>
          </a:p>
          <a:p>
            <a:endParaRPr lang="en-US" dirty="0"/>
          </a:p>
        </p:txBody>
      </p:sp>
    </p:spTree>
    <p:extLst>
      <p:ext uri="{BB962C8B-B14F-4D97-AF65-F5344CB8AC3E}">
        <p14:creationId xmlns:p14="http://schemas.microsoft.com/office/powerpoint/2010/main" val="3007626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7810E80F-9C89-42DA-AC6A-CA9F6C0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8189492" y="1325880"/>
            <a:ext cx="3354807" cy="3066507"/>
          </a:xfrm>
        </p:spPr>
        <p:txBody>
          <a:bodyPr vert="horz" lIns="91440" tIns="45720" rIns="91440" bIns="45720" rtlCol="0" anchor="b">
            <a:normAutofit/>
          </a:bodyPr>
          <a:lstStyle/>
          <a:p>
            <a:pPr>
              <a:lnSpc>
                <a:spcPct val="90000"/>
              </a:lnSpc>
            </a:pPr>
            <a:r>
              <a:rPr lang="en-US" sz="2600" b="0" i="0" kern="1200">
                <a:solidFill>
                  <a:srgbClr val="EBEBEB"/>
                </a:solidFill>
                <a:latin typeface="+mj-lt"/>
                <a:ea typeface="+mj-ea"/>
                <a:cs typeface="+mj-cs"/>
              </a:rPr>
              <a:t>Predictive Model – www.bpmodel.org</a:t>
            </a:r>
          </a:p>
        </p:txBody>
      </p:sp>
      <p:sp>
        <p:nvSpPr>
          <p:cNvPr id="24" name="Rectangle 23">
            <a:extLst>
              <a:ext uri="{FF2B5EF4-FFF2-40B4-BE49-F238E27FC236}">
                <a16:creationId xmlns:a16="http://schemas.microsoft.com/office/drawing/2014/main" id="{35955B09-6DFD-41EE-8794-648DBC50B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A1C8458-DBAA-4D00-98AC-E9890360D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8" name="Rounded Rectangle 4">
            <a:extLst>
              <a:ext uri="{FF2B5EF4-FFF2-40B4-BE49-F238E27FC236}">
                <a16:creationId xmlns:a16="http://schemas.microsoft.com/office/drawing/2014/main" id="{A8D15A26-D50C-4BE5-8A59-321D90248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591673"/>
            <a:ext cx="6272784" cy="562624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F1924E-FE54-03AB-84EB-CD17DCD8E8A6}"/>
              </a:ext>
            </a:extLst>
          </p:cNvPr>
          <p:cNvPicPr>
            <a:picLocks noChangeAspect="1"/>
          </p:cNvPicPr>
          <p:nvPr/>
        </p:nvPicPr>
        <p:blipFill>
          <a:blip r:embed="rId6"/>
          <a:stretch>
            <a:fillRect/>
          </a:stretch>
        </p:blipFill>
        <p:spPr>
          <a:xfrm>
            <a:off x="1127253" y="1321547"/>
            <a:ext cx="5307644" cy="4166499"/>
          </a:xfrm>
          <a:prstGeom prst="rect">
            <a:avLst/>
          </a:prstGeom>
          <a:effectLst/>
        </p:spPr>
      </p:pic>
    </p:spTree>
    <p:extLst>
      <p:ext uri="{BB962C8B-B14F-4D97-AF65-F5344CB8AC3E}">
        <p14:creationId xmlns:p14="http://schemas.microsoft.com/office/powerpoint/2010/main" val="138835901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C01B5-D1A7-9531-91D4-BBBD35BA1DE4}"/>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64DBD81E-0C87-B7A1-C1BA-A86CDBB553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283206720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2C604-1148-2D07-9819-9012A00D4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E1157-C17F-9091-CDDA-D44520DD00A0}"/>
              </a:ext>
            </a:extLst>
          </p:cNvPr>
          <p:cNvSpPr>
            <a:spLocks noGrp="1"/>
          </p:cNvSpPr>
          <p:nvPr>
            <p:ph type="title"/>
          </p:nvPr>
        </p:nvSpPr>
        <p:spPr/>
        <p:txBody>
          <a:bodyPr/>
          <a:lstStyle/>
          <a:p>
            <a:r>
              <a:rPr lang="en-US" dirty="0"/>
              <a:t>Single-Pill Combination Therapy for Management of HTN</a:t>
            </a:r>
          </a:p>
        </p:txBody>
      </p:sp>
      <p:graphicFrame>
        <p:nvGraphicFramePr>
          <p:cNvPr id="4" name="Table 3">
            <a:extLst>
              <a:ext uri="{FF2B5EF4-FFF2-40B4-BE49-F238E27FC236}">
                <a16:creationId xmlns:a16="http://schemas.microsoft.com/office/drawing/2014/main" id="{ACCEB2E7-0C8B-CBDE-D6B2-5C030A3D83BE}"/>
              </a:ext>
            </a:extLst>
          </p:cNvPr>
          <p:cNvGraphicFramePr>
            <a:graphicFrameLocks noGrp="1"/>
          </p:cNvGraphicFramePr>
          <p:nvPr>
            <p:extLst>
              <p:ext uri="{D42A27DB-BD31-4B8C-83A1-F6EECF244321}">
                <p14:modId xmlns:p14="http://schemas.microsoft.com/office/powerpoint/2010/main" val="2421735999"/>
              </p:ext>
            </p:extLst>
          </p:nvPr>
        </p:nvGraphicFramePr>
        <p:xfrm>
          <a:off x="646111" y="2109195"/>
          <a:ext cx="10024533" cy="329184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Single-Pill Combination Therapy for the</a:t>
                      </a:r>
                    </a:p>
                    <a:p>
                      <a:r>
                        <a:rPr lang="en-US" dirty="0"/>
                        <a:t>Management of Hypertension: A Scientific</a:t>
                      </a:r>
                    </a:p>
                    <a:p>
                      <a:r>
                        <a:rPr lang="en-US" dirty="0"/>
                        <a:t>Statement From the American Heart Association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Jordan King, et al.</a:t>
                      </a:r>
                    </a:p>
                    <a:p>
                      <a:r>
                        <a:rPr lang="it-IT" dirty="0"/>
                        <a:t>Hypertension. 2025;82:e00–e00. DOI: 10.1161/HYP.0000000000000258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This scientific statement provides an overview of the clinical evidence surrounding the use of single-pill combination medications for hypertension, strategies to implement single-pill combination medications into clinical practice, and knowledge gaps that merit further investigation.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bl>
          </a:graphicData>
        </a:graphic>
      </p:graphicFrame>
    </p:spTree>
    <p:extLst>
      <p:ext uri="{BB962C8B-B14F-4D97-AF65-F5344CB8AC3E}">
        <p14:creationId xmlns:p14="http://schemas.microsoft.com/office/powerpoint/2010/main" val="2473240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F92C-5B56-A911-8D07-CA5DCBA64F32}"/>
              </a:ext>
            </a:extLst>
          </p:cNvPr>
          <p:cNvSpPr>
            <a:spLocks noGrp="1"/>
          </p:cNvSpPr>
          <p:nvPr>
            <p:ph type="title"/>
          </p:nvPr>
        </p:nvSpPr>
        <p:spPr/>
        <p:txBody>
          <a:bodyPr/>
          <a:lstStyle/>
          <a:p>
            <a:r>
              <a:rPr lang="en-US"/>
              <a:t>Disclosures</a:t>
            </a:r>
            <a:endParaRPr lang="en-US" dirty="0"/>
          </a:p>
        </p:txBody>
      </p:sp>
      <p:sp>
        <p:nvSpPr>
          <p:cNvPr id="3" name="Content Placeholder 2">
            <a:extLst>
              <a:ext uri="{FF2B5EF4-FFF2-40B4-BE49-F238E27FC236}">
                <a16:creationId xmlns:a16="http://schemas.microsoft.com/office/drawing/2014/main" id="{8C20F911-5698-9551-51F4-AF4271F9BFFF}"/>
              </a:ext>
            </a:extLst>
          </p:cNvPr>
          <p:cNvSpPr>
            <a:spLocks noGrp="1"/>
          </p:cNvSpPr>
          <p:nvPr>
            <p:ph idx="1"/>
          </p:nvPr>
        </p:nvSpPr>
        <p:spPr/>
        <p:txBody>
          <a:bodyPr/>
          <a:lstStyle/>
          <a:p>
            <a:r>
              <a:rPr lang="en-US" dirty="0"/>
              <a:t>We have no financial interests.</a:t>
            </a:r>
          </a:p>
          <a:p>
            <a:r>
              <a:rPr lang="en-US" dirty="0"/>
              <a:t>We are grateful for the OAFP support of this effort.</a:t>
            </a:r>
          </a:p>
        </p:txBody>
      </p:sp>
    </p:spTree>
    <p:extLst>
      <p:ext uri="{BB962C8B-B14F-4D97-AF65-F5344CB8AC3E}">
        <p14:creationId xmlns:p14="http://schemas.microsoft.com/office/powerpoint/2010/main" val="124414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3BF0-7371-90CF-2508-8EA6C6E45CD4}"/>
              </a:ext>
            </a:extLst>
          </p:cNvPr>
          <p:cNvSpPr>
            <a:spLocks noGrp="1"/>
          </p:cNvSpPr>
          <p:nvPr>
            <p:ph type="title"/>
          </p:nvPr>
        </p:nvSpPr>
        <p:spPr/>
        <p:txBody>
          <a:bodyPr/>
          <a:lstStyle/>
          <a:p>
            <a:r>
              <a:rPr lang="en-US" dirty="0"/>
              <a:t>Guidelines</a:t>
            </a:r>
          </a:p>
        </p:txBody>
      </p:sp>
      <p:sp>
        <p:nvSpPr>
          <p:cNvPr id="3" name="Content Placeholder 2">
            <a:extLst>
              <a:ext uri="{FF2B5EF4-FFF2-40B4-BE49-F238E27FC236}">
                <a16:creationId xmlns:a16="http://schemas.microsoft.com/office/drawing/2014/main" id="{BB39AB67-5067-B67D-27A3-B0D49CB98944}"/>
              </a:ext>
            </a:extLst>
          </p:cNvPr>
          <p:cNvSpPr>
            <a:spLocks noGrp="1"/>
          </p:cNvSpPr>
          <p:nvPr>
            <p:ph idx="1"/>
          </p:nvPr>
        </p:nvSpPr>
        <p:spPr>
          <a:xfrm>
            <a:off x="1104293" y="1579952"/>
            <a:ext cx="8946541" cy="4195481"/>
          </a:xfrm>
        </p:spPr>
        <p:txBody>
          <a:bodyPr/>
          <a:lstStyle/>
          <a:p>
            <a:pPr marL="0" indent="0">
              <a:lnSpc>
                <a:spcPct val="90000"/>
              </a:lnSpc>
              <a:buNone/>
            </a:pPr>
            <a:r>
              <a:rPr lang="en-US" sz="2000" dirty="0"/>
              <a:t>Single-pill combination medications (SPCMs) = combo pills</a:t>
            </a:r>
          </a:p>
          <a:p>
            <a:pPr>
              <a:lnSpc>
                <a:spcPct val="90000"/>
              </a:lnSpc>
            </a:pPr>
            <a:r>
              <a:rPr lang="en-US" sz="2000" dirty="0"/>
              <a:t>Adding a second antihypertensive with complementary mechanism of action results in around 5 times larger BP reduction compared to doubling the dose of one drug.</a:t>
            </a:r>
          </a:p>
          <a:p>
            <a:pPr>
              <a:lnSpc>
                <a:spcPct val="90000"/>
              </a:lnSpc>
            </a:pPr>
            <a:r>
              <a:rPr lang="en-US" sz="2000" dirty="0"/>
              <a:t>Combo therapy yields more uniform BP control across populations irrespective of age, sex, race, obesity.</a:t>
            </a:r>
          </a:p>
          <a:p>
            <a:pPr>
              <a:lnSpc>
                <a:spcPct val="90000"/>
              </a:lnSpc>
            </a:pPr>
            <a:r>
              <a:rPr lang="en-US" sz="2000" dirty="0"/>
              <a:t>Medication side effects are less using lower-dose combinations.</a:t>
            </a:r>
          </a:p>
          <a:p>
            <a:pPr>
              <a:lnSpc>
                <a:spcPct val="90000"/>
              </a:lnSpc>
            </a:pPr>
            <a:r>
              <a:rPr lang="en-US" sz="2000" b="1" dirty="0"/>
              <a:t>2-drug combos should be started if BP &gt;= 20 systolic or</a:t>
            </a:r>
            <a:br>
              <a:rPr lang="en-US" sz="2000" b="1" dirty="0"/>
            </a:br>
            <a:r>
              <a:rPr lang="en-US" sz="2000" b="1" dirty="0"/>
              <a:t>10 &gt;= diastolic goals.</a:t>
            </a:r>
          </a:p>
          <a:p>
            <a:pPr>
              <a:lnSpc>
                <a:spcPct val="90000"/>
              </a:lnSpc>
            </a:pPr>
            <a:r>
              <a:rPr lang="en-US" sz="2000" b="1" dirty="0"/>
              <a:t>Current evidence supports RAS inhibitor (ACEI/ARB) with CCB or diuretic.</a:t>
            </a:r>
          </a:p>
          <a:p>
            <a:endParaRPr lang="en-US" dirty="0"/>
          </a:p>
        </p:txBody>
      </p:sp>
    </p:spTree>
    <p:extLst>
      <p:ext uri="{BB962C8B-B14F-4D97-AF65-F5344CB8AC3E}">
        <p14:creationId xmlns:p14="http://schemas.microsoft.com/office/powerpoint/2010/main" val="791509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9E928-C740-3D86-802E-E950838E0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9F6EC-0DE2-53FF-7149-94519CB5C3FE}"/>
              </a:ext>
            </a:extLst>
          </p:cNvPr>
          <p:cNvSpPr>
            <a:spLocks noGrp="1"/>
          </p:cNvSpPr>
          <p:nvPr>
            <p:ph type="title"/>
          </p:nvPr>
        </p:nvSpPr>
        <p:spPr/>
        <p:txBody>
          <a:bodyPr/>
          <a:lstStyle/>
          <a:p>
            <a:r>
              <a:rPr lang="en-US" sz="3600" dirty="0"/>
              <a:t>Benefits of SPCMs vs Free-equivalent Meds</a:t>
            </a:r>
          </a:p>
        </p:txBody>
      </p:sp>
      <p:sp>
        <p:nvSpPr>
          <p:cNvPr id="3" name="Content Placeholder 2">
            <a:extLst>
              <a:ext uri="{FF2B5EF4-FFF2-40B4-BE49-F238E27FC236}">
                <a16:creationId xmlns:a16="http://schemas.microsoft.com/office/drawing/2014/main" id="{2BEE6C5E-EAE0-D6FE-33CB-6D9C035DBA32}"/>
              </a:ext>
            </a:extLst>
          </p:cNvPr>
          <p:cNvSpPr>
            <a:spLocks noGrp="1"/>
          </p:cNvSpPr>
          <p:nvPr>
            <p:ph idx="1"/>
          </p:nvPr>
        </p:nvSpPr>
        <p:spPr/>
        <p:txBody>
          <a:bodyPr/>
          <a:lstStyle/>
          <a:p>
            <a:r>
              <a:rPr lang="en-US" dirty="0"/>
              <a:t>Improved adherence and persistence</a:t>
            </a:r>
          </a:p>
          <a:p>
            <a:r>
              <a:rPr lang="en-US" dirty="0"/>
              <a:t>Meaningful improvement in BP control</a:t>
            </a:r>
          </a:p>
          <a:p>
            <a:r>
              <a:rPr lang="en-US" dirty="0"/>
              <a:t>15-30% lower incidence of major adverse CV events</a:t>
            </a:r>
          </a:p>
          <a:p>
            <a:r>
              <a:rPr lang="en-US" dirty="0"/>
              <a:t>Appear to be cost-effective</a:t>
            </a:r>
          </a:p>
          <a:p>
            <a:r>
              <a:rPr lang="en-US" dirty="0"/>
              <a:t>Barriers</a:t>
            </a:r>
          </a:p>
          <a:p>
            <a:pPr lvl="1"/>
            <a:r>
              <a:rPr lang="en-US" dirty="0"/>
              <a:t>Insurance coverage</a:t>
            </a:r>
          </a:p>
          <a:p>
            <a:pPr lvl="1"/>
            <a:r>
              <a:rPr lang="en-US" dirty="0"/>
              <a:t>SDOH</a:t>
            </a:r>
          </a:p>
          <a:p>
            <a:pPr lvl="1"/>
            <a:r>
              <a:rPr lang="en-US" dirty="0"/>
              <a:t>Manufacturing, regulatory approval, availability</a:t>
            </a:r>
          </a:p>
          <a:p>
            <a:pPr lvl="1"/>
            <a:r>
              <a:rPr lang="en-US" dirty="0"/>
              <a:t>Prescriber knowledge and practices</a:t>
            </a:r>
          </a:p>
          <a:p>
            <a:pPr lvl="1"/>
            <a:endParaRPr lang="en-US" dirty="0"/>
          </a:p>
        </p:txBody>
      </p:sp>
    </p:spTree>
    <p:extLst>
      <p:ext uri="{BB962C8B-B14F-4D97-AF65-F5344CB8AC3E}">
        <p14:creationId xmlns:p14="http://schemas.microsoft.com/office/powerpoint/2010/main" val="110154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91BCC-F851-C66F-F46F-40E32EC18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88065-8904-B020-458A-F69E3711641F}"/>
              </a:ext>
            </a:extLst>
          </p:cNvPr>
          <p:cNvSpPr>
            <a:spLocks noGrp="1"/>
          </p:cNvSpPr>
          <p:nvPr>
            <p:ph type="title"/>
          </p:nvPr>
        </p:nvSpPr>
        <p:spPr/>
        <p:txBody>
          <a:bodyPr/>
          <a:lstStyle/>
          <a:p>
            <a:r>
              <a:rPr lang="en-US" dirty="0"/>
              <a:t>Available Generic Options</a:t>
            </a:r>
          </a:p>
        </p:txBody>
      </p:sp>
      <p:sp>
        <p:nvSpPr>
          <p:cNvPr id="4" name="Content Placeholder 3">
            <a:extLst>
              <a:ext uri="{FF2B5EF4-FFF2-40B4-BE49-F238E27FC236}">
                <a16:creationId xmlns:a16="http://schemas.microsoft.com/office/drawing/2014/main" id="{FDEE9B35-9AFE-208D-5CC0-3119DA2B305C}"/>
              </a:ext>
            </a:extLst>
          </p:cNvPr>
          <p:cNvSpPr>
            <a:spLocks noGrp="1"/>
          </p:cNvSpPr>
          <p:nvPr>
            <p:ph sz="half" idx="1"/>
          </p:nvPr>
        </p:nvSpPr>
        <p:spPr/>
        <p:txBody>
          <a:bodyPr/>
          <a:lstStyle/>
          <a:p>
            <a:r>
              <a:rPr lang="en-US" dirty="0"/>
              <a:t>HCTZ with</a:t>
            </a:r>
          </a:p>
          <a:p>
            <a:pPr lvl="1"/>
            <a:r>
              <a:rPr lang="en-US" dirty="0"/>
              <a:t>Lisinopril or benazepril or enalapril</a:t>
            </a:r>
          </a:p>
          <a:p>
            <a:r>
              <a:rPr lang="en-US" dirty="0"/>
              <a:t>HCTZ with</a:t>
            </a:r>
          </a:p>
          <a:p>
            <a:pPr lvl="1"/>
            <a:r>
              <a:rPr lang="en-US" dirty="0"/>
              <a:t>Losartan or Olmesartan or Valsartan or Telmisartan or Irbesartan or Candesartan</a:t>
            </a:r>
          </a:p>
          <a:p>
            <a:r>
              <a:rPr lang="en-US" dirty="0"/>
              <a:t>Amlodipine with</a:t>
            </a:r>
          </a:p>
          <a:p>
            <a:pPr lvl="1"/>
            <a:r>
              <a:rPr lang="en-US" dirty="0"/>
              <a:t>Losartan or Olmesartan or Valsartan or Irbesartan or Telmisartan or Candesartan</a:t>
            </a:r>
          </a:p>
        </p:txBody>
      </p:sp>
      <p:sp>
        <p:nvSpPr>
          <p:cNvPr id="5" name="Content Placeholder 4">
            <a:extLst>
              <a:ext uri="{FF2B5EF4-FFF2-40B4-BE49-F238E27FC236}">
                <a16:creationId xmlns:a16="http://schemas.microsoft.com/office/drawing/2014/main" id="{9DD48B4C-90C2-F0A3-7C1B-976C313F61DD}"/>
              </a:ext>
            </a:extLst>
          </p:cNvPr>
          <p:cNvSpPr>
            <a:spLocks noGrp="1"/>
          </p:cNvSpPr>
          <p:nvPr>
            <p:ph sz="half" idx="2"/>
          </p:nvPr>
        </p:nvSpPr>
        <p:spPr/>
        <p:txBody>
          <a:bodyPr/>
          <a:lstStyle/>
          <a:p>
            <a:r>
              <a:rPr lang="en-US" dirty="0"/>
              <a:t>HCTZ / amlodipine / Olmesartan</a:t>
            </a:r>
          </a:p>
          <a:p>
            <a:r>
              <a:rPr lang="en-US" dirty="0"/>
              <a:t>HCTZ / amlodipine / Valsartan</a:t>
            </a:r>
          </a:p>
          <a:p>
            <a:endParaRPr lang="en-US" dirty="0"/>
          </a:p>
          <a:p>
            <a:r>
              <a:rPr lang="en-US" dirty="0"/>
              <a:t>ARB Half-life</a:t>
            </a:r>
          </a:p>
          <a:p>
            <a:pPr lvl="1"/>
            <a:r>
              <a:rPr lang="en-US" dirty="0"/>
              <a:t>Losartan		1.5-2.5 </a:t>
            </a:r>
            <a:r>
              <a:rPr lang="en-US" dirty="0" err="1"/>
              <a:t>hrs</a:t>
            </a:r>
            <a:endParaRPr lang="en-US" dirty="0"/>
          </a:p>
          <a:p>
            <a:pPr lvl="1"/>
            <a:r>
              <a:rPr lang="en-US" dirty="0"/>
              <a:t>Olmesartan	13 </a:t>
            </a:r>
            <a:r>
              <a:rPr lang="en-US" dirty="0" err="1"/>
              <a:t>hrs</a:t>
            </a:r>
            <a:endParaRPr lang="en-US" dirty="0"/>
          </a:p>
          <a:p>
            <a:pPr lvl="1"/>
            <a:r>
              <a:rPr lang="en-US" dirty="0"/>
              <a:t>Valsartan		6 </a:t>
            </a:r>
            <a:r>
              <a:rPr lang="en-US" dirty="0" err="1"/>
              <a:t>hrs</a:t>
            </a:r>
            <a:endParaRPr lang="en-US" dirty="0"/>
          </a:p>
          <a:p>
            <a:pPr lvl="1"/>
            <a:r>
              <a:rPr lang="en-US" dirty="0"/>
              <a:t>Telmisartan	24 </a:t>
            </a:r>
            <a:r>
              <a:rPr lang="en-US" dirty="0" err="1"/>
              <a:t>hrs</a:t>
            </a:r>
            <a:endParaRPr lang="en-US" dirty="0"/>
          </a:p>
          <a:p>
            <a:pPr lvl="1"/>
            <a:r>
              <a:rPr lang="en-US" dirty="0"/>
              <a:t>Candesartan	5-9 </a:t>
            </a:r>
            <a:r>
              <a:rPr lang="en-US" dirty="0" err="1"/>
              <a:t>hrs</a:t>
            </a:r>
            <a:endParaRPr lang="en-US" dirty="0"/>
          </a:p>
          <a:p>
            <a:pPr lvl="1"/>
            <a:r>
              <a:rPr lang="en-US" dirty="0"/>
              <a:t>Irbesartan		11-15 </a:t>
            </a:r>
            <a:r>
              <a:rPr lang="en-US" dirty="0" err="1"/>
              <a:t>hrs</a:t>
            </a:r>
            <a:endParaRPr lang="en-US" dirty="0"/>
          </a:p>
        </p:txBody>
      </p:sp>
      <p:sp>
        <p:nvSpPr>
          <p:cNvPr id="6" name="Footer Placeholder 5">
            <a:extLst>
              <a:ext uri="{FF2B5EF4-FFF2-40B4-BE49-F238E27FC236}">
                <a16:creationId xmlns:a16="http://schemas.microsoft.com/office/drawing/2014/main" id="{DED31DC3-57AF-EFE0-48D6-2715A691BCE2}"/>
              </a:ext>
            </a:extLst>
          </p:cNvPr>
          <p:cNvSpPr>
            <a:spLocks noGrp="1"/>
          </p:cNvSpPr>
          <p:nvPr>
            <p:ph type="ftr" sz="quarter" idx="11"/>
          </p:nvPr>
        </p:nvSpPr>
        <p:spPr/>
        <p:txBody>
          <a:bodyPr/>
          <a:lstStyle/>
          <a:p>
            <a:r>
              <a:rPr lang="en-US"/>
              <a:t>See The Comparative Efficacy and Safety of the Angiotensin Receptor Blockers in the Management of Hypertension and Other Cardiovascular Diseases, Drug Saf. 2015 Jan;38(1):33–54. doi: 10.1007/s40264-014-0239-7</a:t>
            </a:r>
          </a:p>
        </p:txBody>
      </p:sp>
    </p:spTree>
    <p:extLst>
      <p:ext uri="{BB962C8B-B14F-4D97-AF65-F5344CB8AC3E}">
        <p14:creationId xmlns:p14="http://schemas.microsoft.com/office/powerpoint/2010/main" val="14566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FB0FA5-B236-AC14-E01F-2FA95F675BD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C23E6-89F3-C4DC-7E0C-BC34F5EA0D4E}"/>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3155C3D8-48AB-634A-3BA9-4FAD0B5A00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21760969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7105-CED6-A403-D40F-528E183FC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8653B-9F0C-3644-8839-B0FD94574168}"/>
              </a:ext>
            </a:extLst>
          </p:cNvPr>
          <p:cNvSpPr>
            <a:spLocks noGrp="1"/>
          </p:cNvSpPr>
          <p:nvPr>
            <p:ph type="title"/>
          </p:nvPr>
        </p:nvSpPr>
        <p:spPr/>
        <p:txBody>
          <a:bodyPr/>
          <a:lstStyle/>
          <a:p>
            <a:r>
              <a:rPr lang="en-US" dirty="0"/>
              <a:t>UTIs…But Make it Complicated </a:t>
            </a:r>
          </a:p>
        </p:txBody>
      </p:sp>
      <p:graphicFrame>
        <p:nvGraphicFramePr>
          <p:cNvPr id="4" name="Table 3">
            <a:extLst>
              <a:ext uri="{FF2B5EF4-FFF2-40B4-BE49-F238E27FC236}">
                <a16:creationId xmlns:a16="http://schemas.microsoft.com/office/drawing/2014/main" id="{EF358224-B888-5B46-F5F4-E95BB2FE4AC7}"/>
              </a:ext>
            </a:extLst>
          </p:cNvPr>
          <p:cNvGraphicFramePr>
            <a:graphicFrameLocks noGrp="1"/>
          </p:cNvGraphicFramePr>
          <p:nvPr>
            <p:extLst>
              <p:ext uri="{D42A27DB-BD31-4B8C-83A1-F6EECF244321}">
                <p14:modId xmlns:p14="http://schemas.microsoft.com/office/powerpoint/2010/main" val="1748123772"/>
              </p:ext>
            </p:extLst>
          </p:nvPr>
        </p:nvGraphicFramePr>
        <p:xfrm>
          <a:off x="646111" y="2109195"/>
          <a:ext cx="10024533" cy="283972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 2025 Guideline on Management and Treatment of Complicated Urinary Tract Infections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Clinical Practice Guideline by the Infectious Diseases Society of America (IDSA) (2025)</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Need to expand the scope of prior UTI guidelines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Systematic review and meta-analysis utilizing the GRADE (Grading of Recommendations Assessment, Development and Evaluation) framework to assess evidence certainty and recommendation strength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189503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C7A4-D3AE-5825-957F-775FF3EE5A8B}"/>
              </a:ext>
            </a:extLst>
          </p:cNvPr>
          <p:cNvSpPr>
            <a:spLocks noGrp="1"/>
          </p:cNvSpPr>
          <p:nvPr>
            <p:ph type="title"/>
          </p:nvPr>
        </p:nvSpPr>
        <p:spPr/>
        <p:txBody>
          <a:bodyPr/>
          <a:lstStyle/>
          <a:p>
            <a:r>
              <a:rPr lang="en-US" dirty="0"/>
              <a:t>Purpose &amp; Background </a:t>
            </a:r>
          </a:p>
        </p:txBody>
      </p:sp>
      <p:sp>
        <p:nvSpPr>
          <p:cNvPr id="3" name="Content Placeholder 2">
            <a:extLst>
              <a:ext uri="{FF2B5EF4-FFF2-40B4-BE49-F238E27FC236}">
                <a16:creationId xmlns:a16="http://schemas.microsoft.com/office/drawing/2014/main" id="{A5DCE200-EC48-36F4-1887-4993C2DD0037}"/>
              </a:ext>
            </a:extLst>
          </p:cNvPr>
          <p:cNvSpPr>
            <a:spLocks noGrp="1"/>
          </p:cNvSpPr>
          <p:nvPr>
            <p:ph idx="1"/>
          </p:nvPr>
        </p:nvSpPr>
        <p:spPr>
          <a:xfrm>
            <a:off x="1104293" y="1548422"/>
            <a:ext cx="8946541" cy="4978502"/>
          </a:xfrm>
        </p:spPr>
        <p:txBody>
          <a:bodyPr>
            <a:normAutofit/>
          </a:bodyPr>
          <a:lstStyle/>
          <a:p>
            <a:pPr algn="l">
              <a:buFont typeface="Arial" panose="020B0604020202020204" pitchFamily="34" charset="0"/>
              <a:buChar char="•"/>
            </a:pPr>
            <a:r>
              <a:rPr lang="en-US" sz="2400" b="1" i="0" dirty="0">
                <a:effectLst/>
                <a:latin typeface="+mn-lt"/>
              </a:rPr>
              <a:t>Massive Clinical Burden:</a:t>
            </a:r>
            <a:r>
              <a:rPr lang="en-US" sz="2400" b="0" i="0" dirty="0">
                <a:effectLst/>
                <a:latin typeface="+mn-lt"/>
              </a:rPr>
              <a:t> </a:t>
            </a:r>
          </a:p>
          <a:p>
            <a:pPr lvl="1">
              <a:buFont typeface="Arial" panose="020B0604020202020204" pitchFamily="34" charset="0"/>
              <a:buChar char="•"/>
            </a:pPr>
            <a:r>
              <a:rPr lang="en-US" sz="2400" b="1" i="0" dirty="0">
                <a:effectLst/>
                <a:latin typeface="+mn-lt"/>
              </a:rPr>
              <a:t>404 million global cases</a:t>
            </a:r>
            <a:r>
              <a:rPr lang="en-US" sz="2400" b="0" i="0" dirty="0">
                <a:effectLst/>
                <a:latin typeface="+mn-lt"/>
              </a:rPr>
              <a:t> </a:t>
            </a:r>
          </a:p>
          <a:p>
            <a:pPr lvl="1">
              <a:buFont typeface="Arial" panose="020B0604020202020204" pitchFamily="34" charset="0"/>
              <a:buChar char="•"/>
            </a:pPr>
            <a:r>
              <a:rPr lang="en-US" sz="2400" b="0" i="0" dirty="0">
                <a:effectLst/>
                <a:latin typeface="+mn-lt"/>
              </a:rPr>
              <a:t>approximately </a:t>
            </a:r>
            <a:r>
              <a:rPr lang="en-US" sz="2400" b="1" i="0" dirty="0">
                <a:effectLst/>
                <a:latin typeface="+mn-lt"/>
              </a:rPr>
              <a:t>236,790 deaths </a:t>
            </a:r>
            <a:r>
              <a:rPr lang="en-US" sz="2400" b="0" i="0" dirty="0">
                <a:effectLst/>
                <a:latin typeface="+mn-lt"/>
              </a:rPr>
              <a:t>in 2021</a:t>
            </a:r>
          </a:p>
          <a:p>
            <a:pPr algn="l">
              <a:buFont typeface="Arial" panose="020B0604020202020204" pitchFamily="34" charset="0"/>
              <a:buChar char="•"/>
            </a:pPr>
            <a:r>
              <a:rPr lang="en-US" sz="2400" b="1" i="0" dirty="0">
                <a:effectLst/>
                <a:latin typeface="+mn-lt"/>
              </a:rPr>
              <a:t>Need for an Update:</a:t>
            </a:r>
            <a:r>
              <a:rPr lang="en-US" sz="2400" b="0" i="0" dirty="0">
                <a:effectLst/>
                <a:latin typeface="+mn-lt"/>
              </a:rPr>
              <a:t> </a:t>
            </a:r>
            <a:r>
              <a:rPr lang="en-US" sz="2400" i="0" dirty="0">
                <a:effectLst/>
                <a:latin typeface="+mn-lt"/>
              </a:rPr>
              <a:t>omitted men and complicated UTI </a:t>
            </a:r>
          </a:p>
          <a:p>
            <a:pPr algn="l">
              <a:buFont typeface="Arial" panose="020B0604020202020204" pitchFamily="34" charset="0"/>
              <a:buChar char="•"/>
            </a:pPr>
            <a:r>
              <a:rPr lang="en-US" sz="2400" b="1" i="0" dirty="0">
                <a:effectLst/>
                <a:latin typeface="+mn-lt"/>
              </a:rPr>
              <a:t>Rising Resistance:</a:t>
            </a:r>
            <a:r>
              <a:rPr lang="en-US" sz="2400" b="0" i="0" dirty="0">
                <a:effectLst/>
                <a:latin typeface="+mn-lt"/>
              </a:rPr>
              <a:t> Resistance rates for </a:t>
            </a:r>
            <a:r>
              <a:rPr lang="en-US" sz="2400" b="0" i="1" dirty="0" err="1">
                <a:effectLst/>
                <a:latin typeface="+mn-lt"/>
              </a:rPr>
              <a:t>Enterobacterales</a:t>
            </a:r>
            <a:r>
              <a:rPr lang="en-US" sz="2400" b="0" i="0" dirty="0">
                <a:effectLst/>
                <a:latin typeface="+mn-lt"/>
              </a:rPr>
              <a:t> in ambulatory settings now exceed 20% for </a:t>
            </a:r>
            <a:r>
              <a:rPr lang="en-US" sz="2400" b="1" i="0" dirty="0">
                <a:effectLst/>
                <a:latin typeface="+mn-lt"/>
              </a:rPr>
              <a:t>FQs, TMP-SMX, and nitrofurantoin</a:t>
            </a:r>
            <a:r>
              <a:rPr lang="en-US" sz="2400" b="0" i="0" dirty="0">
                <a:effectLst/>
                <a:latin typeface="+mn-lt"/>
              </a:rPr>
              <a:t>, (2010 empiric recommendations obsolete). </a:t>
            </a:r>
          </a:p>
          <a:p>
            <a:pPr algn="l">
              <a:buFont typeface="Arial" panose="020B0604020202020204" pitchFamily="34" charset="0"/>
              <a:buChar char="•"/>
            </a:pPr>
            <a:r>
              <a:rPr lang="en-US" sz="2400" b="1" i="0" dirty="0">
                <a:effectLst/>
                <a:latin typeface="+mn-lt"/>
              </a:rPr>
              <a:t>Leading Source of Sepsis:</a:t>
            </a:r>
            <a:r>
              <a:rPr lang="en-US" sz="2400" b="0" i="0" dirty="0">
                <a:effectLst/>
                <a:latin typeface="+mn-lt"/>
              </a:rPr>
              <a:t> UTI was the leading cause of </a:t>
            </a:r>
            <a:r>
              <a:rPr lang="en-US" sz="2400" b="1" i="0" dirty="0">
                <a:effectLst/>
                <a:latin typeface="+mn-lt"/>
              </a:rPr>
              <a:t>gram-negative bacteremia</a:t>
            </a:r>
            <a:r>
              <a:rPr lang="en-US" sz="2400" b="0" i="0" dirty="0">
                <a:effectLst/>
                <a:latin typeface="+mn-lt"/>
              </a:rPr>
              <a:t> in US hospitals in 2021</a:t>
            </a:r>
          </a:p>
          <a:p>
            <a:endParaRPr lang="en-US" sz="2400" dirty="0"/>
          </a:p>
        </p:txBody>
      </p:sp>
    </p:spTree>
    <p:extLst>
      <p:ext uri="{BB962C8B-B14F-4D97-AF65-F5344CB8AC3E}">
        <p14:creationId xmlns:p14="http://schemas.microsoft.com/office/powerpoint/2010/main" val="170265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Methods </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608AC0C9-1490-FEFC-750B-70093DDAD2F2}"/>
              </a:ext>
            </a:extLst>
          </p:cNvPr>
          <p:cNvGraphicFramePr>
            <a:graphicFrameLocks noGrp="1"/>
          </p:cNvGraphicFramePr>
          <p:nvPr>
            <p:ph idx="1"/>
            <p:extLst>
              <p:ext uri="{D42A27DB-BD31-4B8C-83A1-F6EECF244321}">
                <p14:modId xmlns:p14="http://schemas.microsoft.com/office/powerpoint/2010/main" val="598552982"/>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92402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E90D-FC98-C85B-98C5-A16D6517F5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1A3A8-B9BC-A416-6394-9F5307B42A9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0BDBEF7-A518-03AC-B7B9-6C78DCCD9F5E}"/>
              </a:ext>
            </a:extLst>
          </p:cNvPr>
          <p:cNvSpPr/>
          <p:nvPr/>
        </p:nvSpPr>
        <p:spPr>
          <a:xfrm rot="20449941">
            <a:off x="1579379" y="2595843"/>
            <a:ext cx="9033243" cy="1446550"/>
          </a:xfrm>
          <a:prstGeom prst="rect">
            <a:avLst/>
          </a:prstGeom>
          <a:noFill/>
        </p:spPr>
        <p:txBody>
          <a:bodyPr wrap="none" lIns="91440" tIns="45720" rIns="91440" bIns="45720">
            <a:spAutoFit/>
          </a:bodyPr>
          <a:lstStyle/>
          <a:p>
            <a:pPr algn="ctr"/>
            <a:r>
              <a:rPr lang="en-US" sz="8800" b="1" dirty="0">
                <a:ln w="0"/>
                <a:effectLst>
                  <a:outerShdw blurRad="38100" dist="19050" dir="2700000" algn="tl" rotWithShape="0">
                    <a:schemeClr val="dk1">
                      <a:alpha val="40000"/>
                    </a:schemeClr>
                  </a:outerShdw>
                </a:effectLst>
              </a:rPr>
              <a:t>Active Learning!</a:t>
            </a:r>
          </a:p>
        </p:txBody>
      </p:sp>
    </p:spTree>
    <p:extLst>
      <p:ext uri="{BB962C8B-B14F-4D97-AF65-F5344CB8AC3E}">
        <p14:creationId xmlns:p14="http://schemas.microsoft.com/office/powerpoint/2010/main" val="2230833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DA7B-0F47-52BC-8E07-8E3E22C39E4C}"/>
              </a:ext>
            </a:extLst>
          </p:cNvPr>
          <p:cNvSpPr>
            <a:spLocks noGrp="1"/>
          </p:cNvSpPr>
          <p:nvPr>
            <p:ph type="title"/>
          </p:nvPr>
        </p:nvSpPr>
        <p:spPr>
          <a:xfrm>
            <a:off x="1393638" y="2728735"/>
            <a:ext cx="9404723" cy="1400530"/>
          </a:xfrm>
        </p:spPr>
        <p:txBody>
          <a:bodyPr/>
          <a:lstStyle/>
          <a:p>
            <a:pPr algn="ctr"/>
            <a:r>
              <a:rPr lang="en-US" dirty="0"/>
              <a:t>What is a complicated UTI?</a:t>
            </a:r>
          </a:p>
        </p:txBody>
      </p:sp>
    </p:spTree>
    <p:extLst>
      <p:ext uri="{BB962C8B-B14F-4D97-AF65-F5344CB8AC3E}">
        <p14:creationId xmlns:p14="http://schemas.microsoft.com/office/powerpoint/2010/main" val="1535480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New Definitions  </a:t>
            </a:r>
          </a:p>
        </p:txBody>
      </p:sp>
      <p:pic>
        <p:nvPicPr>
          <p:cNvPr id="6" name="Content Placeholder 4">
            <a:extLst>
              <a:ext uri="{FF2B5EF4-FFF2-40B4-BE49-F238E27FC236}">
                <a16:creationId xmlns:a16="http://schemas.microsoft.com/office/drawing/2014/main" id="{7A2382B6-DDE3-C2D5-CB2E-223ABEB27F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083" y="1277822"/>
            <a:ext cx="9240251" cy="5371631"/>
          </a:xfrm>
        </p:spPr>
      </p:pic>
    </p:spTree>
    <p:extLst>
      <p:ext uri="{BB962C8B-B14F-4D97-AF65-F5344CB8AC3E}">
        <p14:creationId xmlns:p14="http://schemas.microsoft.com/office/powerpoint/2010/main" val="292630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C7660-5D85-F291-542A-962A6BC48003}"/>
              </a:ext>
            </a:extLst>
          </p:cNvPr>
          <p:cNvSpPr>
            <a:spLocks noGrp="1"/>
          </p:cNvSpPr>
          <p:nvPr>
            <p:ph type="title"/>
          </p:nvPr>
        </p:nvSpPr>
        <p:spPr>
          <a:xfrm>
            <a:off x="732884" y="284018"/>
            <a:ext cx="3108626" cy="4572000"/>
          </a:xfrm>
        </p:spPr>
        <p:txBody>
          <a:bodyPr anchor="ctr">
            <a:normAutofit/>
          </a:bodyPr>
          <a:lstStyle/>
          <a:p>
            <a:r>
              <a:rPr lang="en-US" sz="3200" dirty="0">
                <a:solidFill>
                  <a:srgbClr val="F2F2F2"/>
                </a:solidFill>
              </a:rPr>
              <a:t>Introductions</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8" name="Content Placeholder 2">
            <a:extLst>
              <a:ext uri="{FF2B5EF4-FFF2-40B4-BE49-F238E27FC236}">
                <a16:creationId xmlns:a16="http://schemas.microsoft.com/office/drawing/2014/main" id="{7CEC039D-6B09-1E7F-1E67-E017BADCF855}"/>
              </a:ext>
            </a:extLst>
          </p:cNvPr>
          <p:cNvGraphicFramePr>
            <a:graphicFrameLocks noGrp="1"/>
          </p:cNvGraphicFramePr>
          <p:nvPr>
            <p:ph idx="1"/>
            <p:extLst>
              <p:ext uri="{D42A27DB-BD31-4B8C-83A1-F6EECF244321}">
                <p14:modId xmlns:p14="http://schemas.microsoft.com/office/powerpoint/2010/main" val="1274110032"/>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21622EF-AE9C-0029-8F33-A25427E70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084" y="2992583"/>
            <a:ext cx="2086601" cy="1863435"/>
          </a:xfrm>
          <a:prstGeom prst="rect">
            <a:avLst/>
          </a:prstGeom>
        </p:spPr>
      </p:pic>
    </p:spTree>
    <p:extLst>
      <p:ext uri="{BB962C8B-B14F-4D97-AF65-F5344CB8AC3E}">
        <p14:creationId xmlns:p14="http://schemas.microsoft.com/office/powerpoint/2010/main" val="128630949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648930" y="629267"/>
            <a:ext cx="9252154" cy="1016654"/>
          </a:xfrm>
        </p:spPr>
        <p:txBody>
          <a:bodyPr>
            <a:normAutofit/>
          </a:bodyPr>
          <a:lstStyle/>
          <a:p>
            <a:r>
              <a:rPr lang="en-US" dirty="0">
                <a:solidFill>
                  <a:srgbClr val="EBEBEB"/>
                </a:solidFill>
              </a:rPr>
              <a:t>Comorbidities &amp; Males </a:t>
            </a:r>
            <a:r>
              <a:rPr lang="en-US" b="0" i="0" dirty="0">
                <a:solidFill>
                  <a:schemeClr val="bg1"/>
                </a:solidFill>
                <a:effectLst/>
                <a:latin typeface="Google Sans"/>
              </a:rPr>
              <a:t>♂</a:t>
            </a:r>
            <a:r>
              <a:rPr lang="en-US" dirty="0">
                <a:solidFill>
                  <a:schemeClr val="bg1"/>
                </a:solidFill>
              </a:rPr>
              <a:t> </a:t>
            </a:r>
          </a:p>
        </p:txBody>
      </p:sp>
      <p:sp>
        <p:nvSpPr>
          <p:cNvPr id="19" name="Rectangle 18">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21" name="Content Placeholder 2">
            <a:extLst>
              <a:ext uri="{FF2B5EF4-FFF2-40B4-BE49-F238E27FC236}">
                <a16:creationId xmlns:a16="http://schemas.microsoft.com/office/drawing/2014/main" id="{BA6ECF83-D595-7AB5-3072-D1C7D267C460}"/>
              </a:ext>
            </a:extLst>
          </p:cNvPr>
          <p:cNvGraphicFramePr>
            <a:graphicFrameLocks noGrp="1"/>
          </p:cNvGraphicFramePr>
          <p:nvPr>
            <p:ph idx="1"/>
            <p:extLst>
              <p:ext uri="{D42A27DB-BD31-4B8C-83A1-F6EECF244321}">
                <p14:modId xmlns:p14="http://schemas.microsoft.com/office/powerpoint/2010/main" val="431234801"/>
              </p:ext>
            </p:extLst>
          </p:nvPr>
        </p:nvGraphicFramePr>
        <p:xfrm>
          <a:off x="648930" y="28244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459565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Clinical vs. Microbiologic Cure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p:txBody>
          <a:bodyPr>
            <a:normAutofit/>
          </a:bodyPr>
          <a:lstStyle/>
          <a:p>
            <a:r>
              <a:rPr lang="en-US" sz="2800" b="1" dirty="0"/>
              <a:t>Patient-Centered Outcomes:</a:t>
            </a:r>
            <a:r>
              <a:rPr lang="en-US" sz="2800" dirty="0"/>
              <a:t> </a:t>
            </a:r>
          </a:p>
          <a:p>
            <a:pPr lvl="1"/>
            <a:r>
              <a:rPr lang="en-US" sz="2600" dirty="0"/>
              <a:t>Prioritize </a:t>
            </a:r>
            <a:r>
              <a:rPr lang="en-US" sz="2600" b="1" u="sng" dirty="0"/>
              <a:t>symptom resolution </a:t>
            </a:r>
            <a:r>
              <a:rPr lang="en-US" sz="2600" dirty="0"/>
              <a:t>(clinical cure) over negative follow-up cultures. </a:t>
            </a:r>
            <a:br>
              <a:rPr lang="en-US" sz="2600" dirty="0"/>
            </a:br>
            <a:endParaRPr lang="en-US" sz="2600" dirty="0"/>
          </a:p>
          <a:p>
            <a:r>
              <a:rPr lang="en-US" sz="2800" b="1" dirty="0"/>
              <a:t>Avoiding Overtreatment:</a:t>
            </a:r>
            <a:r>
              <a:rPr lang="en-US" sz="2800" dirty="0"/>
              <a:t> </a:t>
            </a:r>
          </a:p>
          <a:p>
            <a:pPr lvl="1"/>
            <a:r>
              <a:rPr lang="en-US" sz="2600" b="1" i="1" u="sng" dirty="0"/>
              <a:t>DO NOT order “test-of-cure” cultures</a:t>
            </a:r>
            <a:r>
              <a:rPr lang="en-US" sz="2600" b="1" i="1" dirty="0"/>
              <a:t> </a:t>
            </a:r>
            <a:r>
              <a:rPr lang="en-US" sz="2600" dirty="0"/>
              <a:t>in asymptomatic patients—treating asymptomatic bacteriuria doesn’t prevent future infections.</a:t>
            </a:r>
            <a:endParaRPr lang="en-US" sz="3000" b="0" i="0" dirty="0">
              <a:effectLst/>
              <a:latin typeface="Google Sans Text"/>
            </a:endParaRPr>
          </a:p>
        </p:txBody>
      </p:sp>
    </p:spTree>
    <p:extLst>
      <p:ext uri="{BB962C8B-B14F-4D97-AF65-F5344CB8AC3E}">
        <p14:creationId xmlns:p14="http://schemas.microsoft.com/office/powerpoint/2010/main" val="191308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648930" y="629267"/>
            <a:ext cx="9252154" cy="1016654"/>
          </a:xfrm>
        </p:spPr>
        <p:txBody>
          <a:bodyPr>
            <a:normAutofit/>
          </a:bodyPr>
          <a:lstStyle/>
          <a:p>
            <a:pPr>
              <a:lnSpc>
                <a:spcPct val="90000"/>
              </a:lnSpc>
            </a:pPr>
            <a:r>
              <a:rPr lang="en-US" sz="3300" dirty="0">
                <a:solidFill>
                  <a:srgbClr val="EBEBEB"/>
                </a:solidFill>
              </a:rPr>
              <a:t>Empiric Antibiotic Recommendations  </a:t>
            </a:r>
            <a:br>
              <a:rPr lang="en-US" sz="3300" dirty="0">
                <a:solidFill>
                  <a:srgbClr val="EBEBEB"/>
                </a:solidFill>
              </a:rPr>
            </a:br>
            <a:r>
              <a:rPr lang="en-US" sz="3300" dirty="0">
                <a:solidFill>
                  <a:srgbClr val="EBEBEB"/>
                </a:solidFill>
              </a:rPr>
              <a:t>(or lack thereof…) </a:t>
            </a:r>
          </a:p>
        </p:txBody>
      </p:sp>
      <p:sp>
        <p:nvSpPr>
          <p:cNvPr id="19" name="Rectangle 18">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21" name="Content Placeholder 2">
            <a:extLst>
              <a:ext uri="{FF2B5EF4-FFF2-40B4-BE49-F238E27FC236}">
                <a16:creationId xmlns:a16="http://schemas.microsoft.com/office/drawing/2014/main" id="{0CDD66C1-B6E5-B5F7-9C63-78C563E056C9}"/>
              </a:ext>
            </a:extLst>
          </p:cNvPr>
          <p:cNvGraphicFramePr>
            <a:graphicFrameLocks noGrp="1"/>
          </p:cNvGraphicFramePr>
          <p:nvPr>
            <p:ph idx="1"/>
            <p:extLst>
              <p:ext uri="{D42A27DB-BD31-4B8C-83A1-F6EECF244321}">
                <p14:modId xmlns:p14="http://schemas.microsoft.com/office/powerpoint/2010/main" val="883629377"/>
              </p:ext>
            </p:extLst>
          </p:nvPr>
        </p:nvGraphicFramePr>
        <p:xfrm>
          <a:off x="648930" y="2346090"/>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90412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30" y="629267"/>
            <a:ext cx="9252154" cy="1016654"/>
          </a:xfrm>
        </p:spPr>
        <p:txBody>
          <a:bodyPr>
            <a:normAutofit/>
          </a:bodyPr>
          <a:lstStyle/>
          <a:p>
            <a:r>
              <a:rPr lang="en-US">
                <a:solidFill>
                  <a:srgbClr val="EBEBEB"/>
                </a:solidFill>
              </a:rPr>
              <a:t>Conclusions</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C6100414-3A77-CF13-169F-908AA75A281E}"/>
              </a:ext>
            </a:extLst>
          </p:cNvPr>
          <p:cNvGraphicFramePr>
            <a:graphicFrameLocks noGrp="1"/>
          </p:cNvGraphicFramePr>
          <p:nvPr>
            <p:ph idx="1"/>
            <p:extLst>
              <p:ext uri="{D42A27DB-BD31-4B8C-83A1-F6EECF244321}">
                <p14:modId xmlns:p14="http://schemas.microsoft.com/office/powerpoint/2010/main" val="3738165221"/>
              </p:ext>
            </p:extLst>
          </p:nvPr>
        </p:nvGraphicFramePr>
        <p:xfrm>
          <a:off x="648930" y="2476884"/>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12397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32E2E-4AF5-EA16-1CB6-12733B77BE86}"/>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BAC4BBB5-2A2E-261D-5EB8-0848054079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362053645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FA99F-B0A4-104F-8DA0-B07BBC6D6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3D58E-3CDD-A366-35A1-AB0BB4C0C6B5}"/>
              </a:ext>
            </a:extLst>
          </p:cNvPr>
          <p:cNvSpPr>
            <a:spLocks noGrp="1"/>
          </p:cNvSpPr>
          <p:nvPr>
            <p:ph type="title"/>
          </p:nvPr>
        </p:nvSpPr>
        <p:spPr/>
        <p:txBody>
          <a:bodyPr/>
          <a:lstStyle/>
          <a:p>
            <a:r>
              <a:rPr lang="en-US" dirty="0"/>
              <a:t>Colon Cancer:</a:t>
            </a:r>
            <a:br>
              <a:rPr lang="en-US" dirty="0"/>
            </a:br>
            <a:r>
              <a:rPr lang="en-US" dirty="0"/>
              <a:t>A Tale of Two Screens </a:t>
            </a:r>
          </a:p>
        </p:txBody>
      </p:sp>
      <p:graphicFrame>
        <p:nvGraphicFramePr>
          <p:cNvPr id="4" name="Table 3">
            <a:extLst>
              <a:ext uri="{FF2B5EF4-FFF2-40B4-BE49-F238E27FC236}">
                <a16:creationId xmlns:a16="http://schemas.microsoft.com/office/drawing/2014/main" id="{66C551CA-F0F2-7F87-2C14-7FA12835E97F}"/>
              </a:ext>
            </a:extLst>
          </p:cNvPr>
          <p:cNvGraphicFramePr>
            <a:graphicFrameLocks noGrp="1"/>
          </p:cNvGraphicFramePr>
          <p:nvPr>
            <p:extLst>
              <p:ext uri="{D42A27DB-BD31-4B8C-83A1-F6EECF244321}">
                <p14:modId xmlns:p14="http://schemas.microsoft.com/office/powerpoint/2010/main" val="334486803"/>
              </p:ext>
            </p:extLst>
          </p:nvPr>
        </p:nvGraphicFramePr>
        <p:xfrm>
          <a:off x="646111" y="2109195"/>
          <a:ext cx="10024533" cy="365760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Effect of invitation to colonoscopy versus </a:t>
                      </a:r>
                      <a:r>
                        <a:rPr lang="en-US" sz="1800" b="0" i="0" kern="1200" dirty="0" err="1">
                          <a:solidFill>
                            <a:schemeClr val="tx1"/>
                          </a:solidFill>
                          <a:effectLst/>
                          <a:latin typeface="+mn-lt"/>
                          <a:ea typeface="+mn-ea"/>
                          <a:cs typeface="+mn-cs"/>
                        </a:rPr>
                        <a:t>faecal</a:t>
                      </a:r>
                      <a:r>
                        <a:rPr lang="en-US" sz="1800" b="0" i="0" kern="1200" dirty="0">
                          <a:solidFill>
                            <a:schemeClr val="tx1"/>
                          </a:solidFill>
                          <a:effectLst/>
                          <a:latin typeface="+mn-lt"/>
                          <a:ea typeface="+mn-ea"/>
                          <a:cs typeface="+mn-cs"/>
                        </a:rPr>
                        <a:t> immunochemical test screening on colorectal cancer mortality (COLONPREV): a pragmatic, </a:t>
                      </a:r>
                      <a:r>
                        <a:rPr lang="en-US" sz="1800" b="0" i="0" kern="1200" dirty="0" err="1">
                          <a:solidFill>
                            <a:schemeClr val="tx1"/>
                          </a:solidFill>
                          <a:effectLst/>
                          <a:latin typeface="+mn-lt"/>
                          <a:ea typeface="+mn-ea"/>
                          <a:cs typeface="+mn-cs"/>
                        </a:rPr>
                        <a:t>randomised</a:t>
                      </a:r>
                      <a:r>
                        <a:rPr lang="en-US" sz="1800" b="0" i="0" kern="1200" dirty="0">
                          <a:solidFill>
                            <a:schemeClr val="tx1"/>
                          </a:solidFill>
                          <a:effectLst/>
                          <a:latin typeface="+mn-lt"/>
                          <a:ea typeface="+mn-ea"/>
                          <a:cs typeface="+mn-cs"/>
                        </a:rPr>
                        <a:t>, controlled, non-inferiority trial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1" kern="1200" dirty="0">
                          <a:solidFill>
                            <a:schemeClr val="tx1"/>
                          </a:solidFill>
                          <a:effectLst/>
                          <a:latin typeface="+mn-lt"/>
                          <a:ea typeface="+mn-ea"/>
                          <a:cs typeface="+mn-cs"/>
                        </a:rPr>
                        <a:t>The Lancet</a:t>
                      </a:r>
                      <a:r>
                        <a:rPr lang="en-US" sz="1800" b="0" i="0" kern="1200" dirty="0">
                          <a:solidFill>
                            <a:schemeClr val="tx1"/>
                          </a:solidFill>
                          <a:effectLst/>
                          <a:latin typeface="+mn-lt"/>
                          <a:ea typeface="+mn-ea"/>
                          <a:cs typeface="+mn-cs"/>
                        </a:rPr>
                        <a:t>; Published Online March 27, 2025 (Corrected April 10, 2025)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latin typeface="+mn-lt"/>
                        </a:rPr>
                        <a:t>Purpose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effectLst/>
                          <a:latin typeface="+mn-lt"/>
                        </a:rPr>
                        <a:t>To determine if an invitation for </a:t>
                      </a:r>
                      <a:r>
                        <a:rPr lang="en-US" b="1" i="0" dirty="0">
                          <a:effectLst/>
                          <a:latin typeface="+mn-lt"/>
                        </a:rPr>
                        <a:t>biennial FIT screening</a:t>
                      </a:r>
                      <a:r>
                        <a:rPr lang="en-US" b="0" i="0" dirty="0">
                          <a:effectLst/>
                          <a:latin typeface="+mn-lt"/>
                        </a:rPr>
                        <a:t> is non-inferior to an invitation for </a:t>
                      </a:r>
                      <a:r>
                        <a:rPr lang="en-US" b="1" i="0" dirty="0">
                          <a:effectLst/>
                          <a:latin typeface="+mn-lt"/>
                        </a:rPr>
                        <a:t>one-time colonoscopy</a:t>
                      </a:r>
                      <a:r>
                        <a:rPr lang="en-US" b="0" i="0" dirty="0">
                          <a:effectLst/>
                          <a:latin typeface="+mn-lt"/>
                        </a:rPr>
                        <a:t> in reducing CRC mortality at 10 years among average-risk adults</a:t>
                      </a: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A pragmatic, multicenter, randomized, controlled, </a:t>
                      </a:r>
                      <a:r>
                        <a:rPr lang="en-US" sz="1800" b="1" i="0" kern="1200" dirty="0">
                          <a:solidFill>
                            <a:schemeClr val="tx1"/>
                          </a:solidFill>
                          <a:effectLst/>
                          <a:latin typeface="+mn-lt"/>
                          <a:ea typeface="+mn-ea"/>
                          <a:cs typeface="+mn-cs"/>
                        </a:rPr>
                        <a:t>non-inferiority trial</a:t>
                      </a:r>
                      <a:br>
                        <a:rPr lang="en-US" dirty="0"/>
                      </a:b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403700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9EDDE254-9F8C-DBCB-CB7E-6B3424BBE7A1}"/>
              </a:ext>
            </a:extLst>
          </p:cNvPr>
          <p:cNvSpPr>
            <a:spLocks noGrp="1"/>
          </p:cNvSpPr>
          <p:nvPr>
            <p:ph type="title"/>
          </p:nvPr>
        </p:nvSpPr>
        <p:spPr>
          <a:xfrm>
            <a:off x="806195" y="804672"/>
            <a:ext cx="3521359" cy="5248656"/>
          </a:xfrm>
        </p:spPr>
        <p:txBody>
          <a:bodyPr anchor="ctr">
            <a:normAutofit/>
          </a:bodyPr>
          <a:lstStyle/>
          <a:p>
            <a:pPr algn="ctr"/>
            <a:r>
              <a:rPr lang="en-US" dirty="0"/>
              <a:t>Background </a:t>
            </a:r>
            <a:endParaRPr lang="en-US"/>
          </a:p>
        </p:txBody>
      </p:sp>
      <p:sp>
        <p:nvSpPr>
          <p:cNvPr id="3" name="Content Placeholder 2">
            <a:extLst>
              <a:ext uri="{FF2B5EF4-FFF2-40B4-BE49-F238E27FC236}">
                <a16:creationId xmlns:a16="http://schemas.microsoft.com/office/drawing/2014/main" id="{6DABC699-A01B-3ED1-9466-75C4EAC9797E}"/>
              </a:ext>
            </a:extLst>
          </p:cNvPr>
          <p:cNvSpPr>
            <a:spLocks noGrp="1"/>
          </p:cNvSpPr>
          <p:nvPr>
            <p:ph idx="1"/>
          </p:nvPr>
        </p:nvSpPr>
        <p:spPr>
          <a:xfrm>
            <a:off x="4981037" y="977836"/>
            <a:ext cx="6399930" cy="5248657"/>
          </a:xfrm>
        </p:spPr>
        <p:txBody>
          <a:bodyPr anchor="ctr">
            <a:normAutofit/>
          </a:bodyPr>
          <a:lstStyle/>
          <a:p>
            <a:pPr>
              <a:buFont typeface="Arial" panose="020B0604020202020204" pitchFamily="34" charset="0"/>
              <a:buChar char="•"/>
            </a:pPr>
            <a:r>
              <a:rPr lang="en-US" b="1" i="0" dirty="0">
                <a:effectLst/>
                <a:latin typeface="+mn-lt"/>
              </a:rPr>
              <a:t>The Clinical Dilemma</a:t>
            </a:r>
            <a:r>
              <a:rPr lang="en-US" b="0" i="0" dirty="0">
                <a:effectLst/>
                <a:latin typeface="+mn-lt"/>
              </a:rPr>
              <a:t>: </a:t>
            </a:r>
          </a:p>
          <a:p>
            <a:pPr lvl="1">
              <a:buFont typeface="Arial" panose="020B0604020202020204" pitchFamily="34" charset="0"/>
              <a:buChar char="•"/>
            </a:pPr>
            <a:r>
              <a:rPr lang="en-US" b="0" i="0" dirty="0">
                <a:effectLst/>
                <a:latin typeface="+mn-lt"/>
              </a:rPr>
              <a:t>Colorectal cancer (CRC) is the second leading cause of cancer death globally. </a:t>
            </a:r>
          </a:p>
          <a:p>
            <a:pPr lvl="1">
              <a:buFont typeface="Arial" panose="020B0604020202020204" pitchFamily="34" charset="0"/>
              <a:buChar char="•"/>
            </a:pPr>
            <a:r>
              <a:rPr lang="en-US" b="0" i="0" dirty="0">
                <a:effectLst/>
                <a:latin typeface="+mn-lt"/>
              </a:rPr>
              <a:t>Lacking evidence with FIT vs colonoscopy: which performs better in a </a:t>
            </a:r>
            <a:r>
              <a:rPr lang="en-US" b="1" i="0" dirty="0">
                <a:effectLst/>
                <a:latin typeface="+mn-lt"/>
              </a:rPr>
              <a:t>population-based, organized screening program</a:t>
            </a:r>
            <a:r>
              <a:rPr lang="en-US" b="0" i="0" dirty="0">
                <a:effectLst/>
                <a:latin typeface="+mn-lt"/>
              </a:rPr>
              <a:t>.</a:t>
            </a:r>
          </a:p>
          <a:p>
            <a:pPr>
              <a:buFont typeface="Arial" panose="020B0604020202020204" pitchFamily="34" charset="0"/>
              <a:buChar char="•"/>
            </a:pPr>
            <a:r>
              <a:rPr lang="en-US" b="1" i="0" dirty="0">
                <a:effectLst/>
                <a:latin typeface="+mn-lt"/>
              </a:rPr>
              <a:t>Study Objective</a:t>
            </a:r>
            <a:r>
              <a:rPr lang="en-US" b="0" i="0" dirty="0">
                <a:effectLst/>
                <a:latin typeface="+mn-lt"/>
              </a:rPr>
              <a:t>: </a:t>
            </a:r>
          </a:p>
          <a:p>
            <a:pPr lvl="1">
              <a:buFont typeface="Arial" panose="020B0604020202020204" pitchFamily="34" charset="0"/>
              <a:buChar char="•"/>
            </a:pPr>
            <a:r>
              <a:rPr lang="en-US" b="0" i="0" dirty="0">
                <a:effectLst/>
                <a:latin typeface="+mn-lt"/>
              </a:rPr>
              <a:t>To determine if an invitation for </a:t>
            </a:r>
            <a:r>
              <a:rPr lang="en-US" b="1" i="0" dirty="0">
                <a:effectLst/>
                <a:latin typeface="+mn-lt"/>
              </a:rPr>
              <a:t>biennial FIT screening</a:t>
            </a:r>
            <a:r>
              <a:rPr lang="en-US" b="0" i="0" dirty="0">
                <a:effectLst/>
                <a:latin typeface="+mn-lt"/>
              </a:rPr>
              <a:t> is </a:t>
            </a:r>
            <a:r>
              <a:rPr lang="en-US" b="1" i="0" dirty="0">
                <a:effectLst/>
                <a:latin typeface="+mn-lt"/>
              </a:rPr>
              <a:t>non-inferior</a:t>
            </a:r>
            <a:r>
              <a:rPr lang="en-US" b="0" i="0" dirty="0">
                <a:effectLst/>
                <a:latin typeface="+mn-lt"/>
              </a:rPr>
              <a:t> to an invitation for </a:t>
            </a:r>
            <a:r>
              <a:rPr lang="en-US" b="1" i="0" dirty="0">
                <a:effectLst/>
                <a:latin typeface="+mn-lt"/>
              </a:rPr>
              <a:t>one-time colonoscopy</a:t>
            </a:r>
            <a:r>
              <a:rPr lang="en-US" b="0" i="0" dirty="0">
                <a:effectLst/>
                <a:latin typeface="+mn-lt"/>
              </a:rPr>
              <a:t> in reducing CRC mortality at 10 years among average-risk adults</a:t>
            </a:r>
          </a:p>
          <a:p>
            <a:pPr marL="0" indent="0">
              <a:buNone/>
            </a:pPr>
            <a:br>
              <a:rPr lang="en-US" dirty="0"/>
            </a:br>
            <a:endParaRPr lang="en-US" dirty="0"/>
          </a:p>
        </p:txBody>
      </p:sp>
    </p:spTree>
    <p:extLst>
      <p:ext uri="{BB962C8B-B14F-4D97-AF65-F5344CB8AC3E}">
        <p14:creationId xmlns:p14="http://schemas.microsoft.com/office/powerpoint/2010/main" val="3244712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a:xfrm>
            <a:off x="1104293" y="1564187"/>
            <a:ext cx="8946541" cy="4195481"/>
          </a:xfrm>
        </p:spPr>
        <p:txBody>
          <a:bodyPr>
            <a:normAutofit fontScale="85000" lnSpcReduction="20000"/>
          </a:bodyPr>
          <a:lstStyle/>
          <a:p>
            <a:pPr algn="l">
              <a:buFont typeface="Arial" panose="020B0604020202020204" pitchFamily="34" charset="0"/>
              <a:buChar char="•"/>
            </a:pPr>
            <a:r>
              <a:rPr lang="en-US" sz="2200" b="1" i="0" dirty="0">
                <a:effectLst/>
                <a:latin typeface="+mn-lt"/>
              </a:rPr>
              <a:t>Design</a:t>
            </a:r>
            <a:r>
              <a:rPr lang="en-US" sz="2200" b="0" i="0" dirty="0">
                <a:effectLst/>
                <a:latin typeface="+mn-lt"/>
              </a:rPr>
              <a:t>: A pragmatic, multicenter, randomized, controlled, </a:t>
            </a:r>
            <a:r>
              <a:rPr lang="en-US" sz="2200" b="1" i="0" dirty="0">
                <a:effectLst/>
                <a:latin typeface="+mn-lt"/>
              </a:rPr>
              <a:t>non-inferiority trial</a:t>
            </a:r>
            <a:r>
              <a:rPr lang="en-US" sz="2200" b="0" i="0" dirty="0">
                <a:effectLst/>
                <a:latin typeface="+mn-lt"/>
              </a:rPr>
              <a:t>.</a:t>
            </a:r>
          </a:p>
          <a:p>
            <a:pPr algn="l">
              <a:buFont typeface="Arial" panose="020B0604020202020204" pitchFamily="34" charset="0"/>
              <a:buChar char="•"/>
            </a:pPr>
            <a:r>
              <a:rPr lang="en-US" sz="2200" b="1" i="0" dirty="0">
                <a:effectLst/>
                <a:latin typeface="+mn-lt"/>
              </a:rPr>
              <a:t>Participants</a:t>
            </a:r>
            <a:r>
              <a:rPr lang="en-US" sz="2200" b="0" i="0" dirty="0">
                <a:effectLst/>
                <a:latin typeface="+mn-lt"/>
              </a:rPr>
              <a:t>: 57,404 "average-risk" individuals (ages 50–69) across 15 hospitals in Spain.</a:t>
            </a:r>
          </a:p>
          <a:p>
            <a:pPr algn="l">
              <a:buFont typeface="Arial" panose="020B0604020202020204" pitchFamily="34" charset="0"/>
              <a:buChar char="•"/>
            </a:pPr>
            <a:r>
              <a:rPr lang="en-US" sz="2200" b="1" i="0" dirty="0">
                <a:effectLst/>
                <a:latin typeface="+mn-lt"/>
              </a:rPr>
              <a:t>Methods</a:t>
            </a:r>
            <a:r>
              <a:rPr lang="en-US" sz="2200" b="0" i="0" dirty="0">
                <a:effectLst/>
                <a:latin typeface="+mn-lt"/>
              </a:rPr>
              <a:t>:</a:t>
            </a:r>
          </a:p>
          <a:p>
            <a:pPr marL="742950" lvl="1" indent="-285750" algn="l">
              <a:buFont typeface="Arial" panose="020B0604020202020204" pitchFamily="34" charset="0"/>
              <a:buChar char="•"/>
            </a:pPr>
            <a:r>
              <a:rPr lang="en-US" sz="2200" b="1" i="0" dirty="0">
                <a:effectLst/>
                <a:latin typeface="+mn-lt"/>
              </a:rPr>
              <a:t>Randomization</a:t>
            </a:r>
            <a:r>
              <a:rPr lang="en-US" sz="2200" b="0" i="0" dirty="0">
                <a:effectLst/>
                <a:latin typeface="+mn-lt"/>
              </a:rPr>
              <a:t>: Participants were assigned 1:1 to either one-time colonoscopy or biennial FIT (performed every 2 years).</a:t>
            </a:r>
          </a:p>
          <a:p>
            <a:pPr marL="742950" lvl="1" indent="-285750" algn="l">
              <a:buFont typeface="Arial" panose="020B0604020202020204" pitchFamily="34" charset="0"/>
              <a:buChar char="•"/>
            </a:pPr>
            <a:r>
              <a:rPr lang="en-US" sz="2200" b="1" i="0" dirty="0">
                <a:effectLst/>
                <a:latin typeface="+mn-lt"/>
              </a:rPr>
              <a:t>Primary Analysis</a:t>
            </a:r>
            <a:r>
              <a:rPr lang="en-US" sz="2200" b="0" i="0" dirty="0">
                <a:effectLst/>
                <a:latin typeface="+mn-lt"/>
              </a:rPr>
              <a:t>: </a:t>
            </a:r>
            <a:r>
              <a:rPr lang="en-US" sz="2200" b="1" i="0" dirty="0">
                <a:effectLst/>
                <a:latin typeface="+mn-lt"/>
              </a:rPr>
              <a:t>Intention-to-screen population</a:t>
            </a:r>
            <a:r>
              <a:rPr lang="en-US" sz="2200" b="0" i="0" dirty="0">
                <a:effectLst/>
                <a:latin typeface="+mn-lt"/>
              </a:rPr>
              <a:t>, meaning everyone randomized was included, regardless of whether they actually showed up for the test.</a:t>
            </a:r>
          </a:p>
          <a:p>
            <a:pPr marL="742950" lvl="1" indent="-285750" algn="l">
              <a:buFont typeface="Arial" panose="020B0604020202020204" pitchFamily="34" charset="0"/>
              <a:buChar char="•"/>
            </a:pPr>
            <a:r>
              <a:rPr lang="en-US" sz="2200" b="1" i="0" dirty="0">
                <a:effectLst/>
                <a:latin typeface="+mn-lt"/>
              </a:rPr>
              <a:t>Threshold</a:t>
            </a:r>
            <a:r>
              <a:rPr lang="en-US" sz="2200" b="0" i="0" dirty="0">
                <a:effectLst/>
                <a:latin typeface="+mn-lt"/>
              </a:rPr>
              <a:t>: FIT positivity was defined as ≥15–20 µg hemoglobin per gram of feces.</a:t>
            </a:r>
          </a:p>
          <a:p>
            <a:pPr marL="742950" lvl="1" indent="-285750" algn="l">
              <a:buFont typeface="Arial" panose="020B0604020202020204" pitchFamily="34" charset="0"/>
              <a:buChar char="•"/>
            </a:pPr>
            <a:r>
              <a:rPr lang="en-US" sz="2200" b="1" i="0" dirty="0">
                <a:effectLst/>
                <a:latin typeface="+mn-lt"/>
              </a:rPr>
              <a:t>Follow-up</a:t>
            </a:r>
            <a:r>
              <a:rPr lang="en-US" sz="2200" b="0" i="0" dirty="0">
                <a:effectLst/>
                <a:latin typeface="+mn-lt"/>
              </a:rPr>
              <a:t>: Primary endpoint was CRC-related mortality at </a:t>
            </a:r>
            <a:r>
              <a:rPr lang="en-US" sz="2200" b="1" i="0" dirty="0">
                <a:effectLst/>
                <a:latin typeface="+mn-lt"/>
              </a:rPr>
              <a:t>10 years</a:t>
            </a:r>
            <a:br>
              <a:rPr lang="en-US" dirty="0">
                <a:latin typeface="+mn-lt"/>
              </a:rPr>
            </a:br>
            <a:endParaRPr lang="en-US" b="0" i="0" dirty="0">
              <a:effectLst/>
              <a:latin typeface="+mn-lt"/>
            </a:endParaRPr>
          </a:p>
        </p:txBody>
      </p:sp>
    </p:spTree>
    <p:extLst>
      <p:ext uri="{BB962C8B-B14F-4D97-AF65-F5344CB8AC3E}">
        <p14:creationId xmlns:p14="http://schemas.microsoft.com/office/powerpoint/2010/main" val="459221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Findings </a:t>
            </a:r>
          </a:p>
        </p:txBody>
      </p:sp>
      <p:pic>
        <p:nvPicPr>
          <p:cNvPr id="7" name="Content Placeholder 6">
            <a:extLst>
              <a:ext uri="{FF2B5EF4-FFF2-40B4-BE49-F238E27FC236}">
                <a16:creationId xmlns:a16="http://schemas.microsoft.com/office/drawing/2014/main" id="{5CE61FFC-383B-72F7-CDC8-236071B301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1861" y="1320227"/>
            <a:ext cx="8947150" cy="3061762"/>
          </a:xfrm>
        </p:spPr>
      </p:pic>
      <p:sp>
        <p:nvSpPr>
          <p:cNvPr id="8" name="Content Placeholder 2">
            <a:extLst>
              <a:ext uri="{FF2B5EF4-FFF2-40B4-BE49-F238E27FC236}">
                <a16:creationId xmlns:a16="http://schemas.microsoft.com/office/drawing/2014/main" id="{9A01AF79-AA6E-22F8-5F1E-E48D695F64FA}"/>
              </a:ext>
            </a:extLst>
          </p:cNvPr>
          <p:cNvSpPr txBox="1">
            <a:spLocks/>
          </p:cNvSpPr>
          <p:nvPr/>
        </p:nvSpPr>
        <p:spPr>
          <a:xfrm>
            <a:off x="1311861" y="4691552"/>
            <a:ext cx="8947149" cy="16924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dirty="0">
                <a:latin typeface="+mn-lt"/>
              </a:rPr>
              <a:t>The Bottom Line: </a:t>
            </a:r>
            <a:r>
              <a:rPr lang="en-US" b="1" dirty="0">
                <a:latin typeface="+mn-lt"/>
              </a:rPr>
              <a:t>FIT was non-inferior to colonoscopy</a:t>
            </a:r>
            <a:r>
              <a:rPr lang="en-US" dirty="0">
                <a:latin typeface="+mn-lt"/>
              </a:rPr>
              <a:t>. </a:t>
            </a:r>
          </a:p>
          <a:p>
            <a:pPr marL="0" indent="0" algn="ctr">
              <a:buNone/>
            </a:pPr>
            <a:r>
              <a:rPr lang="en-US" dirty="0">
                <a:latin typeface="+mn-lt"/>
              </a:rPr>
              <a:t>At 10 years, CRC mortality was </a:t>
            </a:r>
            <a:r>
              <a:rPr lang="en-US" b="1" dirty="0">
                <a:latin typeface="+mn-lt"/>
              </a:rPr>
              <a:t>0.24% in the FIT </a:t>
            </a:r>
            <a:r>
              <a:rPr lang="en-US" dirty="0">
                <a:latin typeface="+mn-lt"/>
              </a:rPr>
              <a:t>group vs. </a:t>
            </a:r>
            <a:r>
              <a:rPr lang="en-US" b="1" dirty="0">
                <a:latin typeface="+mn-lt"/>
              </a:rPr>
              <a:t>0.22% in the colonoscopy </a:t>
            </a:r>
            <a:r>
              <a:rPr lang="en-US" dirty="0">
                <a:latin typeface="+mn-lt"/>
              </a:rPr>
              <a:t>group.</a:t>
            </a:r>
          </a:p>
          <a:p>
            <a:pPr algn="ctr"/>
            <a:endParaRPr lang="en-US" dirty="0">
              <a:latin typeface="+mn-lt"/>
            </a:endParaRPr>
          </a:p>
        </p:txBody>
      </p:sp>
    </p:spTree>
    <p:extLst>
      <p:ext uri="{BB962C8B-B14F-4D97-AF65-F5344CB8AC3E}">
        <p14:creationId xmlns:p14="http://schemas.microsoft.com/office/powerpoint/2010/main" val="3547866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1892-C572-4D6D-849D-A84EFFBF6907}"/>
              </a:ext>
            </a:extLst>
          </p:cNvPr>
          <p:cNvSpPr>
            <a:spLocks noGrp="1"/>
          </p:cNvSpPr>
          <p:nvPr>
            <p:ph type="title"/>
          </p:nvPr>
        </p:nvSpPr>
        <p:spPr/>
        <p:txBody>
          <a:bodyPr/>
          <a:lstStyle/>
          <a:p>
            <a:r>
              <a:rPr lang="en-US" dirty="0"/>
              <a:t>Cumulative Risk: The Death Gap</a:t>
            </a:r>
          </a:p>
        </p:txBody>
      </p:sp>
      <p:pic>
        <p:nvPicPr>
          <p:cNvPr id="5" name="Picture 4">
            <a:extLst>
              <a:ext uri="{FF2B5EF4-FFF2-40B4-BE49-F238E27FC236}">
                <a16:creationId xmlns:a16="http://schemas.microsoft.com/office/drawing/2014/main" id="{B4B451DB-86B0-EF8C-329D-2ABE4A2C6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166" y="1152983"/>
            <a:ext cx="7597010" cy="5386462"/>
          </a:xfrm>
          <a:prstGeom prst="rect">
            <a:avLst/>
          </a:prstGeom>
        </p:spPr>
      </p:pic>
    </p:spTree>
    <p:extLst>
      <p:ext uri="{BB962C8B-B14F-4D97-AF65-F5344CB8AC3E}">
        <p14:creationId xmlns:p14="http://schemas.microsoft.com/office/powerpoint/2010/main" val="57294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8" name="Freeform: Shape 17">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D295CC-C86A-8985-6142-AD3A6BB41ED7}"/>
              </a:ext>
            </a:extLst>
          </p:cNvPr>
          <p:cNvSpPr>
            <a:spLocks noGrp="1"/>
          </p:cNvSpPr>
          <p:nvPr>
            <p:ph type="title"/>
          </p:nvPr>
        </p:nvSpPr>
        <p:spPr>
          <a:xfrm>
            <a:off x="653143" y="1645920"/>
            <a:ext cx="3522879" cy="4470821"/>
          </a:xfrm>
        </p:spPr>
        <p:txBody>
          <a:bodyPr>
            <a:normAutofit/>
          </a:bodyPr>
          <a:lstStyle/>
          <a:p>
            <a:pPr algn="ctr"/>
            <a:r>
              <a:rPr lang="en-US" dirty="0">
                <a:solidFill>
                  <a:schemeClr val="bg2"/>
                </a:solidFill>
              </a:rPr>
              <a:t>What are we going to talk about?</a:t>
            </a:r>
          </a:p>
        </p:txBody>
      </p:sp>
      <p:sp>
        <p:nvSpPr>
          <p:cNvPr id="3" name="Content Placeholder 2">
            <a:extLst>
              <a:ext uri="{FF2B5EF4-FFF2-40B4-BE49-F238E27FC236}">
                <a16:creationId xmlns:a16="http://schemas.microsoft.com/office/drawing/2014/main" id="{C699733A-056C-2592-336D-73FF9BA54D4A}"/>
              </a:ext>
            </a:extLst>
          </p:cNvPr>
          <p:cNvSpPr>
            <a:spLocks noGrp="1"/>
          </p:cNvSpPr>
          <p:nvPr>
            <p:ph idx="1"/>
          </p:nvPr>
        </p:nvSpPr>
        <p:spPr>
          <a:xfrm>
            <a:off x="5204109" y="1645920"/>
            <a:ext cx="6269434" cy="4470821"/>
          </a:xfrm>
        </p:spPr>
        <p:txBody>
          <a:bodyPr>
            <a:normAutofit/>
          </a:bodyPr>
          <a:lstStyle/>
          <a:p>
            <a:r>
              <a:rPr lang="en-US" dirty="0"/>
              <a:t>HTN – New evidence, new/old options.</a:t>
            </a:r>
          </a:p>
          <a:p>
            <a:r>
              <a:rPr lang="en-US" dirty="0"/>
              <a:t>Dyslipidemia – New guidelines</a:t>
            </a:r>
          </a:p>
          <a:p>
            <a:r>
              <a:rPr lang="en-US" dirty="0"/>
              <a:t>Social media</a:t>
            </a:r>
          </a:p>
          <a:p>
            <a:r>
              <a:rPr lang="en-US" dirty="0"/>
              <a:t>Pre-eclampsia</a:t>
            </a:r>
          </a:p>
          <a:p>
            <a:r>
              <a:rPr lang="en-US" dirty="0"/>
              <a:t>Vaccinations and dementia</a:t>
            </a:r>
          </a:p>
          <a:p>
            <a:r>
              <a:rPr lang="en-US" dirty="0"/>
              <a:t>Impact of USAID defunding</a:t>
            </a:r>
          </a:p>
          <a:p>
            <a:r>
              <a:rPr lang="en-US" dirty="0"/>
              <a:t>Management of Complicated UTIs</a:t>
            </a:r>
          </a:p>
          <a:p>
            <a:r>
              <a:rPr lang="en-US" dirty="0"/>
              <a:t>Colon cancer screening</a:t>
            </a:r>
          </a:p>
          <a:p>
            <a:r>
              <a:rPr lang="en-US" dirty="0"/>
              <a:t>Prediabetes and cardiovascular morbidity</a:t>
            </a:r>
          </a:p>
          <a:p>
            <a:r>
              <a:rPr lang="en-US" dirty="0"/>
              <a:t>Post-partum depression intervention</a:t>
            </a:r>
          </a:p>
          <a:p>
            <a:endParaRPr lang="en-US" dirty="0"/>
          </a:p>
        </p:txBody>
      </p:sp>
    </p:spTree>
    <p:extLst>
      <p:ext uri="{BB962C8B-B14F-4D97-AF65-F5344CB8AC3E}">
        <p14:creationId xmlns:p14="http://schemas.microsoft.com/office/powerpoint/2010/main" val="20070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648930" y="629267"/>
            <a:ext cx="9252154" cy="1016654"/>
          </a:xfrm>
        </p:spPr>
        <p:txBody>
          <a:bodyPr>
            <a:normAutofit/>
          </a:bodyPr>
          <a:lstStyle/>
          <a:p>
            <a:r>
              <a:rPr lang="en-US">
                <a:solidFill>
                  <a:srgbClr val="EBEBEB"/>
                </a:solidFill>
              </a:rPr>
              <a:t>Why this Matters for Primary Care  </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sp>
        <p:nvSpPr>
          <p:cNvPr id="4" name="Content Placeholder 3">
            <a:extLst>
              <a:ext uri="{FF2B5EF4-FFF2-40B4-BE49-F238E27FC236}">
                <a16:creationId xmlns:a16="http://schemas.microsoft.com/office/drawing/2014/main" id="{631878C3-5402-36B7-CF7B-02D9EF041888}"/>
              </a:ext>
            </a:extLst>
          </p:cNvPr>
          <p:cNvSpPr>
            <a:spLocks noGrp="1"/>
          </p:cNvSpPr>
          <p:nvPr>
            <p:ph idx="1"/>
          </p:nvPr>
        </p:nvSpPr>
        <p:spPr>
          <a:xfrm>
            <a:off x="1119077" y="2556630"/>
            <a:ext cx="8946541" cy="4195481"/>
          </a:xfrm>
        </p:spPr>
        <p:txBody>
          <a:bodyPr/>
          <a:lstStyle/>
          <a:p>
            <a:r>
              <a:rPr lang="en-US" b="1" dirty="0">
                <a:latin typeface="+mn-lt"/>
              </a:rPr>
              <a:t>Colonoscopy</a:t>
            </a:r>
            <a:r>
              <a:rPr lang="en-US" dirty="0">
                <a:latin typeface="+mn-lt"/>
              </a:rPr>
              <a:t> is a more powerful one-time test, but </a:t>
            </a:r>
            <a:r>
              <a:rPr lang="en-US" b="1" dirty="0">
                <a:latin typeface="+mn-lt"/>
              </a:rPr>
              <a:t>uptake is lower </a:t>
            </a:r>
            <a:r>
              <a:rPr lang="en-US" dirty="0">
                <a:latin typeface="+mn-lt"/>
              </a:rPr>
              <a:t>(31.8%) compared to FIT (39.9%).</a:t>
            </a:r>
          </a:p>
          <a:p>
            <a:r>
              <a:rPr lang="en-US" b="0" i="0" dirty="0">
                <a:solidFill>
                  <a:srgbClr val="303030"/>
                </a:solidFill>
                <a:effectLst/>
                <a:latin typeface="+mn-lt"/>
              </a:rPr>
              <a:t>The higher "buy-in" for the stool test </a:t>
            </a:r>
            <a:r>
              <a:rPr lang="en-US" b="1" i="0" dirty="0">
                <a:solidFill>
                  <a:srgbClr val="303030"/>
                </a:solidFill>
                <a:effectLst/>
                <a:latin typeface="+mn-lt"/>
              </a:rPr>
              <a:t>counterbalances</a:t>
            </a:r>
            <a:r>
              <a:rPr lang="en-US" b="0" i="0" dirty="0">
                <a:solidFill>
                  <a:srgbClr val="303030"/>
                </a:solidFill>
                <a:effectLst/>
                <a:latin typeface="+mn-lt"/>
              </a:rPr>
              <a:t> the fact that a colonoscopy is a more sensitive procedure.</a:t>
            </a:r>
          </a:p>
          <a:p>
            <a:endParaRPr lang="en-US" dirty="0"/>
          </a:p>
        </p:txBody>
      </p:sp>
      <p:pic>
        <p:nvPicPr>
          <p:cNvPr id="7" name="Picture 6">
            <a:extLst>
              <a:ext uri="{FF2B5EF4-FFF2-40B4-BE49-F238E27FC236}">
                <a16:creationId xmlns:a16="http://schemas.microsoft.com/office/drawing/2014/main" id="{598BB773-24E4-C3C0-036F-CBA3CEE18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590" y="4360571"/>
            <a:ext cx="4231509" cy="2175553"/>
          </a:xfrm>
          <a:prstGeom prst="rect">
            <a:avLst/>
          </a:prstGeom>
        </p:spPr>
      </p:pic>
      <p:sp>
        <p:nvSpPr>
          <p:cNvPr id="8" name="TextBox 7">
            <a:extLst>
              <a:ext uri="{FF2B5EF4-FFF2-40B4-BE49-F238E27FC236}">
                <a16:creationId xmlns:a16="http://schemas.microsoft.com/office/drawing/2014/main" id="{C020A559-57D9-F114-1F89-D74171775E82}"/>
              </a:ext>
            </a:extLst>
          </p:cNvPr>
          <p:cNvSpPr txBox="1"/>
          <p:nvPr/>
        </p:nvSpPr>
        <p:spPr>
          <a:xfrm>
            <a:off x="8646188" y="5125181"/>
            <a:ext cx="3072668" cy="646331"/>
          </a:xfrm>
          <a:prstGeom prst="rect">
            <a:avLst/>
          </a:prstGeom>
          <a:noFill/>
        </p:spPr>
        <p:txBody>
          <a:bodyPr wrap="square" rtlCol="0">
            <a:spAutoFit/>
          </a:bodyPr>
          <a:lstStyle/>
          <a:p>
            <a:r>
              <a:rPr lang="en-US" dirty="0"/>
              <a:t>Is Cologuard better than we thought? </a:t>
            </a:r>
          </a:p>
        </p:txBody>
      </p:sp>
    </p:spTree>
    <p:extLst>
      <p:ext uri="{BB962C8B-B14F-4D97-AF65-F5344CB8AC3E}">
        <p14:creationId xmlns:p14="http://schemas.microsoft.com/office/powerpoint/2010/main" val="1341244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30" y="629267"/>
            <a:ext cx="9252154" cy="1016654"/>
          </a:xfrm>
        </p:spPr>
        <p:txBody>
          <a:bodyPr>
            <a:normAutofit/>
          </a:bodyPr>
          <a:lstStyle/>
          <a:p>
            <a:r>
              <a:rPr lang="en-US">
                <a:solidFill>
                  <a:srgbClr val="EBEBEB"/>
                </a:solidFill>
              </a:rPr>
              <a:t>Conclusions</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16F4BD09-CBAF-26A8-BBD3-DFE67F87458A}"/>
              </a:ext>
            </a:extLst>
          </p:cNvPr>
          <p:cNvGraphicFramePr>
            <a:graphicFrameLocks noGrp="1"/>
          </p:cNvGraphicFramePr>
          <p:nvPr>
            <p:ph idx="1"/>
            <p:extLst>
              <p:ext uri="{D42A27DB-BD31-4B8C-83A1-F6EECF244321}">
                <p14:modId xmlns:p14="http://schemas.microsoft.com/office/powerpoint/2010/main" val="714842628"/>
              </p:ext>
            </p:extLst>
          </p:nvPr>
        </p:nvGraphicFramePr>
        <p:xfrm>
          <a:off x="648930" y="2402308"/>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933673"/>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FC3D7C-9D99-C7AE-36B6-66055226D75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02D5C-9043-79DD-C51B-ED3402A480C6}"/>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E25B88D8-9532-8349-48C5-54DF7DE396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238112553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95757-B735-1157-8C56-66E69A678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109C1-4007-7858-66CD-F98B3B6D1B22}"/>
              </a:ext>
            </a:extLst>
          </p:cNvPr>
          <p:cNvSpPr>
            <a:spLocks noGrp="1"/>
          </p:cNvSpPr>
          <p:nvPr>
            <p:ph type="title"/>
          </p:nvPr>
        </p:nvSpPr>
        <p:spPr/>
        <p:txBody>
          <a:bodyPr/>
          <a:lstStyle/>
          <a:p>
            <a:r>
              <a:rPr lang="en-US" dirty="0"/>
              <a:t>PREVENT-PE</a:t>
            </a:r>
            <a:br>
              <a:rPr lang="en-US" dirty="0"/>
            </a:br>
            <a:r>
              <a:rPr lang="en-US" dirty="0"/>
              <a:t>Pre-eclampsia prevention</a:t>
            </a:r>
          </a:p>
        </p:txBody>
      </p:sp>
      <p:graphicFrame>
        <p:nvGraphicFramePr>
          <p:cNvPr id="4" name="Table 3">
            <a:extLst>
              <a:ext uri="{FF2B5EF4-FFF2-40B4-BE49-F238E27FC236}">
                <a16:creationId xmlns:a16="http://schemas.microsoft.com/office/drawing/2014/main" id="{6FF9464C-3653-7DFD-DCB9-8260206B3E77}"/>
              </a:ext>
            </a:extLst>
          </p:cNvPr>
          <p:cNvGraphicFramePr>
            <a:graphicFrameLocks noGrp="1"/>
          </p:cNvGraphicFramePr>
          <p:nvPr/>
        </p:nvGraphicFramePr>
        <p:xfrm>
          <a:off x="646111" y="2109195"/>
          <a:ext cx="10024533" cy="283464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Scheduled birth at term for the prevention of pre-eclampsia</a:t>
                      </a:r>
                    </a:p>
                    <a:p>
                      <a:r>
                        <a:rPr lang="en-US" dirty="0"/>
                        <a:t>(PREVENT-PE): an open-label </a:t>
                      </a:r>
                      <a:r>
                        <a:rPr lang="en-US" dirty="0" err="1"/>
                        <a:t>randomised</a:t>
                      </a:r>
                      <a:r>
                        <a:rPr lang="en-US" dirty="0"/>
                        <a:t> controlled 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Lancet 2026; 407: 67–77  Published Online December 4, 2025</a:t>
                      </a:r>
                    </a:p>
                    <a:p>
                      <a:r>
                        <a:rPr lang="en-US" dirty="0"/>
                        <a:t>https://doi.org/10.1016/S0140-6736(25)01207-3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We aimed to investigate the effect of screening for pre-eclampsia risk at 36 weeks’ gestation and offering risk-stratified, planned, early-term birth.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RCT 1:1 to intervention and control groups with primary outcome as birth with pre-eclampsia.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4198283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6E23-CB5C-5D9E-E3F3-DCE6E565DDB3}"/>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C1FE89AE-E401-D0D3-61EF-70215180C51B}"/>
              </a:ext>
            </a:extLst>
          </p:cNvPr>
          <p:cNvSpPr>
            <a:spLocks noGrp="1"/>
          </p:cNvSpPr>
          <p:nvPr>
            <p:ph idx="1"/>
          </p:nvPr>
        </p:nvSpPr>
        <p:spPr>
          <a:xfrm>
            <a:off x="1115568" y="1389888"/>
            <a:ext cx="8934285" cy="4858511"/>
          </a:xfrm>
        </p:spPr>
        <p:txBody>
          <a:bodyPr>
            <a:normAutofit/>
          </a:bodyPr>
          <a:lstStyle/>
          <a:p>
            <a:r>
              <a:rPr lang="en-US" dirty="0"/>
              <a:t>In high-risk pregnancies, there is no reliable intervention to reduce term pre-eclampsia.</a:t>
            </a:r>
          </a:p>
          <a:p>
            <a:r>
              <a:rPr lang="en-US" dirty="0"/>
              <a:t>3% of pregnancies are complicated by pre-eclampsia.</a:t>
            </a:r>
          </a:p>
          <a:p>
            <a:r>
              <a:rPr lang="en-US" dirty="0"/>
              <a:t>75% occur at term accounting for &gt; half maternal deaths and at least 25% of fetal / newborn deaths or major morbidity.</a:t>
            </a:r>
          </a:p>
          <a:p>
            <a:r>
              <a:rPr lang="en-US" dirty="0"/>
              <a:t>60% of pre-term preeclampsia can be prevented by prophylactic </a:t>
            </a:r>
            <a:r>
              <a:rPr lang="en-US" b="1" dirty="0"/>
              <a:t>aspirin</a:t>
            </a:r>
            <a:r>
              <a:rPr lang="en-US" dirty="0"/>
              <a:t> offered to women at increased risk.</a:t>
            </a:r>
          </a:p>
          <a:p>
            <a:r>
              <a:rPr lang="en-US" dirty="0"/>
              <a:t>The Fetal Medicine Foundation (FMF) competing risks model at 35-0 to 36-6 can identify 70% of women who subsequently develop PE.</a:t>
            </a:r>
          </a:p>
          <a:p>
            <a:pPr lvl="1"/>
            <a:r>
              <a:rPr lang="en-US" dirty="0"/>
              <a:t>Incorporates maternal factors, mean art pressure, placental growth factor, soluble </a:t>
            </a:r>
            <a:r>
              <a:rPr lang="en-US" dirty="0" err="1"/>
              <a:t>fms</a:t>
            </a:r>
            <a:r>
              <a:rPr lang="en-US" dirty="0"/>
              <a:t>-like tyrosine kinase receptor 1.</a:t>
            </a:r>
          </a:p>
          <a:p>
            <a:r>
              <a:rPr lang="en-US" b="1" dirty="0"/>
              <a:t>Could screening for PE risk at 36 weeks and offering risk-stratified, planned, early-term birth reduce risk of subsequent PE?</a:t>
            </a:r>
          </a:p>
          <a:p>
            <a:endParaRPr lang="en-US" dirty="0"/>
          </a:p>
        </p:txBody>
      </p:sp>
    </p:spTree>
    <p:extLst>
      <p:ext uri="{BB962C8B-B14F-4D97-AF65-F5344CB8AC3E}">
        <p14:creationId xmlns:p14="http://schemas.microsoft.com/office/powerpoint/2010/main" val="2187549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0925-55A1-5D02-B5EE-AAEC0A4B2FA5}"/>
              </a:ext>
            </a:extLst>
          </p:cNvPr>
          <p:cNvSpPr>
            <a:spLocks noGrp="1"/>
          </p:cNvSpPr>
          <p:nvPr>
            <p:ph type="title"/>
          </p:nvPr>
        </p:nvSpPr>
        <p:spPr/>
        <p:txBody>
          <a:bodyPr/>
          <a:lstStyle/>
          <a:p>
            <a:r>
              <a:rPr lang="en-US" sz="3200" dirty="0"/>
              <a:t>PE</a:t>
            </a:r>
            <a:br>
              <a:rPr lang="en-US" sz="3200" dirty="0"/>
            </a:br>
            <a:r>
              <a:rPr lang="en-US" sz="3200" dirty="0"/>
              <a:t>pathogenesis</a:t>
            </a:r>
          </a:p>
        </p:txBody>
      </p:sp>
      <p:sp>
        <p:nvSpPr>
          <p:cNvPr id="3" name="Content Placeholder 2">
            <a:extLst>
              <a:ext uri="{FF2B5EF4-FFF2-40B4-BE49-F238E27FC236}">
                <a16:creationId xmlns:a16="http://schemas.microsoft.com/office/drawing/2014/main" id="{D563C931-E9A6-5771-8EA7-D6AEA1435DDC}"/>
              </a:ext>
            </a:extLst>
          </p:cNvPr>
          <p:cNvSpPr>
            <a:spLocks noGrp="1"/>
          </p:cNvSpPr>
          <p:nvPr>
            <p:ph idx="1"/>
          </p:nvPr>
        </p:nvSpPr>
        <p:spPr>
          <a:xfrm>
            <a:off x="1103313" y="2052918"/>
            <a:ext cx="2874328" cy="4195481"/>
          </a:xfrm>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N Engl J Med 2022;386:1817-32.</a:t>
            </a:r>
          </a:p>
          <a:p>
            <a:pPr marL="0" indent="0">
              <a:buNone/>
            </a:pPr>
            <a:r>
              <a:rPr lang="en-US" dirty="0"/>
              <a:t>DOI: 10.1056/NEJMra2109523</a:t>
            </a:r>
          </a:p>
          <a:p>
            <a:pPr marL="0" indent="0">
              <a:buNone/>
            </a:pPr>
            <a:r>
              <a:rPr lang="en-US" dirty="0"/>
              <a:t>Copyright © 2022 Massachusetts Medical</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3430186-71B8-2CAF-DDD4-9833952C5F69}"/>
              </a:ext>
            </a:extLst>
          </p:cNvPr>
          <p:cNvPicPr>
            <a:picLocks noChangeAspect="1"/>
          </p:cNvPicPr>
          <p:nvPr/>
        </p:nvPicPr>
        <p:blipFill>
          <a:blip r:embed="rId2"/>
          <a:stretch>
            <a:fillRect/>
          </a:stretch>
        </p:blipFill>
        <p:spPr>
          <a:xfrm>
            <a:off x="4074566" y="155448"/>
            <a:ext cx="5975287" cy="6858000"/>
          </a:xfrm>
          <a:prstGeom prst="rect">
            <a:avLst/>
          </a:prstGeom>
        </p:spPr>
      </p:pic>
      <p:sp>
        <p:nvSpPr>
          <p:cNvPr id="6" name="Oval 5">
            <a:extLst>
              <a:ext uri="{FF2B5EF4-FFF2-40B4-BE49-F238E27FC236}">
                <a16:creationId xmlns:a16="http://schemas.microsoft.com/office/drawing/2014/main" id="{8CCC7C12-8E54-EC7C-E1A3-5E499C1A7E60}"/>
              </a:ext>
            </a:extLst>
          </p:cNvPr>
          <p:cNvSpPr/>
          <p:nvPr/>
        </p:nvSpPr>
        <p:spPr>
          <a:xfrm>
            <a:off x="6096000" y="2495372"/>
            <a:ext cx="1982625" cy="7691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829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7E8F-39AF-385D-410A-A8DEEB0AC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043DE-CA0C-6490-6323-DA45BB2596EB}"/>
              </a:ext>
            </a:extLst>
          </p:cNvPr>
          <p:cNvSpPr>
            <a:spLocks noGrp="1"/>
          </p:cNvSpPr>
          <p:nvPr>
            <p:ph type="title"/>
          </p:nvPr>
        </p:nvSpPr>
        <p:spPr/>
        <p:txBody>
          <a:bodyPr/>
          <a:lstStyle/>
          <a:p>
            <a:r>
              <a:rPr lang="en-US" dirty="0"/>
              <a:t>Study Design</a:t>
            </a:r>
          </a:p>
        </p:txBody>
      </p:sp>
      <p:sp>
        <p:nvSpPr>
          <p:cNvPr id="3" name="Content Placeholder 2">
            <a:extLst>
              <a:ext uri="{FF2B5EF4-FFF2-40B4-BE49-F238E27FC236}">
                <a16:creationId xmlns:a16="http://schemas.microsoft.com/office/drawing/2014/main" id="{1D016CF5-8054-6808-7BDF-F5A7BF68C86F}"/>
              </a:ext>
            </a:extLst>
          </p:cNvPr>
          <p:cNvSpPr>
            <a:spLocks noGrp="1"/>
          </p:cNvSpPr>
          <p:nvPr>
            <p:ph idx="1"/>
          </p:nvPr>
        </p:nvSpPr>
        <p:spPr/>
        <p:txBody>
          <a:bodyPr/>
          <a:lstStyle/>
          <a:p>
            <a:r>
              <a:rPr lang="en-US" dirty="0"/>
              <a:t>Two-arm, parallel-group, open-label, randomized trial.</a:t>
            </a:r>
          </a:p>
          <a:p>
            <a:r>
              <a:rPr lang="en-US" dirty="0"/>
              <a:t>Two large diverse UK hospitals.</a:t>
            </a:r>
          </a:p>
          <a:p>
            <a:pPr lvl="1"/>
            <a:r>
              <a:rPr lang="en-US" dirty="0"/>
              <a:t>King’s College (site of 2017 NEJM ASA study)</a:t>
            </a:r>
          </a:p>
          <a:p>
            <a:pPr lvl="1"/>
            <a:r>
              <a:rPr lang="en-US" dirty="0"/>
              <a:t>Medway</a:t>
            </a:r>
          </a:p>
          <a:p>
            <a:r>
              <a:rPr lang="en-US" dirty="0"/>
              <a:t>Participants recruited at “birth plan scan” at 35-0 to 36-6</a:t>
            </a:r>
          </a:p>
          <a:p>
            <a:pPr lvl="1"/>
            <a:r>
              <a:rPr lang="en-US" dirty="0"/>
              <a:t>Included women with singleton pregnancy, live fetus without anomalies.</a:t>
            </a:r>
          </a:p>
          <a:p>
            <a:pPr lvl="1"/>
            <a:r>
              <a:rPr lang="en-US" dirty="0"/>
              <a:t>Excluded women &lt; 16yo, with PE or participating in other trial.</a:t>
            </a:r>
          </a:p>
          <a:p>
            <a:r>
              <a:rPr lang="en-US" dirty="0"/>
              <a:t>10,803 eligible, 2,667 declined to participate, 8,136 randomized.</a:t>
            </a:r>
          </a:p>
          <a:p>
            <a:endParaRPr lang="en-US" dirty="0"/>
          </a:p>
        </p:txBody>
      </p:sp>
    </p:spTree>
    <p:extLst>
      <p:ext uri="{BB962C8B-B14F-4D97-AF65-F5344CB8AC3E}">
        <p14:creationId xmlns:p14="http://schemas.microsoft.com/office/powerpoint/2010/main" val="905106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1A87-1A4E-DE18-7EE6-2EBF71F3EA03}"/>
              </a:ext>
            </a:extLst>
          </p:cNvPr>
          <p:cNvSpPr>
            <a:spLocks noGrp="1"/>
          </p:cNvSpPr>
          <p:nvPr>
            <p:ph type="title"/>
          </p:nvPr>
        </p:nvSpPr>
        <p:spPr/>
        <p:txBody>
          <a:bodyPr/>
          <a:lstStyle/>
          <a:p>
            <a:r>
              <a:rPr lang="en-US" dirty="0"/>
              <a:t>Intervention</a:t>
            </a:r>
          </a:p>
        </p:txBody>
      </p:sp>
      <p:sp>
        <p:nvSpPr>
          <p:cNvPr id="3" name="Content Placeholder 2">
            <a:extLst>
              <a:ext uri="{FF2B5EF4-FFF2-40B4-BE49-F238E27FC236}">
                <a16:creationId xmlns:a16="http://schemas.microsoft.com/office/drawing/2014/main" id="{CF89EEEC-4B13-70F7-2538-86CA58C4F8EA}"/>
              </a:ext>
            </a:extLst>
          </p:cNvPr>
          <p:cNvSpPr>
            <a:spLocks noGrp="1"/>
          </p:cNvSpPr>
          <p:nvPr>
            <p:ph idx="1"/>
          </p:nvPr>
        </p:nvSpPr>
        <p:spPr/>
        <p:txBody>
          <a:bodyPr/>
          <a:lstStyle/>
          <a:p>
            <a:r>
              <a:rPr lang="en-US" dirty="0"/>
              <a:t>Offered risk-stratified planned early term birth at 37, 38, 39 or 40 weeks gestation.</a:t>
            </a:r>
          </a:p>
          <a:p>
            <a:r>
              <a:rPr lang="en-US" dirty="0"/>
              <a:t>Initiation of birth by local protocol induction or elective CS.</a:t>
            </a:r>
          </a:p>
        </p:txBody>
      </p:sp>
      <p:pic>
        <p:nvPicPr>
          <p:cNvPr id="5" name="Picture 4">
            <a:extLst>
              <a:ext uri="{FF2B5EF4-FFF2-40B4-BE49-F238E27FC236}">
                <a16:creationId xmlns:a16="http://schemas.microsoft.com/office/drawing/2014/main" id="{2AED25C1-8171-6B3F-C2AD-DC142CAC5C35}"/>
              </a:ext>
            </a:extLst>
          </p:cNvPr>
          <p:cNvPicPr>
            <a:picLocks noChangeAspect="1"/>
          </p:cNvPicPr>
          <p:nvPr/>
        </p:nvPicPr>
        <p:blipFill>
          <a:blip r:embed="rId2"/>
          <a:stretch>
            <a:fillRect/>
          </a:stretch>
        </p:blipFill>
        <p:spPr>
          <a:xfrm>
            <a:off x="1103312" y="3429000"/>
            <a:ext cx="8316486" cy="3267531"/>
          </a:xfrm>
          <a:prstGeom prst="rect">
            <a:avLst/>
          </a:prstGeom>
        </p:spPr>
      </p:pic>
    </p:spTree>
    <p:extLst>
      <p:ext uri="{BB962C8B-B14F-4D97-AF65-F5344CB8AC3E}">
        <p14:creationId xmlns:p14="http://schemas.microsoft.com/office/powerpoint/2010/main" val="1825667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89D2-971E-5FE5-3630-4DDE0764A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BC8CE-802B-815F-8BFD-8D42684441A8}"/>
              </a:ext>
            </a:extLst>
          </p:cNvPr>
          <p:cNvSpPr>
            <a:spLocks noGrp="1"/>
          </p:cNvSpPr>
          <p:nvPr>
            <p:ph type="title"/>
          </p:nvPr>
        </p:nvSpPr>
        <p:spPr/>
        <p:txBody>
          <a:bodyPr/>
          <a:lstStyle/>
          <a:p>
            <a:r>
              <a:rPr lang="en-US" dirty="0"/>
              <a:t>Study Results</a:t>
            </a:r>
          </a:p>
        </p:txBody>
      </p:sp>
      <p:pic>
        <p:nvPicPr>
          <p:cNvPr id="5" name="Picture 4">
            <a:extLst>
              <a:ext uri="{FF2B5EF4-FFF2-40B4-BE49-F238E27FC236}">
                <a16:creationId xmlns:a16="http://schemas.microsoft.com/office/drawing/2014/main" id="{7335B592-D926-1800-6216-C1281D6B5549}"/>
              </a:ext>
            </a:extLst>
          </p:cNvPr>
          <p:cNvPicPr>
            <a:picLocks noChangeAspect="1"/>
          </p:cNvPicPr>
          <p:nvPr/>
        </p:nvPicPr>
        <p:blipFill>
          <a:blip r:embed="rId2"/>
          <a:stretch>
            <a:fillRect/>
          </a:stretch>
        </p:blipFill>
        <p:spPr>
          <a:xfrm>
            <a:off x="0" y="1777702"/>
            <a:ext cx="12192000" cy="3302595"/>
          </a:xfrm>
          <a:prstGeom prst="rect">
            <a:avLst/>
          </a:prstGeom>
        </p:spPr>
      </p:pic>
      <p:sp>
        <p:nvSpPr>
          <p:cNvPr id="3" name="Oval 2">
            <a:extLst>
              <a:ext uri="{FF2B5EF4-FFF2-40B4-BE49-F238E27FC236}">
                <a16:creationId xmlns:a16="http://schemas.microsoft.com/office/drawing/2014/main" id="{2D1A0114-9E9C-77C9-F306-DFF90AE9F6FB}"/>
              </a:ext>
            </a:extLst>
          </p:cNvPr>
          <p:cNvSpPr/>
          <p:nvPr/>
        </p:nvSpPr>
        <p:spPr>
          <a:xfrm>
            <a:off x="6691358" y="2545843"/>
            <a:ext cx="2238998" cy="649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503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354D-DF88-FE95-48E5-057374FAE319}"/>
              </a:ext>
            </a:extLst>
          </p:cNvPr>
          <p:cNvSpPr>
            <a:spLocks noGrp="1"/>
          </p:cNvSpPr>
          <p:nvPr>
            <p:ph type="title"/>
          </p:nvPr>
        </p:nvSpPr>
        <p:spPr/>
        <p:txBody>
          <a:bodyPr/>
          <a:lstStyle/>
          <a:p>
            <a:r>
              <a:rPr lang="en-US" dirty="0"/>
              <a:t>Study Results</a:t>
            </a:r>
          </a:p>
        </p:txBody>
      </p:sp>
      <p:sp>
        <p:nvSpPr>
          <p:cNvPr id="3" name="Content Placeholder 2">
            <a:extLst>
              <a:ext uri="{FF2B5EF4-FFF2-40B4-BE49-F238E27FC236}">
                <a16:creationId xmlns:a16="http://schemas.microsoft.com/office/drawing/2014/main" id="{0A7EFC2C-44B1-711C-133B-C1023D09039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474059A-708E-3A72-A09F-602555DE4238}"/>
              </a:ext>
            </a:extLst>
          </p:cNvPr>
          <p:cNvPicPr>
            <a:picLocks noChangeAspect="1"/>
          </p:cNvPicPr>
          <p:nvPr/>
        </p:nvPicPr>
        <p:blipFill>
          <a:blip r:embed="rId2"/>
          <a:stretch>
            <a:fillRect/>
          </a:stretch>
        </p:blipFill>
        <p:spPr>
          <a:xfrm>
            <a:off x="646939" y="204337"/>
            <a:ext cx="10898121" cy="6449325"/>
          </a:xfrm>
          <a:prstGeom prst="rect">
            <a:avLst/>
          </a:prstGeom>
        </p:spPr>
      </p:pic>
    </p:spTree>
    <p:extLst>
      <p:ext uri="{BB962C8B-B14F-4D97-AF65-F5344CB8AC3E}">
        <p14:creationId xmlns:p14="http://schemas.microsoft.com/office/powerpoint/2010/main" val="43282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59D1-C0C8-3498-FCEE-0F47BBE6F103}"/>
              </a:ext>
            </a:extLst>
          </p:cNvPr>
          <p:cNvSpPr>
            <a:spLocks noGrp="1"/>
          </p:cNvSpPr>
          <p:nvPr>
            <p:ph type="title"/>
          </p:nvPr>
        </p:nvSpPr>
        <p:spPr/>
        <p:txBody>
          <a:bodyPr/>
          <a:lstStyle/>
          <a:p>
            <a:r>
              <a:rPr lang="en-US" dirty="0"/>
              <a:t>Reflections: Top 10 Articles of 2024</a:t>
            </a:r>
          </a:p>
        </p:txBody>
      </p:sp>
      <p:sp>
        <p:nvSpPr>
          <p:cNvPr id="8" name="Content Placeholder 7">
            <a:extLst>
              <a:ext uri="{FF2B5EF4-FFF2-40B4-BE49-F238E27FC236}">
                <a16:creationId xmlns:a16="http://schemas.microsoft.com/office/drawing/2014/main" id="{AF781441-84F9-57B3-738C-6115301E47D7}"/>
              </a:ext>
            </a:extLst>
          </p:cNvPr>
          <p:cNvSpPr>
            <a:spLocks noGrp="1"/>
          </p:cNvSpPr>
          <p:nvPr>
            <p:ph sz="half" idx="1"/>
          </p:nvPr>
        </p:nvSpPr>
        <p:spPr/>
        <p:txBody>
          <a:bodyPr>
            <a:normAutofit fontScale="85000" lnSpcReduction="10000"/>
          </a:bodyPr>
          <a:lstStyle/>
          <a:p>
            <a:r>
              <a:rPr lang="en-US" dirty="0"/>
              <a:t>Effectiveness of GLP-1 Receptor Agonists</a:t>
            </a:r>
          </a:p>
          <a:p>
            <a:r>
              <a:rPr lang="en-US" dirty="0"/>
              <a:t>Global Strategy for Asthma Management and Prevention 2025</a:t>
            </a:r>
          </a:p>
          <a:p>
            <a:r>
              <a:rPr lang="en-US" dirty="0"/>
              <a:t>Global Burden of Antimicrobial Resistance</a:t>
            </a:r>
          </a:p>
          <a:p>
            <a:r>
              <a:rPr lang="en-US" dirty="0"/>
              <a:t>Twice-yearly Lenacapavir for HIV Prevention</a:t>
            </a:r>
          </a:p>
          <a:p>
            <a:r>
              <a:rPr lang="en-US" dirty="0"/>
              <a:t>Cardiovascular Disease in Transgender People: A Systematic Review and Meta-analysis</a:t>
            </a:r>
          </a:p>
          <a:p>
            <a:r>
              <a:rPr lang="en-US" dirty="0"/>
              <a:t>Low-Dose Triple-Pill vs Standard-Care Protocols for Hypertension Treatment in Nigeria A Randomized Clinical Trial</a:t>
            </a:r>
          </a:p>
          <a:p>
            <a:endParaRPr lang="en-US" dirty="0"/>
          </a:p>
        </p:txBody>
      </p:sp>
      <p:sp>
        <p:nvSpPr>
          <p:cNvPr id="9" name="Content Placeholder 8">
            <a:extLst>
              <a:ext uri="{FF2B5EF4-FFF2-40B4-BE49-F238E27FC236}">
                <a16:creationId xmlns:a16="http://schemas.microsoft.com/office/drawing/2014/main" id="{4FF011BC-C7FE-D5A9-A899-CDFB6CD269C6}"/>
              </a:ext>
            </a:extLst>
          </p:cNvPr>
          <p:cNvSpPr>
            <a:spLocks noGrp="1"/>
          </p:cNvSpPr>
          <p:nvPr>
            <p:ph sz="half" idx="2"/>
          </p:nvPr>
        </p:nvSpPr>
        <p:spPr/>
        <p:txBody>
          <a:bodyPr>
            <a:normAutofit fontScale="85000" lnSpcReduction="10000"/>
          </a:bodyPr>
          <a:lstStyle/>
          <a:p>
            <a:r>
              <a:rPr lang="en-US" dirty="0"/>
              <a:t>Metabolic-Dysfunction-Associated </a:t>
            </a:r>
            <a:r>
              <a:rPr lang="en-US" dirty="0" err="1"/>
              <a:t>Steatotic</a:t>
            </a:r>
            <a:r>
              <a:rPr lang="en-US" dirty="0"/>
              <a:t> Liver Disease (MASLD</a:t>
            </a:r>
          </a:p>
          <a:p>
            <a:r>
              <a:rPr lang="en-US" dirty="0"/>
              <a:t>Association between maternal diabetes and neurodevelopmental outcomes in children: a systematic review and meta-analysis</a:t>
            </a:r>
          </a:p>
          <a:p>
            <a:r>
              <a:rPr lang="en-US" dirty="0"/>
              <a:t>A Systematic Review and Meta-analysis of Prenatal, Birth, and Postnatal Factors Associated with Attention-Deficit/Hyperactivity Disorder in Children</a:t>
            </a:r>
          </a:p>
          <a:p>
            <a:r>
              <a:rPr lang="en-US" dirty="0"/>
              <a:t>Roles of Income and Acculturation in the Hispanic Paradox: Breastfeeding Among Hispanic Women</a:t>
            </a:r>
          </a:p>
          <a:p>
            <a:r>
              <a:rPr lang="en-US" dirty="0"/>
              <a:t>Comparing Physician and AI Chatbot Responses to Patient Questions Posted to a Public Social Media Forum </a:t>
            </a:r>
          </a:p>
        </p:txBody>
      </p:sp>
    </p:spTree>
    <p:extLst>
      <p:ext uri="{BB962C8B-B14F-4D97-AF65-F5344CB8AC3E}">
        <p14:creationId xmlns:p14="http://schemas.microsoft.com/office/powerpoint/2010/main" val="3045171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B2A9-9047-125F-D16A-A5563C0D3187}"/>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8260520E-89CE-4661-9FC3-12E6707DCECE}"/>
              </a:ext>
            </a:extLst>
          </p:cNvPr>
          <p:cNvSpPr>
            <a:spLocks noGrp="1"/>
          </p:cNvSpPr>
          <p:nvPr>
            <p:ph idx="1"/>
          </p:nvPr>
        </p:nvSpPr>
        <p:spPr/>
        <p:txBody>
          <a:bodyPr/>
          <a:lstStyle/>
          <a:p>
            <a:r>
              <a:rPr lang="en-US" b="1" dirty="0"/>
              <a:t>Reduced risk of subsequent PE at term by 30%.</a:t>
            </a:r>
          </a:p>
          <a:p>
            <a:r>
              <a:rPr lang="en-US" dirty="0"/>
              <a:t>No increase in post-partum PE.</a:t>
            </a:r>
          </a:p>
          <a:p>
            <a:r>
              <a:rPr lang="en-US" dirty="0"/>
              <a:t>No significant increase in emergency CS or NICU needs.</a:t>
            </a:r>
          </a:p>
          <a:p>
            <a:r>
              <a:rPr lang="en-US" dirty="0"/>
              <a:t>To reduce one case of </a:t>
            </a:r>
            <a:r>
              <a:rPr lang="en-US" dirty="0" err="1"/>
              <a:t>postscreening</a:t>
            </a:r>
            <a:r>
              <a:rPr lang="en-US" dirty="0"/>
              <a:t> pre-eclampsia, 13 women would need to be screened for pre-eclampsia risk and offered personalized timed birth between 37 weeks’ and 40 weeks’ gestation.</a:t>
            </a:r>
          </a:p>
          <a:p>
            <a:r>
              <a:rPr lang="en-US" dirty="0"/>
              <a:t>Previously, timed birth at term has reduced term pre-eclampsia in nulliparous women and those with chronic or gestational hypertension.</a:t>
            </a:r>
          </a:p>
        </p:txBody>
      </p:sp>
    </p:spTree>
    <p:extLst>
      <p:ext uri="{BB962C8B-B14F-4D97-AF65-F5344CB8AC3E}">
        <p14:creationId xmlns:p14="http://schemas.microsoft.com/office/powerpoint/2010/main" val="3567833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D6A1D4-52DA-BFF5-9C94-C398B0484DC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DD4BA-5BCD-0F49-4F19-E6625E8B5226}"/>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481F01AF-DD59-778F-EEDA-C0CF28A5E94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317930957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8D3B-3230-1CE7-7120-7552C2D5A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E39BC-B432-5156-2F15-1221F13F2610}"/>
              </a:ext>
            </a:extLst>
          </p:cNvPr>
          <p:cNvSpPr>
            <a:spLocks noGrp="1"/>
          </p:cNvSpPr>
          <p:nvPr>
            <p:ph type="title"/>
          </p:nvPr>
        </p:nvSpPr>
        <p:spPr/>
        <p:txBody>
          <a:bodyPr/>
          <a:lstStyle/>
          <a:p>
            <a:r>
              <a:rPr lang="en-US" dirty="0"/>
              <a:t>A </a:t>
            </a:r>
            <a:r>
              <a:rPr lang="en-US" i="1" dirty="0"/>
              <a:t>Shot</a:t>
            </a:r>
            <a:r>
              <a:rPr lang="en-US" dirty="0"/>
              <a:t> at Prevention:  </a:t>
            </a:r>
            <a:br>
              <a:rPr lang="en-US" dirty="0"/>
            </a:br>
            <a:r>
              <a:rPr lang="en-US" dirty="0"/>
              <a:t>Vaccines and Risks of Dementia </a:t>
            </a:r>
          </a:p>
        </p:txBody>
      </p:sp>
      <p:graphicFrame>
        <p:nvGraphicFramePr>
          <p:cNvPr id="4" name="Table 3">
            <a:extLst>
              <a:ext uri="{FF2B5EF4-FFF2-40B4-BE49-F238E27FC236}">
                <a16:creationId xmlns:a16="http://schemas.microsoft.com/office/drawing/2014/main" id="{25A844C8-E75C-C725-96F7-465570DB64E7}"/>
              </a:ext>
            </a:extLst>
          </p:cNvPr>
          <p:cNvGraphicFramePr>
            <a:graphicFrameLocks noGrp="1"/>
          </p:cNvGraphicFramePr>
          <p:nvPr>
            <p:extLst>
              <p:ext uri="{D42A27DB-BD31-4B8C-83A1-F6EECF244321}">
                <p14:modId xmlns:p14="http://schemas.microsoft.com/office/powerpoint/2010/main" val="3539326987"/>
              </p:ext>
            </p:extLst>
          </p:nvPr>
        </p:nvGraphicFramePr>
        <p:xfrm>
          <a:off x="646111" y="2109195"/>
          <a:ext cx="10024533" cy="229616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Association Between Vaccinations and Risks of Dementia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Stefania Maggi et al. Age and Ageing. 2025 Oct 30;54(11):afaf331. </a:t>
                      </a:r>
                      <a:r>
                        <a:rPr lang="en-US" dirty="0">
                          <a:hlinkClick r:id="rId2"/>
                        </a:rPr>
                        <a:t>https://doi.org/10.1093/ageing/afaf331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To systematically evaluate whether common adult vaccinations are associated with a reduced risk of dementia and mild cognitive impairment (MCI)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Systematic review and meta-analysis of observational studies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1122061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EDDE254-9F8C-DBCB-CB7E-6B3424BBE7A1}"/>
              </a:ext>
            </a:extLst>
          </p:cNvPr>
          <p:cNvSpPr>
            <a:spLocks noGrp="1"/>
          </p:cNvSpPr>
          <p:nvPr>
            <p:ph type="title"/>
          </p:nvPr>
        </p:nvSpPr>
        <p:spPr>
          <a:xfrm>
            <a:off x="653143" y="1645920"/>
            <a:ext cx="3522879" cy="4470821"/>
          </a:xfrm>
        </p:spPr>
        <p:txBody>
          <a:bodyPr>
            <a:normAutofit/>
          </a:bodyPr>
          <a:lstStyle/>
          <a:p>
            <a:pPr algn="ctr"/>
            <a:r>
              <a:rPr lang="en-US" dirty="0">
                <a:solidFill>
                  <a:srgbClr val="FFFFFF"/>
                </a:solidFill>
              </a:rPr>
              <a:t>Purpose &amp; Background </a:t>
            </a:r>
          </a:p>
        </p:txBody>
      </p:sp>
      <p:sp>
        <p:nvSpPr>
          <p:cNvPr id="3" name="Content Placeholder 2">
            <a:extLst>
              <a:ext uri="{FF2B5EF4-FFF2-40B4-BE49-F238E27FC236}">
                <a16:creationId xmlns:a16="http://schemas.microsoft.com/office/drawing/2014/main" id="{6DABC699-A01B-3ED1-9466-75C4EAC9797E}"/>
              </a:ext>
            </a:extLst>
          </p:cNvPr>
          <p:cNvSpPr>
            <a:spLocks noGrp="1"/>
          </p:cNvSpPr>
          <p:nvPr>
            <p:ph idx="1"/>
          </p:nvPr>
        </p:nvSpPr>
        <p:spPr>
          <a:xfrm>
            <a:off x="5204109" y="1645920"/>
            <a:ext cx="5919503" cy="4470821"/>
          </a:xfrm>
        </p:spPr>
        <p:txBody>
          <a:bodyPr>
            <a:normAutofit/>
          </a:bodyPr>
          <a:lstStyle/>
          <a:p>
            <a:pPr>
              <a:buFont typeface="Arial" panose="020B0604020202020204" pitchFamily="34" charset="0"/>
              <a:buChar char="•"/>
            </a:pPr>
            <a:r>
              <a:rPr lang="en-US" b="1" i="0" dirty="0">
                <a:effectLst/>
                <a:latin typeface="+mn-lt"/>
              </a:rPr>
              <a:t>The Global Burden:</a:t>
            </a:r>
            <a:r>
              <a:rPr lang="en-US" b="0" i="0" dirty="0">
                <a:effectLst/>
                <a:latin typeface="+mn-lt"/>
              </a:rPr>
              <a:t> Dementia prevalence is projected to reach </a:t>
            </a:r>
            <a:r>
              <a:rPr lang="en-US" b="1" i="0" dirty="0">
                <a:effectLst/>
                <a:latin typeface="+mn-lt"/>
              </a:rPr>
              <a:t>150 million people by 2050</a:t>
            </a:r>
            <a:endParaRPr lang="en-US" dirty="0">
              <a:latin typeface="+mn-lt"/>
            </a:endParaRPr>
          </a:p>
          <a:p>
            <a:pPr>
              <a:buFont typeface="Arial" panose="020B0604020202020204" pitchFamily="34" charset="0"/>
              <a:buChar char="•"/>
            </a:pPr>
            <a:r>
              <a:rPr lang="en-US" b="1" i="0" dirty="0">
                <a:effectLst/>
                <a:latin typeface="+mn-lt"/>
              </a:rPr>
              <a:t>The Infectious Hypothesis:</a:t>
            </a:r>
            <a:r>
              <a:rPr lang="en-US" b="0" i="0" dirty="0">
                <a:effectLst/>
                <a:latin typeface="+mn-lt"/>
              </a:rPr>
              <a:t> </a:t>
            </a:r>
            <a:r>
              <a:rPr lang="en-US" dirty="0">
                <a:latin typeface="+mn-lt"/>
              </a:rPr>
              <a:t>I</a:t>
            </a:r>
            <a:r>
              <a:rPr lang="en-US" b="0" i="0" dirty="0">
                <a:effectLst/>
                <a:latin typeface="+mn-lt"/>
              </a:rPr>
              <a:t>nfections contribute to dementia via </a:t>
            </a:r>
            <a:r>
              <a:rPr lang="en-US" b="1" i="0" dirty="0">
                <a:effectLst/>
                <a:latin typeface="+mn-lt"/>
              </a:rPr>
              <a:t>neuroinflammation</a:t>
            </a:r>
            <a:r>
              <a:rPr lang="en-US" b="0" i="0" dirty="0">
                <a:effectLst/>
                <a:latin typeface="+mn-lt"/>
              </a:rPr>
              <a:t>, glial activation, and blood-brain barrier dysfunction</a:t>
            </a:r>
          </a:p>
          <a:p>
            <a:pPr>
              <a:buFont typeface="Arial" panose="020B0604020202020204" pitchFamily="34" charset="0"/>
              <a:buChar char="•"/>
            </a:pPr>
            <a:r>
              <a:rPr lang="en-US" b="1" i="0" dirty="0">
                <a:effectLst/>
                <a:latin typeface="+mn-lt"/>
              </a:rPr>
              <a:t>Study Objective:</a:t>
            </a:r>
            <a:r>
              <a:rPr lang="en-US" b="0" i="0" dirty="0">
                <a:effectLst/>
                <a:latin typeface="+mn-lt"/>
              </a:rPr>
              <a:t> To systematically evaluate whether common adult vaccinations are associated with a reduced risk of dementia and mild cognitive impairment (MCI)</a:t>
            </a:r>
          </a:p>
        </p:txBody>
      </p:sp>
    </p:spTree>
    <p:extLst>
      <p:ext uri="{BB962C8B-B14F-4D97-AF65-F5344CB8AC3E}">
        <p14:creationId xmlns:p14="http://schemas.microsoft.com/office/powerpoint/2010/main" val="812152394"/>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Design:</a:t>
            </a:r>
            <a:r>
              <a:rPr lang="en-US" b="0" i="0" dirty="0">
                <a:effectLst/>
                <a:latin typeface="+mn-lt"/>
              </a:rPr>
              <a:t> Systematic review and meta-analysis of observational studies.</a:t>
            </a:r>
          </a:p>
          <a:p>
            <a:pPr algn="l">
              <a:buFont typeface="Arial" panose="020B0604020202020204" pitchFamily="34" charset="0"/>
              <a:buChar char="•"/>
            </a:pPr>
            <a:r>
              <a:rPr lang="en-US" b="1" i="0" dirty="0">
                <a:effectLst/>
                <a:latin typeface="+mn-lt"/>
              </a:rPr>
              <a:t>Scope:</a:t>
            </a:r>
            <a:r>
              <a:rPr lang="en-US" b="0" i="0" dirty="0">
                <a:effectLst/>
                <a:latin typeface="+mn-lt"/>
              </a:rPr>
              <a:t> 21 studies involving over </a:t>
            </a:r>
            <a:r>
              <a:rPr lang="en-US" b="1" i="0" dirty="0">
                <a:effectLst/>
                <a:latin typeface="+mn-lt"/>
              </a:rPr>
              <a:t>104 million participants</a:t>
            </a:r>
            <a:r>
              <a:rPr lang="en-US" b="0" i="0" dirty="0">
                <a:effectLst/>
                <a:latin typeface="+mn-lt"/>
              </a:rPr>
              <a:t> </a:t>
            </a:r>
            <a:br>
              <a:rPr lang="en-US" b="0" i="0" dirty="0">
                <a:effectLst/>
                <a:latin typeface="+mn-lt"/>
              </a:rPr>
            </a:br>
            <a:r>
              <a:rPr lang="en-US" b="0" i="0" dirty="0">
                <a:effectLst/>
                <a:latin typeface="+mn-lt"/>
              </a:rPr>
              <a:t>(mean age 74).</a:t>
            </a:r>
          </a:p>
          <a:p>
            <a:pPr algn="l">
              <a:buFont typeface="Arial" panose="020B0604020202020204" pitchFamily="34" charset="0"/>
              <a:buChar char="•"/>
            </a:pPr>
            <a:r>
              <a:rPr lang="en-US" b="1" i="0" dirty="0">
                <a:effectLst/>
                <a:latin typeface="+mn-lt"/>
              </a:rPr>
              <a:t>Inclusion:</a:t>
            </a:r>
            <a:r>
              <a:rPr lang="en-US" b="0" i="0" dirty="0">
                <a:effectLst/>
                <a:latin typeface="+mn-lt"/>
              </a:rPr>
              <a:t> Studies comparing dementia/MCI incidence between vaccinated and unvaccinated adults aged ≥50 years.</a:t>
            </a:r>
          </a:p>
          <a:p>
            <a:pPr algn="l">
              <a:buFont typeface="Arial" panose="020B0604020202020204" pitchFamily="34" charset="0"/>
              <a:buChar char="•"/>
            </a:pPr>
            <a:r>
              <a:rPr lang="en-US" b="1" i="0" dirty="0">
                <a:effectLst/>
                <a:latin typeface="+mn-lt"/>
              </a:rPr>
              <a:t>Analysis:</a:t>
            </a:r>
            <a:r>
              <a:rPr lang="en-US" b="0" i="0" dirty="0">
                <a:effectLst/>
                <a:latin typeface="+mn-lt"/>
              </a:rPr>
              <a:t> Risk ratios (RRs) were pooled using a random-effects model, adjusting for an average of 15 confounders per study (e.g., </a:t>
            </a:r>
            <a:r>
              <a:rPr lang="en-US" b="0" i="0" dirty="0" err="1">
                <a:effectLst/>
                <a:latin typeface="+mn-lt"/>
              </a:rPr>
              <a:t>sociodemographics</a:t>
            </a:r>
            <a:r>
              <a:rPr lang="en-US" b="0" i="0" dirty="0">
                <a:effectLst/>
                <a:latin typeface="+mn-lt"/>
              </a:rPr>
              <a:t> and clinical factors)</a:t>
            </a:r>
          </a:p>
          <a:p>
            <a:endParaRPr lang="en-US" dirty="0"/>
          </a:p>
        </p:txBody>
      </p:sp>
    </p:spTree>
    <p:extLst>
      <p:ext uri="{BB962C8B-B14F-4D97-AF65-F5344CB8AC3E}">
        <p14:creationId xmlns:p14="http://schemas.microsoft.com/office/powerpoint/2010/main" val="1458523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B4C06B-1B63-C688-CDF6-4348C4A3C4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300" y="65384"/>
            <a:ext cx="6731000" cy="6763362"/>
          </a:xfrm>
        </p:spPr>
      </p:pic>
      <p:sp>
        <p:nvSpPr>
          <p:cNvPr id="2" name="Rectangle 1">
            <a:extLst>
              <a:ext uri="{FF2B5EF4-FFF2-40B4-BE49-F238E27FC236}">
                <a16:creationId xmlns:a16="http://schemas.microsoft.com/office/drawing/2014/main" id="{4EB1BCA2-23C3-5505-9AF1-804C9FB42F63}"/>
              </a:ext>
            </a:extLst>
          </p:cNvPr>
          <p:cNvSpPr/>
          <p:nvPr/>
        </p:nvSpPr>
        <p:spPr>
          <a:xfrm>
            <a:off x="1511300" y="5866410"/>
            <a:ext cx="6731000" cy="324593"/>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4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9B12D0-B3B8-3D5C-26A8-C756DE4AD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62" y="1853248"/>
            <a:ext cx="11937076" cy="2070100"/>
          </a:xfrm>
        </p:spPr>
      </p:pic>
      <p:sp>
        <p:nvSpPr>
          <p:cNvPr id="3" name="Oval 2">
            <a:extLst>
              <a:ext uri="{FF2B5EF4-FFF2-40B4-BE49-F238E27FC236}">
                <a16:creationId xmlns:a16="http://schemas.microsoft.com/office/drawing/2014/main" id="{6D1909EA-7CB6-8DCA-9080-8E8B32449AFA}"/>
              </a:ext>
            </a:extLst>
          </p:cNvPr>
          <p:cNvSpPr/>
          <p:nvPr/>
        </p:nvSpPr>
        <p:spPr>
          <a:xfrm>
            <a:off x="9374737" y="2213362"/>
            <a:ext cx="692210" cy="4529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42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Findings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a:xfrm>
            <a:off x="1347442" y="1877097"/>
            <a:ext cx="8946541" cy="4195481"/>
          </a:xfrm>
        </p:spPr>
        <p:txBody>
          <a:bodyPr>
            <a:normAutofit lnSpcReduction="10000"/>
          </a:bodyPr>
          <a:lstStyle/>
          <a:p>
            <a:pPr marL="0" indent="0">
              <a:buNone/>
            </a:pPr>
            <a:br>
              <a:rPr lang="en-US" dirty="0">
                <a:effectLst/>
                <a:latin typeface="+mn-lt"/>
              </a:rPr>
            </a:br>
            <a:br>
              <a:rPr lang="en-US" dirty="0">
                <a:effectLst/>
                <a:latin typeface="+mn-lt"/>
              </a:rPr>
            </a:br>
            <a:br>
              <a:rPr lang="en-US" dirty="0">
                <a:effectLst/>
                <a:latin typeface="+mn-lt"/>
              </a:rPr>
            </a:br>
            <a:br>
              <a:rPr lang="en-US" dirty="0">
                <a:effectLst/>
                <a:latin typeface="+mn-lt"/>
              </a:rPr>
            </a:br>
            <a:br>
              <a:rPr lang="en-US" dirty="0">
                <a:effectLst/>
                <a:latin typeface="+mn-lt"/>
              </a:rPr>
            </a:br>
            <a:br>
              <a:rPr lang="en-US" dirty="0">
                <a:effectLst/>
                <a:latin typeface="+mn-lt"/>
              </a:rPr>
            </a:br>
            <a:br>
              <a:rPr lang="en-US" dirty="0">
                <a:effectLst/>
                <a:latin typeface="+mn-lt"/>
              </a:rPr>
            </a:br>
            <a:br>
              <a:rPr lang="en-US" dirty="0">
                <a:effectLst/>
                <a:latin typeface="+mn-lt"/>
              </a:rPr>
            </a:br>
            <a:endParaRPr lang="en-US" dirty="0">
              <a:effectLst/>
              <a:latin typeface="+mn-lt"/>
            </a:endParaRPr>
          </a:p>
          <a:p>
            <a:pPr marL="0" indent="0" algn="ctr">
              <a:buNone/>
            </a:pPr>
            <a:r>
              <a:rPr lang="en-US" b="1" i="0" dirty="0">
                <a:effectLst/>
                <a:latin typeface="+mn-lt"/>
              </a:rPr>
              <a:t>Global Effect:</a:t>
            </a:r>
            <a:endParaRPr lang="en-US" dirty="0">
              <a:latin typeface="+mn-lt"/>
            </a:endParaRPr>
          </a:p>
          <a:p>
            <a:pPr marL="0" indent="0" algn="ctr">
              <a:buNone/>
            </a:pPr>
            <a:r>
              <a:rPr lang="en-US" b="0" i="0" dirty="0">
                <a:effectLst/>
                <a:latin typeface="+mn-lt"/>
              </a:rPr>
              <a:t>When looking at multiple vaccine types combined, there is a consistent signal for neuroprotection against both Alzheimer’s and dementia.</a:t>
            </a:r>
          </a:p>
          <a:p>
            <a:endParaRPr lang="en-US" dirty="0"/>
          </a:p>
        </p:txBody>
      </p:sp>
      <p:pic>
        <p:nvPicPr>
          <p:cNvPr id="8" name="Picture 7">
            <a:extLst>
              <a:ext uri="{FF2B5EF4-FFF2-40B4-BE49-F238E27FC236}">
                <a16:creationId xmlns:a16="http://schemas.microsoft.com/office/drawing/2014/main" id="{6F4AB04E-30E3-48A1-ECCA-DD0E3D72D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166" y="1520139"/>
            <a:ext cx="7074086" cy="2852251"/>
          </a:xfrm>
          <a:prstGeom prst="rect">
            <a:avLst/>
          </a:prstGeom>
        </p:spPr>
      </p:pic>
    </p:spTree>
    <p:extLst>
      <p:ext uri="{BB962C8B-B14F-4D97-AF65-F5344CB8AC3E}">
        <p14:creationId xmlns:p14="http://schemas.microsoft.com/office/powerpoint/2010/main" val="2354108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203299" y="571500"/>
            <a:ext cx="4981215" cy="4572000"/>
          </a:xfrm>
        </p:spPr>
        <p:txBody>
          <a:bodyPr anchor="ctr">
            <a:normAutofit/>
          </a:bodyPr>
          <a:lstStyle/>
          <a:p>
            <a:pPr algn="ctr"/>
            <a:r>
              <a:rPr lang="en-US" sz="2600" b="1" dirty="0">
                <a:solidFill>
                  <a:srgbClr val="F2F2F2"/>
                </a:solidFill>
              </a:rPr>
              <a:t>The “COVID-19 Caveat” </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0F8B0A51-9EBB-5AEE-3317-69C3812A3CC6}"/>
              </a:ext>
            </a:extLst>
          </p:cNvPr>
          <p:cNvGraphicFramePr>
            <a:graphicFrameLocks noGrp="1"/>
          </p:cNvGraphicFramePr>
          <p:nvPr>
            <p:ph idx="1"/>
            <p:extLst>
              <p:ext uri="{D42A27DB-BD31-4B8C-83A1-F6EECF244321}">
                <p14:modId xmlns:p14="http://schemas.microsoft.com/office/powerpoint/2010/main" val="121108500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943564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32267-7C81-3BD6-1C32-834A0DE1D2E0}"/>
              </a:ext>
            </a:extLst>
          </p:cNvPr>
          <p:cNvSpPr>
            <a:spLocks noGrp="1"/>
          </p:cNvSpPr>
          <p:nvPr>
            <p:ph type="title"/>
          </p:nvPr>
        </p:nvSpPr>
        <p:spPr>
          <a:xfrm>
            <a:off x="643855" y="1447800"/>
            <a:ext cx="3108626" cy="4572000"/>
          </a:xfrm>
        </p:spPr>
        <p:txBody>
          <a:bodyPr anchor="ctr">
            <a:normAutofit/>
          </a:bodyPr>
          <a:lstStyle/>
          <a:p>
            <a:r>
              <a:rPr lang="en-US" sz="3200" b="1" dirty="0">
                <a:solidFill>
                  <a:srgbClr val="F2F2F2"/>
                </a:solidFill>
              </a:rPr>
              <a:t>Biological Plausibility: The ‘Why’ </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477D94A2-A1B2-47BC-6CC5-950C702E108C}"/>
              </a:ext>
            </a:extLst>
          </p:cNvPr>
          <p:cNvGraphicFramePr>
            <a:graphicFrameLocks noGrp="1"/>
          </p:cNvGraphicFramePr>
          <p:nvPr>
            <p:ph idx="1"/>
            <p:extLst>
              <p:ext uri="{D42A27DB-BD31-4B8C-83A1-F6EECF244321}">
                <p14:modId xmlns:p14="http://schemas.microsoft.com/office/powerpoint/2010/main" val="149668143"/>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31220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BBF82-807F-0F3E-4802-835669BBFC24}"/>
              </a:ext>
            </a:extLst>
          </p:cNvPr>
          <p:cNvSpPr>
            <a:spLocks noGrp="1"/>
          </p:cNvSpPr>
          <p:nvPr>
            <p:ph type="title"/>
          </p:nvPr>
        </p:nvSpPr>
        <p:spPr>
          <a:xfrm>
            <a:off x="732884" y="844632"/>
            <a:ext cx="3108626" cy="4572000"/>
          </a:xfrm>
        </p:spPr>
        <p:txBody>
          <a:bodyPr anchor="ctr">
            <a:normAutofit/>
          </a:bodyPr>
          <a:lstStyle/>
          <a:p>
            <a:r>
              <a:rPr lang="en-US" sz="3200" dirty="0">
                <a:solidFill>
                  <a:srgbClr val="F2F2F2"/>
                </a:solidFill>
              </a:rPr>
              <a:t>Methodology</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2">
            <a:extLst>
              <a:ext uri="{FF2B5EF4-FFF2-40B4-BE49-F238E27FC236}">
                <a16:creationId xmlns:a16="http://schemas.microsoft.com/office/drawing/2014/main" id="{16C54311-9F3A-50B0-0FB8-4B96038D299B}"/>
              </a:ext>
            </a:extLst>
          </p:cNvPr>
          <p:cNvGraphicFramePr>
            <a:graphicFrameLocks noGrp="1"/>
          </p:cNvGraphicFramePr>
          <p:nvPr>
            <p:ph idx="1"/>
            <p:extLst>
              <p:ext uri="{D42A27DB-BD31-4B8C-83A1-F6EECF244321}">
                <p14:modId xmlns:p14="http://schemas.microsoft.com/office/powerpoint/2010/main" val="393240354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8980554"/>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D91AA9E0-8E6D-8228-9002-0EC3146E0BE2}"/>
              </a:ext>
            </a:extLst>
          </p:cNvPr>
          <p:cNvSpPr>
            <a:spLocks noGrp="1"/>
          </p:cNvSpPr>
          <p:nvPr>
            <p:ph idx="1"/>
          </p:nvPr>
        </p:nvSpPr>
        <p:spPr/>
        <p:txBody>
          <a:bodyPr>
            <a:normAutofit/>
          </a:bodyPr>
          <a:lstStyle/>
          <a:p>
            <a:pPr algn="l">
              <a:buFont typeface="Arial" panose="020B0604020202020204" pitchFamily="34" charset="0"/>
              <a:buChar char="•"/>
            </a:pPr>
            <a:r>
              <a:rPr lang="en-US" sz="2800" b="1" i="0" dirty="0">
                <a:effectLst/>
                <a:latin typeface="+mn-lt"/>
              </a:rPr>
              <a:t>Observational Nature:</a:t>
            </a:r>
            <a:r>
              <a:rPr lang="en-US" sz="2800" b="0" i="0" dirty="0">
                <a:effectLst/>
                <a:latin typeface="+mn-lt"/>
              </a:rPr>
              <a:t> Not randomized controlled trials</a:t>
            </a:r>
            <a:endParaRPr lang="en-US" sz="2800" dirty="0">
              <a:latin typeface="+mn-lt"/>
            </a:endParaRPr>
          </a:p>
          <a:p>
            <a:pPr lvl="1">
              <a:buFont typeface="Arial" panose="020B0604020202020204" pitchFamily="34" charset="0"/>
              <a:buChar char="•"/>
            </a:pPr>
            <a:r>
              <a:rPr lang="en-US" sz="2600" b="1" i="0" dirty="0">
                <a:effectLst/>
                <a:latin typeface="+mn-lt"/>
              </a:rPr>
              <a:t>"healthy vaccine bias"</a:t>
            </a:r>
            <a:r>
              <a:rPr lang="en-US" sz="2600" b="0" i="0" dirty="0">
                <a:effectLst/>
                <a:latin typeface="+mn-lt"/>
              </a:rPr>
              <a:t> cannot be fully excluded (people who get vaccinated may generally be more health-conscious)</a:t>
            </a:r>
          </a:p>
          <a:p>
            <a:pPr algn="l">
              <a:buFont typeface="Arial" panose="020B0604020202020204" pitchFamily="34" charset="0"/>
              <a:buChar char="•"/>
            </a:pPr>
            <a:r>
              <a:rPr lang="en-US" sz="2800" b="1" i="0" dirty="0">
                <a:effectLst/>
                <a:latin typeface="+mn-lt"/>
              </a:rPr>
              <a:t>High Heterogeneity:</a:t>
            </a:r>
            <a:r>
              <a:rPr lang="en-US" sz="2800" b="0" i="0" dirty="0">
                <a:effectLst/>
                <a:latin typeface="+mn-lt"/>
              </a:rPr>
              <a:t> Significant variability in how different studies diagnosed dementia and adjusted for confounders.</a:t>
            </a:r>
          </a:p>
        </p:txBody>
      </p:sp>
    </p:spTree>
    <p:extLst>
      <p:ext uri="{BB962C8B-B14F-4D97-AF65-F5344CB8AC3E}">
        <p14:creationId xmlns:p14="http://schemas.microsoft.com/office/powerpoint/2010/main" val="1840869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p:txBody>
          <a:bodyPr/>
          <a:lstStyle/>
          <a:p>
            <a:r>
              <a:rPr lang="en-US" dirty="0"/>
              <a:t>Conclusions &amp; Future Developments </a:t>
            </a:r>
          </a:p>
        </p:txBody>
      </p:sp>
      <p:sp>
        <p:nvSpPr>
          <p:cNvPr id="3" name="Content Placeholder 2">
            <a:extLst>
              <a:ext uri="{FF2B5EF4-FFF2-40B4-BE49-F238E27FC236}">
                <a16:creationId xmlns:a16="http://schemas.microsoft.com/office/drawing/2014/main" id="{D91AA9E0-8E6D-8228-9002-0EC3146E0BE2}"/>
              </a:ext>
            </a:extLst>
          </p:cNvPr>
          <p:cNvSpPr>
            <a:spLocks noGrp="1"/>
          </p:cNvSpPr>
          <p:nvPr>
            <p:ph idx="1"/>
          </p:nvPr>
        </p:nvSpPr>
        <p:spPr/>
        <p:txBody>
          <a:bodyPr/>
          <a:lstStyle/>
          <a:p>
            <a:r>
              <a:rPr lang="en-US" sz="2800" b="1" dirty="0"/>
              <a:t>Conclusions:</a:t>
            </a:r>
            <a:r>
              <a:rPr lang="en-US" sz="2800" dirty="0"/>
              <a:t> Adult vaccines (≥50 </a:t>
            </a:r>
            <a:r>
              <a:rPr lang="en-US" sz="2800" dirty="0" err="1"/>
              <a:t>yo</a:t>
            </a:r>
            <a:r>
              <a:rPr lang="en-US" sz="2800" dirty="0"/>
              <a:t>)are a modifiable factor for dementia prevention—integrate into public health.</a:t>
            </a:r>
            <a:br>
              <a:rPr lang="en-US" sz="2800" dirty="0"/>
            </a:br>
            <a:endParaRPr lang="en-US" sz="2800" dirty="0"/>
          </a:p>
          <a:p>
            <a:r>
              <a:rPr lang="en-US" sz="2800" b="1" dirty="0"/>
              <a:t>Future:</a:t>
            </a:r>
            <a:r>
              <a:rPr lang="en-US" sz="2800" dirty="0"/>
              <a:t> Need prospective trials + clarify optimal timing/frequency.</a:t>
            </a:r>
            <a:br>
              <a:rPr lang="en-US" sz="2800" dirty="0"/>
            </a:br>
            <a:endParaRPr lang="en-US" sz="2800" dirty="0"/>
          </a:p>
          <a:p>
            <a:r>
              <a:rPr lang="en-US" sz="2800" b="1" dirty="0"/>
              <a:t>Takeaway:</a:t>
            </a:r>
            <a:r>
              <a:rPr lang="en-US" sz="2800" dirty="0"/>
              <a:t> Boost vaccine uptake in ≥50 </a:t>
            </a:r>
            <a:r>
              <a:rPr lang="en-US" sz="2800" dirty="0" err="1"/>
              <a:t>yo</a:t>
            </a:r>
            <a:r>
              <a:rPr lang="en-US" sz="2800" dirty="0"/>
              <a:t> (often &lt;40%) to support healthy aging.</a:t>
            </a:r>
          </a:p>
          <a:p>
            <a:endParaRPr lang="en-US" dirty="0"/>
          </a:p>
        </p:txBody>
      </p:sp>
    </p:spTree>
    <p:extLst>
      <p:ext uri="{BB962C8B-B14F-4D97-AF65-F5344CB8AC3E}">
        <p14:creationId xmlns:p14="http://schemas.microsoft.com/office/powerpoint/2010/main" val="718125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8B03F6-46DC-7E95-3803-C94317F53CA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0E4AC-53D7-0402-28AC-427480B5415A}"/>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3A7F0218-7A6C-733D-6255-8C9CB3A274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2549374171"/>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95757-B735-1157-8C56-66E69A678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109C1-4007-7858-66CD-F98B3B6D1B22}"/>
              </a:ext>
            </a:extLst>
          </p:cNvPr>
          <p:cNvSpPr>
            <a:spLocks noGrp="1"/>
          </p:cNvSpPr>
          <p:nvPr>
            <p:ph type="title"/>
          </p:nvPr>
        </p:nvSpPr>
        <p:spPr/>
        <p:txBody>
          <a:bodyPr/>
          <a:lstStyle/>
          <a:p>
            <a:r>
              <a:rPr lang="en-US" dirty="0"/>
              <a:t>New Year, New Lipids: </a:t>
            </a:r>
            <a:br>
              <a:rPr lang="en-US" dirty="0"/>
            </a:br>
            <a:r>
              <a:rPr lang="en-US" dirty="0"/>
              <a:t>2026 ACC/AHA Updates </a:t>
            </a:r>
          </a:p>
        </p:txBody>
      </p:sp>
      <p:graphicFrame>
        <p:nvGraphicFramePr>
          <p:cNvPr id="4" name="Table 3">
            <a:extLst>
              <a:ext uri="{FF2B5EF4-FFF2-40B4-BE49-F238E27FC236}">
                <a16:creationId xmlns:a16="http://schemas.microsoft.com/office/drawing/2014/main" id="{6FF9464C-3653-7DFD-DCB9-8260206B3E77}"/>
              </a:ext>
            </a:extLst>
          </p:cNvPr>
          <p:cNvGraphicFramePr>
            <a:graphicFrameLocks noGrp="1"/>
          </p:cNvGraphicFramePr>
          <p:nvPr>
            <p:extLst>
              <p:ext uri="{D42A27DB-BD31-4B8C-83A1-F6EECF244321}">
                <p14:modId xmlns:p14="http://schemas.microsoft.com/office/powerpoint/2010/main" val="452485002"/>
              </p:ext>
            </p:extLst>
          </p:nvPr>
        </p:nvGraphicFramePr>
        <p:xfrm>
          <a:off x="646111" y="2109195"/>
          <a:ext cx="10024533" cy="338328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 2026 ACC/AHA/AACVPR/ABC/ACPM/ADA/AGS/</a:t>
                      </a:r>
                      <a:r>
                        <a:rPr lang="en-US" sz="1800" b="0" i="0" kern="1200" dirty="0" err="1">
                          <a:solidFill>
                            <a:schemeClr val="tx1"/>
                          </a:solidFill>
                          <a:effectLst/>
                          <a:latin typeface="+mn-lt"/>
                          <a:ea typeface="+mn-ea"/>
                          <a:cs typeface="+mn-cs"/>
                        </a:rPr>
                        <a:t>APhA</a:t>
                      </a:r>
                      <a:r>
                        <a:rPr lang="en-US" sz="1800" b="0" i="0" kern="1200" dirty="0">
                          <a:solidFill>
                            <a:schemeClr val="tx1"/>
                          </a:solidFill>
                          <a:effectLst/>
                          <a:latin typeface="+mn-lt"/>
                          <a:ea typeface="+mn-ea"/>
                          <a:cs typeface="+mn-cs"/>
                        </a:rPr>
                        <a:t>/ASPC/NLA/PCNA Guideline on the Management of Dyslipidemia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Circulation</a:t>
                      </a:r>
                      <a:r>
                        <a:rPr lang="en-US" sz="1800" b="0" i="0" kern="1200" dirty="0">
                          <a:solidFill>
                            <a:schemeClr val="tx1"/>
                          </a:solidFill>
                          <a:effectLst/>
                          <a:latin typeface="+mn-lt"/>
                          <a:ea typeface="+mn-ea"/>
                          <a:cs typeface="+mn-cs"/>
                        </a:rPr>
                        <a:t>, Published March 2026</a:t>
                      </a:r>
                    </a:p>
                    <a:p>
                      <a:r>
                        <a:rPr lang="en-US" sz="1800" b="1" i="0" u="sng" kern="1200" dirty="0">
                          <a:solidFill>
                            <a:schemeClr val="tx1"/>
                          </a:solidFill>
                          <a:effectLst/>
                          <a:latin typeface="+mn-lt"/>
                          <a:ea typeface="+mn-ea"/>
                          <a:cs typeface="+mn-cs"/>
                          <a:hlinkClick r:id="rId2"/>
                        </a:rPr>
                        <a:t>https://doi.org/10.1161/CIR.0000000000001423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Address the evaluation, management, and monitoring of individuals with dyslipidemias.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Developed by a multi-disciplinary committee including representatives from the American Academy of Physician Associates, the American Diabetes Association, and the American Geriatrics Society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4056411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EDDE254-9F8C-DBCB-CB7E-6B3424BBE7A1}"/>
              </a:ext>
            </a:extLst>
          </p:cNvPr>
          <p:cNvSpPr>
            <a:spLocks noGrp="1"/>
          </p:cNvSpPr>
          <p:nvPr>
            <p:ph type="title"/>
          </p:nvPr>
        </p:nvSpPr>
        <p:spPr>
          <a:xfrm>
            <a:off x="648930" y="629267"/>
            <a:ext cx="9252154" cy="1016654"/>
          </a:xfrm>
        </p:spPr>
        <p:txBody>
          <a:bodyPr>
            <a:normAutofit/>
          </a:bodyPr>
          <a:lstStyle/>
          <a:p>
            <a:r>
              <a:rPr lang="en-US">
                <a:solidFill>
                  <a:srgbClr val="EBEBEB"/>
                </a:solidFill>
              </a:rPr>
              <a:t>Purpose &amp; Background </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77420751-9B0F-BC54-B4A0-5E5E6DE7238E}"/>
              </a:ext>
            </a:extLst>
          </p:cNvPr>
          <p:cNvGraphicFramePr>
            <a:graphicFrameLocks noGrp="1"/>
          </p:cNvGraphicFramePr>
          <p:nvPr>
            <p:ph idx="1"/>
            <p:extLst>
              <p:ext uri="{D42A27DB-BD31-4B8C-83A1-F6EECF244321}">
                <p14:modId xmlns:p14="http://schemas.microsoft.com/office/powerpoint/2010/main" val="915350196"/>
              </p:ext>
            </p:extLst>
          </p:nvPr>
        </p:nvGraphicFramePr>
        <p:xfrm>
          <a:off x="648930" y="2275188"/>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3968205"/>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Design:</a:t>
            </a:r>
            <a:r>
              <a:rPr lang="en-US" b="0" i="0" dirty="0">
                <a:effectLst/>
                <a:latin typeface="+mn-lt"/>
              </a:rPr>
              <a:t> Comprehensive clinical practice guideline based on a systematic review of randomized controlled trials (RCTs) and meta-analyses.</a:t>
            </a:r>
            <a:br>
              <a:rPr lang="en-US" b="0" i="0" dirty="0">
                <a:effectLst/>
                <a:latin typeface="+mn-lt"/>
              </a:rPr>
            </a:br>
            <a:endParaRPr lang="en-US" b="0" i="0" dirty="0">
              <a:effectLst/>
              <a:latin typeface="+mn-lt"/>
            </a:endParaRPr>
          </a:p>
          <a:p>
            <a:pPr algn="l">
              <a:buFont typeface="Arial" panose="020B0604020202020204" pitchFamily="34" charset="0"/>
              <a:buChar char="•"/>
            </a:pPr>
            <a:r>
              <a:rPr lang="en-US" b="1" i="0" dirty="0">
                <a:effectLst/>
                <a:latin typeface="+mn-lt"/>
              </a:rPr>
              <a:t>Key Trials Incorporated:</a:t>
            </a:r>
            <a:r>
              <a:rPr lang="en-US" b="0" i="0" dirty="0">
                <a:effectLst/>
                <a:latin typeface="+mn-lt"/>
              </a:rPr>
              <a:t> Includes new evidence from major outcomes trials like FOURIER (</a:t>
            </a:r>
            <a:r>
              <a:rPr lang="en-US" b="0" i="0" dirty="0" err="1">
                <a:effectLst/>
                <a:latin typeface="+mn-lt"/>
              </a:rPr>
              <a:t>evolocumab</a:t>
            </a:r>
            <a:r>
              <a:rPr lang="en-US" b="0" i="0" dirty="0">
                <a:effectLst/>
                <a:latin typeface="+mn-lt"/>
              </a:rPr>
              <a:t>), ODYSSEY (alirocumab), CLEAR (</a:t>
            </a:r>
            <a:r>
              <a:rPr lang="en-US" b="0" i="0" dirty="0" err="1">
                <a:effectLst/>
                <a:latin typeface="+mn-lt"/>
              </a:rPr>
              <a:t>bempedoic</a:t>
            </a:r>
            <a:r>
              <a:rPr lang="en-US" b="0" i="0" dirty="0">
                <a:effectLst/>
                <a:latin typeface="+mn-lt"/>
              </a:rPr>
              <a:t> acid), and REDUCE-IT (</a:t>
            </a:r>
            <a:r>
              <a:rPr lang="en-US" b="0" i="0" dirty="0" err="1">
                <a:effectLst/>
                <a:latin typeface="+mn-lt"/>
              </a:rPr>
              <a:t>icosapent</a:t>
            </a:r>
            <a:r>
              <a:rPr lang="en-US" b="0" i="0" dirty="0">
                <a:effectLst/>
                <a:latin typeface="+mn-lt"/>
              </a:rPr>
              <a:t> ethyl).</a:t>
            </a:r>
            <a:br>
              <a:rPr lang="en-US" b="0" i="0" dirty="0">
                <a:effectLst/>
                <a:latin typeface="+mn-lt"/>
              </a:rPr>
            </a:br>
            <a:endParaRPr lang="en-US" b="0" i="0" dirty="0">
              <a:effectLst/>
              <a:latin typeface="+mn-lt"/>
            </a:endParaRPr>
          </a:p>
          <a:p>
            <a:pPr algn="l">
              <a:buFont typeface="Arial" panose="020B0604020202020204" pitchFamily="34" charset="0"/>
              <a:buChar char="•"/>
            </a:pPr>
            <a:r>
              <a:rPr lang="en-US" b="1" i="0" dirty="0">
                <a:effectLst/>
                <a:latin typeface="+mn-lt"/>
              </a:rPr>
              <a:t>Recommendation Framework:</a:t>
            </a:r>
            <a:r>
              <a:rPr lang="en-US" b="0" i="0" dirty="0">
                <a:effectLst/>
                <a:latin typeface="+mn-lt"/>
              </a:rPr>
              <a:t> Utilizes the standard ACC/AHA Class of Recommendation (COR) and Level of Evidence (LOE) format</a:t>
            </a:r>
          </a:p>
        </p:txBody>
      </p:sp>
    </p:spTree>
    <p:extLst>
      <p:ext uri="{BB962C8B-B14F-4D97-AF65-F5344CB8AC3E}">
        <p14:creationId xmlns:p14="http://schemas.microsoft.com/office/powerpoint/2010/main" val="2997063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107AE9-C6EA-85A9-6BD6-00D833930813}"/>
              </a:ext>
            </a:extLst>
          </p:cNvPr>
          <p:cNvPicPr>
            <a:picLocks noChangeAspect="1"/>
          </p:cNvPicPr>
          <p:nvPr/>
        </p:nvPicPr>
        <p:blipFill>
          <a:blip r:embed="rId2"/>
          <a:stretch>
            <a:fillRect/>
          </a:stretch>
        </p:blipFill>
        <p:spPr>
          <a:xfrm>
            <a:off x="0" y="0"/>
            <a:ext cx="12192000" cy="6800850"/>
          </a:xfrm>
          <a:prstGeom prst="rect">
            <a:avLst/>
          </a:prstGeom>
        </p:spPr>
      </p:pic>
    </p:spTree>
    <p:extLst>
      <p:ext uri="{BB962C8B-B14F-4D97-AF65-F5344CB8AC3E}">
        <p14:creationId xmlns:p14="http://schemas.microsoft.com/office/powerpoint/2010/main" val="2225505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107AE9-C6EA-85A9-6BD6-00D833930813}"/>
              </a:ext>
            </a:extLst>
          </p:cNvPr>
          <p:cNvPicPr>
            <a:picLocks noChangeAspect="1"/>
          </p:cNvPicPr>
          <p:nvPr/>
        </p:nvPicPr>
        <p:blipFill>
          <a:blip r:embed="rId2"/>
          <a:stretch>
            <a:fillRect/>
          </a:stretch>
        </p:blipFill>
        <p:spPr>
          <a:xfrm>
            <a:off x="0" y="0"/>
            <a:ext cx="12192000" cy="6800850"/>
          </a:xfrm>
          <a:prstGeom prst="rect">
            <a:avLst/>
          </a:prstGeom>
        </p:spPr>
      </p:pic>
      <p:sp>
        <p:nvSpPr>
          <p:cNvPr id="5" name="Rectangle 4">
            <a:extLst>
              <a:ext uri="{FF2B5EF4-FFF2-40B4-BE49-F238E27FC236}">
                <a16:creationId xmlns:a16="http://schemas.microsoft.com/office/drawing/2014/main" id="{697DA851-A7E0-4C9D-13DE-5D509E0CAF77}"/>
              </a:ext>
            </a:extLst>
          </p:cNvPr>
          <p:cNvSpPr/>
          <p:nvPr/>
        </p:nvSpPr>
        <p:spPr>
          <a:xfrm rot="20276384">
            <a:off x="2388320" y="1862117"/>
            <a:ext cx="598777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High Yield! </a:t>
            </a:r>
          </a:p>
        </p:txBody>
      </p:sp>
    </p:spTree>
    <p:extLst>
      <p:ext uri="{BB962C8B-B14F-4D97-AF65-F5344CB8AC3E}">
        <p14:creationId xmlns:p14="http://schemas.microsoft.com/office/powerpoint/2010/main" val="1834783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107AE9-C6EA-85A9-6BD6-00D833930813}"/>
              </a:ext>
            </a:extLst>
          </p:cNvPr>
          <p:cNvPicPr>
            <a:picLocks noChangeAspect="1"/>
          </p:cNvPicPr>
          <p:nvPr/>
        </p:nvPicPr>
        <p:blipFill>
          <a:blip r:embed="rId2"/>
          <a:stretch>
            <a:fillRect/>
          </a:stretch>
        </p:blipFill>
        <p:spPr>
          <a:xfrm>
            <a:off x="0" y="0"/>
            <a:ext cx="12192000" cy="6800850"/>
          </a:xfrm>
          <a:prstGeom prst="rect">
            <a:avLst/>
          </a:prstGeom>
        </p:spPr>
      </p:pic>
    </p:spTree>
    <p:extLst>
      <p:ext uri="{BB962C8B-B14F-4D97-AF65-F5344CB8AC3E}">
        <p14:creationId xmlns:p14="http://schemas.microsoft.com/office/powerpoint/2010/main" val="65407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6DE5-392A-0098-882A-DBD037E1D90E}"/>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A02A4DDE-16F8-C865-1D82-30C869E71B76}"/>
              </a:ext>
            </a:extLst>
          </p:cNvPr>
          <p:cNvPicPr>
            <a:picLocks noGrp="1" noChangeAspect="1"/>
          </p:cNvPicPr>
          <p:nvPr>
            <p:ph idx="1"/>
          </p:nvPr>
        </p:nvPicPr>
        <p:blipFill>
          <a:blip r:embed="rId3"/>
          <a:stretch>
            <a:fillRect/>
          </a:stretch>
        </p:blipFill>
        <p:spPr>
          <a:xfrm>
            <a:off x="0" y="0"/>
            <a:ext cx="12192000" cy="6804838"/>
          </a:xfrm>
          <a:prstGeom prst="rect">
            <a:avLst/>
          </a:prstGeom>
        </p:spPr>
      </p:pic>
    </p:spTree>
    <p:extLst>
      <p:ext uri="{BB962C8B-B14F-4D97-AF65-F5344CB8AC3E}">
        <p14:creationId xmlns:p14="http://schemas.microsoft.com/office/powerpoint/2010/main" val="265161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415600" y="210433"/>
            <a:ext cx="11360800" cy="763600"/>
          </a:xfrm>
          <a:prstGeom prst="rect">
            <a:avLst/>
          </a:prstGeom>
        </p:spPr>
        <p:txBody>
          <a:bodyPr spcFirstLastPara="1" vert="horz" wrap="square" lIns="121900" tIns="121900" rIns="121900" bIns="121900" rtlCol="0" anchor="t" anchorCtr="0">
            <a:normAutofit/>
          </a:bodyPr>
          <a:lstStyle/>
          <a:p>
            <a:r>
              <a:rPr lang="en" sz="3200" dirty="0"/>
              <a:t>Library Resources Available to non-OHSU Practitioners</a:t>
            </a:r>
            <a:endParaRPr sz="3200" dirty="0"/>
          </a:p>
        </p:txBody>
      </p:sp>
      <p:sp>
        <p:nvSpPr>
          <p:cNvPr id="111" name="Google Shape;111;p22"/>
          <p:cNvSpPr txBox="1">
            <a:spLocks noGrp="1"/>
          </p:cNvSpPr>
          <p:nvPr>
            <p:ph type="body" idx="1"/>
          </p:nvPr>
        </p:nvSpPr>
        <p:spPr>
          <a:xfrm>
            <a:off x="186818" y="1151400"/>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1467" u="sng" dirty="0">
                <a:solidFill>
                  <a:schemeClr val="hlink"/>
                </a:solidFill>
                <a:hlinkClick r:id="rId3"/>
              </a:rPr>
              <a:t>Home - Resources for Oregon-Licensed Health Providers - LibGuides at Oregon Health &amp; Science University</a:t>
            </a:r>
            <a:endParaRPr dirty="0"/>
          </a:p>
          <a:p>
            <a:pPr marL="0" indent="0">
              <a:spcBef>
                <a:spcPts val="1600"/>
              </a:spcBef>
              <a:spcAft>
                <a:spcPts val="1600"/>
              </a:spcAft>
              <a:buNone/>
            </a:pPr>
            <a:endParaRPr dirty="0"/>
          </a:p>
        </p:txBody>
      </p:sp>
      <p:pic>
        <p:nvPicPr>
          <p:cNvPr id="112" name="Google Shape;112;p22"/>
          <p:cNvPicPr preferRelativeResize="0"/>
          <p:nvPr/>
        </p:nvPicPr>
        <p:blipFill>
          <a:blip r:embed="rId4">
            <a:alphaModFix/>
          </a:blip>
          <a:stretch>
            <a:fillRect/>
          </a:stretch>
        </p:blipFill>
        <p:spPr>
          <a:xfrm>
            <a:off x="186818" y="1658875"/>
            <a:ext cx="11188700" cy="3225800"/>
          </a:xfrm>
          <a:prstGeom prst="rect">
            <a:avLst/>
          </a:prstGeom>
          <a:noFill/>
          <a:ln>
            <a:noFill/>
          </a:ln>
        </p:spPr>
      </p:pic>
      <p:pic>
        <p:nvPicPr>
          <p:cNvPr id="113" name="Google Shape;113;p22"/>
          <p:cNvPicPr preferRelativeResize="0"/>
          <p:nvPr/>
        </p:nvPicPr>
        <p:blipFill>
          <a:blip r:embed="rId5">
            <a:alphaModFix/>
          </a:blip>
          <a:stretch>
            <a:fillRect/>
          </a:stretch>
        </p:blipFill>
        <p:spPr>
          <a:xfrm>
            <a:off x="186818" y="4884675"/>
            <a:ext cx="11226800" cy="1943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6111" y="452718"/>
            <a:ext cx="10567321" cy="1400530"/>
          </a:xfrm>
        </p:spPr>
        <p:txBody>
          <a:bodyPr/>
          <a:lstStyle/>
          <a:p>
            <a:r>
              <a:rPr lang="en-US" dirty="0"/>
              <a:t>Findings </a:t>
            </a:r>
          </a:p>
        </p:txBody>
      </p:sp>
      <p:sp>
        <p:nvSpPr>
          <p:cNvPr id="3" name="Content Placeholder 2">
            <a:extLst>
              <a:ext uri="{FF2B5EF4-FFF2-40B4-BE49-F238E27FC236}">
                <a16:creationId xmlns:a16="http://schemas.microsoft.com/office/drawing/2014/main" id="{D91AA9E0-8E6D-8228-9002-0EC3146E0BE2}"/>
              </a:ext>
            </a:extLst>
          </p:cNvPr>
          <p:cNvSpPr>
            <a:spLocks noGrp="1"/>
          </p:cNvSpPr>
          <p:nvPr>
            <p:ph idx="1"/>
          </p:nvPr>
        </p:nvSpPr>
        <p:spPr>
          <a:xfrm>
            <a:off x="1103311" y="1708534"/>
            <a:ext cx="8946541" cy="4195481"/>
          </a:xfrm>
        </p:spPr>
        <p:txBody>
          <a:bodyPr>
            <a:normAutofit/>
          </a:bodyPr>
          <a:lstStyle/>
          <a:p>
            <a:pPr algn="l">
              <a:buFont typeface="Arial" panose="020B0604020202020204" pitchFamily="34" charset="0"/>
              <a:buChar char="•"/>
            </a:pPr>
            <a:r>
              <a:rPr lang="en-US" b="1" i="0" dirty="0">
                <a:effectLst/>
                <a:latin typeface="+mn-lt"/>
              </a:rPr>
              <a:t>PREVENT vs. PCE:</a:t>
            </a:r>
            <a:r>
              <a:rPr lang="en-US" b="0" i="0" dirty="0">
                <a:effectLst/>
                <a:latin typeface="+mn-lt"/>
              </a:rPr>
              <a:t> Risk estimates from the new PREVENT equations are generally </a:t>
            </a:r>
            <a:r>
              <a:rPr lang="en-US" b="1" i="0" dirty="0">
                <a:effectLst/>
                <a:latin typeface="+mn-lt"/>
              </a:rPr>
              <a:t>40% to 50% lower</a:t>
            </a:r>
            <a:r>
              <a:rPr lang="en-US" b="0" i="0" dirty="0">
                <a:effectLst/>
                <a:latin typeface="+mn-lt"/>
              </a:rPr>
              <a:t> than the older PCE calculator for the same patient profile.</a:t>
            </a:r>
          </a:p>
          <a:p>
            <a:pPr marL="0" indent="0">
              <a:buNone/>
            </a:pPr>
            <a:endParaRPr lang="en-US" dirty="0"/>
          </a:p>
        </p:txBody>
      </p:sp>
      <p:pic>
        <p:nvPicPr>
          <p:cNvPr id="5" name="Picture 4">
            <a:extLst>
              <a:ext uri="{FF2B5EF4-FFF2-40B4-BE49-F238E27FC236}">
                <a16:creationId xmlns:a16="http://schemas.microsoft.com/office/drawing/2014/main" id="{EC73AD2F-0B93-14EC-91F7-97F2701AD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063" y="2872430"/>
            <a:ext cx="5220287" cy="3890080"/>
          </a:xfrm>
          <a:prstGeom prst="rect">
            <a:avLst/>
          </a:prstGeom>
        </p:spPr>
      </p:pic>
    </p:spTree>
    <p:extLst>
      <p:ext uri="{BB962C8B-B14F-4D97-AF65-F5344CB8AC3E}">
        <p14:creationId xmlns:p14="http://schemas.microsoft.com/office/powerpoint/2010/main" val="251948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31" y="629266"/>
            <a:ext cx="4166510" cy="1622321"/>
          </a:xfrm>
        </p:spPr>
        <p:txBody>
          <a:bodyPr>
            <a:normAutofit/>
          </a:bodyPr>
          <a:lstStyle/>
          <a:p>
            <a:pPr>
              <a:lnSpc>
                <a:spcPct val="90000"/>
              </a:lnSpc>
            </a:pPr>
            <a:r>
              <a:rPr lang="en-US" sz="3600" dirty="0">
                <a:solidFill>
                  <a:srgbClr val="EBEBEB"/>
                </a:solidFill>
              </a:rPr>
              <a:t>Findings</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Content Placeholder 6">
            <a:extLst>
              <a:ext uri="{FF2B5EF4-FFF2-40B4-BE49-F238E27FC236}">
                <a16:creationId xmlns:a16="http://schemas.microsoft.com/office/drawing/2014/main" id="{706B3D49-1DFB-4FC9-A35A-A60387FE6AEB}"/>
              </a:ext>
            </a:extLst>
          </p:cNvPr>
          <p:cNvSpPr>
            <a:spLocks noGrp="1"/>
          </p:cNvSpPr>
          <p:nvPr>
            <p:ph idx="1"/>
          </p:nvPr>
        </p:nvSpPr>
        <p:spPr>
          <a:xfrm>
            <a:off x="5586891" y="1278461"/>
            <a:ext cx="5541357" cy="1388763"/>
          </a:xfrm>
        </p:spPr>
        <p:txBody>
          <a:bodyPr>
            <a:noAutofit/>
          </a:bodyPr>
          <a:lstStyle/>
          <a:p>
            <a:r>
              <a:rPr lang="en-US" sz="2600" b="1" i="0" dirty="0">
                <a:effectLst/>
                <a:latin typeface="+mn-lt"/>
              </a:rPr>
              <a:t>Universal Screening: </a:t>
            </a:r>
          </a:p>
          <a:p>
            <a:pPr lvl="1"/>
            <a:r>
              <a:rPr lang="en-US" sz="2400" u="sng" dirty="0">
                <a:latin typeface="+mn-lt"/>
              </a:rPr>
              <a:t>Adults</a:t>
            </a:r>
            <a:r>
              <a:rPr lang="en-US" sz="2400" b="1" dirty="0">
                <a:latin typeface="+mn-lt"/>
              </a:rPr>
              <a:t>: </a:t>
            </a:r>
            <a:r>
              <a:rPr lang="en-US" sz="2400" dirty="0">
                <a:latin typeface="+mn-lt"/>
              </a:rPr>
              <a:t>S</a:t>
            </a:r>
            <a:r>
              <a:rPr lang="en-US" sz="2400" b="0" i="0" dirty="0">
                <a:effectLst/>
                <a:latin typeface="+mn-lt"/>
              </a:rPr>
              <a:t>tarting at </a:t>
            </a:r>
            <a:r>
              <a:rPr lang="en-US" sz="2400" b="1" i="0" dirty="0">
                <a:effectLst/>
                <a:latin typeface="+mn-lt"/>
              </a:rPr>
              <a:t>age 19</a:t>
            </a:r>
            <a:r>
              <a:rPr lang="en-US" sz="2400" b="0" i="0" dirty="0">
                <a:effectLst/>
                <a:latin typeface="+mn-lt"/>
              </a:rPr>
              <a:t> and repeating </a:t>
            </a:r>
            <a:r>
              <a:rPr lang="en-US" sz="2400" b="1" i="0" dirty="0">
                <a:effectLst/>
                <a:latin typeface="+mn-lt"/>
              </a:rPr>
              <a:t>every 5 years</a:t>
            </a:r>
            <a:r>
              <a:rPr lang="en-US" sz="2400" b="0" i="0" dirty="0">
                <a:effectLst/>
                <a:latin typeface="+mn-lt"/>
              </a:rPr>
              <a:t>.</a:t>
            </a:r>
            <a:endParaRPr lang="en-US" sz="2400" dirty="0">
              <a:latin typeface="+mn-lt"/>
            </a:endParaRPr>
          </a:p>
          <a:p>
            <a:pPr lvl="1"/>
            <a:r>
              <a:rPr lang="en-US" sz="2600" i="0" u="sng" dirty="0">
                <a:effectLst/>
                <a:latin typeface="+mn-lt"/>
              </a:rPr>
              <a:t>Children</a:t>
            </a:r>
            <a:r>
              <a:rPr lang="en-US" sz="2600" b="1" i="0" dirty="0">
                <a:effectLst/>
                <a:latin typeface="+mn-lt"/>
              </a:rPr>
              <a:t>:</a:t>
            </a:r>
            <a:r>
              <a:rPr lang="en-US" sz="2600" b="0" i="0" dirty="0">
                <a:effectLst/>
                <a:latin typeface="+mn-lt"/>
              </a:rPr>
              <a:t> </a:t>
            </a:r>
            <a:r>
              <a:rPr lang="en-US" sz="2600" dirty="0">
                <a:latin typeface="+mn-lt"/>
              </a:rPr>
              <a:t>U</a:t>
            </a:r>
            <a:r>
              <a:rPr lang="en-US" sz="2600" b="0" i="0" dirty="0">
                <a:effectLst/>
                <a:latin typeface="+mn-lt"/>
              </a:rPr>
              <a:t>niversal lipid profile at </a:t>
            </a:r>
            <a:r>
              <a:rPr lang="en-US" sz="2600" b="1" i="0" dirty="0">
                <a:effectLst/>
                <a:latin typeface="+mn-lt"/>
              </a:rPr>
              <a:t>ages 9 to 11</a:t>
            </a:r>
            <a:r>
              <a:rPr lang="en-US" sz="2600" b="0" i="0" dirty="0">
                <a:effectLst/>
                <a:latin typeface="+mn-lt"/>
              </a:rPr>
              <a:t> is now recommended to detect Familial Hypercholesterolemia (FH) early.</a:t>
            </a:r>
          </a:p>
        </p:txBody>
      </p:sp>
      <p:pic>
        <p:nvPicPr>
          <p:cNvPr id="14" name="Picture 13">
            <a:extLst>
              <a:ext uri="{FF2B5EF4-FFF2-40B4-BE49-F238E27FC236}">
                <a16:creationId xmlns:a16="http://schemas.microsoft.com/office/drawing/2014/main" id="{A9111EF3-C503-FBEB-B143-5EC2754B8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69131" y="1854820"/>
            <a:ext cx="2554326" cy="3015603"/>
          </a:xfrm>
          <a:prstGeom prst="rect">
            <a:avLst/>
          </a:prstGeom>
        </p:spPr>
      </p:pic>
    </p:spTree>
    <p:extLst>
      <p:ext uri="{BB962C8B-B14F-4D97-AF65-F5344CB8AC3E}">
        <p14:creationId xmlns:p14="http://schemas.microsoft.com/office/powerpoint/2010/main" val="1559878384"/>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31" y="629266"/>
            <a:ext cx="4166510" cy="1622321"/>
          </a:xfrm>
        </p:spPr>
        <p:txBody>
          <a:bodyPr>
            <a:normAutofit/>
          </a:bodyPr>
          <a:lstStyle/>
          <a:p>
            <a:pPr>
              <a:lnSpc>
                <a:spcPct val="90000"/>
              </a:lnSpc>
            </a:pPr>
            <a:r>
              <a:rPr lang="en-US" sz="3600" dirty="0">
                <a:solidFill>
                  <a:srgbClr val="EBEBEB"/>
                </a:solidFill>
              </a:rPr>
              <a:t>Findings </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91AA9E0-8E6D-8228-9002-0EC3146E0BE2}"/>
              </a:ext>
            </a:extLst>
          </p:cNvPr>
          <p:cNvSpPr>
            <a:spLocks noGrp="1"/>
          </p:cNvSpPr>
          <p:nvPr>
            <p:ph idx="1"/>
          </p:nvPr>
        </p:nvSpPr>
        <p:spPr>
          <a:xfrm>
            <a:off x="648932" y="1536290"/>
            <a:ext cx="4166509" cy="3785419"/>
          </a:xfrm>
        </p:spPr>
        <p:txBody>
          <a:bodyPr>
            <a:normAutofit/>
          </a:bodyPr>
          <a:lstStyle/>
          <a:p>
            <a:pPr>
              <a:buFont typeface="Arial" panose="020B0604020202020204" pitchFamily="34" charset="0"/>
              <a:buChar char="•"/>
            </a:pPr>
            <a:r>
              <a:rPr lang="en-US" b="1" i="0" dirty="0" err="1">
                <a:solidFill>
                  <a:srgbClr val="EBEBEB"/>
                </a:solidFill>
                <a:effectLst/>
                <a:latin typeface="+mn-lt"/>
              </a:rPr>
              <a:t>Lp</a:t>
            </a:r>
            <a:r>
              <a:rPr lang="en-US" b="1" i="0" dirty="0">
                <a:solidFill>
                  <a:srgbClr val="EBEBEB"/>
                </a:solidFill>
                <a:effectLst/>
                <a:latin typeface="+mn-lt"/>
              </a:rPr>
              <a:t>(a) Measurement:</a:t>
            </a:r>
            <a:r>
              <a:rPr lang="en-US" b="0" i="0" dirty="0">
                <a:solidFill>
                  <a:srgbClr val="EBEBEB"/>
                </a:solidFill>
                <a:effectLst/>
                <a:latin typeface="+mn-lt"/>
              </a:rPr>
              <a:t> All adults should have Lipoprotein(a) measured </a:t>
            </a:r>
            <a:r>
              <a:rPr lang="en-US" b="1" i="0" dirty="0">
                <a:solidFill>
                  <a:srgbClr val="EBEBEB"/>
                </a:solidFill>
                <a:effectLst/>
                <a:latin typeface="+mn-lt"/>
              </a:rPr>
              <a:t>at least once</a:t>
            </a:r>
            <a:r>
              <a:rPr lang="en-US" b="0" i="0" dirty="0">
                <a:solidFill>
                  <a:srgbClr val="EBEBEB"/>
                </a:solidFill>
                <a:effectLst/>
                <a:latin typeface="+mn-lt"/>
              </a:rPr>
              <a:t> in their lifetime for risk assessment.</a:t>
            </a:r>
          </a:p>
          <a:p>
            <a:pPr>
              <a:buFont typeface="Arial" panose="020B0604020202020204" pitchFamily="34" charset="0"/>
              <a:buChar char="•"/>
            </a:pPr>
            <a:r>
              <a:rPr lang="en-US" b="1" i="0" dirty="0" err="1">
                <a:solidFill>
                  <a:srgbClr val="EBEBEB"/>
                </a:solidFill>
                <a:effectLst/>
                <a:latin typeface="+mn-lt"/>
              </a:rPr>
              <a:t>ApoB</a:t>
            </a:r>
            <a:r>
              <a:rPr lang="en-US" b="0" i="0" dirty="0">
                <a:solidFill>
                  <a:srgbClr val="EBEBEB"/>
                </a:solidFill>
                <a:effectLst/>
                <a:latin typeface="+mn-lt"/>
              </a:rPr>
              <a:t>: Measure to guide further therapeutic intensification once other dyslipidemia goals achieved, or to guide decisions about initiation of LLT. </a:t>
            </a:r>
          </a:p>
        </p:txBody>
      </p:sp>
      <p:pic>
        <p:nvPicPr>
          <p:cNvPr id="6" name="Picture 5">
            <a:extLst>
              <a:ext uri="{FF2B5EF4-FFF2-40B4-BE49-F238E27FC236}">
                <a16:creationId xmlns:a16="http://schemas.microsoft.com/office/drawing/2014/main" id="{A4ECCD93-4611-B2FF-3EEA-36CEC85F3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510" y="2054430"/>
            <a:ext cx="4454932" cy="2487586"/>
          </a:xfrm>
          <a:prstGeom prst="rect">
            <a:avLst/>
          </a:prstGeom>
        </p:spPr>
      </p:pic>
    </p:spTree>
    <p:extLst>
      <p:ext uri="{BB962C8B-B14F-4D97-AF65-F5344CB8AC3E}">
        <p14:creationId xmlns:p14="http://schemas.microsoft.com/office/powerpoint/2010/main" val="3338572564"/>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9D11-CFC3-522C-110F-4F2F5262C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38B19D-5DB3-26F1-439C-B87890EC81EF}"/>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94A271C6-3D4E-9E3D-9D84-D274F1E49195}"/>
              </a:ext>
            </a:extLst>
          </p:cNvPr>
          <p:cNvPicPr>
            <a:picLocks noChangeAspect="1"/>
          </p:cNvPicPr>
          <p:nvPr/>
        </p:nvPicPr>
        <p:blipFill>
          <a:blip r:embed="rId2"/>
          <a:stretch>
            <a:fillRect/>
          </a:stretch>
        </p:blipFill>
        <p:spPr>
          <a:xfrm>
            <a:off x="-1" y="0"/>
            <a:ext cx="12047621" cy="6720314"/>
          </a:xfrm>
          <a:prstGeom prst="rect">
            <a:avLst/>
          </a:prstGeom>
        </p:spPr>
      </p:pic>
    </p:spTree>
    <p:extLst>
      <p:ext uri="{BB962C8B-B14F-4D97-AF65-F5344CB8AC3E}">
        <p14:creationId xmlns:p14="http://schemas.microsoft.com/office/powerpoint/2010/main" val="981832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8AA2-086B-FA23-0D02-02EF118373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DE50BD-252D-EF22-E132-42CCD72F32D4}"/>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4D831288-469C-5C58-FE3D-EE288A530116}"/>
              </a:ext>
            </a:extLst>
          </p:cNvPr>
          <p:cNvPicPr>
            <a:picLocks noChangeAspect="1"/>
          </p:cNvPicPr>
          <p:nvPr/>
        </p:nvPicPr>
        <p:blipFill>
          <a:blip r:embed="rId2"/>
          <a:stretch>
            <a:fillRect/>
          </a:stretch>
        </p:blipFill>
        <p:spPr>
          <a:xfrm>
            <a:off x="0" y="0"/>
            <a:ext cx="12294454" cy="6858000"/>
          </a:xfrm>
          <a:prstGeom prst="rect">
            <a:avLst/>
          </a:prstGeom>
        </p:spPr>
      </p:pic>
    </p:spTree>
    <p:extLst>
      <p:ext uri="{BB962C8B-B14F-4D97-AF65-F5344CB8AC3E}">
        <p14:creationId xmlns:p14="http://schemas.microsoft.com/office/powerpoint/2010/main" val="1997228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6111" y="452718"/>
            <a:ext cx="10567321" cy="1400530"/>
          </a:xfrm>
        </p:spPr>
        <p:txBody>
          <a:bodyPr/>
          <a:lstStyle/>
          <a:p>
            <a:r>
              <a:rPr lang="en-US" dirty="0"/>
              <a:t>Findings </a:t>
            </a:r>
          </a:p>
        </p:txBody>
      </p:sp>
      <p:sp>
        <p:nvSpPr>
          <p:cNvPr id="3" name="Content Placeholder 2">
            <a:extLst>
              <a:ext uri="{FF2B5EF4-FFF2-40B4-BE49-F238E27FC236}">
                <a16:creationId xmlns:a16="http://schemas.microsoft.com/office/drawing/2014/main" id="{D91AA9E0-8E6D-8228-9002-0EC3146E0BE2}"/>
              </a:ext>
            </a:extLst>
          </p:cNvPr>
          <p:cNvSpPr>
            <a:spLocks noGrp="1"/>
          </p:cNvSpPr>
          <p:nvPr>
            <p:ph idx="1"/>
          </p:nvPr>
        </p:nvSpPr>
        <p:spPr>
          <a:xfrm>
            <a:off x="204181" y="1423526"/>
            <a:ext cx="2693398" cy="2483456"/>
          </a:xfrm>
        </p:spPr>
        <p:txBody>
          <a:bodyPr>
            <a:normAutofit/>
          </a:bodyPr>
          <a:lstStyle/>
          <a:p>
            <a:pPr algn="l">
              <a:buFont typeface="Arial" panose="020B0604020202020204" pitchFamily="34" charset="0"/>
              <a:buChar char="•"/>
            </a:pPr>
            <a:r>
              <a:rPr lang="en-US" b="1" i="0" dirty="0">
                <a:effectLst/>
                <a:latin typeface="+mn-lt"/>
              </a:rPr>
              <a:t>CAC</a:t>
            </a:r>
            <a:r>
              <a:rPr lang="en-US" b="0" i="0" dirty="0">
                <a:effectLst/>
                <a:latin typeface="+mn-lt"/>
              </a:rPr>
              <a:t>: Primarily used to resolve clinical uncertainly in men </a:t>
            </a:r>
            <a:r>
              <a:rPr lang="en-US" b="0" i="0" u="sng" dirty="0">
                <a:effectLst/>
                <a:latin typeface="+mn-lt"/>
              </a:rPr>
              <a:t>&gt;</a:t>
            </a:r>
            <a:r>
              <a:rPr lang="en-US" b="0" i="0" dirty="0">
                <a:effectLst/>
                <a:latin typeface="+mn-lt"/>
              </a:rPr>
              <a:t> 40 and women  </a:t>
            </a:r>
            <a:r>
              <a:rPr lang="en-US" b="0" i="0" u="sng" dirty="0">
                <a:effectLst/>
                <a:latin typeface="+mn-lt"/>
              </a:rPr>
              <a:t>&gt;</a:t>
            </a:r>
            <a:r>
              <a:rPr lang="en-US" b="0" i="0" dirty="0">
                <a:effectLst/>
                <a:latin typeface="+mn-lt"/>
              </a:rPr>
              <a:t> 45</a:t>
            </a:r>
          </a:p>
          <a:p>
            <a:pPr marL="0" indent="0">
              <a:buNone/>
            </a:pPr>
            <a:endParaRPr lang="en-US" dirty="0"/>
          </a:p>
        </p:txBody>
      </p:sp>
      <p:pic>
        <p:nvPicPr>
          <p:cNvPr id="6" name="Picture 5">
            <a:extLst>
              <a:ext uri="{FF2B5EF4-FFF2-40B4-BE49-F238E27FC236}">
                <a16:creationId xmlns:a16="http://schemas.microsoft.com/office/drawing/2014/main" id="{462575B2-51BE-5C1A-8F94-7B4B61E50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373" y="1423526"/>
            <a:ext cx="8850515" cy="5398813"/>
          </a:xfrm>
          <a:prstGeom prst="rect">
            <a:avLst/>
          </a:prstGeom>
        </p:spPr>
      </p:pic>
    </p:spTree>
    <p:extLst>
      <p:ext uri="{BB962C8B-B14F-4D97-AF65-F5344CB8AC3E}">
        <p14:creationId xmlns:p14="http://schemas.microsoft.com/office/powerpoint/2010/main" val="1829909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F05F7-A4A0-E7B4-CB28-2A7C993A7EA4}"/>
              </a:ext>
            </a:extLst>
          </p:cNvPr>
          <p:cNvSpPr>
            <a:spLocks noGrp="1"/>
          </p:cNvSpPr>
          <p:nvPr>
            <p:ph type="title"/>
          </p:nvPr>
        </p:nvSpPr>
        <p:spPr>
          <a:xfrm>
            <a:off x="648931" y="629266"/>
            <a:ext cx="5312482" cy="1622321"/>
          </a:xfrm>
        </p:spPr>
        <p:txBody>
          <a:bodyPr>
            <a:normAutofit/>
          </a:bodyPr>
          <a:lstStyle/>
          <a:p>
            <a:r>
              <a:rPr lang="en-US" dirty="0">
                <a:solidFill>
                  <a:srgbClr val="EBEBEB"/>
                </a:solidFill>
              </a:rPr>
              <a:t>Treatment Goals </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4" name="Picture 2">
            <a:extLst>
              <a:ext uri="{FF2B5EF4-FFF2-40B4-BE49-F238E27FC236}">
                <a16:creationId xmlns:a16="http://schemas.microsoft.com/office/drawing/2014/main" id="{CEA66A6D-703F-1D40-E17E-85E47D2976D5}"/>
              </a:ext>
            </a:extLst>
          </p:cNvPr>
          <p:cNvPicPr>
            <a:picLocks noChangeAspect="1"/>
          </p:cNvPicPr>
          <p:nvPr/>
        </p:nvPicPr>
        <p:blipFill>
          <a:blip r:embed="rId3"/>
          <a:stretch>
            <a:fillRect/>
          </a:stretch>
        </p:blipFill>
        <p:spPr>
          <a:xfrm>
            <a:off x="1224355" y="1440426"/>
            <a:ext cx="8798304" cy="4905052"/>
          </a:xfrm>
          <a:prstGeom prst="rect">
            <a:avLst/>
          </a:prstGeom>
          <a:effectLst/>
        </p:spPr>
      </p:pic>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14067842"/>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6E87-E2B8-8BF8-BFAC-8B1C9168FF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54EEB1-3530-8D2F-8E70-5798B23F10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FBDCA9-A740-97D1-9D87-3C51D190C185}"/>
              </a:ext>
            </a:extLst>
          </p:cNvPr>
          <p:cNvPicPr>
            <a:picLocks noChangeAspect="1"/>
          </p:cNvPicPr>
          <p:nvPr/>
        </p:nvPicPr>
        <p:blipFill>
          <a:blip r:embed="rId2"/>
          <a:stretch>
            <a:fillRect/>
          </a:stretch>
        </p:blipFill>
        <p:spPr>
          <a:xfrm>
            <a:off x="0" y="160420"/>
            <a:ext cx="12192000" cy="6800850"/>
          </a:xfrm>
          <a:prstGeom prst="rect">
            <a:avLst/>
          </a:prstGeom>
        </p:spPr>
      </p:pic>
    </p:spTree>
    <p:extLst>
      <p:ext uri="{BB962C8B-B14F-4D97-AF65-F5344CB8AC3E}">
        <p14:creationId xmlns:p14="http://schemas.microsoft.com/office/powerpoint/2010/main" val="4231237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EAA4AD-AF5E-8F2B-E168-066D377FB64D}"/>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80F15D85-7E7A-DB9B-A1BA-5F08ED5F9F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139619416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DCBF-3C6E-D93F-5657-98C234086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896AF-60D0-7F55-03A0-928A376F0980}"/>
              </a:ext>
            </a:extLst>
          </p:cNvPr>
          <p:cNvSpPr>
            <a:spLocks noGrp="1"/>
          </p:cNvSpPr>
          <p:nvPr>
            <p:ph type="title"/>
          </p:nvPr>
        </p:nvSpPr>
        <p:spPr/>
        <p:txBody>
          <a:bodyPr/>
          <a:lstStyle/>
          <a:p>
            <a:r>
              <a:rPr lang="en-US" dirty="0"/>
              <a:t>Scroll, Like, Repeat:</a:t>
            </a:r>
            <a:br>
              <a:rPr lang="en-US" dirty="0"/>
            </a:br>
            <a:r>
              <a:rPr lang="en-US" dirty="0"/>
              <a:t>The Impacts of Social Media</a:t>
            </a:r>
          </a:p>
        </p:txBody>
      </p:sp>
      <p:graphicFrame>
        <p:nvGraphicFramePr>
          <p:cNvPr id="4" name="Table 3">
            <a:extLst>
              <a:ext uri="{FF2B5EF4-FFF2-40B4-BE49-F238E27FC236}">
                <a16:creationId xmlns:a16="http://schemas.microsoft.com/office/drawing/2014/main" id="{B20D052B-E5CA-FE6E-927A-20A8C11E9DB9}"/>
              </a:ext>
            </a:extLst>
          </p:cNvPr>
          <p:cNvGraphicFramePr>
            <a:graphicFrameLocks noGrp="1"/>
          </p:cNvGraphicFramePr>
          <p:nvPr>
            <p:extLst>
              <p:ext uri="{D42A27DB-BD31-4B8C-83A1-F6EECF244321}">
                <p14:modId xmlns:p14="http://schemas.microsoft.com/office/powerpoint/2010/main" val="3315040380"/>
              </p:ext>
            </p:extLst>
          </p:nvPr>
        </p:nvGraphicFramePr>
        <p:xfrm>
          <a:off x="676402" y="1853248"/>
          <a:ext cx="10024533" cy="210312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Social Media Is Harming Young People at a Scale Large Enough to Cause Changes at the Population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Jonathan Haidt and Zachary Rausch</a:t>
                      </a:r>
                    </a:p>
                    <a:p>
                      <a:r>
                        <a:rPr lang="en-US" dirty="0">
                          <a:hlinkClick r:id="rId2"/>
                        </a:rPr>
                        <a:t>https://www.worldhappiness.report/ed/2026/social-media-is-harming-adolescents-at-a-scale-large-enough-to-cause-changes-at-the-population-level/</a:t>
                      </a:r>
                      <a:endParaRPr lang="en-US" dirty="0"/>
                    </a:p>
                    <a:p>
                      <a:r>
                        <a:rPr lang="en-US" sz="1800" b="1" i="0" kern="1200" dirty="0">
                          <a:solidFill>
                            <a:schemeClr val="tx1"/>
                          </a:solidFill>
                          <a:effectLst/>
                          <a:latin typeface="+mn-lt"/>
                          <a:ea typeface="+mn-ea"/>
                          <a:cs typeface="+mn-cs"/>
                        </a:rPr>
                        <a:t>DOI: </a:t>
                      </a:r>
                      <a:r>
                        <a:rPr lang="en-US" sz="1800" b="0" i="0" kern="1200" dirty="0">
                          <a:solidFill>
                            <a:schemeClr val="tx1"/>
                          </a:solidFill>
                          <a:effectLst/>
                          <a:latin typeface="+mn-lt"/>
                          <a:ea typeface="+mn-ea"/>
                          <a:cs typeface="+mn-cs"/>
                          <a:hlinkClick r:id="rId3"/>
                        </a:rPr>
                        <a:t>https://doi.org/10.18724/WHR-G490-BG86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bl>
          </a:graphicData>
        </a:graphic>
      </p:graphicFrame>
    </p:spTree>
    <p:extLst>
      <p:ext uri="{BB962C8B-B14F-4D97-AF65-F5344CB8AC3E}">
        <p14:creationId xmlns:p14="http://schemas.microsoft.com/office/powerpoint/2010/main" val="90221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E67E-10D1-B55F-C659-813C08F807E9}"/>
              </a:ext>
            </a:extLst>
          </p:cNvPr>
          <p:cNvSpPr>
            <a:spLocks noGrp="1"/>
          </p:cNvSpPr>
          <p:nvPr>
            <p:ph type="title"/>
          </p:nvPr>
        </p:nvSpPr>
        <p:spPr/>
        <p:txBody>
          <a:bodyPr/>
          <a:lstStyle/>
          <a:p>
            <a:r>
              <a:rPr lang="en-US" dirty="0"/>
              <a:t>BP-lowering Efficacy of Antihypertensives and Combos</a:t>
            </a:r>
          </a:p>
        </p:txBody>
      </p:sp>
      <p:graphicFrame>
        <p:nvGraphicFramePr>
          <p:cNvPr id="4" name="Table 3">
            <a:extLst>
              <a:ext uri="{FF2B5EF4-FFF2-40B4-BE49-F238E27FC236}">
                <a16:creationId xmlns:a16="http://schemas.microsoft.com/office/drawing/2014/main" id="{869FEBA9-2758-A210-2ED9-A789135DF21F}"/>
              </a:ext>
            </a:extLst>
          </p:cNvPr>
          <p:cNvGraphicFramePr>
            <a:graphicFrameLocks noGrp="1"/>
          </p:cNvGraphicFramePr>
          <p:nvPr>
            <p:extLst>
              <p:ext uri="{D42A27DB-BD31-4B8C-83A1-F6EECF244321}">
                <p14:modId xmlns:p14="http://schemas.microsoft.com/office/powerpoint/2010/main" val="2845856329"/>
              </p:ext>
            </p:extLst>
          </p:nvPr>
        </p:nvGraphicFramePr>
        <p:xfrm>
          <a:off x="646111" y="2109195"/>
          <a:ext cx="10024533" cy="311404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Blood pressure-lowering efficacy of antihypertensive drugs and their combinations: a systematic review and meta-analysis of randomized, double-blind, placebo-controlled trials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Nelson Wang et al, Lancet 2025; 406: 915–25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We aimed to quantify the blood pressure-lowering efficacy of antihypertensive drugs and their combinations from the five major drug classes.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Systematic review and meta-analysis of randomized, double-blind, placebo-controlled trials</a:t>
                      </a:r>
                    </a:p>
                    <a:p>
                      <a:r>
                        <a:rPr lang="en-US" dirty="0"/>
                        <a:t>involving adult participants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796836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E254-9F8C-DBCB-CB7E-6B3424BBE7A1}"/>
              </a:ext>
            </a:extLst>
          </p:cNvPr>
          <p:cNvSpPr>
            <a:spLocks noGrp="1"/>
          </p:cNvSpPr>
          <p:nvPr>
            <p:ph type="title"/>
          </p:nvPr>
        </p:nvSpPr>
        <p:spPr/>
        <p:txBody>
          <a:bodyPr/>
          <a:lstStyle/>
          <a:p>
            <a:r>
              <a:rPr lang="en-US" dirty="0"/>
              <a:t>Purpose &amp; Background </a:t>
            </a:r>
          </a:p>
        </p:txBody>
      </p:sp>
      <p:sp>
        <p:nvSpPr>
          <p:cNvPr id="3" name="Content Placeholder 2">
            <a:extLst>
              <a:ext uri="{FF2B5EF4-FFF2-40B4-BE49-F238E27FC236}">
                <a16:creationId xmlns:a16="http://schemas.microsoft.com/office/drawing/2014/main" id="{6DABC699-A01B-3ED1-9466-75C4EAC9797E}"/>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The Global Context</a:t>
            </a:r>
            <a:r>
              <a:rPr lang="en-US" b="0" i="0" dirty="0">
                <a:effectLst/>
                <a:latin typeface="+mn-lt"/>
              </a:rPr>
              <a:t>: Since the early 2010s, adolescent well-being has declined across most Western nations.</a:t>
            </a:r>
          </a:p>
          <a:p>
            <a:pPr algn="l">
              <a:buFont typeface="Arial" panose="020B0604020202020204" pitchFamily="34" charset="0"/>
              <a:buChar char="•"/>
            </a:pPr>
            <a:r>
              <a:rPr lang="en-US" b="1" i="0" dirty="0">
                <a:effectLst/>
                <a:latin typeface="+mn-lt"/>
              </a:rPr>
              <a:t>Two Core Questions</a:t>
            </a:r>
            <a:r>
              <a:rPr lang="en-US" b="0" i="0" dirty="0">
                <a:effectLst/>
                <a:latin typeface="+mn-lt"/>
              </a:rPr>
              <a:t>:</a:t>
            </a:r>
          </a:p>
          <a:p>
            <a:pPr marL="742950" lvl="1" indent="-285750" algn="l">
              <a:buFont typeface="Arial" panose="020B0604020202020204" pitchFamily="34" charset="0"/>
              <a:buChar char="•"/>
            </a:pPr>
            <a:r>
              <a:rPr lang="en-US" b="1" i="0" dirty="0">
                <a:effectLst/>
                <a:latin typeface="+mn-lt"/>
              </a:rPr>
              <a:t>The Product Safety Question</a:t>
            </a:r>
            <a:r>
              <a:rPr lang="en-US" b="0" i="0" dirty="0">
                <a:effectLst/>
                <a:latin typeface="+mn-lt"/>
              </a:rPr>
              <a:t>:</a:t>
            </a:r>
            <a:br>
              <a:rPr lang="en-US" b="0" i="0" dirty="0">
                <a:effectLst/>
                <a:latin typeface="+mn-lt"/>
              </a:rPr>
            </a:br>
            <a:r>
              <a:rPr lang="en-US" b="0" i="0" dirty="0">
                <a:effectLst/>
                <a:latin typeface="+mn-lt"/>
              </a:rPr>
              <a:t>Is ordinary social media use safe for individual adolescents?</a:t>
            </a:r>
          </a:p>
          <a:p>
            <a:pPr marL="742950" lvl="1" indent="-285750" algn="l">
              <a:buFont typeface="Arial" panose="020B0604020202020204" pitchFamily="34" charset="0"/>
              <a:buChar char="•"/>
            </a:pPr>
            <a:r>
              <a:rPr lang="en-US" b="1" i="0" dirty="0">
                <a:effectLst/>
                <a:latin typeface="+mn-lt"/>
              </a:rPr>
              <a:t>The Historical Trends Question</a:t>
            </a:r>
            <a:r>
              <a:rPr lang="en-US" b="0" i="0" dirty="0">
                <a:effectLst/>
                <a:latin typeface="+mn-lt"/>
              </a:rPr>
              <a:t>:</a:t>
            </a:r>
            <a:br>
              <a:rPr lang="en-US" b="0" i="0" dirty="0">
                <a:effectLst/>
                <a:latin typeface="+mn-lt"/>
              </a:rPr>
            </a:br>
            <a:r>
              <a:rPr lang="en-US" b="0" i="0" dirty="0">
                <a:effectLst/>
                <a:latin typeface="+mn-lt"/>
              </a:rPr>
              <a:t>Did the rapid adoption of social media cause the population-level rise in mental illness?</a:t>
            </a:r>
          </a:p>
          <a:p>
            <a:pPr algn="l">
              <a:buFont typeface="Arial" panose="020B0604020202020204" pitchFamily="34" charset="0"/>
              <a:buChar char="•"/>
            </a:pPr>
            <a:r>
              <a:rPr lang="en-US" b="1" i="0" dirty="0">
                <a:effectLst/>
                <a:latin typeface="+mn-lt"/>
              </a:rPr>
              <a:t>A "Sensitive Period"</a:t>
            </a:r>
            <a:r>
              <a:rPr lang="en-US" b="0" i="0" dirty="0">
                <a:effectLst/>
                <a:latin typeface="+mn-lt"/>
              </a:rPr>
              <a:t>: Puberty (ages 10–19) is a period of high </a:t>
            </a:r>
            <a:r>
              <a:rPr lang="en-US" b="1" i="0" dirty="0">
                <a:effectLst/>
                <a:latin typeface="+mn-lt"/>
              </a:rPr>
              <a:t>brain plasticity</a:t>
            </a:r>
            <a:r>
              <a:rPr lang="en-US" b="0" i="0" dirty="0">
                <a:effectLst/>
                <a:latin typeface="+mn-lt"/>
              </a:rPr>
              <a:t> where environmental factors like heavy digital use can alter neuronal growth and myelination.</a:t>
            </a:r>
          </a:p>
          <a:p>
            <a:pPr marL="0" indent="0">
              <a:buNone/>
            </a:pPr>
            <a:endParaRPr lang="en-US" dirty="0"/>
          </a:p>
        </p:txBody>
      </p:sp>
    </p:spTree>
    <p:extLst>
      <p:ext uri="{BB962C8B-B14F-4D97-AF65-F5344CB8AC3E}">
        <p14:creationId xmlns:p14="http://schemas.microsoft.com/office/powerpoint/2010/main" val="2941975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Framework</a:t>
            </a:r>
            <a:r>
              <a:rPr lang="en-US" b="0" i="0" dirty="0">
                <a:effectLst/>
                <a:latin typeface="+mn-lt"/>
              </a:rPr>
              <a:t>: A systematic review of </a:t>
            </a:r>
            <a:r>
              <a:rPr lang="en-US" b="1" i="0" dirty="0">
                <a:effectLst/>
                <a:latin typeface="+mn-lt"/>
              </a:rPr>
              <a:t>seven independent lines of evidence</a:t>
            </a:r>
            <a:r>
              <a:rPr lang="en-US" b="0" i="0" dirty="0">
                <a:effectLst/>
                <a:latin typeface="+mn-lt"/>
              </a:rPr>
              <a:t>.</a:t>
            </a:r>
          </a:p>
          <a:p>
            <a:pPr algn="l">
              <a:buFont typeface="Arial" panose="020B0604020202020204" pitchFamily="34" charset="0"/>
              <a:buChar char="•"/>
            </a:pPr>
            <a:r>
              <a:rPr lang="en-US" b="1" i="0" dirty="0">
                <a:effectLst/>
                <a:latin typeface="+mn-lt"/>
              </a:rPr>
              <a:t>Standard of Proof</a:t>
            </a:r>
            <a:r>
              <a:rPr lang="en-US" b="0" i="0" dirty="0">
                <a:effectLst/>
                <a:latin typeface="+mn-lt"/>
              </a:rPr>
              <a:t>: The authors utilize a </a:t>
            </a:r>
            <a:r>
              <a:rPr lang="en-US" b="1" i="0" dirty="0">
                <a:effectLst/>
                <a:latin typeface="+mn-lt"/>
              </a:rPr>
              <a:t>"preponderance of the evidence"</a:t>
            </a:r>
            <a:r>
              <a:rPr lang="en-US" b="0" i="0" dirty="0">
                <a:effectLst/>
                <a:latin typeface="+mn-lt"/>
              </a:rPr>
              <a:t> standard (common in civil trials), arguing that the cost of incorrectly concluding social media is safe is "catastrophically high".</a:t>
            </a:r>
          </a:p>
          <a:p>
            <a:pPr algn="l">
              <a:buFont typeface="Arial" panose="020B0604020202020204" pitchFamily="34" charset="0"/>
              <a:buChar char="•"/>
            </a:pPr>
            <a:r>
              <a:rPr lang="en-US" b="1" i="0" dirty="0">
                <a:effectLst/>
                <a:latin typeface="+mn-lt"/>
              </a:rPr>
              <a:t>The Evidence Lines</a:t>
            </a:r>
            <a:r>
              <a:rPr lang="en-US" b="0" i="0" dirty="0">
                <a:effectLst/>
                <a:latin typeface="+mn-lt"/>
              </a:rPr>
              <a:t>:</a:t>
            </a:r>
          </a:p>
          <a:p>
            <a:pPr marL="742950" lvl="1" indent="-285750" algn="l">
              <a:buFont typeface="Arial" panose="020B0604020202020204" pitchFamily="34" charset="0"/>
              <a:buChar char="•"/>
            </a:pPr>
            <a:r>
              <a:rPr lang="en-US" b="1" i="0" dirty="0">
                <a:effectLst/>
                <a:latin typeface="+mn-lt"/>
              </a:rPr>
              <a:t>Testimony</a:t>
            </a:r>
            <a:r>
              <a:rPr lang="en-US" b="0" i="0" dirty="0">
                <a:effectLst/>
                <a:latin typeface="+mn-lt"/>
              </a:rPr>
              <a:t>: Surveys of youth, parents/teachers/clinicians, and internal corporate documents</a:t>
            </a:r>
          </a:p>
          <a:p>
            <a:pPr marL="742950" lvl="1" indent="-285750" algn="l">
              <a:buFont typeface="Arial" panose="020B0604020202020204" pitchFamily="34" charset="0"/>
              <a:buChar char="•"/>
            </a:pPr>
            <a:r>
              <a:rPr lang="en-US" b="1" i="0" dirty="0">
                <a:effectLst/>
                <a:latin typeface="+mn-lt"/>
              </a:rPr>
              <a:t>Academic Research</a:t>
            </a:r>
            <a:r>
              <a:rPr lang="en-US" b="0" i="0" dirty="0">
                <a:effectLst/>
                <a:latin typeface="+mn-lt"/>
              </a:rPr>
              <a:t>: Cross-sectional, longitudinal, randomized controlled trials (RCTs), and natural experiments</a:t>
            </a:r>
          </a:p>
          <a:p>
            <a:pPr marL="0" indent="0">
              <a:buNone/>
            </a:pPr>
            <a:endParaRPr lang="en-US" dirty="0"/>
          </a:p>
        </p:txBody>
      </p:sp>
    </p:spTree>
    <p:extLst>
      <p:ext uri="{BB962C8B-B14F-4D97-AF65-F5344CB8AC3E}">
        <p14:creationId xmlns:p14="http://schemas.microsoft.com/office/powerpoint/2010/main" val="980420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p:txBody>
          <a:bodyPr/>
          <a:lstStyle/>
          <a:p>
            <a:r>
              <a:rPr lang="en-US" dirty="0"/>
              <a:t>Findings </a:t>
            </a:r>
          </a:p>
        </p:txBody>
      </p:sp>
      <p:sp>
        <p:nvSpPr>
          <p:cNvPr id="3" name="Content Placeholder 2">
            <a:extLst>
              <a:ext uri="{FF2B5EF4-FFF2-40B4-BE49-F238E27FC236}">
                <a16:creationId xmlns:a16="http://schemas.microsoft.com/office/drawing/2014/main" id="{60113619-7B74-AAF4-7430-FC67A0AB32A3}"/>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Gen Z Regret</a:t>
            </a:r>
            <a:r>
              <a:rPr lang="en-US" b="0" i="0" dirty="0">
                <a:effectLst/>
                <a:latin typeface="+mn-lt"/>
              </a:rPr>
              <a:t>: 34% to 50% of young adults wish platforms like Instagram, TikTok, and X had never been invented.</a:t>
            </a:r>
          </a:p>
          <a:p>
            <a:pPr algn="l">
              <a:buFont typeface="Arial" panose="020B0604020202020204" pitchFamily="34" charset="0"/>
              <a:buChar char="•"/>
            </a:pPr>
            <a:r>
              <a:rPr lang="en-US" b="1" i="0" dirty="0">
                <a:effectLst/>
                <a:latin typeface="+mn-lt"/>
              </a:rPr>
              <a:t>Internal Corporate Admissions</a:t>
            </a:r>
            <a:r>
              <a:rPr lang="en-US" b="0" i="0" dirty="0">
                <a:effectLst/>
                <a:latin typeface="+mn-lt"/>
              </a:rPr>
              <a:t>:</a:t>
            </a:r>
          </a:p>
          <a:p>
            <a:pPr marL="742950" lvl="1" indent="-285750" algn="l">
              <a:buFont typeface="Arial" panose="020B0604020202020204" pitchFamily="34" charset="0"/>
              <a:buChar char="•"/>
            </a:pPr>
            <a:r>
              <a:rPr lang="en-US" b="1" i="0" dirty="0">
                <a:effectLst/>
                <a:latin typeface="+mn-lt"/>
              </a:rPr>
              <a:t>Meta</a:t>
            </a:r>
            <a:r>
              <a:rPr lang="en-US" b="0" i="0" dirty="0">
                <a:effectLst/>
                <a:latin typeface="+mn-lt"/>
              </a:rPr>
              <a:t>: One in three teen girls reported Instagram made their body image issues worse.</a:t>
            </a:r>
          </a:p>
          <a:p>
            <a:pPr marL="742950" lvl="1" indent="-285750" algn="l">
              <a:buFont typeface="Arial" panose="020B0604020202020204" pitchFamily="34" charset="0"/>
              <a:buChar char="•"/>
            </a:pPr>
            <a:r>
              <a:rPr lang="en-US" b="1" i="0" dirty="0">
                <a:effectLst/>
                <a:latin typeface="+mn-lt"/>
              </a:rPr>
              <a:t>TikTok</a:t>
            </a:r>
            <a:r>
              <a:rPr lang="en-US" b="0" i="0" dirty="0">
                <a:effectLst/>
                <a:latin typeface="+mn-lt"/>
              </a:rPr>
              <a:t>: Internal memos acknowledge that the product has "baked into it compulsive use" and "interferes with essential personal responsibilities" like sleep and eating.</a:t>
            </a:r>
          </a:p>
          <a:p>
            <a:pPr marL="742950" lvl="1" indent="-285750" algn="l">
              <a:buFont typeface="Arial" panose="020B0604020202020204" pitchFamily="34" charset="0"/>
              <a:buChar char="•"/>
            </a:pPr>
            <a:r>
              <a:rPr lang="en-US" b="1" i="0" dirty="0">
                <a:effectLst/>
                <a:latin typeface="+mn-lt"/>
              </a:rPr>
              <a:t>Snapchat</a:t>
            </a:r>
            <a:r>
              <a:rPr lang="en-US" b="0" i="0" dirty="0">
                <a:effectLst/>
                <a:latin typeface="+mn-lt"/>
              </a:rPr>
              <a:t>: Receives approximately 10,000 reports of </a:t>
            </a:r>
            <a:r>
              <a:rPr lang="en-US" b="1" i="0" dirty="0">
                <a:effectLst/>
                <a:latin typeface="+mn-lt"/>
              </a:rPr>
              <a:t>sextortion</a:t>
            </a:r>
            <a:r>
              <a:rPr lang="en-US" b="0" i="0" dirty="0">
                <a:effectLst/>
                <a:latin typeface="+mn-lt"/>
              </a:rPr>
              <a:t> monthly.</a:t>
            </a:r>
          </a:p>
          <a:p>
            <a:pPr algn="l">
              <a:buFont typeface="Arial" panose="020B0604020202020204" pitchFamily="34" charset="0"/>
              <a:buChar char="•"/>
            </a:pPr>
            <a:r>
              <a:rPr lang="en-US" b="1" i="0" dirty="0">
                <a:effectLst/>
                <a:latin typeface="+mn-lt"/>
              </a:rPr>
              <a:t>Clinician Observations</a:t>
            </a:r>
            <a:r>
              <a:rPr lang="en-US" b="0" i="0" dirty="0">
                <a:effectLst/>
                <a:latin typeface="+mn-lt"/>
              </a:rPr>
              <a:t>: 81% of clinicians surveyed by Meta reported that social media exacerbates anxiety in their patients.</a:t>
            </a:r>
          </a:p>
          <a:p>
            <a:endParaRPr lang="en-US" dirty="0"/>
          </a:p>
        </p:txBody>
      </p:sp>
    </p:spTree>
    <p:extLst>
      <p:ext uri="{BB962C8B-B14F-4D97-AF65-F5344CB8AC3E}">
        <p14:creationId xmlns:p14="http://schemas.microsoft.com/office/powerpoint/2010/main" val="2458578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0AB2-0D89-6286-4007-ACCFE98E1E1C}"/>
              </a:ext>
            </a:extLst>
          </p:cNvPr>
          <p:cNvSpPr>
            <a:spLocks noGrp="1"/>
          </p:cNvSpPr>
          <p:nvPr>
            <p:ph type="title"/>
          </p:nvPr>
        </p:nvSpPr>
        <p:spPr/>
        <p:txBody>
          <a:bodyPr/>
          <a:lstStyle/>
          <a:p>
            <a:r>
              <a:rPr lang="en-US" dirty="0"/>
              <a:t>What the Witnesses Say:  UK Parents</a:t>
            </a:r>
          </a:p>
        </p:txBody>
      </p:sp>
      <p:pic>
        <p:nvPicPr>
          <p:cNvPr id="5" name="Picture 4">
            <a:extLst>
              <a:ext uri="{FF2B5EF4-FFF2-40B4-BE49-F238E27FC236}">
                <a16:creationId xmlns:a16="http://schemas.microsoft.com/office/drawing/2014/main" id="{7BBCC16B-86C8-CA9D-978F-4F432F2E04FF}"/>
              </a:ext>
            </a:extLst>
          </p:cNvPr>
          <p:cNvPicPr>
            <a:picLocks noChangeAspect="1"/>
          </p:cNvPicPr>
          <p:nvPr/>
        </p:nvPicPr>
        <p:blipFill>
          <a:blip r:embed="rId2"/>
          <a:stretch>
            <a:fillRect/>
          </a:stretch>
        </p:blipFill>
        <p:spPr>
          <a:xfrm>
            <a:off x="3250194" y="1343537"/>
            <a:ext cx="7047617" cy="5340658"/>
          </a:xfrm>
          <a:prstGeom prst="rect">
            <a:avLst/>
          </a:prstGeom>
        </p:spPr>
      </p:pic>
    </p:spTree>
    <p:extLst>
      <p:ext uri="{BB962C8B-B14F-4D97-AF65-F5344CB8AC3E}">
        <p14:creationId xmlns:p14="http://schemas.microsoft.com/office/powerpoint/2010/main" val="3966176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74A6-9AC7-3D02-1986-A3F78639717A}"/>
              </a:ext>
            </a:extLst>
          </p:cNvPr>
          <p:cNvSpPr>
            <a:spLocks noGrp="1"/>
          </p:cNvSpPr>
          <p:nvPr>
            <p:ph type="title"/>
          </p:nvPr>
        </p:nvSpPr>
        <p:spPr/>
        <p:txBody>
          <a:bodyPr/>
          <a:lstStyle/>
          <a:p>
            <a:r>
              <a:rPr lang="en-US" dirty="0"/>
              <a:t>Academic and Clinical Data  </a:t>
            </a:r>
          </a:p>
        </p:txBody>
      </p:sp>
      <p:sp>
        <p:nvSpPr>
          <p:cNvPr id="3" name="Content Placeholder 2">
            <a:extLst>
              <a:ext uri="{FF2B5EF4-FFF2-40B4-BE49-F238E27FC236}">
                <a16:creationId xmlns:a16="http://schemas.microsoft.com/office/drawing/2014/main" id="{7BE0BC2C-CD69-A63C-D042-05EE20EB4F63}"/>
              </a:ext>
            </a:extLst>
          </p:cNvPr>
          <p:cNvSpPr>
            <a:spLocks noGrp="1"/>
          </p:cNvSpPr>
          <p:nvPr>
            <p:ph idx="1"/>
          </p:nvPr>
        </p:nvSpPr>
        <p:spPr/>
        <p:txBody>
          <a:bodyPr/>
          <a:lstStyle/>
          <a:p>
            <a:pPr algn="l">
              <a:buFont typeface="Arial" panose="020B0604020202020204" pitchFamily="34" charset="0"/>
              <a:buChar char="•"/>
            </a:pPr>
            <a:r>
              <a:rPr lang="en-US" b="1" i="0" dirty="0">
                <a:effectLst/>
                <a:latin typeface="+mn-lt"/>
              </a:rPr>
              <a:t>The "Dose-Response" Effect</a:t>
            </a:r>
            <a:r>
              <a:rPr lang="en-US" b="0" i="0" dirty="0">
                <a:effectLst/>
                <a:latin typeface="+mn-lt"/>
              </a:rPr>
              <a:t>: Adolescents spending </a:t>
            </a:r>
            <a:r>
              <a:rPr lang="en-US" b="1" i="0" dirty="0">
                <a:effectLst/>
                <a:latin typeface="+mn-lt"/>
              </a:rPr>
              <a:t>5+ hours per day</a:t>
            </a:r>
            <a:r>
              <a:rPr lang="en-US" b="0" i="0" dirty="0">
                <a:effectLst/>
                <a:latin typeface="+mn-lt"/>
              </a:rPr>
              <a:t> on social media (common among U.S. teens) are </a:t>
            </a:r>
            <a:r>
              <a:rPr lang="en-US" b="1" i="0" dirty="0">
                <a:effectLst/>
                <a:latin typeface="+mn-lt"/>
              </a:rPr>
              <a:t>twice as likely</a:t>
            </a:r>
            <a:r>
              <a:rPr lang="en-US" b="0" i="0" dirty="0">
                <a:effectLst/>
                <a:latin typeface="+mn-lt"/>
              </a:rPr>
              <a:t> to be depressed compared to light users.</a:t>
            </a:r>
          </a:p>
          <a:p>
            <a:pPr algn="l">
              <a:buFont typeface="Arial" panose="020B0604020202020204" pitchFamily="34" charset="0"/>
              <a:buChar char="•"/>
            </a:pPr>
            <a:r>
              <a:rPr lang="en-US" b="1" i="0" dirty="0">
                <a:effectLst/>
                <a:latin typeface="+mn-lt"/>
              </a:rPr>
              <a:t>RCT Evidence</a:t>
            </a:r>
            <a:r>
              <a:rPr lang="en-US" b="0" i="0" dirty="0">
                <a:effectLst/>
                <a:latin typeface="+mn-lt"/>
              </a:rPr>
              <a:t>: Reducing social media use for just one to three weeks leads to significant improvements in depression and anxiety (Effect size: Hedges’ g = 0.19 for depression).</a:t>
            </a:r>
          </a:p>
          <a:p>
            <a:pPr algn="l">
              <a:buFont typeface="Arial" panose="020B0604020202020204" pitchFamily="34" charset="0"/>
              <a:buChar char="•"/>
            </a:pPr>
            <a:r>
              <a:rPr lang="en-US" b="1" i="0" dirty="0">
                <a:effectLst/>
                <a:latin typeface="+mn-lt"/>
              </a:rPr>
              <a:t>Direct Population Harms (US estimates)</a:t>
            </a:r>
            <a:r>
              <a:rPr lang="en-US" b="0" i="0" dirty="0">
                <a:effectLst/>
                <a:latin typeface="+mn-lt"/>
              </a:rPr>
              <a:t>:</a:t>
            </a:r>
          </a:p>
          <a:p>
            <a:pPr marL="742950" lvl="1" indent="-285750" algn="l">
              <a:buFont typeface="Arial" panose="020B0604020202020204" pitchFamily="34" charset="0"/>
              <a:buChar char="•"/>
            </a:pPr>
            <a:r>
              <a:rPr lang="en-US" b="1" i="0" dirty="0">
                <a:effectLst/>
                <a:latin typeface="+mn-lt"/>
              </a:rPr>
              <a:t>Addiction</a:t>
            </a:r>
            <a:r>
              <a:rPr lang="en-US" b="0" i="0" dirty="0">
                <a:effectLst/>
                <a:latin typeface="+mn-lt"/>
              </a:rPr>
              <a:t>: ~4 million teens suffer from problematic use.</a:t>
            </a:r>
          </a:p>
          <a:p>
            <a:pPr marL="742950" lvl="1" indent="-285750" algn="l">
              <a:buFont typeface="Arial" panose="020B0604020202020204" pitchFamily="34" charset="0"/>
              <a:buChar char="•"/>
            </a:pPr>
            <a:r>
              <a:rPr lang="en-US" b="1" i="0" dirty="0">
                <a:effectLst/>
                <a:latin typeface="+mn-lt"/>
              </a:rPr>
              <a:t>Sleep</a:t>
            </a:r>
            <a:r>
              <a:rPr lang="en-US" b="0" i="0" dirty="0">
                <a:effectLst/>
                <a:latin typeface="+mn-lt"/>
              </a:rPr>
              <a:t>: 17.5 million teens report social media harms their sleep.</a:t>
            </a:r>
          </a:p>
          <a:p>
            <a:pPr marL="742950" lvl="1" indent="-285750" algn="l">
              <a:buFont typeface="Arial" panose="020B0604020202020204" pitchFamily="34" charset="0"/>
              <a:buChar char="•"/>
            </a:pPr>
            <a:r>
              <a:rPr lang="en-US" b="1" i="0" dirty="0">
                <a:effectLst/>
                <a:latin typeface="+mn-lt"/>
              </a:rPr>
              <a:t>Harassment</a:t>
            </a:r>
            <a:r>
              <a:rPr lang="en-US" b="0" i="0" dirty="0">
                <a:effectLst/>
                <a:latin typeface="+mn-lt"/>
              </a:rPr>
              <a:t>: Estimated 5.7 million teens receive unwanted sexual advances weekly on Instagram.</a:t>
            </a:r>
          </a:p>
          <a:p>
            <a:endParaRPr lang="en-US" dirty="0"/>
          </a:p>
        </p:txBody>
      </p:sp>
    </p:spTree>
    <p:extLst>
      <p:ext uri="{BB962C8B-B14F-4D97-AF65-F5344CB8AC3E}">
        <p14:creationId xmlns:p14="http://schemas.microsoft.com/office/powerpoint/2010/main" val="28168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Conclusions</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6FA774D-F14D-3EF2-09BE-AB7B98B1112C}"/>
              </a:ext>
            </a:extLst>
          </p:cNvPr>
          <p:cNvGraphicFramePr>
            <a:graphicFrameLocks noGrp="1"/>
          </p:cNvGraphicFramePr>
          <p:nvPr>
            <p:ph idx="1"/>
            <p:extLst>
              <p:ext uri="{D42A27DB-BD31-4B8C-83A1-F6EECF244321}">
                <p14:modId xmlns:p14="http://schemas.microsoft.com/office/powerpoint/2010/main" val="2883059498"/>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7956533"/>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A5C3-0D06-5D7C-0070-AE2EE1EF1866}"/>
              </a:ext>
            </a:extLst>
          </p:cNvPr>
          <p:cNvSpPr>
            <a:spLocks noGrp="1"/>
          </p:cNvSpPr>
          <p:nvPr>
            <p:ph type="title"/>
          </p:nvPr>
        </p:nvSpPr>
        <p:spPr/>
        <p:txBody>
          <a:bodyPr/>
          <a:lstStyle/>
          <a:p>
            <a:r>
              <a:rPr lang="en-US" dirty="0"/>
              <a:t>Recent Jury Trials</a:t>
            </a:r>
          </a:p>
        </p:txBody>
      </p:sp>
      <p:sp>
        <p:nvSpPr>
          <p:cNvPr id="3" name="Content Placeholder 2">
            <a:extLst>
              <a:ext uri="{FF2B5EF4-FFF2-40B4-BE49-F238E27FC236}">
                <a16:creationId xmlns:a16="http://schemas.microsoft.com/office/drawing/2014/main" id="{2D663A98-70A8-A807-381B-19465C5F6116}"/>
              </a:ext>
            </a:extLst>
          </p:cNvPr>
          <p:cNvSpPr>
            <a:spLocks noGrp="1"/>
          </p:cNvSpPr>
          <p:nvPr>
            <p:ph idx="1"/>
          </p:nvPr>
        </p:nvSpPr>
        <p:spPr/>
        <p:txBody>
          <a:bodyPr>
            <a:normAutofit/>
          </a:bodyPr>
          <a:lstStyle/>
          <a:p>
            <a:r>
              <a:rPr lang="en-US" dirty="0">
                <a:latin typeface="+mn-lt"/>
              </a:rPr>
              <a:t>New Mexico</a:t>
            </a:r>
          </a:p>
          <a:p>
            <a:pPr lvl="1"/>
            <a:r>
              <a:rPr lang="en-US" dirty="0">
                <a:latin typeface="+mn-lt"/>
              </a:rPr>
              <a:t>Jury found “Meta misled users about the safety of its platforms and enabled the sexual exploitation of young users.”</a:t>
            </a:r>
          </a:p>
          <a:p>
            <a:pPr lvl="1"/>
            <a:r>
              <a:rPr lang="en-US" dirty="0">
                <a:latin typeface="+mn-lt"/>
              </a:rPr>
              <a:t>“State investigators posed as underage users to lure online predators to document instances of solicitation. Instagram is a ‘breeding ground’ for sexual exploitation” – NY Times</a:t>
            </a:r>
          </a:p>
          <a:p>
            <a:r>
              <a:rPr lang="en-US" dirty="0">
                <a:latin typeface="+mn-lt"/>
              </a:rPr>
              <a:t>Social Media Addiction Case Against Meta and YouTube</a:t>
            </a:r>
          </a:p>
          <a:p>
            <a:pPr lvl="1"/>
            <a:r>
              <a:rPr lang="en-US" dirty="0">
                <a:latin typeface="+mn-lt"/>
              </a:rPr>
              <a:t>Jury found Meta and YouTube harmed a young user with </a:t>
            </a:r>
            <a:r>
              <a:rPr lang="en-US" u="sng" dirty="0">
                <a:latin typeface="+mn-lt"/>
              </a:rPr>
              <a:t>design features that were addictive and led to her mental distress</a:t>
            </a:r>
          </a:p>
          <a:p>
            <a:pPr lvl="2"/>
            <a:r>
              <a:rPr lang="en-US" dirty="0">
                <a:latin typeface="+mn-lt"/>
              </a:rPr>
              <a:t>Infinite scroll, autoplay, algorithmic recommendations</a:t>
            </a:r>
          </a:p>
          <a:p>
            <a:pPr lvl="2"/>
            <a:r>
              <a:rPr lang="en-US" dirty="0">
                <a:latin typeface="+mn-lt"/>
              </a:rPr>
              <a:t>Internal documents showed companies knew their products had negative effects on children.</a:t>
            </a:r>
          </a:p>
        </p:txBody>
      </p:sp>
    </p:spTree>
    <p:extLst>
      <p:ext uri="{BB962C8B-B14F-4D97-AF65-F5344CB8AC3E}">
        <p14:creationId xmlns:p14="http://schemas.microsoft.com/office/powerpoint/2010/main" val="1560507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0461-9014-DE64-627A-C2105D97F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B43C4-4A6B-95D2-6243-7370E0B49B4F}"/>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pic>
        <p:nvPicPr>
          <p:cNvPr id="7" name="Graphic 6" descr="Coffee">
            <a:extLst>
              <a:ext uri="{FF2B5EF4-FFF2-40B4-BE49-F238E27FC236}">
                <a16:creationId xmlns:a16="http://schemas.microsoft.com/office/drawing/2014/main" id="{1F62F313-D5AC-4C1A-3844-FC8F06EFD7B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40607142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419D-007C-E2BB-12C6-5819DBCF2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FDAF5-DD61-ED36-4A89-689B23491328}"/>
              </a:ext>
            </a:extLst>
          </p:cNvPr>
          <p:cNvSpPr>
            <a:spLocks noGrp="1"/>
          </p:cNvSpPr>
          <p:nvPr>
            <p:ph type="title"/>
          </p:nvPr>
        </p:nvSpPr>
        <p:spPr/>
        <p:txBody>
          <a:bodyPr/>
          <a:lstStyle/>
          <a:p>
            <a:r>
              <a:rPr lang="en-US" dirty="0"/>
              <a:t>Effects of Defunding USAID</a:t>
            </a:r>
          </a:p>
        </p:txBody>
      </p:sp>
      <p:graphicFrame>
        <p:nvGraphicFramePr>
          <p:cNvPr id="4" name="Table 3">
            <a:extLst>
              <a:ext uri="{FF2B5EF4-FFF2-40B4-BE49-F238E27FC236}">
                <a16:creationId xmlns:a16="http://schemas.microsoft.com/office/drawing/2014/main" id="{A9021C0B-2D24-0EAC-DF93-2916105A979B}"/>
              </a:ext>
            </a:extLst>
          </p:cNvPr>
          <p:cNvGraphicFramePr>
            <a:graphicFrameLocks noGrp="1"/>
          </p:cNvGraphicFramePr>
          <p:nvPr>
            <p:extLst>
              <p:ext uri="{D42A27DB-BD31-4B8C-83A1-F6EECF244321}">
                <p14:modId xmlns:p14="http://schemas.microsoft.com/office/powerpoint/2010/main" val="3768911546"/>
              </p:ext>
            </p:extLst>
          </p:nvPr>
        </p:nvGraphicFramePr>
        <p:xfrm>
          <a:off x="646111" y="2109195"/>
          <a:ext cx="10024533" cy="393192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Evaluating the impact of two decades of USAID</a:t>
                      </a:r>
                    </a:p>
                    <a:p>
                      <a:r>
                        <a:rPr lang="en-US" dirty="0"/>
                        <a:t>interventions and projecting the effects of defunding on</a:t>
                      </a:r>
                    </a:p>
                    <a:p>
                      <a:r>
                        <a:rPr lang="en-US" dirty="0"/>
                        <a:t>mortality up to 2030: a retrospective impact evaluation and</a:t>
                      </a:r>
                    </a:p>
                    <a:p>
                      <a:r>
                        <a:rPr lang="en-US" dirty="0"/>
                        <a:t>forecasting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Daniella Medeiros Cavalcanti et al.</a:t>
                      </a:r>
                    </a:p>
                    <a:p>
                      <a:r>
                        <a:rPr lang="en-US" dirty="0"/>
                        <a:t>Lancet 2025; 406: 283–94</a:t>
                      </a:r>
                    </a:p>
                    <a:p>
                      <a:r>
                        <a:rPr lang="en-US" dirty="0">
                          <a:hlinkClick r:id="rId2"/>
                        </a:rPr>
                        <a:t>https://doi.org/10.1016/S0140-6736(25)01186-9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The aim of this study is to comprehensively evaluate the effect of all USAID funding on adult and child mortality over the past two decades and forecast the future effect of its defunding.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 retrospective impact evaluation integrated with forecasting analysis using panel data from 133 countries and territories with USAID support ranging from none to very high.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4212908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40BC-E855-2668-79E1-4EC9A9F39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5AAF5-629D-E7C7-F1D2-D5CCA62E75B6}"/>
              </a:ext>
            </a:extLst>
          </p:cNvPr>
          <p:cNvSpPr>
            <a:spLocks noGrp="1"/>
          </p:cNvSpPr>
          <p:nvPr>
            <p:ph type="title"/>
          </p:nvPr>
        </p:nvSpPr>
        <p:spPr/>
        <p:txBody>
          <a:bodyPr/>
          <a:lstStyle/>
          <a:p>
            <a:r>
              <a:rPr lang="en-US" dirty="0"/>
              <a:t>Study Design</a:t>
            </a:r>
          </a:p>
        </p:txBody>
      </p:sp>
      <p:sp>
        <p:nvSpPr>
          <p:cNvPr id="3" name="Content Placeholder 2">
            <a:extLst>
              <a:ext uri="{FF2B5EF4-FFF2-40B4-BE49-F238E27FC236}">
                <a16:creationId xmlns:a16="http://schemas.microsoft.com/office/drawing/2014/main" id="{44D7F319-103D-E06B-19D3-6E15DBFD8001}"/>
              </a:ext>
            </a:extLst>
          </p:cNvPr>
          <p:cNvSpPr>
            <a:spLocks noGrp="1"/>
          </p:cNvSpPr>
          <p:nvPr>
            <p:ph idx="1"/>
          </p:nvPr>
        </p:nvSpPr>
        <p:spPr/>
        <p:txBody>
          <a:bodyPr/>
          <a:lstStyle/>
          <a:p>
            <a:r>
              <a:rPr lang="en-US" dirty="0"/>
              <a:t>We used fixed-effects multivariable Poisson models with robust SEs adjusted for demographic, socioeconomic, and health-care factors </a:t>
            </a:r>
            <a:r>
              <a:rPr lang="en-US" b="1" dirty="0"/>
              <a:t>to estimate the impact of USAID funding on all-age and all-cause mortality from 2001 to 2021</a:t>
            </a:r>
            <a:r>
              <a:rPr lang="en-US" dirty="0"/>
              <a:t>.</a:t>
            </a:r>
          </a:p>
          <a:p>
            <a:r>
              <a:rPr lang="en-US" dirty="0"/>
              <a:t>We evaluated its effects by age-specific, sex-specific, and cause-specific groups.</a:t>
            </a:r>
          </a:p>
          <a:p>
            <a:r>
              <a:rPr lang="en-US" dirty="0"/>
              <a:t>We did several sensitivity and triangulation analyses.</a:t>
            </a:r>
          </a:p>
          <a:p>
            <a:r>
              <a:rPr lang="en-US" dirty="0"/>
              <a:t>We integrated the retrospective evaluation with validated dynamic microsimulation models </a:t>
            </a:r>
            <a:r>
              <a:rPr lang="en-US" b="1" dirty="0"/>
              <a:t>to estimate effects up to 2030</a:t>
            </a:r>
            <a:r>
              <a:rPr lang="en-US" dirty="0"/>
              <a:t>.</a:t>
            </a:r>
          </a:p>
        </p:txBody>
      </p:sp>
    </p:spTree>
    <p:extLst>
      <p:ext uri="{BB962C8B-B14F-4D97-AF65-F5344CB8AC3E}">
        <p14:creationId xmlns:p14="http://schemas.microsoft.com/office/powerpoint/2010/main" val="31506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01A88-3741-C18D-9F8F-AD5363CA9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77DC8-857E-4D59-27A1-8D36A77E84B8}"/>
              </a:ext>
            </a:extLst>
          </p:cNvPr>
          <p:cNvSpPr>
            <a:spLocks noGrp="1"/>
          </p:cNvSpPr>
          <p:nvPr>
            <p:ph type="title"/>
          </p:nvPr>
        </p:nvSpPr>
        <p:spPr/>
        <p:txBody>
          <a:bodyPr/>
          <a:lstStyle/>
          <a:p>
            <a:r>
              <a:rPr lang="en-US" dirty="0"/>
              <a:t>Study Design</a:t>
            </a:r>
          </a:p>
        </p:txBody>
      </p:sp>
      <p:sp>
        <p:nvSpPr>
          <p:cNvPr id="3" name="Content Placeholder 2">
            <a:extLst>
              <a:ext uri="{FF2B5EF4-FFF2-40B4-BE49-F238E27FC236}">
                <a16:creationId xmlns:a16="http://schemas.microsoft.com/office/drawing/2014/main" id="{4BCDA0DE-C89C-6462-6B7D-302777A4062A}"/>
              </a:ext>
            </a:extLst>
          </p:cNvPr>
          <p:cNvSpPr>
            <a:spLocks noGrp="1"/>
          </p:cNvSpPr>
          <p:nvPr>
            <p:ph idx="1"/>
          </p:nvPr>
        </p:nvSpPr>
        <p:spPr>
          <a:xfrm>
            <a:off x="1103313" y="2052918"/>
            <a:ext cx="6413056" cy="4195481"/>
          </a:xfrm>
        </p:spPr>
        <p:txBody>
          <a:bodyPr>
            <a:normAutofit fontScale="92500" lnSpcReduction="10000"/>
          </a:bodyPr>
          <a:lstStyle/>
          <a:p>
            <a:r>
              <a:rPr lang="en-US" dirty="0"/>
              <a:t>A wide variety of RCTs.  104,176 patients.</a:t>
            </a:r>
          </a:p>
          <a:p>
            <a:r>
              <a:rPr lang="en-US" dirty="0"/>
              <a:t>Data Analysis</a:t>
            </a:r>
          </a:p>
          <a:p>
            <a:pPr lvl="1"/>
            <a:r>
              <a:rPr lang="en-US" dirty="0"/>
              <a:t>Reduction in clinic SBP with active treatment vs placebo.</a:t>
            </a:r>
          </a:p>
          <a:p>
            <a:pPr lvl="1"/>
            <a:r>
              <a:rPr lang="en-US" dirty="0"/>
              <a:t>Secondary outcome was DBP reduction.</a:t>
            </a:r>
          </a:p>
          <a:p>
            <a:r>
              <a:rPr lang="en-US" dirty="0"/>
              <a:t>Primary focus on ACEI, ARBs, beta-blockers, CCBs and thiazide or thiazide-like diuretics.</a:t>
            </a:r>
          </a:p>
          <a:p>
            <a:r>
              <a:rPr lang="en-US" dirty="0"/>
              <a:t>Supplemental analysis of mineralocorticoid receptor antagonists or other diuretics.</a:t>
            </a:r>
          </a:p>
          <a:p>
            <a:r>
              <a:rPr lang="en-US" dirty="0"/>
              <a:t>Standardized all treatment effects to baseline 154/100 mmHg using drug-class-specific fixed-effects meta-regression models with inverse variance weighting</a:t>
            </a:r>
          </a:p>
        </p:txBody>
      </p:sp>
      <p:pic>
        <p:nvPicPr>
          <p:cNvPr id="5" name="Picture 4">
            <a:extLst>
              <a:ext uri="{FF2B5EF4-FFF2-40B4-BE49-F238E27FC236}">
                <a16:creationId xmlns:a16="http://schemas.microsoft.com/office/drawing/2014/main" id="{3CB2783D-1124-252D-1EE1-392601EC15DA}"/>
              </a:ext>
            </a:extLst>
          </p:cNvPr>
          <p:cNvPicPr>
            <a:picLocks noChangeAspect="1"/>
          </p:cNvPicPr>
          <p:nvPr/>
        </p:nvPicPr>
        <p:blipFill>
          <a:blip r:embed="rId2"/>
          <a:stretch>
            <a:fillRect/>
          </a:stretch>
        </p:blipFill>
        <p:spPr>
          <a:xfrm>
            <a:off x="7631016" y="552048"/>
            <a:ext cx="3629532" cy="5753903"/>
          </a:xfrm>
          <a:prstGeom prst="rect">
            <a:avLst/>
          </a:prstGeom>
        </p:spPr>
      </p:pic>
    </p:spTree>
    <p:extLst>
      <p:ext uri="{BB962C8B-B14F-4D97-AF65-F5344CB8AC3E}">
        <p14:creationId xmlns:p14="http://schemas.microsoft.com/office/powerpoint/2010/main" val="131872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B1A620-B347-70C0-7DF4-18244C85A6EC}"/>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USAID Support</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88959DCD-5F8B-343B-A001-EF919EDEC86F}"/>
              </a:ext>
            </a:extLst>
          </p:cNvPr>
          <p:cNvGraphicFramePr>
            <a:graphicFrameLocks noGrp="1"/>
          </p:cNvGraphicFramePr>
          <p:nvPr>
            <p:ph idx="1"/>
            <p:extLst>
              <p:ext uri="{D42A27DB-BD31-4B8C-83A1-F6EECF244321}">
                <p14:modId xmlns:p14="http://schemas.microsoft.com/office/powerpoint/2010/main" val="3389862443"/>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470385"/>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52B2B-A836-8F01-F2FC-4E4DB4510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5EC7A-2DF2-D902-80C8-FCAD45AED568}"/>
              </a:ext>
            </a:extLst>
          </p:cNvPr>
          <p:cNvSpPr>
            <a:spLocks noGrp="1"/>
          </p:cNvSpPr>
          <p:nvPr>
            <p:ph type="title"/>
          </p:nvPr>
        </p:nvSpPr>
        <p:spPr>
          <a:xfrm>
            <a:off x="5794408" y="452718"/>
            <a:ext cx="4256426" cy="1400530"/>
          </a:xfrm>
        </p:spPr>
        <p:txBody>
          <a:bodyPr/>
          <a:lstStyle/>
          <a:p>
            <a:r>
              <a:rPr lang="en-US" dirty="0"/>
              <a:t>Study Results</a:t>
            </a:r>
          </a:p>
        </p:txBody>
      </p:sp>
      <p:pic>
        <p:nvPicPr>
          <p:cNvPr id="5" name="Picture 4">
            <a:extLst>
              <a:ext uri="{FF2B5EF4-FFF2-40B4-BE49-F238E27FC236}">
                <a16:creationId xmlns:a16="http://schemas.microsoft.com/office/drawing/2014/main" id="{FD3CED46-DEB7-D9DC-9EC2-B5C0B4C9D7B1}"/>
              </a:ext>
            </a:extLst>
          </p:cNvPr>
          <p:cNvPicPr>
            <a:picLocks noChangeAspect="1"/>
          </p:cNvPicPr>
          <p:nvPr/>
        </p:nvPicPr>
        <p:blipFill>
          <a:blip r:embed="rId2"/>
          <a:stretch>
            <a:fillRect/>
          </a:stretch>
        </p:blipFill>
        <p:spPr>
          <a:xfrm>
            <a:off x="267273" y="61442"/>
            <a:ext cx="5439534" cy="6735115"/>
          </a:xfrm>
          <a:prstGeom prst="rect">
            <a:avLst/>
          </a:prstGeom>
        </p:spPr>
      </p:pic>
      <p:pic>
        <p:nvPicPr>
          <p:cNvPr id="7" name="Picture 6">
            <a:extLst>
              <a:ext uri="{FF2B5EF4-FFF2-40B4-BE49-F238E27FC236}">
                <a16:creationId xmlns:a16="http://schemas.microsoft.com/office/drawing/2014/main" id="{CA64071F-CCAE-0AAA-E9F9-52D692E5A220}"/>
              </a:ext>
            </a:extLst>
          </p:cNvPr>
          <p:cNvPicPr>
            <a:picLocks noChangeAspect="1"/>
          </p:cNvPicPr>
          <p:nvPr/>
        </p:nvPicPr>
        <p:blipFill>
          <a:blip r:embed="rId3"/>
          <a:stretch>
            <a:fillRect/>
          </a:stretch>
        </p:blipFill>
        <p:spPr>
          <a:xfrm>
            <a:off x="6096000" y="2742710"/>
            <a:ext cx="5582429" cy="3505689"/>
          </a:xfrm>
          <a:prstGeom prst="rect">
            <a:avLst/>
          </a:prstGeom>
        </p:spPr>
      </p:pic>
    </p:spTree>
    <p:extLst>
      <p:ext uri="{BB962C8B-B14F-4D97-AF65-F5344CB8AC3E}">
        <p14:creationId xmlns:p14="http://schemas.microsoft.com/office/powerpoint/2010/main" val="40200960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6964-1113-BF58-5F57-44FEC9D41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9EEE7-53A7-4DE4-0DCA-4C9BB248CD27}"/>
              </a:ext>
            </a:extLst>
          </p:cNvPr>
          <p:cNvSpPr>
            <a:spLocks noGrp="1"/>
          </p:cNvSpPr>
          <p:nvPr>
            <p:ph type="title"/>
          </p:nvPr>
        </p:nvSpPr>
        <p:spPr>
          <a:xfrm>
            <a:off x="683394" y="452718"/>
            <a:ext cx="3734602" cy="2136478"/>
          </a:xfrm>
        </p:spPr>
        <p:txBody>
          <a:bodyPr/>
          <a:lstStyle/>
          <a:p>
            <a:r>
              <a:rPr lang="en-US" dirty="0"/>
              <a:t>USAID Disbursement and Deaths</a:t>
            </a:r>
          </a:p>
        </p:txBody>
      </p:sp>
      <p:pic>
        <p:nvPicPr>
          <p:cNvPr id="5" name="Picture 4">
            <a:extLst>
              <a:ext uri="{FF2B5EF4-FFF2-40B4-BE49-F238E27FC236}">
                <a16:creationId xmlns:a16="http://schemas.microsoft.com/office/drawing/2014/main" id="{9F9C89AC-AB31-293C-4E6B-9293EC4D9600}"/>
              </a:ext>
            </a:extLst>
          </p:cNvPr>
          <p:cNvPicPr>
            <a:picLocks noChangeAspect="1"/>
          </p:cNvPicPr>
          <p:nvPr/>
        </p:nvPicPr>
        <p:blipFill>
          <a:blip r:embed="rId2"/>
          <a:stretch>
            <a:fillRect/>
          </a:stretch>
        </p:blipFill>
        <p:spPr>
          <a:xfrm>
            <a:off x="4580083" y="18095"/>
            <a:ext cx="5572903" cy="6839905"/>
          </a:xfrm>
          <a:prstGeom prst="rect">
            <a:avLst/>
          </a:prstGeom>
        </p:spPr>
      </p:pic>
    </p:spTree>
    <p:extLst>
      <p:ext uri="{BB962C8B-B14F-4D97-AF65-F5344CB8AC3E}">
        <p14:creationId xmlns:p14="http://schemas.microsoft.com/office/powerpoint/2010/main" val="1773082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0777-AAC9-1F35-CB67-CC678D497B46}"/>
              </a:ext>
            </a:extLst>
          </p:cNvPr>
          <p:cNvSpPr>
            <a:spLocks noGrp="1"/>
          </p:cNvSpPr>
          <p:nvPr>
            <p:ph type="title"/>
          </p:nvPr>
        </p:nvSpPr>
        <p:spPr>
          <a:xfrm>
            <a:off x="646112" y="452717"/>
            <a:ext cx="9403742" cy="1751467"/>
          </a:xfrm>
        </p:spPr>
        <p:txBody>
          <a:bodyPr/>
          <a:lstStyle/>
          <a:p>
            <a:r>
              <a:rPr lang="en-US" sz="3600" u="sng" dirty="0"/>
              <a:t>Avoidable deaths </a:t>
            </a:r>
            <a:r>
              <a:rPr lang="en-US" sz="3600" dirty="0"/>
              <a:t>comparing the forecast scenario of USAID defunding vs baseline from 2025-2030.</a:t>
            </a:r>
          </a:p>
        </p:txBody>
      </p:sp>
      <p:sp>
        <p:nvSpPr>
          <p:cNvPr id="3" name="Content Placeholder 2">
            <a:extLst>
              <a:ext uri="{FF2B5EF4-FFF2-40B4-BE49-F238E27FC236}">
                <a16:creationId xmlns:a16="http://schemas.microsoft.com/office/drawing/2014/main" id="{DB4FA314-8A87-6540-B668-8257C7CA344C}"/>
              </a:ext>
            </a:extLst>
          </p:cNvPr>
          <p:cNvSpPr>
            <a:spLocks noGrp="1"/>
          </p:cNvSpPr>
          <p:nvPr>
            <p:ph idx="1"/>
          </p:nvPr>
        </p:nvSpPr>
        <p:spPr>
          <a:xfrm>
            <a:off x="1103312" y="2310063"/>
            <a:ext cx="5759501" cy="3938336"/>
          </a:xfrm>
        </p:spPr>
        <p:txBody>
          <a:bodyPr>
            <a:normAutofit lnSpcReduction="10000"/>
          </a:bodyPr>
          <a:lstStyle/>
          <a:p>
            <a:r>
              <a:rPr lang="en-US" dirty="0"/>
              <a:t>2026</a:t>
            </a:r>
          </a:p>
          <a:p>
            <a:pPr lvl="1"/>
            <a:r>
              <a:rPr lang="en-US" dirty="0"/>
              <a:t>2.5M all age deaths</a:t>
            </a:r>
          </a:p>
          <a:p>
            <a:pPr lvl="1"/>
            <a:r>
              <a:rPr lang="en-US" dirty="0"/>
              <a:t>Almost 830,000 deaths in children &lt; 5</a:t>
            </a:r>
          </a:p>
          <a:p>
            <a:pPr lvl="1"/>
            <a:r>
              <a:rPr lang="en-US" dirty="0"/>
              <a:t>95-100 avoidable child deaths</a:t>
            </a:r>
            <a:br>
              <a:rPr lang="en-US" dirty="0"/>
            </a:br>
            <a:r>
              <a:rPr lang="en-US" dirty="0"/>
              <a:t>in the past hour</a:t>
            </a:r>
          </a:p>
          <a:p>
            <a:pPr lvl="1"/>
            <a:r>
              <a:rPr lang="en-US" dirty="0"/>
              <a:t>3,100 avoidable child deaths</a:t>
            </a:r>
            <a:br>
              <a:rPr lang="en-US" dirty="0"/>
            </a:br>
            <a:r>
              <a:rPr lang="en-US" dirty="0"/>
              <a:t>over this conference</a:t>
            </a:r>
          </a:p>
          <a:p>
            <a:r>
              <a:rPr lang="en-US" dirty="0"/>
              <a:t>2024 budget:  $44.2B for foreign assistance out of $6.5 trillion budget = 0.68%</a:t>
            </a:r>
          </a:p>
          <a:p>
            <a:r>
              <a:rPr lang="en-US" dirty="0"/>
              <a:t>The US had allocated 0.25% of gross national income.</a:t>
            </a:r>
          </a:p>
        </p:txBody>
      </p:sp>
      <p:pic>
        <p:nvPicPr>
          <p:cNvPr id="5" name="Picture 4">
            <a:extLst>
              <a:ext uri="{FF2B5EF4-FFF2-40B4-BE49-F238E27FC236}">
                <a16:creationId xmlns:a16="http://schemas.microsoft.com/office/drawing/2014/main" id="{D41F62AB-1780-F4F5-086F-B16CF45B0D92}"/>
              </a:ext>
            </a:extLst>
          </p:cNvPr>
          <p:cNvPicPr>
            <a:picLocks noChangeAspect="1"/>
          </p:cNvPicPr>
          <p:nvPr/>
        </p:nvPicPr>
        <p:blipFill>
          <a:blip r:embed="rId2"/>
          <a:stretch>
            <a:fillRect/>
          </a:stretch>
        </p:blipFill>
        <p:spPr>
          <a:xfrm>
            <a:off x="7240051" y="2052918"/>
            <a:ext cx="3848637" cy="4163006"/>
          </a:xfrm>
          <a:prstGeom prst="rect">
            <a:avLst/>
          </a:prstGeom>
        </p:spPr>
      </p:pic>
    </p:spTree>
    <p:extLst>
      <p:ext uri="{BB962C8B-B14F-4D97-AF65-F5344CB8AC3E}">
        <p14:creationId xmlns:p14="http://schemas.microsoft.com/office/powerpoint/2010/main" val="198105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715F09-70B2-F4EC-2D9F-D32E0D02D14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8BA11-8997-B465-8842-DFCBB74CC43E}"/>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b="0" i="0" kern="1200">
                <a:solidFill>
                  <a:srgbClr val="EBEBEB"/>
                </a:solidFill>
                <a:latin typeface="+mj-lt"/>
                <a:ea typeface="+mj-ea"/>
                <a:cs typeface="+mj-cs"/>
              </a:rPr>
              <a:t>BREAK</a:t>
            </a: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offee">
            <a:extLst>
              <a:ext uri="{FF2B5EF4-FFF2-40B4-BE49-F238E27FC236}">
                <a16:creationId xmlns:a16="http://schemas.microsoft.com/office/drawing/2014/main" id="{4262CAFD-804D-210F-87BD-D7CA16AF0C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3546482032"/>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419D-007C-E2BB-12C6-5819DBCF2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FDAF5-DD61-ED36-4A89-689B23491328}"/>
              </a:ext>
            </a:extLst>
          </p:cNvPr>
          <p:cNvSpPr>
            <a:spLocks noGrp="1"/>
          </p:cNvSpPr>
          <p:nvPr>
            <p:ph type="title"/>
          </p:nvPr>
        </p:nvSpPr>
        <p:spPr/>
        <p:txBody>
          <a:bodyPr/>
          <a:lstStyle/>
          <a:p>
            <a:r>
              <a:rPr lang="en-US" dirty="0"/>
              <a:t>The Sweet Spot:</a:t>
            </a:r>
            <a:br>
              <a:rPr lang="en-US" dirty="0"/>
            </a:br>
            <a:r>
              <a:rPr lang="en-US" dirty="0"/>
              <a:t>Prediabetes – It is Important</a:t>
            </a:r>
          </a:p>
        </p:txBody>
      </p:sp>
      <p:graphicFrame>
        <p:nvGraphicFramePr>
          <p:cNvPr id="3" name="Table 2">
            <a:extLst>
              <a:ext uri="{FF2B5EF4-FFF2-40B4-BE49-F238E27FC236}">
                <a16:creationId xmlns:a16="http://schemas.microsoft.com/office/drawing/2014/main" id="{41B107C1-A190-7D0D-C369-88E7CFE365E8}"/>
              </a:ext>
            </a:extLst>
          </p:cNvPr>
          <p:cNvGraphicFramePr>
            <a:graphicFrameLocks noGrp="1"/>
          </p:cNvGraphicFramePr>
          <p:nvPr>
            <p:extLst>
              <p:ext uri="{D42A27DB-BD31-4B8C-83A1-F6EECF244321}">
                <p14:modId xmlns:p14="http://schemas.microsoft.com/office/powerpoint/2010/main" val="1567060748"/>
              </p:ext>
            </p:extLst>
          </p:nvPr>
        </p:nvGraphicFramePr>
        <p:xfrm>
          <a:off x="906950" y="1948576"/>
          <a:ext cx="10024533" cy="3383280"/>
        </p:xfrm>
        <a:graphic>
          <a:graphicData uri="http://schemas.openxmlformats.org/drawingml/2006/table">
            <a:tbl>
              <a:tblPr firstRow="1" bandRow="1"/>
              <a:tblGrid>
                <a:gridCol w="2709333">
                  <a:extLst>
                    <a:ext uri="{9D8B030D-6E8A-4147-A177-3AD203B41FA5}">
                      <a16:colId xmlns:a16="http://schemas.microsoft.com/office/drawing/2014/main" val="1440953005"/>
                    </a:ext>
                  </a:extLst>
                </a:gridCol>
                <a:gridCol w="7315200">
                  <a:extLst>
                    <a:ext uri="{9D8B030D-6E8A-4147-A177-3AD203B41FA5}">
                      <a16:colId xmlns:a16="http://schemas.microsoft.com/office/drawing/2014/main" val="1392992494"/>
                    </a:ext>
                  </a:extLst>
                </a:gridCol>
              </a:tblGrid>
              <a:tr h="370840">
                <a:tc>
                  <a:txBody>
                    <a:bodyPr/>
                    <a:lstStyle/>
                    <a:p>
                      <a:r>
                        <a:rPr lang="en-US" dirty="0"/>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Prediabetes remission and cardiovascular morbidity and mortality: post-hoc analyses from the Diabetes Prevention Program Outcome study and the </a:t>
                      </a:r>
                      <a:r>
                        <a:rPr lang="en-US" sz="1800" b="0" i="0" kern="1200" dirty="0" err="1">
                          <a:solidFill>
                            <a:schemeClr val="tx1"/>
                          </a:solidFill>
                          <a:effectLst/>
                          <a:latin typeface="+mn-lt"/>
                          <a:ea typeface="+mn-ea"/>
                          <a:cs typeface="+mn-cs"/>
                        </a:rPr>
                        <a:t>DaQing</a:t>
                      </a:r>
                      <a:r>
                        <a:rPr lang="en-US" sz="1800" b="0" i="0" kern="1200" dirty="0">
                          <a:solidFill>
                            <a:schemeClr val="tx1"/>
                          </a:solidFill>
                          <a:effectLst/>
                          <a:latin typeface="+mn-lt"/>
                          <a:ea typeface="+mn-ea"/>
                          <a:cs typeface="+mn-cs"/>
                        </a:rPr>
                        <a:t> Diabetes Prevention Outcome study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787491"/>
                  </a:ext>
                </a:extLst>
              </a:tr>
              <a:tr h="370840">
                <a:tc>
                  <a:txBody>
                    <a:bodyPr/>
                    <a:lstStyle/>
                    <a:p>
                      <a:r>
                        <a:rPr lang="en-US"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The Lancet Diabetes &amp; Endocrinology</a:t>
                      </a:r>
                      <a:r>
                        <a:rPr lang="en-US" sz="1800" b="0" i="0" kern="1200" dirty="0">
                          <a:solidFill>
                            <a:schemeClr val="tx1"/>
                          </a:solidFill>
                          <a:effectLst/>
                          <a:latin typeface="+mn-lt"/>
                          <a:ea typeface="+mn-ea"/>
                          <a:cs typeface="+mn-cs"/>
                        </a:rPr>
                        <a:t> 2025; 14, 137-148 (Published Online December 12, 2025)</a:t>
                      </a:r>
                    </a:p>
                    <a:p>
                      <a:r>
                        <a:rPr lang="en-US" dirty="0">
                          <a:hlinkClick r:id="rId2"/>
                        </a:rPr>
                        <a:t>https://doi.org/10.1016/S2213-8587(25)00295-5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0501"/>
                  </a:ext>
                </a:extLst>
              </a:tr>
              <a:tr h="370840">
                <a:tc>
                  <a:txBody>
                    <a:bodyPr/>
                    <a:lstStyle/>
                    <a:p>
                      <a:r>
                        <a:rPr lang="en-US" dirty="0"/>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Investigate the association with prediabetes and cardiovascular health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316123"/>
                  </a:ext>
                </a:extLst>
              </a:tr>
              <a:tr h="370840">
                <a:tc>
                  <a:txBody>
                    <a:bodyPr/>
                    <a:lstStyle/>
                    <a:p>
                      <a:r>
                        <a:rPr lang="en-US" dirty="0"/>
                        <a:t>Study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tx1"/>
                          </a:solidFill>
                          <a:effectLst/>
                          <a:latin typeface="+mn-lt"/>
                          <a:ea typeface="+mn-ea"/>
                          <a:cs typeface="+mn-cs"/>
                        </a:rPr>
                        <a:t>Observational post-hoc analysis using data from two landmark diabetes prevention trials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126633"/>
                  </a:ext>
                </a:extLst>
              </a:tr>
            </a:tbl>
          </a:graphicData>
        </a:graphic>
      </p:graphicFrame>
    </p:spTree>
    <p:extLst>
      <p:ext uri="{BB962C8B-B14F-4D97-AF65-F5344CB8AC3E}">
        <p14:creationId xmlns:p14="http://schemas.microsoft.com/office/powerpoint/2010/main" val="1196865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E254-9F8C-DBCB-CB7E-6B3424BBE7A1}"/>
              </a:ext>
            </a:extLst>
          </p:cNvPr>
          <p:cNvSpPr>
            <a:spLocks noGrp="1"/>
          </p:cNvSpPr>
          <p:nvPr>
            <p:ph type="title"/>
          </p:nvPr>
        </p:nvSpPr>
        <p:spPr/>
        <p:txBody>
          <a:bodyPr/>
          <a:lstStyle/>
          <a:p>
            <a:r>
              <a:rPr lang="en-US" dirty="0"/>
              <a:t>Purpose &amp; Background </a:t>
            </a:r>
          </a:p>
        </p:txBody>
      </p:sp>
      <p:sp>
        <p:nvSpPr>
          <p:cNvPr id="3" name="Content Placeholder 2">
            <a:extLst>
              <a:ext uri="{FF2B5EF4-FFF2-40B4-BE49-F238E27FC236}">
                <a16:creationId xmlns:a16="http://schemas.microsoft.com/office/drawing/2014/main" id="{6DABC699-A01B-3ED1-9466-75C4EAC9797E}"/>
              </a:ext>
            </a:extLst>
          </p:cNvPr>
          <p:cNvSpPr>
            <a:spLocks noGrp="1"/>
          </p:cNvSpPr>
          <p:nvPr>
            <p:ph idx="1"/>
          </p:nvPr>
        </p:nvSpPr>
        <p:spPr/>
        <p:txBody>
          <a:bodyPr/>
          <a:lstStyle/>
          <a:p>
            <a:pPr algn="l">
              <a:buFont typeface="Arial" panose="020B0604020202020204" pitchFamily="34" charset="0"/>
              <a:buChar char="•"/>
            </a:pPr>
            <a:r>
              <a:rPr lang="en-US" b="1" i="0" dirty="0">
                <a:effectLst/>
              </a:rPr>
              <a:t>The Problem:</a:t>
            </a:r>
            <a:r>
              <a:rPr lang="en-US" b="0" i="0" dirty="0">
                <a:effectLst/>
              </a:rPr>
              <a:t> Prediabetes is linked to an increased risk of heart failure, atherosclerotic cardiovascular disease, and premature death.</a:t>
            </a:r>
          </a:p>
          <a:p>
            <a:pPr algn="l">
              <a:buFont typeface="Arial" panose="020B0604020202020204" pitchFamily="34" charset="0"/>
              <a:buChar char="•"/>
            </a:pPr>
            <a:r>
              <a:rPr lang="en-US" b="1" i="0" dirty="0">
                <a:effectLst/>
              </a:rPr>
              <a:t>Current Gap:</a:t>
            </a:r>
            <a:r>
              <a:rPr lang="en-US" b="0" i="0" dirty="0">
                <a:effectLst/>
              </a:rPr>
              <a:t> While lifestyle interventions effectively reduce the risk of progressing to type 2 diabetes, their long-term impact on specific cardiovascular outcomes has remained unclear.</a:t>
            </a:r>
          </a:p>
          <a:p>
            <a:pPr algn="l">
              <a:buFont typeface="Arial" panose="020B0604020202020204" pitchFamily="34" charset="0"/>
              <a:buChar char="•"/>
            </a:pPr>
            <a:r>
              <a:rPr lang="en-US" b="1" i="0" dirty="0">
                <a:effectLst/>
              </a:rPr>
              <a:t>The Hypothesis:</a:t>
            </a:r>
            <a:r>
              <a:rPr lang="en-US" b="0" i="0" dirty="0">
                <a:effectLst/>
              </a:rPr>
              <a:t> Restoring </a:t>
            </a:r>
            <a:r>
              <a:rPr lang="en-US" b="1" i="0" dirty="0">
                <a:effectLst/>
              </a:rPr>
              <a:t>normal glucose regulation (remission)</a:t>
            </a:r>
            <a:r>
              <a:rPr lang="en-US" b="0" i="0" dirty="0">
                <a:effectLst/>
              </a:rPr>
              <a:t> leads to a "legacy effect" that significantly reduces future cardiovascular death and heart failure hospitalizations.</a:t>
            </a:r>
          </a:p>
          <a:p>
            <a:endParaRPr lang="en-US" dirty="0"/>
          </a:p>
        </p:txBody>
      </p:sp>
    </p:spTree>
    <p:extLst>
      <p:ext uri="{BB962C8B-B14F-4D97-AF65-F5344CB8AC3E}">
        <p14:creationId xmlns:p14="http://schemas.microsoft.com/office/powerpoint/2010/main" val="21659371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12E9E-7CF1-6205-7B96-FC46631A88B6}"/>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Methods </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E9C6B43B-935E-0015-335C-EAF8E729CC5E}"/>
              </a:ext>
            </a:extLst>
          </p:cNvPr>
          <p:cNvSpPr>
            <a:spLocks noGrp="1"/>
          </p:cNvSpPr>
          <p:nvPr>
            <p:ph idx="1"/>
          </p:nvPr>
        </p:nvSpPr>
        <p:spPr>
          <a:xfrm>
            <a:off x="5123687" y="1143000"/>
            <a:ext cx="6110370" cy="4699660"/>
          </a:xfrm>
        </p:spPr>
        <p:txBody>
          <a:bodyPr>
            <a:normAutofit fontScale="85000" lnSpcReduction="10000"/>
          </a:bodyPr>
          <a:lstStyle/>
          <a:p>
            <a:pPr algn="l">
              <a:buClr>
                <a:schemeClr val="tx1"/>
              </a:buClr>
              <a:buFont typeface="Arial" panose="020B0604020202020204" pitchFamily="34" charset="0"/>
              <a:buChar char="•"/>
            </a:pPr>
            <a:r>
              <a:rPr lang="en-US" b="1" i="0" dirty="0">
                <a:solidFill>
                  <a:srgbClr val="1B1B1C"/>
                </a:solidFill>
                <a:effectLst/>
              </a:rPr>
              <a:t>Design:</a:t>
            </a:r>
            <a:r>
              <a:rPr lang="en-US" b="0" i="0" dirty="0">
                <a:solidFill>
                  <a:srgbClr val="1B1B1C"/>
                </a:solidFill>
                <a:effectLst/>
              </a:rPr>
              <a:t> Observational post-hoc analysis using data from two landmark diabetes prevention trials: </a:t>
            </a:r>
          </a:p>
          <a:p>
            <a:pPr lvl="1">
              <a:buClr>
                <a:schemeClr val="tx1"/>
              </a:buClr>
              <a:buFont typeface="Arial" panose="020B0604020202020204" pitchFamily="34" charset="0"/>
              <a:buChar char="•"/>
            </a:pPr>
            <a:r>
              <a:rPr lang="en-US" i="0" dirty="0">
                <a:solidFill>
                  <a:srgbClr val="1B1B1C"/>
                </a:solidFill>
                <a:effectLst/>
              </a:rPr>
              <a:t>US Diabetes Prevention Program Outcomes Study </a:t>
            </a:r>
            <a:r>
              <a:rPr lang="en-US" b="1" i="0" dirty="0">
                <a:solidFill>
                  <a:srgbClr val="1B1B1C"/>
                </a:solidFill>
                <a:effectLst/>
              </a:rPr>
              <a:t>(DPPOS)</a:t>
            </a:r>
            <a:endParaRPr lang="en-US" b="0" i="0" dirty="0">
              <a:solidFill>
                <a:srgbClr val="1B1B1C"/>
              </a:solidFill>
              <a:effectLst/>
            </a:endParaRPr>
          </a:p>
          <a:p>
            <a:pPr lvl="1">
              <a:buClr>
                <a:schemeClr val="tx1"/>
              </a:buClr>
              <a:buFont typeface="Arial" panose="020B0604020202020204" pitchFamily="34" charset="0"/>
              <a:buChar char="•"/>
            </a:pPr>
            <a:r>
              <a:rPr lang="en-US" i="0" dirty="0">
                <a:solidFill>
                  <a:srgbClr val="1B1B1C"/>
                </a:solidFill>
                <a:effectLst/>
              </a:rPr>
              <a:t>Chinese </a:t>
            </a:r>
            <a:r>
              <a:rPr lang="en-US" i="0" dirty="0" err="1">
                <a:solidFill>
                  <a:srgbClr val="1B1B1C"/>
                </a:solidFill>
                <a:effectLst/>
              </a:rPr>
              <a:t>DaQing</a:t>
            </a:r>
            <a:r>
              <a:rPr lang="en-US" i="0" dirty="0">
                <a:solidFill>
                  <a:srgbClr val="1B1B1C"/>
                </a:solidFill>
                <a:effectLst/>
              </a:rPr>
              <a:t> Diabetes Prevention Outcomes Study </a:t>
            </a:r>
            <a:r>
              <a:rPr lang="en-US" b="1" i="0" dirty="0">
                <a:solidFill>
                  <a:srgbClr val="1B1B1C"/>
                </a:solidFill>
                <a:effectLst/>
              </a:rPr>
              <a:t>(</a:t>
            </a:r>
            <a:r>
              <a:rPr lang="en-US" b="1" i="0" dirty="0" err="1">
                <a:solidFill>
                  <a:srgbClr val="1B1B1C"/>
                </a:solidFill>
                <a:effectLst/>
              </a:rPr>
              <a:t>DaQingDPOS</a:t>
            </a:r>
            <a:r>
              <a:rPr lang="en-US" b="1" i="0" dirty="0">
                <a:solidFill>
                  <a:srgbClr val="1B1B1C"/>
                </a:solidFill>
                <a:effectLst/>
              </a:rPr>
              <a:t>)</a:t>
            </a:r>
            <a:r>
              <a:rPr lang="en-US" b="0" i="0" dirty="0">
                <a:solidFill>
                  <a:srgbClr val="1B1B1C"/>
                </a:solidFill>
                <a:effectLst/>
              </a:rPr>
              <a:t>.</a:t>
            </a:r>
          </a:p>
          <a:p>
            <a:pPr algn="l">
              <a:buClr>
                <a:schemeClr val="tx1"/>
              </a:buClr>
              <a:buFont typeface="Arial" panose="020B0604020202020204" pitchFamily="34" charset="0"/>
              <a:buChar char="•"/>
            </a:pPr>
            <a:r>
              <a:rPr lang="en-US" b="1" i="0" dirty="0">
                <a:solidFill>
                  <a:srgbClr val="1B1B1C"/>
                </a:solidFill>
                <a:effectLst/>
              </a:rPr>
              <a:t>Remission Criteria (ADA):</a:t>
            </a:r>
            <a:r>
              <a:rPr lang="en-US" b="0" i="0" dirty="0">
                <a:solidFill>
                  <a:srgbClr val="1B1B1C"/>
                </a:solidFill>
                <a:effectLst/>
              </a:rPr>
              <a:t> </a:t>
            </a:r>
          </a:p>
          <a:p>
            <a:pPr lvl="1">
              <a:buClr>
                <a:schemeClr val="tx1"/>
              </a:buClr>
              <a:buFont typeface="Arial" panose="020B0604020202020204" pitchFamily="34" charset="0"/>
              <a:buChar char="•"/>
            </a:pPr>
            <a:r>
              <a:rPr lang="en-US" b="0" i="0" dirty="0">
                <a:solidFill>
                  <a:srgbClr val="1B1B1C"/>
                </a:solidFill>
                <a:effectLst/>
              </a:rPr>
              <a:t>(FPG) &lt;100 mg/dL</a:t>
            </a:r>
          </a:p>
          <a:p>
            <a:pPr lvl="1">
              <a:buClr>
                <a:schemeClr val="tx1"/>
              </a:buClr>
              <a:buFont typeface="Arial" panose="020B0604020202020204" pitchFamily="34" charset="0"/>
              <a:buChar char="•"/>
            </a:pPr>
            <a:r>
              <a:rPr lang="en-US" b="0" i="0" dirty="0">
                <a:solidFill>
                  <a:srgbClr val="1B1B1C"/>
                </a:solidFill>
                <a:effectLst/>
              </a:rPr>
              <a:t>2-h plasma glucose &lt;140 mg/dL</a:t>
            </a:r>
          </a:p>
          <a:p>
            <a:pPr lvl="1">
              <a:buClr>
                <a:schemeClr val="tx1"/>
              </a:buClr>
              <a:buFont typeface="Arial" panose="020B0604020202020204" pitchFamily="34" charset="0"/>
              <a:buChar char="•"/>
            </a:pPr>
            <a:r>
              <a:rPr lang="en-US" b="0" i="0" dirty="0">
                <a:solidFill>
                  <a:srgbClr val="1B1B1C"/>
                </a:solidFill>
                <a:effectLst/>
              </a:rPr>
              <a:t>HbA1c &lt;5.7%.</a:t>
            </a:r>
          </a:p>
          <a:p>
            <a:pPr algn="l">
              <a:buClr>
                <a:schemeClr val="tx1"/>
              </a:buClr>
              <a:buFont typeface="Arial" panose="020B0604020202020204" pitchFamily="34" charset="0"/>
              <a:buChar char="•"/>
            </a:pPr>
            <a:r>
              <a:rPr lang="en-US" b="1" i="0" dirty="0">
                <a:solidFill>
                  <a:srgbClr val="1B1B1C"/>
                </a:solidFill>
                <a:effectLst/>
              </a:rPr>
              <a:t>Timeline:</a:t>
            </a:r>
            <a:r>
              <a:rPr lang="en-US" b="0" i="0" dirty="0">
                <a:solidFill>
                  <a:srgbClr val="1B1B1C"/>
                </a:solidFill>
                <a:effectLst/>
              </a:rPr>
              <a:t> Remission was assessed after 1 year of intervention in DPPOS and 6 years in </a:t>
            </a:r>
            <a:r>
              <a:rPr lang="en-US" b="0" i="0" dirty="0" err="1">
                <a:solidFill>
                  <a:srgbClr val="1B1B1C"/>
                </a:solidFill>
                <a:effectLst/>
              </a:rPr>
              <a:t>DaQingDPOS</a:t>
            </a:r>
            <a:r>
              <a:rPr lang="en-US" b="0" i="0" dirty="0">
                <a:solidFill>
                  <a:srgbClr val="1B1B1C"/>
                </a:solidFill>
                <a:effectLst/>
              </a:rPr>
              <a:t>.</a:t>
            </a:r>
          </a:p>
          <a:p>
            <a:pPr algn="l">
              <a:buClr>
                <a:schemeClr val="tx1"/>
              </a:buClr>
              <a:buFont typeface="Arial" panose="020B0604020202020204" pitchFamily="34" charset="0"/>
              <a:buChar char="•"/>
            </a:pPr>
            <a:r>
              <a:rPr lang="en-US" b="1" i="0" dirty="0">
                <a:solidFill>
                  <a:srgbClr val="1B1B1C"/>
                </a:solidFill>
                <a:effectLst/>
              </a:rPr>
              <a:t>Primary Endpoint:</a:t>
            </a:r>
            <a:r>
              <a:rPr lang="en-US" b="0" i="0" dirty="0">
                <a:solidFill>
                  <a:srgbClr val="1B1B1C"/>
                </a:solidFill>
                <a:effectLst/>
              </a:rPr>
              <a:t> A composite of </a:t>
            </a:r>
            <a:r>
              <a:rPr lang="en-US" b="1" i="0" dirty="0">
                <a:solidFill>
                  <a:srgbClr val="1B1B1C"/>
                </a:solidFill>
                <a:effectLst/>
              </a:rPr>
              <a:t>cardiovascular death or hospitalization for heart failure</a:t>
            </a:r>
            <a:r>
              <a:rPr lang="en-US" b="0" i="0" dirty="0">
                <a:solidFill>
                  <a:srgbClr val="1B1B1C"/>
                </a:solidFill>
                <a:effectLst/>
              </a:rPr>
              <a:t> over a 20-year (DPPOS) and 30-year (</a:t>
            </a:r>
            <a:r>
              <a:rPr lang="en-US" b="0" i="0" dirty="0" err="1">
                <a:solidFill>
                  <a:srgbClr val="1B1B1C"/>
                </a:solidFill>
                <a:effectLst/>
              </a:rPr>
              <a:t>DaQingDPOS</a:t>
            </a:r>
            <a:r>
              <a:rPr lang="en-US" b="0" i="0" dirty="0">
                <a:solidFill>
                  <a:srgbClr val="1B1B1C"/>
                </a:solidFill>
                <a:effectLst/>
              </a:rPr>
              <a:t>) follow-up period</a:t>
            </a:r>
          </a:p>
          <a:p>
            <a:pPr>
              <a:buClr>
                <a:schemeClr val="tx1"/>
              </a:buClr>
            </a:pPr>
            <a:endParaRPr lang="en-US" dirty="0"/>
          </a:p>
        </p:txBody>
      </p:sp>
    </p:spTree>
    <p:extLst>
      <p:ext uri="{BB962C8B-B14F-4D97-AF65-F5344CB8AC3E}">
        <p14:creationId xmlns:p14="http://schemas.microsoft.com/office/powerpoint/2010/main" val="2738670601"/>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A691-4D59-6784-089F-E91C0FD08147}"/>
              </a:ext>
            </a:extLst>
          </p:cNvPr>
          <p:cNvSpPr>
            <a:spLocks noGrp="1"/>
          </p:cNvSpPr>
          <p:nvPr>
            <p:ph type="title"/>
          </p:nvPr>
        </p:nvSpPr>
        <p:spPr/>
        <p:txBody>
          <a:bodyPr/>
          <a:lstStyle/>
          <a:p>
            <a:r>
              <a:rPr lang="en-US" dirty="0"/>
              <a:t>Findings </a:t>
            </a:r>
          </a:p>
        </p:txBody>
      </p:sp>
      <p:pic>
        <p:nvPicPr>
          <p:cNvPr id="5" name="Content Placeholder 4">
            <a:extLst>
              <a:ext uri="{FF2B5EF4-FFF2-40B4-BE49-F238E27FC236}">
                <a16:creationId xmlns:a16="http://schemas.microsoft.com/office/drawing/2014/main" id="{DC4F06C0-48E2-B509-D7FD-2C2B972794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5560" y="1496291"/>
            <a:ext cx="8795274" cy="4908991"/>
          </a:xfrm>
        </p:spPr>
      </p:pic>
    </p:spTree>
    <p:extLst>
      <p:ext uri="{BB962C8B-B14F-4D97-AF65-F5344CB8AC3E}">
        <p14:creationId xmlns:p14="http://schemas.microsoft.com/office/powerpoint/2010/main" val="1828967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0616C-1D8C-186C-B395-26FA01893C10}"/>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Conclusions </a:t>
            </a:r>
          </a:p>
        </p:txBody>
      </p:sp>
      <p:sp>
        <p:nvSpPr>
          <p:cNvPr id="11" name="Rectangle 1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C788F16-6D90-166E-A7B9-51B0FA4A4D16}"/>
              </a:ext>
            </a:extLst>
          </p:cNvPr>
          <p:cNvGraphicFramePr>
            <a:graphicFrameLocks noGrp="1"/>
          </p:cNvGraphicFramePr>
          <p:nvPr>
            <p:ph idx="1"/>
            <p:extLst>
              <p:ext uri="{D42A27DB-BD31-4B8C-83A1-F6EECF244321}">
                <p14:modId xmlns:p14="http://schemas.microsoft.com/office/powerpoint/2010/main" val="2033291746"/>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391522"/>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65985E872C4F42B232D6205948D775" ma:contentTypeVersion="16" ma:contentTypeDescription="Create a new document." ma:contentTypeScope="" ma:versionID="33b852040fff8588b62534b5863287db">
  <xsd:schema xmlns:xsd="http://www.w3.org/2001/XMLSchema" xmlns:xs="http://www.w3.org/2001/XMLSchema" xmlns:p="http://schemas.microsoft.com/office/2006/metadata/properties" xmlns:ns2="1047a0de-e45b-4fd0-9017-1e6044c1fc03" xmlns:ns3="a448b94a-0e58-46db-8a05-d939707934dc" targetNamespace="http://schemas.microsoft.com/office/2006/metadata/properties" ma:root="true" ma:fieldsID="45612f9dfc9c6bb3a29da006f27e5ac8" ns2:_="" ns3:_="">
    <xsd:import namespace="1047a0de-e45b-4fd0-9017-1e6044c1fc03"/>
    <xsd:import namespace="a448b94a-0e58-46db-8a05-d939707934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a0de-e45b-4fd0-9017-1e6044c1f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b15c13e-58db-4d67-9e87-df2024ad83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48b94a-0e58-46db-8a05-d939707934d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70a1bb-14a2-441e-ae9a-d7f2085ecbc3}" ma:internalName="TaxCatchAll" ma:showField="CatchAllData" ma:web="a448b94a-0e58-46db-8a05-d939707934d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48b94a-0e58-46db-8a05-d939707934dc" xsi:nil="true"/>
    <lcf76f155ced4ddcb4097134ff3c332f xmlns="1047a0de-e45b-4fd0-9017-1e6044c1fc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4F3E4B-9286-4272-952F-2727A77CEB0C}"/>
</file>

<file path=customXml/itemProps2.xml><?xml version="1.0" encoding="utf-8"?>
<ds:datastoreItem xmlns:ds="http://schemas.openxmlformats.org/officeDocument/2006/customXml" ds:itemID="{A5804829-D484-4625-8D18-ADFBEED705EC}"/>
</file>

<file path=customXml/itemProps3.xml><?xml version="1.0" encoding="utf-8"?>
<ds:datastoreItem xmlns:ds="http://schemas.openxmlformats.org/officeDocument/2006/customXml" ds:itemID="{A0447B15-A7EE-46A0-8DCD-061990445CDE}"/>
</file>

<file path=docProps/app.xml><?xml version="1.0" encoding="utf-8"?>
<Properties xmlns="http://schemas.openxmlformats.org/officeDocument/2006/extended-properties" xmlns:vt="http://schemas.openxmlformats.org/officeDocument/2006/docPropsVTypes">
  <Template>Ion</Template>
  <TotalTime>1351</TotalTime>
  <Words>6727</Words>
  <Application>Microsoft Office PowerPoint</Application>
  <PresentationFormat>Widescreen</PresentationFormat>
  <Paragraphs>629</Paragraphs>
  <Slides>110</Slides>
  <Notes>26</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110</vt:i4>
      </vt:variant>
    </vt:vector>
  </HeadingPairs>
  <TitlesOfParts>
    <vt:vector size="119" baseType="lpstr">
      <vt:lpstr>Arial</vt:lpstr>
      <vt:lpstr>Calibri</vt:lpstr>
      <vt:lpstr>Century Gothic</vt:lpstr>
      <vt:lpstr>Google Sans</vt:lpstr>
      <vt:lpstr>Google Sans Text</vt:lpstr>
      <vt:lpstr>Times</vt:lpstr>
      <vt:lpstr>Wingdings</vt:lpstr>
      <vt:lpstr>Wingdings 3</vt:lpstr>
      <vt:lpstr>Ion</vt:lpstr>
      <vt:lpstr>Top 10 Primary Care Articles of 2025</vt:lpstr>
      <vt:lpstr>Disclosures</vt:lpstr>
      <vt:lpstr>Introductions</vt:lpstr>
      <vt:lpstr>What are we going to talk about?</vt:lpstr>
      <vt:lpstr>Reflections: Top 10 Articles of 2024</vt:lpstr>
      <vt:lpstr>Methodology</vt:lpstr>
      <vt:lpstr>Library Resources Available to non-OHSU Practitioners</vt:lpstr>
      <vt:lpstr>BP-lowering Efficacy of Antihypertensives and Combos</vt:lpstr>
      <vt:lpstr>Study Design</vt:lpstr>
      <vt:lpstr>Mean placebo-corrected systolic blood pressure reductions by drug class and dose.</vt:lpstr>
      <vt:lpstr>Associations between pretreatment BP and reductions in systolic BP – Dose Response</vt:lpstr>
      <vt:lpstr>PowerPoint Presentation</vt:lpstr>
      <vt:lpstr>Predicted Reductions in Systolic BP for baseline SBP 154 mmHg</vt:lpstr>
      <vt:lpstr>Be Careful – NotebookLM Error</vt:lpstr>
      <vt:lpstr>Discussion</vt:lpstr>
      <vt:lpstr>My Conclusions</vt:lpstr>
      <vt:lpstr>Predictive Model – www.bpmodel.org</vt:lpstr>
      <vt:lpstr>BREAK</vt:lpstr>
      <vt:lpstr>Single-Pill Combination Therapy for Management of HTN</vt:lpstr>
      <vt:lpstr>Guidelines</vt:lpstr>
      <vt:lpstr>Benefits of SPCMs vs Free-equivalent Meds</vt:lpstr>
      <vt:lpstr>Available Generic Options</vt:lpstr>
      <vt:lpstr>BREAK</vt:lpstr>
      <vt:lpstr>UTIs…But Make it Complicated </vt:lpstr>
      <vt:lpstr>Purpose &amp; Background </vt:lpstr>
      <vt:lpstr>Methods </vt:lpstr>
      <vt:lpstr>PowerPoint Presentation</vt:lpstr>
      <vt:lpstr>What is a complicated UTI?</vt:lpstr>
      <vt:lpstr>New Definitions  </vt:lpstr>
      <vt:lpstr>Comorbidities &amp; Males ♂ </vt:lpstr>
      <vt:lpstr>Clinical vs. Microbiologic Cure </vt:lpstr>
      <vt:lpstr>Empiric Antibiotic Recommendations   (or lack thereof…) </vt:lpstr>
      <vt:lpstr>Conclusions</vt:lpstr>
      <vt:lpstr>BREAK</vt:lpstr>
      <vt:lpstr>Colon Cancer: A Tale of Two Screens </vt:lpstr>
      <vt:lpstr>Background </vt:lpstr>
      <vt:lpstr>Methods </vt:lpstr>
      <vt:lpstr>Findings </vt:lpstr>
      <vt:lpstr>Cumulative Risk: The Death Gap</vt:lpstr>
      <vt:lpstr>Why this Matters for Primary Care  </vt:lpstr>
      <vt:lpstr>Conclusions</vt:lpstr>
      <vt:lpstr>BREAK</vt:lpstr>
      <vt:lpstr>PREVENT-PE Pre-eclampsia prevention</vt:lpstr>
      <vt:lpstr>Background</vt:lpstr>
      <vt:lpstr>PE pathogenesis</vt:lpstr>
      <vt:lpstr>Study Design</vt:lpstr>
      <vt:lpstr>Intervention</vt:lpstr>
      <vt:lpstr>Study Results</vt:lpstr>
      <vt:lpstr>Study Results</vt:lpstr>
      <vt:lpstr>Results</vt:lpstr>
      <vt:lpstr>BREAK</vt:lpstr>
      <vt:lpstr>A Shot at Prevention:   Vaccines and Risks of Dementia </vt:lpstr>
      <vt:lpstr>Purpose &amp; Background </vt:lpstr>
      <vt:lpstr>Methods </vt:lpstr>
      <vt:lpstr>PowerPoint Presentation</vt:lpstr>
      <vt:lpstr>PowerPoint Presentation</vt:lpstr>
      <vt:lpstr>Findings </vt:lpstr>
      <vt:lpstr>The “COVID-19 Caveat” </vt:lpstr>
      <vt:lpstr>Biological Plausibility: The ‘Why’ </vt:lpstr>
      <vt:lpstr>Limitations</vt:lpstr>
      <vt:lpstr>Conclusions &amp; Future Developments </vt:lpstr>
      <vt:lpstr>BREAK</vt:lpstr>
      <vt:lpstr>New Year, New Lipids:  2026 ACC/AHA Updates </vt:lpstr>
      <vt:lpstr>Purpose &amp; Background </vt:lpstr>
      <vt:lpstr>Methods </vt:lpstr>
      <vt:lpstr>PowerPoint Presentation</vt:lpstr>
      <vt:lpstr>PowerPoint Presentation</vt:lpstr>
      <vt:lpstr>PowerPoint Presentation</vt:lpstr>
      <vt:lpstr>PowerPoint Presentation</vt:lpstr>
      <vt:lpstr>Findings </vt:lpstr>
      <vt:lpstr>Findings</vt:lpstr>
      <vt:lpstr>Findings </vt:lpstr>
      <vt:lpstr>PowerPoint Presentation</vt:lpstr>
      <vt:lpstr>PowerPoint Presentation</vt:lpstr>
      <vt:lpstr>Findings </vt:lpstr>
      <vt:lpstr>Treatment Goals </vt:lpstr>
      <vt:lpstr>PowerPoint Presentation</vt:lpstr>
      <vt:lpstr>BREAK</vt:lpstr>
      <vt:lpstr>Scroll, Like, Repeat: The Impacts of Social Media</vt:lpstr>
      <vt:lpstr>Purpose &amp; Background </vt:lpstr>
      <vt:lpstr>Methods </vt:lpstr>
      <vt:lpstr>Findings </vt:lpstr>
      <vt:lpstr>What the Witnesses Say:  UK Parents</vt:lpstr>
      <vt:lpstr>Academic and Clinical Data  </vt:lpstr>
      <vt:lpstr>Conclusions</vt:lpstr>
      <vt:lpstr>Recent Jury Trials</vt:lpstr>
      <vt:lpstr>BREAK</vt:lpstr>
      <vt:lpstr>Effects of Defunding USAID</vt:lpstr>
      <vt:lpstr>Study Design</vt:lpstr>
      <vt:lpstr>USAID Support</vt:lpstr>
      <vt:lpstr>Study Results</vt:lpstr>
      <vt:lpstr>USAID Disbursement and Deaths</vt:lpstr>
      <vt:lpstr>Avoidable deaths comparing the forecast scenario of USAID defunding vs baseline from 2025-2030.</vt:lpstr>
      <vt:lpstr>BREAK</vt:lpstr>
      <vt:lpstr>The Sweet Spot: Prediabetes – It is Important</vt:lpstr>
      <vt:lpstr>Purpose &amp; Background </vt:lpstr>
      <vt:lpstr>Methods </vt:lpstr>
      <vt:lpstr>Findings </vt:lpstr>
      <vt:lpstr>Conclusions </vt:lpstr>
      <vt:lpstr>BREAK</vt:lpstr>
      <vt:lpstr>And now for something completely different…</vt:lpstr>
      <vt:lpstr>Clinical effectiveness of singing for symptoms of post-natal depression</vt:lpstr>
      <vt:lpstr>Study Design</vt:lpstr>
      <vt:lpstr>Melodies for Mums</vt:lpstr>
      <vt:lpstr>Study Results</vt:lpstr>
      <vt:lpstr>PowerPoint Presentation</vt:lpstr>
      <vt:lpstr>Strengths and Limitations</vt:lpstr>
      <vt:lpstr>Summary</vt:lpstr>
      <vt:lpstr>Final Thoughts</vt:lpstr>
      <vt:lpstr>Questions and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10 Primary Care Articles of 2025</dc:title>
  <dc:creator>Andrew Janssen</dc:creator>
  <cp:lastModifiedBy>Andrew Janssen</cp:lastModifiedBy>
  <cp:revision>49</cp:revision>
  <dcterms:created xsi:type="dcterms:W3CDTF">2026-02-28T14:47:02Z</dcterms:created>
  <dcterms:modified xsi:type="dcterms:W3CDTF">2026-04-23T02:56:02Z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0x0101004C65985E872C4F42B232D6205948D775</vt:lpwstr>
  </property>
</Properties>
</file>