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Montserrat" panose="00000500000000000000" pitchFamily="2"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db9350edc9_0_18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db9350edc9_0_1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0" y="-10948"/>
            <a:ext cx="12192000" cy="6858000"/>
          </a:xfrm>
          <a:prstGeom prst="rect">
            <a:avLst/>
          </a:prstGeom>
          <a:noFill/>
          <a:ln>
            <a:noFill/>
          </a:ln>
        </p:spPr>
      </p:pic>
      <p:pic>
        <p:nvPicPr>
          <p:cNvPr id="85" name="Google Shape;85;p13"/>
          <p:cNvPicPr preferRelativeResize="0"/>
          <p:nvPr/>
        </p:nvPicPr>
        <p:blipFill rotWithShape="1">
          <a:blip r:embed="rId4">
            <a:alphaModFix/>
          </a:blip>
          <a:srcRect t="70" b="80"/>
          <a:stretch/>
        </p:blipFill>
        <p:spPr>
          <a:xfrm>
            <a:off x="571500" y="571500"/>
            <a:ext cx="3429000" cy="1981200"/>
          </a:xfrm>
          <a:prstGeom prst="rect">
            <a:avLst/>
          </a:prstGeom>
          <a:noFill/>
          <a:ln>
            <a:noFill/>
          </a:ln>
        </p:spPr>
      </p:pic>
      <p:sp>
        <p:nvSpPr>
          <p:cNvPr id="86" name="Google Shape;86;p13"/>
          <p:cNvSpPr txBox="1"/>
          <p:nvPr/>
        </p:nvSpPr>
        <p:spPr>
          <a:xfrm>
            <a:off x="571500" y="3048000"/>
            <a:ext cx="11049000" cy="2286000"/>
          </a:xfrm>
          <a:prstGeom prst="rect">
            <a:avLst/>
          </a:prstGeom>
          <a:noFill/>
          <a:ln>
            <a:noFill/>
          </a:ln>
        </p:spPr>
        <p:txBody>
          <a:bodyPr spcFirstLastPara="1" wrap="square" lIns="0" tIns="0" rIns="0" bIns="190500" anchor="b" anchorCtr="0">
            <a:noAutofit/>
          </a:bodyPr>
          <a:lstStyle/>
          <a:p>
            <a:pPr marL="0" lvl="0" indent="0" algn="l" rtl="0">
              <a:spcBef>
                <a:spcPts val="0"/>
              </a:spcBef>
              <a:spcAft>
                <a:spcPts val="0"/>
              </a:spcAft>
              <a:buNone/>
            </a:pPr>
            <a:r>
              <a:rPr lang="en-US" sz="6400" b="1">
                <a:solidFill>
                  <a:srgbClr val="002855"/>
                </a:solidFill>
                <a:latin typeface="Montserrat"/>
                <a:ea typeface="Montserrat"/>
                <a:cs typeface="Montserrat"/>
                <a:sym typeface="Montserrat"/>
              </a:rPr>
              <a:t>Integrating Community Health Worker Services</a:t>
            </a:r>
            <a:endParaRPr sz="6400" b="1">
              <a:solidFill>
                <a:srgbClr val="002855"/>
              </a:solidFill>
              <a:latin typeface="Montserrat"/>
              <a:ea typeface="Montserrat"/>
              <a:cs typeface="Montserrat"/>
              <a:sym typeface="Montserrat"/>
            </a:endParaRPr>
          </a:p>
        </p:txBody>
      </p:sp>
      <p:grpSp>
        <p:nvGrpSpPr>
          <p:cNvPr id="87" name="Google Shape;87;p13"/>
          <p:cNvGrpSpPr/>
          <p:nvPr/>
        </p:nvGrpSpPr>
        <p:grpSpPr>
          <a:xfrm>
            <a:off x="571500" y="5524500"/>
            <a:ext cx="10188600" cy="762000"/>
            <a:chOff x="571500" y="5524500"/>
            <a:chExt cx="10188600" cy="762000"/>
          </a:xfrm>
        </p:grpSpPr>
        <p:sp>
          <p:nvSpPr>
            <p:cNvPr id="88" name="Google Shape;88;p13"/>
            <p:cNvSpPr/>
            <p:nvPr/>
          </p:nvSpPr>
          <p:spPr>
            <a:xfrm>
              <a:off x="571500" y="5524500"/>
              <a:ext cx="762000" cy="76200"/>
            </a:xfrm>
            <a:prstGeom prst="rect">
              <a:avLst/>
            </a:prstGeom>
            <a:solidFill>
              <a:srgbClr val="009688"/>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89" name="Google Shape;89;p13"/>
            <p:cNvSpPr txBox="1"/>
            <p:nvPr/>
          </p:nvSpPr>
          <p:spPr>
            <a:xfrm>
              <a:off x="571500" y="5715000"/>
              <a:ext cx="10188600" cy="571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800" b="0">
                  <a:solidFill>
                    <a:srgbClr val="475569"/>
                  </a:solidFill>
                  <a:latin typeface="Open Sans"/>
                  <a:ea typeface="Open Sans"/>
                  <a:cs typeface="Open Sans"/>
                  <a:sym typeface="Open Sans"/>
                </a:rPr>
                <a:t>Improving Outcomes and Experience for Patients and Providers in a Community Health Center</a:t>
              </a:r>
              <a:endParaRPr sz="1800" b="0">
                <a:solidFill>
                  <a:srgbClr val="475569"/>
                </a:solidFill>
                <a:latin typeface="Open Sans"/>
                <a:ea typeface="Open Sans"/>
                <a:cs typeface="Open Sans"/>
                <a:sym typeface="Open Sans"/>
              </a:endParaRPr>
            </a:p>
          </p:txBody>
        </p:sp>
      </p:grpSp>
      <p:pic>
        <p:nvPicPr>
          <p:cNvPr id="90" name="Google Shape;90;p13"/>
          <p:cNvPicPr preferRelativeResize="0"/>
          <p:nvPr/>
        </p:nvPicPr>
        <p:blipFill>
          <a:blip r:embed="rId5">
            <a:alphaModFix/>
          </a:blip>
          <a:stretch>
            <a:fillRect/>
          </a:stretch>
        </p:blipFill>
        <p:spPr>
          <a:xfrm>
            <a:off x="7478725" y="265075"/>
            <a:ext cx="3718300" cy="2852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grpSp>
        <p:nvGrpSpPr>
          <p:cNvPr id="243" name="Google Shape;243;p22"/>
          <p:cNvGrpSpPr/>
          <p:nvPr/>
        </p:nvGrpSpPr>
        <p:grpSpPr>
          <a:xfrm>
            <a:off x="571500" y="1524000"/>
            <a:ext cx="5334000" cy="4000500"/>
            <a:chOff x="571500" y="1524000"/>
            <a:chExt cx="5334000" cy="4000500"/>
          </a:xfrm>
        </p:grpSpPr>
        <p:sp>
          <p:nvSpPr>
            <p:cNvPr id="244" name="Google Shape;244;p22"/>
            <p:cNvSpPr/>
            <p:nvPr/>
          </p:nvSpPr>
          <p:spPr>
            <a:xfrm>
              <a:off x="571500" y="1524000"/>
              <a:ext cx="5334000" cy="4000500"/>
            </a:xfrm>
            <a:prstGeom prst="roundRect">
              <a:avLst>
                <a:gd name="adj" fmla="val 2857"/>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5" name="Google Shape;245;p22"/>
            <p:cNvSpPr txBox="1"/>
            <p:nvPr/>
          </p:nvSpPr>
          <p:spPr>
            <a:xfrm>
              <a:off x="762000" y="1714500"/>
              <a:ext cx="4953000" cy="3619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4000" dirty="0">
                <a:solidFill>
                  <a:srgbClr val="009688"/>
                </a:solidFill>
                <a:latin typeface="Material Icons"/>
                <a:ea typeface="Material Icons"/>
                <a:cs typeface="Material Icons"/>
                <a:sym typeface="Material Icons"/>
              </a:endParaRPr>
            </a:p>
            <a:p>
              <a:pPr marL="0" lvl="0" indent="0" algn="l" rtl="0">
                <a:spcBef>
                  <a:spcPts val="1500"/>
                </a:spcBef>
                <a:spcAft>
                  <a:spcPts val="0"/>
                </a:spcAft>
                <a:buNone/>
              </a:pPr>
              <a:r>
                <a:rPr lang="en-US" sz="2400" b="1" dirty="0">
                  <a:solidFill>
                    <a:srgbClr val="002855"/>
                  </a:solidFill>
                  <a:latin typeface="Montserrat"/>
                  <a:ea typeface="Montserrat"/>
                  <a:cs typeface="Montserrat"/>
                  <a:sym typeface="Montserrat"/>
                </a:rPr>
                <a:t>Patient Experience</a:t>
              </a:r>
              <a:endParaRPr sz="2400" b="1" dirty="0">
                <a:solidFill>
                  <a:srgbClr val="002855"/>
                </a:solidFill>
                <a:latin typeface="Montserrat"/>
                <a:ea typeface="Montserrat"/>
                <a:cs typeface="Montserrat"/>
                <a:sym typeface="Montserrat"/>
              </a:endParaRPr>
            </a:p>
            <a:p>
              <a:pPr marL="0" lvl="0" indent="0" algn="l" rtl="0">
                <a:spcBef>
                  <a:spcPts val="1125"/>
                </a:spcBef>
                <a:spcAft>
                  <a:spcPts val="0"/>
                </a:spcAft>
                <a:buNone/>
              </a:pPr>
              <a:r>
                <a:rPr lang="en-US" sz="1600" b="0" dirty="0">
                  <a:solidFill>
                    <a:srgbClr val="475569"/>
                  </a:solidFill>
                  <a:latin typeface="Open Sans"/>
                  <a:ea typeface="Open Sans"/>
                  <a:cs typeface="Open Sans"/>
                  <a:sym typeface="Open Sans"/>
                </a:rPr>
                <a:t>By having CHWs involved in their care, patients are more likely to reach out when they need something, get connected to appropriate resources, and develop increased health knowledge and self-sufficiency.</a:t>
              </a:r>
              <a:endParaRPr sz="1600" b="0" dirty="0">
                <a:solidFill>
                  <a:srgbClr val="475569"/>
                </a:solidFill>
                <a:latin typeface="Open Sans"/>
                <a:ea typeface="Open Sans"/>
                <a:cs typeface="Open Sans"/>
                <a:sym typeface="Open Sans"/>
              </a:endParaRPr>
            </a:p>
          </p:txBody>
        </p:sp>
      </p:grpSp>
      <p:grpSp>
        <p:nvGrpSpPr>
          <p:cNvPr id="246" name="Google Shape;246;p22"/>
          <p:cNvGrpSpPr/>
          <p:nvPr/>
        </p:nvGrpSpPr>
        <p:grpSpPr>
          <a:xfrm>
            <a:off x="6286500" y="1524000"/>
            <a:ext cx="5334000" cy="4000500"/>
            <a:chOff x="6286500" y="1524000"/>
            <a:chExt cx="5334000" cy="4000500"/>
          </a:xfrm>
        </p:grpSpPr>
        <p:sp>
          <p:nvSpPr>
            <p:cNvPr id="247" name="Google Shape;247;p22"/>
            <p:cNvSpPr/>
            <p:nvPr/>
          </p:nvSpPr>
          <p:spPr>
            <a:xfrm>
              <a:off x="6286500" y="1524000"/>
              <a:ext cx="5334000" cy="4000500"/>
            </a:xfrm>
            <a:prstGeom prst="roundRect">
              <a:avLst>
                <a:gd name="adj" fmla="val 2857"/>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8" name="Google Shape;248;p22"/>
            <p:cNvSpPr txBox="1"/>
            <p:nvPr/>
          </p:nvSpPr>
          <p:spPr>
            <a:xfrm>
              <a:off x="6477000" y="1714500"/>
              <a:ext cx="4953000" cy="3619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4000" dirty="0">
                <a:solidFill>
                  <a:srgbClr val="009688"/>
                </a:solidFill>
                <a:latin typeface="Material Icons"/>
                <a:ea typeface="Material Icons"/>
                <a:cs typeface="Material Icons"/>
                <a:sym typeface="Material Icons"/>
              </a:endParaRPr>
            </a:p>
            <a:p>
              <a:pPr marL="0" lvl="0" indent="0" algn="l" rtl="0">
                <a:spcBef>
                  <a:spcPts val="1500"/>
                </a:spcBef>
                <a:spcAft>
                  <a:spcPts val="0"/>
                </a:spcAft>
                <a:buNone/>
              </a:pPr>
              <a:r>
                <a:rPr lang="en-US" sz="2400" b="1" dirty="0">
                  <a:solidFill>
                    <a:srgbClr val="002855"/>
                  </a:solidFill>
                  <a:latin typeface="Montserrat"/>
                  <a:ea typeface="Montserrat"/>
                  <a:cs typeface="Montserrat"/>
                  <a:sym typeface="Montserrat"/>
                </a:rPr>
                <a:t>Physician Experience</a:t>
              </a:r>
              <a:endParaRPr sz="2400" b="1" dirty="0">
                <a:solidFill>
                  <a:srgbClr val="002855"/>
                </a:solidFill>
                <a:latin typeface="Montserrat"/>
                <a:ea typeface="Montserrat"/>
                <a:cs typeface="Montserrat"/>
                <a:sym typeface="Montserrat"/>
              </a:endParaRPr>
            </a:p>
            <a:p>
              <a:pPr marL="0" lvl="0" indent="0" algn="l" rtl="0">
                <a:spcBef>
                  <a:spcPts val="1125"/>
                </a:spcBef>
                <a:spcAft>
                  <a:spcPts val="0"/>
                </a:spcAft>
                <a:buNone/>
              </a:pPr>
              <a:r>
                <a:rPr lang="en-US" sz="1600" b="0" dirty="0">
                  <a:solidFill>
                    <a:srgbClr val="475569"/>
                  </a:solidFill>
                  <a:latin typeface="Open Sans"/>
                  <a:ea typeface="Open Sans"/>
                  <a:cs typeface="Open Sans"/>
                  <a:sym typeface="Open Sans"/>
                </a:rPr>
                <a:t>By delegating social and environmental navigation to CHWs, physicians can focus on high-level clinical decision-making, reducing burnout and improving the quality of the exam room experience.</a:t>
              </a:r>
              <a:endParaRPr sz="1600" b="0" dirty="0">
                <a:solidFill>
                  <a:srgbClr val="475569"/>
                </a:solidFill>
                <a:latin typeface="Open Sans"/>
                <a:ea typeface="Open Sans"/>
                <a:cs typeface="Open Sans"/>
                <a:sym typeface="Open Sans"/>
              </a:endParaRPr>
            </a:p>
          </p:txBody>
        </p:sp>
      </p:grpSp>
      <p:sp>
        <p:nvSpPr>
          <p:cNvPr id="249" name="Google Shape;249;p22"/>
          <p:cNvSpPr txBox="1"/>
          <p:nvPr/>
        </p:nvSpPr>
        <p:spPr>
          <a:xfrm>
            <a:off x="762000" y="571500"/>
            <a:ext cx="10668000" cy="484800"/>
          </a:xfrm>
          <a:prstGeom prst="rect">
            <a:avLst/>
          </a:prstGeom>
          <a:solidFill>
            <a:srgbClr val="000000">
              <a:alpha val="0"/>
            </a:srgbClr>
          </a:solidFill>
          <a:ln>
            <a:noFill/>
          </a:ln>
        </p:spPr>
        <p:txBody>
          <a:bodyPr spcFirstLastPara="1" wrap="square" lIns="0" tIns="0" rIns="0" bIns="0" anchor="ctr" anchorCtr="0">
            <a:spAutoFit/>
          </a:bodyPr>
          <a:lstStyle/>
          <a:p>
            <a:pPr marL="0" lvl="0" indent="0" algn="l" rtl="0">
              <a:spcBef>
                <a:spcPts val="0"/>
              </a:spcBef>
              <a:spcAft>
                <a:spcPts val="0"/>
              </a:spcAft>
              <a:buNone/>
            </a:pPr>
            <a:r>
              <a:rPr lang="en-US" sz="3150" b="1">
                <a:solidFill>
                  <a:srgbClr val="002855"/>
                </a:solidFill>
                <a:latin typeface="Montserrat"/>
                <a:ea typeface="Montserrat"/>
                <a:cs typeface="Montserrat"/>
                <a:sym typeface="Montserrat"/>
              </a:rPr>
              <a:t>The Value Proposition</a:t>
            </a:r>
            <a:endParaRPr sz="3150" b="1">
              <a:solidFill>
                <a:srgbClr val="002855"/>
              </a:solidFill>
              <a:latin typeface="Montserrat"/>
              <a:ea typeface="Montserrat"/>
              <a:cs typeface="Montserrat"/>
              <a:sym typeface="Montserrat"/>
            </a:endParaRPr>
          </a:p>
        </p:txBody>
      </p:sp>
      <p:sp>
        <p:nvSpPr>
          <p:cNvPr id="250" name="Google Shape;250;p22"/>
          <p:cNvSpPr/>
          <p:nvPr/>
        </p:nvSpPr>
        <p:spPr>
          <a:xfrm>
            <a:off x="571500" y="571500"/>
            <a:ext cx="76200" cy="495300"/>
          </a:xfrm>
          <a:prstGeom prst="rect">
            <a:avLst/>
          </a:prstGeom>
          <a:solidFill>
            <a:srgbClr val="009688"/>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pic>
        <p:nvPicPr>
          <p:cNvPr id="251" name="Google Shape;251;p22"/>
          <p:cNvPicPr preferRelativeResize="0"/>
          <p:nvPr/>
        </p:nvPicPr>
        <p:blipFill rotWithShape="1">
          <a:blip r:embed="rId4">
            <a:alphaModFix/>
          </a:blip>
          <a:srcRect t="70" b="80"/>
          <a:stretch/>
        </p:blipFill>
        <p:spPr>
          <a:xfrm>
            <a:off x="10086650" y="198159"/>
            <a:ext cx="1714500" cy="990600"/>
          </a:xfrm>
          <a:prstGeom prst="rect">
            <a:avLst/>
          </a:prstGeom>
          <a:noFill/>
          <a:ln>
            <a:noFill/>
          </a:ln>
        </p:spPr>
      </p:pic>
      <p:pic>
        <p:nvPicPr>
          <p:cNvPr id="252" name="Google Shape;252;p22"/>
          <p:cNvPicPr preferRelativeResize="0"/>
          <p:nvPr/>
        </p:nvPicPr>
        <p:blipFill>
          <a:blip r:embed="rId5">
            <a:alphaModFix/>
          </a:blip>
          <a:stretch>
            <a:fillRect/>
          </a:stretch>
        </p:blipFill>
        <p:spPr>
          <a:xfrm>
            <a:off x="8873826" y="4394210"/>
            <a:ext cx="3327825" cy="246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4"/>
          <p:cNvSpPr/>
          <p:nvPr/>
        </p:nvSpPr>
        <p:spPr>
          <a:xfrm>
            <a:off x="571500" y="571500"/>
            <a:ext cx="76200" cy="495300"/>
          </a:xfrm>
          <a:prstGeom prst="rect">
            <a:avLst/>
          </a:prstGeom>
          <a:solidFill>
            <a:srgbClr val="009688"/>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96" name="Google Shape;96;p14"/>
          <p:cNvSpPr txBox="1"/>
          <p:nvPr/>
        </p:nvSpPr>
        <p:spPr>
          <a:xfrm>
            <a:off x="762000" y="571500"/>
            <a:ext cx="8572500" cy="4953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US" sz="3150" b="1">
                <a:solidFill>
                  <a:srgbClr val="002855"/>
                </a:solidFill>
                <a:latin typeface="Montserrat"/>
                <a:ea typeface="Montserrat"/>
                <a:cs typeface="Montserrat"/>
                <a:sym typeface="Montserrat"/>
              </a:rPr>
              <a:t>CHWs on the team</a:t>
            </a:r>
            <a:endParaRPr sz="3150" b="1">
              <a:solidFill>
                <a:srgbClr val="002855"/>
              </a:solidFill>
              <a:latin typeface="Montserrat"/>
              <a:ea typeface="Montserrat"/>
              <a:cs typeface="Montserrat"/>
              <a:sym typeface="Montserrat"/>
            </a:endParaRPr>
          </a:p>
        </p:txBody>
      </p:sp>
      <p:sp>
        <p:nvSpPr>
          <p:cNvPr id="97" name="Google Shape;97;p14"/>
          <p:cNvSpPr txBox="1"/>
          <p:nvPr/>
        </p:nvSpPr>
        <p:spPr>
          <a:xfrm>
            <a:off x="571500" y="1238250"/>
            <a:ext cx="8856000" cy="762000"/>
          </a:xfrm>
          <a:prstGeom prst="rect">
            <a:avLst/>
          </a:prstGeom>
          <a:solidFill>
            <a:srgbClr val="000000">
              <a:alpha val="0"/>
            </a:srgbClr>
          </a:solidFill>
          <a:ln>
            <a:noFill/>
          </a:ln>
        </p:spPr>
        <p:txBody>
          <a:bodyPr spcFirstLastPara="1" wrap="square" lIns="0" tIns="0" rIns="0" bIns="0" anchor="t" anchorCtr="0">
            <a:noAutofit/>
          </a:bodyPr>
          <a:lstStyle/>
          <a:p>
            <a:pPr marL="0" lvl="0" indent="0" algn="l" rtl="0">
              <a:spcBef>
                <a:spcPts val="0"/>
              </a:spcBef>
              <a:spcAft>
                <a:spcPts val="0"/>
              </a:spcAft>
              <a:buNone/>
            </a:pPr>
            <a:r>
              <a:rPr lang="en-US" sz="1400" b="0">
                <a:solidFill>
                  <a:srgbClr val="475569"/>
                </a:solidFill>
                <a:latin typeface="Open Sans"/>
                <a:ea typeface="Open Sans"/>
                <a:cs typeface="Open Sans"/>
                <a:sym typeface="Open Sans"/>
              </a:rPr>
              <a:t>CHWs are experts at linking the health care system, social services and the community. CHWs help our clinic provide a comprehensive wraparound care model that works to address the root causes of health.</a:t>
            </a:r>
            <a:endParaRPr sz="1400" b="0">
              <a:solidFill>
                <a:srgbClr val="475569"/>
              </a:solidFill>
              <a:latin typeface="Open Sans"/>
              <a:ea typeface="Open Sans"/>
              <a:cs typeface="Open Sans"/>
              <a:sym typeface="Open Sans"/>
            </a:endParaRPr>
          </a:p>
        </p:txBody>
      </p:sp>
      <p:sp>
        <p:nvSpPr>
          <p:cNvPr id="98" name="Google Shape;98;p14"/>
          <p:cNvSpPr/>
          <p:nvPr/>
        </p:nvSpPr>
        <p:spPr>
          <a:xfrm>
            <a:off x="571500" y="2286000"/>
            <a:ext cx="5334000" cy="4000500"/>
          </a:xfrm>
          <a:prstGeom prst="roundRect">
            <a:avLst>
              <a:gd name="adj" fmla="val 4761"/>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99" name="Google Shape;99;p14"/>
          <p:cNvSpPr txBox="1"/>
          <p:nvPr/>
        </p:nvSpPr>
        <p:spPr>
          <a:xfrm>
            <a:off x="857250" y="2571750"/>
            <a:ext cx="4762500" cy="1714500"/>
          </a:xfrm>
          <a:prstGeom prst="rect">
            <a:avLst/>
          </a:prstGeom>
          <a:solidFill>
            <a:srgbClr val="000000">
              <a:alpha val="0"/>
            </a:srgbClr>
          </a:solidFill>
          <a:ln>
            <a:noFill/>
          </a:ln>
        </p:spPr>
        <p:txBody>
          <a:bodyPr spcFirstLastPara="1" wrap="square" lIns="0" tIns="0" rIns="0" bIns="0" anchor="t" anchorCtr="0">
            <a:noAutofit/>
          </a:bodyPr>
          <a:lstStyle/>
          <a:p>
            <a:pPr marL="0" lvl="0" indent="0" algn="l" rtl="0">
              <a:spcBef>
                <a:spcPts val="0"/>
              </a:spcBef>
              <a:spcAft>
                <a:spcPts val="0"/>
              </a:spcAft>
              <a:buNone/>
            </a:pPr>
            <a:r>
              <a:rPr lang="en-US" sz="2000" b="1">
                <a:solidFill>
                  <a:srgbClr val="002855"/>
                </a:solidFill>
                <a:latin typeface="Montserrat"/>
                <a:ea typeface="Montserrat"/>
                <a:cs typeface="Montserrat"/>
                <a:sym typeface="Montserrat"/>
              </a:rPr>
              <a:t>"The Heart of the Team"</a:t>
            </a:r>
            <a:endParaRPr sz="2000" b="1">
              <a:solidFill>
                <a:srgbClr val="002855"/>
              </a:solidFill>
              <a:latin typeface="Montserrat"/>
              <a:ea typeface="Montserrat"/>
              <a:cs typeface="Montserrat"/>
              <a:sym typeface="Montserrat"/>
            </a:endParaRPr>
          </a:p>
          <a:p>
            <a:pPr marL="0" lvl="0" indent="0" algn="l" rtl="0">
              <a:spcBef>
                <a:spcPts val="750"/>
              </a:spcBef>
              <a:spcAft>
                <a:spcPts val="0"/>
              </a:spcAft>
              <a:buNone/>
            </a:pPr>
            <a:r>
              <a:rPr lang="en-US" sz="1100" b="0">
                <a:solidFill>
                  <a:srgbClr val="334155"/>
                </a:solidFill>
                <a:latin typeface="Open Sans"/>
                <a:ea typeface="Open Sans"/>
                <a:cs typeface="Open Sans"/>
                <a:sym typeface="Open Sans"/>
              </a:rPr>
              <a:t>While doctors handle the clinical diagnosis, and the care teams in the clinic handle the administrative burden of our current healthcare system, the CHWs handle the human logistics on the patient’s side. Without them, many patients would fall through the cracks of a complex and often intimidating healthcare system.</a:t>
            </a:r>
            <a:endParaRPr sz="1100" b="0">
              <a:solidFill>
                <a:srgbClr val="334155"/>
              </a:solidFill>
              <a:latin typeface="Open Sans"/>
              <a:ea typeface="Open Sans"/>
              <a:cs typeface="Open Sans"/>
              <a:sym typeface="Open Sans"/>
            </a:endParaRPr>
          </a:p>
        </p:txBody>
      </p:sp>
      <p:sp>
        <p:nvSpPr>
          <p:cNvPr id="100" name="Google Shape;100;p14"/>
          <p:cNvSpPr txBox="1"/>
          <p:nvPr/>
        </p:nvSpPr>
        <p:spPr>
          <a:xfrm>
            <a:off x="857250" y="3954575"/>
            <a:ext cx="4762500" cy="2236800"/>
          </a:xfrm>
          <a:prstGeom prst="rect">
            <a:avLst/>
          </a:prstGeom>
          <a:solidFill>
            <a:srgbClr val="000000">
              <a:alpha val="0"/>
            </a:srgbClr>
          </a:solidFill>
          <a:ln>
            <a:noFill/>
          </a:ln>
        </p:spPr>
        <p:txBody>
          <a:bodyPr spcFirstLastPara="1" wrap="square" lIns="0" tIns="0" rIns="0" bIns="0" anchor="t" anchorCtr="0">
            <a:noAutofit/>
          </a:bodyPr>
          <a:lstStyle/>
          <a:p>
            <a:pPr marL="0" lvl="0" indent="0" algn="l" rtl="0">
              <a:spcBef>
                <a:spcPts val="0"/>
              </a:spcBef>
              <a:spcAft>
                <a:spcPts val="0"/>
              </a:spcAft>
              <a:buNone/>
            </a:pPr>
            <a:r>
              <a:rPr lang="en-US" sz="2000" b="1">
                <a:solidFill>
                  <a:srgbClr val="002855"/>
                </a:solidFill>
                <a:latin typeface="Montserrat"/>
                <a:ea typeface="Montserrat"/>
                <a:cs typeface="Montserrat"/>
                <a:sym typeface="Montserrat"/>
              </a:rPr>
              <a:t>Equity Champions</a:t>
            </a:r>
            <a:endParaRPr sz="2000" b="1">
              <a:solidFill>
                <a:srgbClr val="002855"/>
              </a:solidFill>
              <a:latin typeface="Montserrat"/>
              <a:ea typeface="Montserrat"/>
              <a:cs typeface="Montserrat"/>
              <a:sym typeface="Montserrat"/>
            </a:endParaRPr>
          </a:p>
          <a:p>
            <a:pPr marL="0" lvl="0" indent="0" algn="l" rtl="0">
              <a:spcBef>
                <a:spcPts val="750"/>
              </a:spcBef>
              <a:spcAft>
                <a:spcPts val="0"/>
              </a:spcAft>
              <a:buNone/>
            </a:pPr>
            <a:r>
              <a:rPr lang="en-US" sz="1100" b="0">
                <a:solidFill>
                  <a:srgbClr val="334155"/>
                </a:solidFill>
                <a:latin typeface="Open Sans"/>
                <a:ea typeface="Open Sans"/>
                <a:cs typeface="Open Sans"/>
                <a:sym typeface="Open Sans"/>
              </a:rPr>
              <a:t>Health equity isn't just about everyone getting the same care; it’s about everyone having the opportunity to be as healthy as possible. CHWs are essential to this because they address the structural and social barriers that make "equal care" ineffective for many.</a:t>
            </a:r>
            <a:endParaRPr sz="1100">
              <a:solidFill>
                <a:srgbClr val="334155"/>
              </a:solidFill>
              <a:latin typeface="Open Sans"/>
              <a:ea typeface="Open Sans"/>
              <a:cs typeface="Open Sans"/>
              <a:sym typeface="Open Sans"/>
            </a:endParaRPr>
          </a:p>
          <a:p>
            <a:pPr marL="457200" lvl="0" indent="-292100" algn="l" rtl="0">
              <a:spcBef>
                <a:spcPts val="600"/>
              </a:spcBef>
              <a:spcAft>
                <a:spcPts val="0"/>
              </a:spcAft>
              <a:buClr>
                <a:srgbClr val="334155"/>
              </a:buClr>
              <a:buSzPts val="1000"/>
              <a:buChar char="●"/>
            </a:pPr>
            <a:r>
              <a:rPr lang="en-US" sz="1000" b="1">
                <a:solidFill>
                  <a:srgbClr val="334155"/>
                </a:solidFill>
                <a:latin typeface="Open Sans"/>
                <a:ea typeface="Open Sans"/>
                <a:cs typeface="Open Sans"/>
                <a:sym typeface="Open Sans"/>
              </a:rPr>
              <a:t>Resource Redistribution: CHWs </a:t>
            </a:r>
            <a:r>
              <a:rPr lang="en-US" sz="1000" b="1" i="1">
                <a:solidFill>
                  <a:srgbClr val="334155"/>
                </a:solidFill>
                <a:latin typeface="Open Sans"/>
                <a:ea typeface="Open Sans"/>
                <a:cs typeface="Open Sans"/>
                <a:sym typeface="Open Sans"/>
              </a:rPr>
              <a:t>actively </a:t>
            </a:r>
            <a:r>
              <a:rPr lang="en-US" sz="1000" b="1">
                <a:solidFill>
                  <a:srgbClr val="334155"/>
                </a:solidFill>
                <a:latin typeface="Open Sans"/>
                <a:ea typeface="Open Sans"/>
                <a:cs typeface="Open Sans"/>
                <a:sym typeface="Open Sans"/>
              </a:rPr>
              <a:t>move resources to the people who need them most.</a:t>
            </a:r>
            <a:endParaRPr sz="1000" b="1">
              <a:solidFill>
                <a:srgbClr val="334155"/>
              </a:solidFill>
              <a:latin typeface="Open Sans"/>
              <a:ea typeface="Open Sans"/>
              <a:cs typeface="Open Sans"/>
              <a:sym typeface="Open Sans"/>
            </a:endParaRPr>
          </a:p>
          <a:p>
            <a:pPr marL="457200" lvl="0" indent="0" algn="l" rtl="0">
              <a:spcBef>
                <a:spcPts val="300"/>
              </a:spcBef>
              <a:spcAft>
                <a:spcPts val="0"/>
              </a:spcAft>
              <a:buNone/>
            </a:pPr>
            <a:endParaRPr sz="200" b="1">
              <a:solidFill>
                <a:srgbClr val="334155"/>
              </a:solidFill>
              <a:latin typeface="Open Sans"/>
              <a:ea typeface="Open Sans"/>
              <a:cs typeface="Open Sans"/>
              <a:sym typeface="Open Sans"/>
            </a:endParaRPr>
          </a:p>
          <a:p>
            <a:pPr marL="457200" lvl="0" indent="-292100" algn="l" rtl="0">
              <a:spcBef>
                <a:spcPts val="300"/>
              </a:spcBef>
              <a:spcAft>
                <a:spcPts val="0"/>
              </a:spcAft>
              <a:buClr>
                <a:srgbClr val="334155"/>
              </a:buClr>
              <a:buSzPts val="1000"/>
              <a:buChar char="●"/>
            </a:pPr>
            <a:r>
              <a:rPr lang="en-US" sz="1000" b="1">
                <a:solidFill>
                  <a:srgbClr val="334155"/>
                </a:solidFill>
                <a:latin typeface="Open Sans"/>
                <a:ea typeface="Open Sans"/>
                <a:cs typeface="Open Sans"/>
                <a:sym typeface="Open Sans"/>
              </a:rPr>
              <a:t>Upstream Intervention: By addressing social needs, they </a:t>
            </a:r>
            <a:r>
              <a:rPr lang="en-US" sz="1000" b="1" i="1">
                <a:solidFill>
                  <a:srgbClr val="334155"/>
                </a:solidFill>
                <a:latin typeface="Open Sans"/>
                <a:ea typeface="Open Sans"/>
                <a:cs typeface="Open Sans"/>
                <a:sym typeface="Open Sans"/>
              </a:rPr>
              <a:t>prevent </a:t>
            </a:r>
            <a:r>
              <a:rPr lang="en-US" sz="1000" b="1">
                <a:solidFill>
                  <a:srgbClr val="334155"/>
                </a:solidFill>
                <a:latin typeface="Open Sans"/>
                <a:ea typeface="Open Sans"/>
                <a:cs typeface="Open Sans"/>
                <a:sym typeface="Open Sans"/>
              </a:rPr>
              <a:t>health crises.</a:t>
            </a:r>
            <a:endParaRPr sz="1000" b="1">
              <a:solidFill>
                <a:srgbClr val="334155"/>
              </a:solidFill>
              <a:latin typeface="Open Sans"/>
              <a:ea typeface="Open Sans"/>
              <a:cs typeface="Open Sans"/>
              <a:sym typeface="Open Sans"/>
            </a:endParaRPr>
          </a:p>
        </p:txBody>
      </p:sp>
      <p:pic>
        <p:nvPicPr>
          <p:cNvPr id="101" name="Google Shape;101;p14"/>
          <p:cNvPicPr preferRelativeResize="0"/>
          <p:nvPr/>
        </p:nvPicPr>
        <p:blipFill rotWithShape="1">
          <a:blip r:embed="rId4">
            <a:alphaModFix/>
          </a:blip>
          <a:srcRect t="27" b="9891"/>
          <a:stretch/>
        </p:blipFill>
        <p:spPr>
          <a:xfrm>
            <a:off x="6286500" y="2066925"/>
            <a:ext cx="5334000" cy="4000500"/>
          </a:xfrm>
          <a:prstGeom prst="roundRect">
            <a:avLst>
              <a:gd name="adj" fmla="val 4761"/>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pic>
        <p:nvPicPr>
          <p:cNvPr id="106" name="Google Shape;106;p15"/>
          <p:cNvPicPr preferRelativeResize="0"/>
          <p:nvPr/>
        </p:nvPicPr>
        <p:blipFill rotWithShape="1">
          <a:blip r:embed="rId3">
            <a:alphaModFix/>
          </a:blip>
          <a:srcRect/>
          <a:stretch/>
        </p:blipFill>
        <p:spPr>
          <a:xfrm>
            <a:off x="0" y="-54750"/>
            <a:ext cx="12192000" cy="6858000"/>
          </a:xfrm>
          <a:prstGeom prst="rect">
            <a:avLst/>
          </a:prstGeom>
          <a:noFill/>
          <a:ln>
            <a:noFill/>
          </a:ln>
        </p:spPr>
      </p:pic>
      <p:sp>
        <p:nvSpPr>
          <p:cNvPr id="107" name="Google Shape;107;p15"/>
          <p:cNvSpPr txBox="1"/>
          <p:nvPr/>
        </p:nvSpPr>
        <p:spPr>
          <a:xfrm>
            <a:off x="762000" y="571500"/>
            <a:ext cx="11401500" cy="484800"/>
          </a:xfrm>
          <a:prstGeom prst="rect">
            <a:avLst/>
          </a:prstGeom>
          <a:solidFill>
            <a:srgbClr val="000000">
              <a:alpha val="0"/>
            </a:srgbClr>
          </a:solidFill>
          <a:ln>
            <a:noFill/>
          </a:ln>
        </p:spPr>
        <p:txBody>
          <a:bodyPr spcFirstLastPara="1" wrap="square" lIns="0" tIns="0" rIns="0" bIns="0" anchor="ctr" anchorCtr="0">
            <a:spAutoFit/>
          </a:bodyPr>
          <a:lstStyle/>
          <a:p>
            <a:pPr marL="0" lvl="0" indent="0" algn="l" rtl="0">
              <a:spcBef>
                <a:spcPts val="0"/>
              </a:spcBef>
              <a:spcAft>
                <a:spcPts val="0"/>
              </a:spcAft>
              <a:buNone/>
            </a:pPr>
            <a:r>
              <a:rPr lang="en-US" sz="3150" b="1">
                <a:solidFill>
                  <a:srgbClr val="002855"/>
                </a:solidFill>
                <a:latin typeface="Montserrat"/>
                <a:ea typeface="Montserrat"/>
                <a:cs typeface="Montserrat"/>
                <a:sym typeface="Montserrat"/>
              </a:rPr>
              <a:t>Essential building blocks for an integrated CHW</a:t>
            </a:r>
            <a:endParaRPr sz="3150" b="1">
              <a:solidFill>
                <a:srgbClr val="002855"/>
              </a:solidFill>
              <a:latin typeface="Montserrat"/>
              <a:ea typeface="Montserrat"/>
              <a:cs typeface="Montserrat"/>
              <a:sym typeface="Montserrat"/>
            </a:endParaRPr>
          </a:p>
        </p:txBody>
      </p:sp>
      <p:sp>
        <p:nvSpPr>
          <p:cNvPr id="108" name="Google Shape;108;p15"/>
          <p:cNvSpPr/>
          <p:nvPr/>
        </p:nvSpPr>
        <p:spPr>
          <a:xfrm>
            <a:off x="571500" y="571500"/>
            <a:ext cx="76200" cy="495300"/>
          </a:xfrm>
          <a:prstGeom prst="rect">
            <a:avLst/>
          </a:prstGeom>
          <a:solidFill>
            <a:srgbClr val="009688"/>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109" name="Google Shape;109;p15"/>
          <p:cNvGrpSpPr/>
          <p:nvPr/>
        </p:nvGrpSpPr>
        <p:grpSpPr>
          <a:xfrm>
            <a:off x="571500" y="1333500"/>
            <a:ext cx="5381700" cy="4953000"/>
            <a:chOff x="571500" y="1333500"/>
            <a:chExt cx="5381700" cy="4953000"/>
          </a:xfrm>
        </p:grpSpPr>
        <p:sp>
          <p:nvSpPr>
            <p:cNvPr id="110" name="Google Shape;110;p15"/>
            <p:cNvSpPr/>
            <p:nvPr/>
          </p:nvSpPr>
          <p:spPr>
            <a:xfrm>
              <a:off x="571500" y="1333500"/>
              <a:ext cx="5381700" cy="4953000"/>
            </a:xfrm>
            <a:prstGeom prst="roundRect">
              <a:avLst>
                <a:gd name="adj" fmla="val 2884"/>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11" name="Google Shape;111;p15"/>
            <p:cNvSpPr txBox="1"/>
            <p:nvPr/>
          </p:nvSpPr>
          <p:spPr>
            <a:xfrm>
              <a:off x="857250" y="1619250"/>
              <a:ext cx="4810200" cy="4381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200" b="1">
                  <a:solidFill>
                    <a:srgbClr val="002855"/>
                  </a:solidFill>
                  <a:latin typeface="Montserrat"/>
                  <a:ea typeface="Montserrat"/>
                  <a:cs typeface="Montserrat"/>
                  <a:sym typeface="Montserrat"/>
                </a:rPr>
                <a:t>Foundational functions:</a:t>
              </a:r>
              <a:endParaRPr sz="2200" b="1">
                <a:solidFill>
                  <a:srgbClr val="002855"/>
                </a:solidFill>
                <a:latin typeface="Montserrat"/>
                <a:ea typeface="Montserrat"/>
                <a:cs typeface="Montserrat"/>
                <a:sym typeface="Montserrat"/>
              </a:endParaRPr>
            </a:p>
            <a:p>
              <a:pPr marL="0" lvl="0" indent="0" algn="l" rtl="0">
                <a:spcBef>
                  <a:spcPts val="1500"/>
                </a:spcBef>
                <a:spcAft>
                  <a:spcPts val="0"/>
                </a:spcAft>
                <a:buNone/>
              </a:pPr>
              <a:r>
                <a:rPr lang="en-US" sz="1400" b="1">
                  <a:solidFill>
                    <a:srgbClr val="009688"/>
                  </a:solidFill>
                  <a:latin typeface="Montserrat"/>
                  <a:ea typeface="Montserrat"/>
                  <a:cs typeface="Montserrat"/>
                  <a:sym typeface="Montserrat"/>
                </a:rPr>
                <a:t>1. SDOH screening</a:t>
              </a:r>
              <a:br>
                <a:rPr lang="en-US">
                  <a:solidFill>
                    <a:srgbClr val="002855"/>
                  </a:solidFill>
                  <a:latin typeface="Montserrat"/>
                  <a:ea typeface="Montserrat"/>
                  <a:cs typeface="Montserrat"/>
                  <a:sym typeface="Montserrat"/>
                </a:rPr>
              </a:br>
              <a:r>
                <a:rPr lang="en-US" sz="1100" b="0">
                  <a:solidFill>
                    <a:srgbClr val="475569"/>
                  </a:solidFill>
                  <a:latin typeface="Open Sans"/>
                  <a:ea typeface="Open Sans"/>
                  <a:cs typeface="Open Sans"/>
                  <a:sym typeface="Open Sans"/>
                </a:rPr>
                <a:t>Administering screening tools (like PRAPARE) to identify needs for food, housing, or transportation.</a:t>
              </a:r>
              <a:endParaRPr>
                <a:solidFill>
                  <a:srgbClr val="002855"/>
                </a:solidFill>
                <a:latin typeface="Montserrat"/>
                <a:ea typeface="Montserrat"/>
                <a:cs typeface="Montserrat"/>
                <a:sym typeface="Montserrat"/>
              </a:endParaRPr>
            </a:p>
            <a:p>
              <a:pPr marL="0" lvl="0" indent="0" algn="l" rtl="0">
                <a:spcBef>
                  <a:spcPts val="1125"/>
                </a:spcBef>
                <a:spcAft>
                  <a:spcPts val="0"/>
                </a:spcAft>
                <a:buNone/>
              </a:pPr>
              <a:r>
                <a:rPr lang="en-US" sz="1400" b="1">
                  <a:solidFill>
                    <a:srgbClr val="009688"/>
                  </a:solidFill>
                  <a:latin typeface="Montserrat"/>
                  <a:ea typeface="Montserrat"/>
                  <a:cs typeface="Montserrat"/>
                  <a:sym typeface="Montserrat"/>
                </a:rPr>
                <a:t>2. Resource mapping and referral</a:t>
              </a:r>
              <a:br>
                <a:rPr lang="en-US">
                  <a:solidFill>
                    <a:srgbClr val="002855"/>
                  </a:solidFill>
                  <a:latin typeface="Montserrat"/>
                  <a:ea typeface="Montserrat"/>
                  <a:cs typeface="Montserrat"/>
                  <a:sym typeface="Montserrat"/>
                </a:rPr>
              </a:br>
              <a:r>
                <a:rPr lang="en-US" sz="1100" b="0">
                  <a:solidFill>
                    <a:srgbClr val="475569"/>
                  </a:solidFill>
                  <a:latin typeface="Open Sans"/>
                  <a:ea typeface="Open Sans"/>
                  <a:cs typeface="Open Sans"/>
                  <a:sym typeface="Open Sans"/>
                </a:rPr>
                <a:t>A CHW must know the local landscape better than anyone else in the clinic, and be able to connect patients with resources. This means closing the loop—not just giving the patient a phone number, but calling the agency with the patient to ensure they get the service.</a:t>
              </a:r>
              <a:endParaRPr>
                <a:solidFill>
                  <a:srgbClr val="002855"/>
                </a:solidFill>
                <a:latin typeface="Montserrat"/>
                <a:ea typeface="Montserrat"/>
                <a:cs typeface="Montserrat"/>
                <a:sym typeface="Montserrat"/>
              </a:endParaRPr>
            </a:p>
            <a:p>
              <a:pPr marL="0" lvl="0" indent="0" algn="l" rtl="0">
                <a:spcBef>
                  <a:spcPts val="1125"/>
                </a:spcBef>
                <a:spcAft>
                  <a:spcPts val="0"/>
                </a:spcAft>
                <a:buNone/>
              </a:pPr>
              <a:r>
                <a:rPr lang="en-US" sz="1400" b="1">
                  <a:solidFill>
                    <a:srgbClr val="009688"/>
                  </a:solidFill>
                  <a:latin typeface="Montserrat"/>
                  <a:ea typeface="Montserrat"/>
                  <a:cs typeface="Montserrat"/>
                  <a:sym typeface="Montserrat"/>
                </a:rPr>
                <a:t>3. Patient navigation and appointment support</a:t>
              </a:r>
              <a:br>
                <a:rPr lang="en-US">
                  <a:solidFill>
                    <a:srgbClr val="002855"/>
                  </a:solidFill>
                  <a:latin typeface="Montserrat"/>
                  <a:ea typeface="Montserrat"/>
                  <a:cs typeface="Montserrat"/>
                  <a:sym typeface="Montserrat"/>
                </a:rPr>
              </a:br>
              <a:r>
                <a:rPr lang="en-US" sz="1100" b="0">
                  <a:solidFill>
                    <a:srgbClr val="475569"/>
                  </a:solidFill>
                  <a:latin typeface="Open Sans"/>
                  <a:ea typeface="Open Sans"/>
                  <a:cs typeface="Open Sans"/>
                  <a:sym typeface="Open Sans"/>
                </a:rPr>
                <a:t>The CHW acts as the "concierge" for the patient’s journey through the healthcare system. Includes helping with registration paperwork, explaining the sliding-fee scale, and screening for barriers to attending appointments.</a:t>
              </a:r>
              <a:endParaRPr>
                <a:solidFill>
                  <a:srgbClr val="002855"/>
                </a:solidFill>
                <a:latin typeface="Montserrat"/>
                <a:ea typeface="Montserrat"/>
                <a:cs typeface="Montserrat"/>
                <a:sym typeface="Montserrat"/>
              </a:endParaRPr>
            </a:p>
            <a:p>
              <a:pPr marL="0" lvl="0" indent="0" algn="l" rtl="0">
                <a:spcBef>
                  <a:spcPts val="1125"/>
                </a:spcBef>
                <a:spcAft>
                  <a:spcPts val="0"/>
                </a:spcAft>
                <a:buNone/>
              </a:pPr>
              <a:r>
                <a:rPr lang="en-US" sz="1400" b="1">
                  <a:solidFill>
                    <a:srgbClr val="009688"/>
                  </a:solidFill>
                  <a:latin typeface="Montserrat"/>
                  <a:ea typeface="Montserrat"/>
                  <a:cs typeface="Montserrat"/>
                  <a:sym typeface="Montserrat"/>
                </a:rPr>
                <a:t>4. Culturally </a:t>
              </a:r>
              <a:r>
                <a:rPr lang="en-US" b="1">
                  <a:solidFill>
                    <a:srgbClr val="009688"/>
                  </a:solidFill>
                  <a:latin typeface="Montserrat"/>
                  <a:ea typeface="Montserrat"/>
                  <a:cs typeface="Montserrat"/>
                  <a:sym typeface="Montserrat"/>
                </a:rPr>
                <a:t>s</a:t>
              </a:r>
              <a:r>
                <a:rPr lang="en-US" sz="1400" b="1">
                  <a:solidFill>
                    <a:srgbClr val="009688"/>
                  </a:solidFill>
                  <a:latin typeface="Montserrat"/>
                  <a:ea typeface="Montserrat"/>
                  <a:cs typeface="Montserrat"/>
                  <a:sym typeface="Montserrat"/>
                </a:rPr>
                <a:t>pecific </a:t>
              </a:r>
              <a:r>
                <a:rPr lang="en-US" b="1">
                  <a:solidFill>
                    <a:srgbClr val="009688"/>
                  </a:solidFill>
                  <a:latin typeface="Montserrat"/>
                  <a:ea typeface="Montserrat"/>
                  <a:cs typeface="Montserrat"/>
                  <a:sym typeface="Montserrat"/>
                </a:rPr>
                <a:t>o</a:t>
              </a:r>
              <a:r>
                <a:rPr lang="en-US" sz="1400" b="1">
                  <a:solidFill>
                    <a:srgbClr val="009688"/>
                  </a:solidFill>
                  <a:latin typeface="Montserrat"/>
                  <a:ea typeface="Montserrat"/>
                  <a:cs typeface="Montserrat"/>
                  <a:sym typeface="Montserrat"/>
                </a:rPr>
                <a:t>utreach</a:t>
              </a:r>
              <a:br>
                <a:rPr lang="en-US">
                  <a:solidFill>
                    <a:srgbClr val="002855"/>
                  </a:solidFill>
                  <a:latin typeface="Montserrat"/>
                  <a:ea typeface="Montserrat"/>
                  <a:cs typeface="Montserrat"/>
                  <a:sym typeface="Montserrat"/>
                </a:rPr>
              </a:br>
              <a:r>
                <a:rPr lang="en-US" sz="1100" b="0">
                  <a:solidFill>
                    <a:srgbClr val="475569"/>
                  </a:solidFill>
                  <a:latin typeface="Open Sans"/>
                  <a:ea typeface="Open Sans"/>
                  <a:cs typeface="Open Sans"/>
                  <a:sym typeface="Open Sans"/>
                </a:rPr>
                <a:t>Acting as the clinic’s "eyes and ears" in the community.</a:t>
              </a:r>
              <a:endParaRPr>
                <a:solidFill>
                  <a:srgbClr val="002855"/>
                </a:solidFill>
                <a:latin typeface="Montserrat"/>
                <a:ea typeface="Montserrat"/>
                <a:cs typeface="Montserrat"/>
                <a:sym typeface="Montserrat"/>
              </a:endParaRPr>
            </a:p>
          </p:txBody>
        </p:sp>
      </p:grpSp>
      <p:grpSp>
        <p:nvGrpSpPr>
          <p:cNvPr id="112" name="Google Shape;112;p15"/>
          <p:cNvGrpSpPr/>
          <p:nvPr/>
        </p:nvGrpSpPr>
        <p:grpSpPr>
          <a:xfrm>
            <a:off x="6238875" y="1333500"/>
            <a:ext cx="5381700" cy="2857500"/>
            <a:chOff x="6238875" y="1333500"/>
            <a:chExt cx="5381700" cy="2857500"/>
          </a:xfrm>
        </p:grpSpPr>
        <p:sp>
          <p:nvSpPr>
            <p:cNvPr id="113" name="Google Shape;113;p15"/>
            <p:cNvSpPr/>
            <p:nvPr/>
          </p:nvSpPr>
          <p:spPr>
            <a:xfrm>
              <a:off x="6238875" y="1333500"/>
              <a:ext cx="5381700" cy="2857500"/>
            </a:xfrm>
            <a:prstGeom prst="roundRect">
              <a:avLst>
                <a:gd name="adj" fmla="val 5000"/>
              </a:avLst>
            </a:prstGeom>
            <a:solidFill>
              <a:srgbClr val="002855"/>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14" name="Google Shape;114;p15"/>
            <p:cNvSpPr txBox="1"/>
            <p:nvPr/>
          </p:nvSpPr>
          <p:spPr>
            <a:xfrm>
              <a:off x="6524625" y="1619250"/>
              <a:ext cx="4810200" cy="228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200" b="1">
                  <a:solidFill>
                    <a:srgbClr val="FFFFFF"/>
                  </a:solidFill>
                  <a:latin typeface="Montserrat"/>
                  <a:ea typeface="Montserrat"/>
                  <a:cs typeface="Montserrat"/>
                  <a:sym typeface="Montserrat"/>
                </a:rPr>
                <a:t>Integration essentials:</a:t>
              </a:r>
              <a:endParaRPr sz="2200" b="1">
                <a:solidFill>
                  <a:srgbClr val="FFFFFF"/>
                </a:solidFill>
                <a:latin typeface="Montserrat"/>
                <a:ea typeface="Montserrat"/>
                <a:cs typeface="Montserrat"/>
                <a:sym typeface="Montserrat"/>
              </a:endParaRPr>
            </a:p>
            <a:p>
              <a:pPr marL="0" lvl="0" indent="0" algn="l" rtl="0">
                <a:spcBef>
                  <a:spcPts val="1500"/>
                </a:spcBef>
                <a:spcAft>
                  <a:spcPts val="0"/>
                </a:spcAft>
                <a:buNone/>
              </a:pPr>
              <a:r>
                <a:rPr lang="en-US" sz="1800">
                  <a:solidFill>
                    <a:srgbClr val="009688"/>
                  </a:solidFill>
                  <a:latin typeface="Material Icons"/>
                  <a:ea typeface="Material Icons"/>
                  <a:cs typeface="Material Icons"/>
                  <a:sym typeface="Material Icons"/>
                </a:rPr>
                <a:t>check_circle</a:t>
              </a:r>
              <a:r>
                <a:rPr lang="en-US" sz="1400" b="1">
                  <a:solidFill>
                    <a:srgbClr val="FFFFFF"/>
                  </a:solidFill>
                  <a:latin typeface="Montserrat"/>
                  <a:ea typeface="Montserrat"/>
                  <a:cs typeface="Montserrat"/>
                  <a:sym typeface="Montserrat"/>
                </a:rPr>
                <a:t>EHR access and documentation</a:t>
              </a:r>
              <a:endParaRPr>
                <a:solidFill>
                  <a:srgbClr val="FFFFFF"/>
                </a:solidFill>
                <a:latin typeface="Montserrat"/>
                <a:ea typeface="Montserrat"/>
                <a:cs typeface="Montserrat"/>
                <a:sym typeface="Montserrat"/>
              </a:endParaRPr>
            </a:p>
            <a:p>
              <a:pPr marL="0" lvl="0" indent="0" algn="l" rtl="0">
                <a:spcBef>
                  <a:spcPts val="1125"/>
                </a:spcBef>
                <a:spcAft>
                  <a:spcPts val="0"/>
                </a:spcAft>
                <a:buNone/>
              </a:pPr>
              <a:r>
                <a:rPr lang="en-US" sz="1800">
                  <a:solidFill>
                    <a:srgbClr val="009688"/>
                  </a:solidFill>
                  <a:latin typeface="Material Icons"/>
                  <a:ea typeface="Material Icons"/>
                  <a:cs typeface="Material Icons"/>
                  <a:sym typeface="Material Icons"/>
                </a:rPr>
                <a:t>check_circle</a:t>
              </a:r>
              <a:r>
                <a:rPr lang="en-US" sz="1400" b="1">
                  <a:solidFill>
                    <a:srgbClr val="FFFFFF"/>
                  </a:solidFill>
                  <a:latin typeface="Montserrat"/>
                  <a:ea typeface="Montserrat"/>
                  <a:cs typeface="Montserrat"/>
                  <a:sym typeface="Montserrat"/>
                </a:rPr>
                <a:t>Structured protocol for warm handoffs</a:t>
              </a:r>
              <a:endParaRPr>
                <a:solidFill>
                  <a:srgbClr val="FFFFFF"/>
                </a:solidFill>
                <a:latin typeface="Montserrat"/>
                <a:ea typeface="Montserrat"/>
                <a:cs typeface="Montserrat"/>
                <a:sym typeface="Montserrat"/>
              </a:endParaRPr>
            </a:p>
            <a:p>
              <a:pPr marL="0" lvl="0" indent="0" algn="l" rtl="0">
                <a:spcBef>
                  <a:spcPts val="1125"/>
                </a:spcBef>
                <a:spcAft>
                  <a:spcPts val="0"/>
                </a:spcAft>
                <a:buNone/>
              </a:pPr>
              <a:r>
                <a:rPr lang="en-US" sz="1800">
                  <a:solidFill>
                    <a:srgbClr val="009688"/>
                  </a:solidFill>
                  <a:latin typeface="Material Icons"/>
                  <a:ea typeface="Material Icons"/>
                  <a:cs typeface="Material Icons"/>
                  <a:sym typeface="Material Icons"/>
                </a:rPr>
                <a:t>check_circle</a:t>
              </a:r>
              <a:r>
                <a:rPr lang="en-US" sz="1400" b="1">
                  <a:solidFill>
                    <a:srgbClr val="FFFFFF"/>
                  </a:solidFill>
                  <a:latin typeface="Montserrat"/>
                  <a:ea typeface="Montserrat"/>
                  <a:cs typeface="Montserrat"/>
                  <a:sym typeface="Montserrat"/>
                </a:rPr>
                <a:t>Team huddles to identify high-risk patients and coordinate support</a:t>
              </a:r>
              <a:endParaRPr>
                <a:solidFill>
                  <a:srgbClr val="FFFFFF"/>
                </a:solidFill>
                <a:latin typeface="Montserrat"/>
                <a:ea typeface="Montserrat"/>
                <a:cs typeface="Montserrat"/>
                <a:sym typeface="Montserra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pic>
        <p:nvPicPr>
          <p:cNvPr id="119" name="Google Shape;119;p16" descr="image.png"/>
          <p:cNvPicPr preferRelativeResize="0"/>
          <p:nvPr/>
        </p:nvPicPr>
        <p:blipFill rotWithShape="1">
          <a:blip r:embed="rId3">
            <a:alphaModFix/>
          </a:blip>
          <a:srcRect/>
          <a:stretch/>
        </p:blipFill>
        <p:spPr>
          <a:xfrm>
            <a:off x="-76650" y="10947"/>
            <a:ext cx="12192000" cy="6858000"/>
          </a:xfrm>
          <a:prstGeom prst="rect">
            <a:avLst/>
          </a:prstGeom>
          <a:noFill/>
          <a:ln>
            <a:noFill/>
          </a:ln>
        </p:spPr>
      </p:pic>
      <p:pic>
        <p:nvPicPr>
          <p:cNvPr id="120" name="Google Shape;120;p16" descr="image.png"/>
          <p:cNvPicPr preferRelativeResize="0"/>
          <p:nvPr/>
        </p:nvPicPr>
        <p:blipFill rotWithShape="1">
          <a:blip r:embed="rId4">
            <a:alphaModFix/>
          </a:blip>
          <a:srcRect/>
          <a:stretch/>
        </p:blipFill>
        <p:spPr>
          <a:xfrm>
            <a:off x="571500" y="2266950"/>
            <a:ext cx="3492549" cy="3200400"/>
          </a:xfrm>
          <a:prstGeom prst="rect">
            <a:avLst/>
          </a:prstGeom>
          <a:noFill/>
          <a:ln>
            <a:noFill/>
          </a:ln>
        </p:spPr>
      </p:pic>
      <p:pic>
        <p:nvPicPr>
          <p:cNvPr id="121" name="Google Shape;121;p16" descr="image.png"/>
          <p:cNvPicPr preferRelativeResize="0"/>
          <p:nvPr/>
        </p:nvPicPr>
        <p:blipFill rotWithShape="1">
          <a:blip r:embed="rId5">
            <a:alphaModFix/>
          </a:blip>
          <a:srcRect/>
          <a:stretch/>
        </p:blipFill>
        <p:spPr>
          <a:xfrm>
            <a:off x="4349799" y="2266950"/>
            <a:ext cx="3492549" cy="3200400"/>
          </a:xfrm>
          <a:prstGeom prst="rect">
            <a:avLst/>
          </a:prstGeom>
          <a:noFill/>
          <a:ln>
            <a:noFill/>
          </a:ln>
        </p:spPr>
      </p:pic>
      <p:pic>
        <p:nvPicPr>
          <p:cNvPr id="122" name="Google Shape;122;p16" descr="image.png"/>
          <p:cNvPicPr preferRelativeResize="0"/>
          <p:nvPr/>
        </p:nvPicPr>
        <p:blipFill rotWithShape="1">
          <a:blip r:embed="rId6">
            <a:alphaModFix/>
          </a:blip>
          <a:srcRect/>
          <a:stretch/>
        </p:blipFill>
        <p:spPr>
          <a:xfrm>
            <a:off x="8128099" y="2266950"/>
            <a:ext cx="3492549" cy="3200400"/>
          </a:xfrm>
          <a:prstGeom prst="rect">
            <a:avLst/>
          </a:prstGeom>
          <a:noFill/>
          <a:ln>
            <a:noFill/>
          </a:ln>
        </p:spPr>
      </p:pic>
      <p:sp>
        <p:nvSpPr>
          <p:cNvPr id="123" name="Google Shape;123;p16"/>
          <p:cNvSpPr txBox="1"/>
          <p:nvPr/>
        </p:nvSpPr>
        <p:spPr>
          <a:xfrm>
            <a:off x="844231" y="3419475"/>
            <a:ext cx="2947200" cy="323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100" b="1" i="0" u="none" strike="noStrike" cap="none">
                <a:solidFill>
                  <a:srgbClr val="002855"/>
                </a:solidFill>
                <a:latin typeface="Montserrat"/>
                <a:ea typeface="Montserrat"/>
                <a:cs typeface="Montserrat"/>
                <a:sym typeface="Montserrat"/>
              </a:rPr>
              <a:t>Multi-Purpose Tool</a:t>
            </a:r>
            <a:endParaRPr/>
          </a:p>
        </p:txBody>
      </p:sp>
      <p:sp>
        <p:nvSpPr>
          <p:cNvPr id="124" name="Google Shape;124;p16"/>
          <p:cNvSpPr txBox="1"/>
          <p:nvPr/>
        </p:nvSpPr>
        <p:spPr>
          <a:xfrm>
            <a:off x="647700" y="3838575"/>
            <a:ext cx="3360300" cy="16161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500">
                <a:solidFill>
                  <a:srgbClr val="475569"/>
                </a:solidFill>
                <a:latin typeface="Open Sans"/>
                <a:ea typeface="Open Sans"/>
                <a:cs typeface="Open Sans"/>
                <a:sym typeface="Open Sans"/>
              </a:rPr>
              <a:t>Our CHW team describes itself as a “multi-purpose tool”, able to handle most of the questions that come their way, and getting creative to meet identified needs.</a:t>
            </a:r>
            <a:endParaRPr/>
          </a:p>
        </p:txBody>
      </p:sp>
      <p:sp>
        <p:nvSpPr>
          <p:cNvPr id="125" name="Google Shape;125;p16"/>
          <p:cNvSpPr txBox="1"/>
          <p:nvPr/>
        </p:nvSpPr>
        <p:spPr>
          <a:xfrm>
            <a:off x="4622530" y="3419475"/>
            <a:ext cx="2947200" cy="323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100" b="1" i="0" u="none" strike="noStrike" cap="none">
                <a:solidFill>
                  <a:srgbClr val="002855"/>
                </a:solidFill>
                <a:latin typeface="Montserrat"/>
                <a:ea typeface="Montserrat"/>
                <a:cs typeface="Montserrat"/>
                <a:sym typeface="Montserrat"/>
              </a:rPr>
              <a:t>Proactive Solvers</a:t>
            </a:r>
            <a:endParaRPr/>
          </a:p>
        </p:txBody>
      </p:sp>
      <p:sp>
        <p:nvSpPr>
          <p:cNvPr id="126" name="Google Shape;126;p16"/>
          <p:cNvSpPr txBox="1"/>
          <p:nvPr/>
        </p:nvSpPr>
        <p:spPr>
          <a:xfrm>
            <a:off x="4349850" y="3838575"/>
            <a:ext cx="3492600" cy="16161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500">
                <a:solidFill>
                  <a:srgbClr val="475569"/>
                </a:solidFill>
                <a:latin typeface="Open Sans"/>
                <a:ea typeface="Open Sans"/>
                <a:cs typeface="Open Sans"/>
                <a:sym typeface="Open Sans"/>
              </a:rPr>
              <a:t>In addition to responding to referrals and warm hand-offs, the team identifies emerging </a:t>
            </a:r>
            <a:r>
              <a:rPr lang="en-US" sz="1500" b="0" i="0" u="none" strike="noStrike" cap="none">
                <a:solidFill>
                  <a:srgbClr val="475569"/>
                </a:solidFill>
                <a:latin typeface="Open Sans"/>
                <a:ea typeface="Open Sans"/>
                <a:cs typeface="Open Sans"/>
                <a:sym typeface="Open Sans"/>
              </a:rPr>
              <a:t>community </a:t>
            </a:r>
            <a:r>
              <a:rPr lang="en-US" sz="1500">
                <a:solidFill>
                  <a:srgbClr val="475569"/>
                </a:solidFill>
                <a:latin typeface="Open Sans"/>
                <a:ea typeface="Open Sans"/>
                <a:cs typeface="Open Sans"/>
                <a:sym typeface="Open Sans"/>
              </a:rPr>
              <a:t>needs as </a:t>
            </a:r>
            <a:r>
              <a:rPr lang="en-US" sz="1500" b="0" i="0" u="none" strike="noStrike" cap="none">
                <a:solidFill>
                  <a:srgbClr val="475569"/>
                </a:solidFill>
                <a:latin typeface="Open Sans"/>
                <a:ea typeface="Open Sans"/>
                <a:cs typeface="Open Sans"/>
                <a:sym typeface="Open Sans"/>
              </a:rPr>
              <a:t> food, housing, and transportation r</a:t>
            </a:r>
            <a:r>
              <a:rPr lang="en-US" sz="1500">
                <a:solidFill>
                  <a:srgbClr val="475569"/>
                </a:solidFill>
                <a:latin typeface="Open Sans"/>
                <a:ea typeface="Open Sans"/>
                <a:cs typeface="Open Sans"/>
                <a:sym typeface="Open Sans"/>
              </a:rPr>
              <a:t>esources shift.</a:t>
            </a:r>
            <a:endParaRPr/>
          </a:p>
        </p:txBody>
      </p:sp>
      <p:sp>
        <p:nvSpPr>
          <p:cNvPr id="127" name="Google Shape;127;p16"/>
          <p:cNvSpPr txBox="1"/>
          <p:nvPr/>
        </p:nvSpPr>
        <p:spPr>
          <a:xfrm>
            <a:off x="8400830" y="3419475"/>
            <a:ext cx="2947200" cy="323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a:solidFill>
                  <a:srgbClr val="002855"/>
                </a:solidFill>
                <a:latin typeface="Montserrat"/>
                <a:ea typeface="Montserrat"/>
                <a:cs typeface="Montserrat"/>
                <a:sym typeface="Montserrat"/>
              </a:rPr>
              <a:t>Rapid Responders</a:t>
            </a:r>
            <a:endParaRPr/>
          </a:p>
        </p:txBody>
      </p:sp>
      <p:sp>
        <p:nvSpPr>
          <p:cNvPr id="128" name="Google Shape;128;p16"/>
          <p:cNvSpPr txBox="1"/>
          <p:nvPr/>
        </p:nvSpPr>
        <p:spPr>
          <a:xfrm>
            <a:off x="8184300" y="3838575"/>
            <a:ext cx="3436500" cy="1269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500">
                <a:solidFill>
                  <a:srgbClr val="475569"/>
                </a:solidFill>
                <a:latin typeface="Open Sans"/>
                <a:ea typeface="Open Sans"/>
                <a:cs typeface="Open Sans"/>
                <a:sym typeface="Open Sans"/>
              </a:rPr>
              <a:t>D</a:t>
            </a:r>
            <a:r>
              <a:rPr lang="en-US" sz="1500" b="0" i="0" u="none" strike="noStrike" cap="none">
                <a:solidFill>
                  <a:srgbClr val="475569"/>
                </a:solidFill>
                <a:latin typeface="Open Sans"/>
                <a:ea typeface="Open Sans"/>
                <a:cs typeface="Open Sans"/>
                <a:sym typeface="Open Sans"/>
              </a:rPr>
              <a:t>irect lines of communication (</a:t>
            </a:r>
            <a:r>
              <a:rPr lang="en-US" sz="1500">
                <a:solidFill>
                  <a:srgbClr val="475569"/>
                </a:solidFill>
                <a:latin typeface="Open Sans"/>
                <a:ea typeface="Open Sans"/>
                <a:cs typeface="Open Sans"/>
                <a:sym typeface="Open Sans"/>
              </a:rPr>
              <a:t>Tiger</a:t>
            </a:r>
            <a:r>
              <a:rPr lang="en-US" sz="1500" b="0" i="0" u="none" strike="noStrike" cap="none">
                <a:solidFill>
                  <a:srgbClr val="475569"/>
                </a:solidFill>
                <a:latin typeface="Open Sans"/>
                <a:ea typeface="Open Sans"/>
                <a:cs typeface="Open Sans"/>
                <a:sym typeface="Open Sans"/>
              </a:rPr>
              <a:t> Chat internally, and a</a:t>
            </a:r>
            <a:r>
              <a:rPr lang="en-US" sz="1500">
                <a:solidFill>
                  <a:srgbClr val="475569"/>
                </a:solidFill>
                <a:latin typeface="Open Sans"/>
                <a:ea typeface="Open Sans"/>
                <a:cs typeface="Open Sans"/>
                <a:sym typeface="Open Sans"/>
              </a:rPr>
              <a:t> CHW phone number externally</a:t>
            </a:r>
            <a:r>
              <a:rPr lang="en-US" sz="1500" b="0" i="0" u="none" strike="noStrike" cap="none">
                <a:solidFill>
                  <a:srgbClr val="475569"/>
                </a:solidFill>
                <a:latin typeface="Open Sans"/>
                <a:ea typeface="Open Sans"/>
                <a:cs typeface="Open Sans"/>
                <a:sym typeface="Open Sans"/>
              </a:rPr>
              <a:t>)</a:t>
            </a:r>
            <a:r>
              <a:rPr lang="en-US" sz="1500">
                <a:solidFill>
                  <a:srgbClr val="475569"/>
                </a:solidFill>
                <a:latin typeface="Open Sans"/>
                <a:ea typeface="Open Sans"/>
                <a:cs typeface="Open Sans"/>
                <a:sym typeface="Open Sans"/>
              </a:rPr>
              <a:t> help meet the goal of rapid responsiveness.</a:t>
            </a:r>
            <a:endParaRPr/>
          </a:p>
        </p:txBody>
      </p:sp>
      <p:pic>
        <p:nvPicPr>
          <p:cNvPr id="129" name="Google Shape;129;p16" descr="image.png"/>
          <p:cNvPicPr preferRelativeResize="0"/>
          <p:nvPr/>
        </p:nvPicPr>
        <p:blipFill rotWithShape="1">
          <a:blip r:embed="rId7">
            <a:alphaModFix/>
          </a:blip>
          <a:srcRect/>
          <a:stretch/>
        </p:blipFill>
        <p:spPr>
          <a:xfrm>
            <a:off x="2089100" y="2695575"/>
            <a:ext cx="457200" cy="457200"/>
          </a:xfrm>
          <a:prstGeom prst="rect">
            <a:avLst/>
          </a:prstGeom>
          <a:noFill/>
          <a:ln>
            <a:noFill/>
          </a:ln>
        </p:spPr>
      </p:pic>
      <p:pic>
        <p:nvPicPr>
          <p:cNvPr id="130" name="Google Shape;130;p16" descr="image.png"/>
          <p:cNvPicPr preferRelativeResize="0"/>
          <p:nvPr/>
        </p:nvPicPr>
        <p:blipFill rotWithShape="1">
          <a:blip r:embed="rId8">
            <a:alphaModFix/>
          </a:blip>
          <a:srcRect/>
          <a:stretch/>
        </p:blipFill>
        <p:spPr>
          <a:xfrm>
            <a:off x="5867400" y="2695575"/>
            <a:ext cx="457200" cy="457200"/>
          </a:xfrm>
          <a:prstGeom prst="rect">
            <a:avLst/>
          </a:prstGeom>
          <a:noFill/>
          <a:ln>
            <a:noFill/>
          </a:ln>
        </p:spPr>
      </p:pic>
      <p:pic>
        <p:nvPicPr>
          <p:cNvPr id="131" name="Google Shape;131;p16" descr="image.png"/>
          <p:cNvPicPr preferRelativeResize="0"/>
          <p:nvPr/>
        </p:nvPicPr>
        <p:blipFill rotWithShape="1">
          <a:blip r:embed="rId9">
            <a:alphaModFix/>
          </a:blip>
          <a:srcRect/>
          <a:stretch/>
        </p:blipFill>
        <p:spPr>
          <a:xfrm>
            <a:off x="9588549" y="2695575"/>
            <a:ext cx="571500" cy="457200"/>
          </a:xfrm>
          <a:prstGeom prst="rect">
            <a:avLst/>
          </a:prstGeom>
          <a:noFill/>
          <a:ln>
            <a:noFill/>
          </a:ln>
        </p:spPr>
      </p:pic>
      <p:sp>
        <p:nvSpPr>
          <p:cNvPr id="132" name="Google Shape;132;p16"/>
          <p:cNvSpPr txBox="1"/>
          <p:nvPr/>
        </p:nvSpPr>
        <p:spPr>
          <a:xfrm>
            <a:off x="762000" y="571500"/>
            <a:ext cx="11401425"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002855"/>
                </a:solidFill>
                <a:latin typeface="Montserrat"/>
                <a:ea typeface="Montserrat"/>
                <a:cs typeface="Montserrat"/>
                <a:sym typeface="Montserrat"/>
              </a:rPr>
              <a:t>The "Swiss Army Knife" Model</a:t>
            </a:r>
            <a:endParaRPr/>
          </a:p>
        </p:txBody>
      </p:sp>
      <p:sp>
        <p:nvSpPr>
          <p:cNvPr id="133" name="Google Shape;133;p16"/>
          <p:cNvSpPr/>
          <p:nvPr/>
        </p:nvSpPr>
        <p:spPr>
          <a:xfrm>
            <a:off x="571500" y="571500"/>
            <a:ext cx="76200" cy="495300"/>
          </a:xfrm>
          <a:prstGeom prst="rect">
            <a:avLst/>
          </a:prstGeom>
          <a:solidFill>
            <a:srgbClr val="0096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7"/>
        <p:cNvGrpSpPr/>
        <p:nvPr/>
      </p:nvGrpSpPr>
      <p:grpSpPr>
        <a:xfrm>
          <a:off x="0" y="0"/>
          <a:ext cx="0" cy="0"/>
          <a:chOff x="0" y="0"/>
          <a:chExt cx="0" cy="0"/>
        </a:xfrm>
      </p:grpSpPr>
      <p:pic>
        <p:nvPicPr>
          <p:cNvPr id="138" name="Google Shape;138;p17" descr="image.png"/>
          <p:cNvPicPr preferRelativeResize="0"/>
          <p:nvPr/>
        </p:nvPicPr>
        <p:blipFill rotWithShape="1">
          <a:blip r:embed="rId3">
            <a:alphaModFix/>
          </a:blip>
          <a:srcRect/>
          <a:stretch/>
        </p:blipFill>
        <p:spPr>
          <a:xfrm>
            <a:off x="-29625" y="87597"/>
            <a:ext cx="12192000" cy="6858000"/>
          </a:xfrm>
          <a:prstGeom prst="rect">
            <a:avLst/>
          </a:prstGeom>
          <a:noFill/>
          <a:ln>
            <a:noFill/>
          </a:ln>
        </p:spPr>
      </p:pic>
      <p:pic>
        <p:nvPicPr>
          <p:cNvPr id="139" name="Google Shape;139;p17" descr="image.png"/>
          <p:cNvPicPr preferRelativeResize="0"/>
          <p:nvPr/>
        </p:nvPicPr>
        <p:blipFill rotWithShape="1">
          <a:blip r:embed="rId4">
            <a:alphaModFix/>
          </a:blip>
          <a:srcRect/>
          <a:stretch/>
        </p:blipFill>
        <p:spPr>
          <a:xfrm>
            <a:off x="6491225" y="1952625"/>
            <a:ext cx="5238750" cy="3810000"/>
          </a:xfrm>
          <a:prstGeom prst="rect">
            <a:avLst/>
          </a:prstGeom>
          <a:noFill/>
          <a:ln>
            <a:noFill/>
          </a:ln>
        </p:spPr>
      </p:pic>
      <p:sp>
        <p:nvSpPr>
          <p:cNvPr id="140" name="Google Shape;140;p17"/>
          <p:cNvSpPr txBox="1"/>
          <p:nvPr/>
        </p:nvSpPr>
        <p:spPr>
          <a:xfrm>
            <a:off x="571500" y="2466975"/>
            <a:ext cx="5500687" cy="323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a:solidFill>
                  <a:srgbClr val="002855"/>
                </a:solidFill>
                <a:latin typeface="Montserrat"/>
                <a:ea typeface="Montserrat"/>
                <a:cs typeface="Montserrat"/>
                <a:sym typeface="Montserrat"/>
              </a:rPr>
              <a:t>From Assistance to Advocacy</a:t>
            </a:r>
            <a:endParaRPr/>
          </a:p>
        </p:txBody>
      </p:sp>
      <p:sp>
        <p:nvSpPr>
          <p:cNvPr id="141" name="Google Shape;141;p17"/>
          <p:cNvSpPr txBox="1"/>
          <p:nvPr/>
        </p:nvSpPr>
        <p:spPr>
          <a:xfrm>
            <a:off x="571500" y="2886075"/>
            <a:ext cx="5571600" cy="5772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500">
                <a:solidFill>
                  <a:srgbClr val="475569"/>
                </a:solidFill>
                <a:latin typeface="Open Sans"/>
                <a:ea typeface="Open Sans"/>
                <a:cs typeface="Open Sans"/>
                <a:sym typeface="Open Sans"/>
              </a:rPr>
              <a:t>The CHW role at </a:t>
            </a:r>
            <a:r>
              <a:rPr lang="en-US" sz="1500" b="0" i="0" u="none" strike="noStrike" cap="none">
                <a:solidFill>
                  <a:srgbClr val="475569"/>
                </a:solidFill>
                <a:latin typeface="Open Sans"/>
                <a:ea typeface="Open Sans"/>
                <a:cs typeface="Open Sans"/>
                <a:sym typeface="Open Sans"/>
              </a:rPr>
              <a:t> Winding Waters model has evolved from basic resource assistance into </a:t>
            </a:r>
            <a:r>
              <a:rPr lang="en-US" sz="1500">
                <a:solidFill>
                  <a:srgbClr val="475569"/>
                </a:solidFill>
                <a:latin typeface="Open Sans"/>
                <a:ea typeface="Open Sans"/>
                <a:cs typeface="Open Sans"/>
                <a:sym typeface="Open Sans"/>
              </a:rPr>
              <a:t>a longer-term </a:t>
            </a:r>
            <a:r>
              <a:rPr lang="en-US" sz="1500" b="0" i="0" u="none" strike="noStrike" cap="none">
                <a:solidFill>
                  <a:srgbClr val="475569"/>
                </a:solidFill>
                <a:latin typeface="Open Sans"/>
                <a:ea typeface="Open Sans"/>
                <a:cs typeface="Open Sans"/>
                <a:sym typeface="Open Sans"/>
              </a:rPr>
              <a:t>advocacy model.</a:t>
            </a:r>
            <a:endParaRPr/>
          </a:p>
        </p:txBody>
      </p:sp>
      <p:sp>
        <p:nvSpPr>
          <p:cNvPr id="142" name="Google Shape;142;p17"/>
          <p:cNvSpPr txBox="1"/>
          <p:nvPr/>
        </p:nvSpPr>
        <p:spPr>
          <a:xfrm>
            <a:off x="1000125" y="3695700"/>
            <a:ext cx="10132500" cy="2310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500">
                <a:solidFill>
                  <a:srgbClr val="475569"/>
                </a:solidFill>
                <a:latin typeface="Open Sans"/>
                <a:ea typeface="Open Sans"/>
                <a:cs typeface="Open Sans"/>
                <a:sym typeface="Open Sans"/>
              </a:rPr>
              <a:t>First added Health Coach support as part of small provider QI grant from HRSA in January 2013</a:t>
            </a:r>
            <a:endParaRPr/>
          </a:p>
        </p:txBody>
      </p:sp>
      <p:sp>
        <p:nvSpPr>
          <p:cNvPr id="143" name="Google Shape;143;p17"/>
          <p:cNvSpPr txBox="1"/>
          <p:nvPr/>
        </p:nvSpPr>
        <p:spPr>
          <a:xfrm>
            <a:off x="1036313" y="4219575"/>
            <a:ext cx="10852800" cy="2310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500">
                <a:solidFill>
                  <a:srgbClr val="475569"/>
                </a:solidFill>
                <a:latin typeface="Open Sans"/>
                <a:ea typeface="Open Sans"/>
                <a:cs typeface="Open Sans"/>
                <a:sym typeface="Open Sans"/>
              </a:rPr>
              <a:t>Added function of Application Assister later that year (in preparation for 1st Open Enrollment under ACA that October)</a:t>
            </a:r>
            <a:endParaRPr/>
          </a:p>
        </p:txBody>
      </p:sp>
      <p:sp>
        <p:nvSpPr>
          <p:cNvPr id="144" name="Google Shape;144;p17"/>
          <p:cNvSpPr txBox="1"/>
          <p:nvPr/>
        </p:nvSpPr>
        <p:spPr>
          <a:xfrm>
            <a:off x="1000125" y="4743450"/>
            <a:ext cx="10942500" cy="5772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500">
                <a:solidFill>
                  <a:srgbClr val="475569"/>
                </a:solidFill>
                <a:latin typeface="Open Sans"/>
                <a:ea typeface="Open Sans"/>
                <a:cs typeface="Open Sans"/>
                <a:sym typeface="Open Sans"/>
              </a:rPr>
              <a:t>Expanded to include SDoH screening in 2015 when we became an FQHC (part of OHA/OPCA APCM for Medicaid patients)</a:t>
            </a:r>
            <a:endParaRPr sz="1500">
              <a:solidFill>
                <a:srgbClr val="475569"/>
              </a:solidFill>
              <a:latin typeface="Open Sans"/>
              <a:ea typeface="Open Sans"/>
              <a:cs typeface="Open Sans"/>
              <a:sym typeface="Open Sans"/>
            </a:endParaRPr>
          </a:p>
          <a:p>
            <a:pPr marL="457200" marR="0" lvl="0" indent="-323850" algn="l" rtl="0">
              <a:lnSpc>
                <a:spcPct val="150000"/>
              </a:lnSpc>
              <a:spcBef>
                <a:spcPts val="0"/>
              </a:spcBef>
              <a:spcAft>
                <a:spcPts val="0"/>
              </a:spcAft>
              <a:buClr>
                <a:srgbClr val="475569"/>
              </a:buClr>
              <a:buSzPts val="1500"/>
              <a:buFont typeface="Open Sans"/>
              <a:buChar char="-"/>
            </a:pPr>
            <a:r>
              <a:rPr lang="en-US" sz="1500">
                <a:solidFill>
                  <a:srgbClr val="475569"/>
                </a:solidFill>
                <a:latin typeface="Open Sans"/>
                <a:ea typeface="Open Sans"/>
                <a:cs typeface="Open Sans"/>
                <a:sym typeface="Open Sans"/>
              </a:rPr>
              <a:t>PRAPARE tool adopted 2018, integrated into OCHIN EPIC</a:t>
            </a:r>
            <a:endParaRPr/>
          </a:p>
        </p:txBody>
      </p:sp>
      <p:pic>
        <p:nvPicPr>
          <p:cNvPr id="145" name="Google Shape;145;p17" descr="image.png"/>
          <p:cNvPicPr preferRelativeResize="0"/>
          <p:nvPr/>
        </p:nvPicPr>
        <p:blipFill rotWithShape="1">
          <a:blip r:embed="rId5">
            <a:alphaModFix/>
          </a:blip>
          <a:srcRect/>
          <a:stretch/>
        </p:blipFill>
        <p:spPr>
          <a:xfrm>
            <a:off x="571500" y="3733800"/>
            <a:ext cx="228600" cy="247650"/>
          </a:xfrm>
          <a:prstGeom prst="rect">
            <a:avLst/>
          </a:prstGeom>
          <a:noFill/>
          <a:ln>
            <a:noFill/>
          </a:ln>
        </p:spPr>
      </p:pic>
      <p:pic>
        <p:nvPicPr>
          <p:cNvPr id="146" name="Google Shape;146;p17" descr="image.png"/>
          <p:cNvPicPr preferRelativeResize="0"/>
          <p:nvPr/>
        </p:nvPicPr>
        <p:blipFill rotWithShape="1">
          <a:blip r:embed="rId5">
            <a:alphaModFix/>
          </a:blip>
          <a:srcRect/>
          <a:stretch/>
        </p:blipFill>
        <p:spPr>
          <a:xfrm>
            <a:off x="571500" y="4257675"/>
            <a:ext cx="228600" cy="247650"/>
          </a:xfrm>
          <a:prstGeom prst="rect">
            <a:avLst/>
          </a:prstGeom>
          <a:noFill/>
          <a:ln>
            <a:noFill/>
          </a:ln>
        </p:spPr>
      </p:pic>
      <p:pic>
        <p:nvPicPr>
          <p:cNvPr id="147" name="Google Shape;147;p17" descr="image.png"/>
          <p:cNvPicPr preferRelativeResize="0"/>
          <p:nvPr/>
        </p:nvPicPr>
        <p:blipFill rotWithShape="1">
          <a:blip r:embed="rId5">
            <a:alphaModFix/>
          </a:blip>
          <a:srcRect/>
          <a:stretch/>
        </p:blipFill>
        <p:spPr>
          <a:xfrm>
            <a:off x="571500" y="4781550"/>
            <a:ext cx="228600" cy="247650"/>
          </a:xfrm>
          <a:prstGeom prst="rect">
            <a:avLst/>
          </a:prstGeom>
          <a:noFill/>
          <a:ln>
            <a:noFill/>
          </a:ln>
        </p:spPr>
      </p:pic>
      <p:sp>
        <p:nvSpPr>
          <p:cNvPr id="148" name="Google Shape;148;p17"/>
          <p:cNvSpPr txBox="1"/>
          <p:nvPr/>
        </p:nvSpPr>
        <p:spPr>
          <a:xfrm>
            <a:off x="762000" y="571500"/>
            <a:ext cx="11401425" cy="495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002855"/>
                </a:solidFill>
                <a:latin typeface="Montserrat"/>
                <a:ea typeface="Montserrat"/>
                <a:cs typeface="Montserrat"/>
                <a:sym typeface="Montserrat"/>
              </a:rPr>
              <a:t>Evolution of the CHW Role</a:t>
            </a:r>
            <a:endParaRPr/>
          </a:p>
        </p:txBody>
      </p:sp>
      <p:sp>
        <p:nvSpPr>
          <p:cNvPr id="149" name="Google Shape;149;p17"/>
          <p:cNvSpPr/>
          <p:nvPr/>
        </p:nvSpPr>
        <p:spPr>
          <a:xfrm>
            <a:off x="571500" y="571500"/>
            <a:ext cx="76200" cy="495300"/>
          </a:xfrm>
          <a:prstGeom prst="rect">
            <a:avLst/>
          </a:prstGeom>
          <a:solidFill>
            <a:srgbClr val="0096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50" name="Google Shape;150;p17"/>
          <p:cNvPicPr preferRelativeResize="0"/>
          <p:nvPr/>
        </p:nvPicPr>
        <p:blipFill rotWithShape="1">
          <a:blip r:embed="rId6">
            <a:alphaModFix/>
          </a:blip>
          <a:srcRect l="10" r="10"/>
          <a:stretch/>
        </p:blipFill>
        <p:spPr>
          <a:xfrm>
            <a:off x="6695674" y="162700"/>
            <a:ext cx="5157125" cy="2941823"/>
          </a:xfrm>
          <a:prstGeom prst="rect">
            <a:avLst/>
          </a:prstGeom>
          <a:noFill/>
          <a:ln>
            <a:noFill/>
          </a:ln>
        </p:spPr>
      </p:pic>
      <p:pic>
        <p:nvPicPr>
          <p:cNvPr id="151" name="Google Shape;151;p17"/>
          <p:cNvPicPr preferRelativeResize="0"/>
          <p:nvPr/>
        </p:nvPicPr>
        <p:blipFill rotWithShape="1">
          <a:blip r:embed="rId7">
            <a:alphaModFix/>
          </a:blip>
          <a:srcRect t="70" b="80"/>
          <a:stretch/>
        </p:blipFill>
        <p:spPr>
          <a:xfrm>
            <a:off x="9906000" y="5524500"/>
            <a:ext cx="1714500" cy="990600"/>
          </a:xfrm>
          <a:prstGeom prst="rect">
            <a:avLst/>
          </a:prstGeom>
          <a:noFill/>
          <a:ln>
            <a:noFill/>
          </a:ln>
        </p:spPr>
      </p:pic>
      <p:sp>
        <p:nvSpPr>
          <p:cNvPr id="152" name="Google Shape;152;p17"/>
          <p:cNvSpPr txBox="1"/>
          <p:nvPr/>
        </p:nvSpPr>
        <p:spPr>
          <a:xfrm>
            <a:off x="1046823" y="5476875"/>
            <a:ext cx="10852800" cy="923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500">
                <a:solidFill>
                  <a:srgbClr val="475569"/>
                </a:solidFill>
                <a:latin typeface="Open Sans"/>
                <a:ea typeface="Open Sans"/>
                <a:cs typeface="Open Sans"/>
                <a:sym typeface="Open Sans"/>
              </a:rPr>
              <a:t>Role has expanded since to meet the needs of our team and our community</a:t>
            </a:r>
            <a:endParaRPr sz="1500">
              <a:solidFill>
                <a:srgbClr val="475569"/>
              </a:solidFill>
              <a:latin typeface="Open Sans"/>
              <a:ea typeface="Open Sans"/>
              <a:cs typeface="Open Sans"/>
              <a:sym typeface="Open Sans"/>
            </a:endParaRPr>
          </a:p>
          <a:p>
            <a:pPr marL="457200" marR="0" lvl="0" indent="-323850" algn="l" rtl="0">
              <a:lnSpc>
                <a:spcPct val="150000"/>
              </a:lnSpc>
              <a:spcBef>
                <a:spcPts val="0"/>
              </a:spcBef>
              <a:spcAft>
                <a:spcPts val="0"/>
              </a:spcAft>
              <a:buClr>
                <a:srgbClr val="475569"/>
              </a:buClr>
              <a:buSzPts val="1500"/>
              <a:buFont typeface="Open Sans"/>
              <a:buChar char="-"/>
            </a:pPr>
            <a:r>
              <a:rPr lang="en-US" sz="1500">
                <a:solidFill>
                  <a:srgbClr val="475569"/>
                </a:solidFill>
                <a:latin typeface="Open Sans"/>
                <a:ea typeface="Open Sans"/>
                <a:cs typeface="Open Sans"/>
                <a:sym typeface="Open Sans"/>
              </a:rPr>
              <a:t>Initially isolated touches to resolve basic needs</a:t>
            </a:r>
            <a:endParaRPr sz="1500">
              <a:solidFill>
                <a:srgbClr val="475569"/>
              </a:solidFill>
              <a:latin typeface="Open Sans"/>
              <a:ea typeface="Open Sans"/>
              <a:cs typeface="Open Sans"/>
              <a:sym typeface="Open Sans"/>
            </a:endParaRPr>
          </a:p>
          <a:p>
            <a:pPr marL="457200" marR="0" lvl="0" indent="-323850" algn="l" rtl="0">
              <a:lnSpc>
                <a:spcPct val="150000"/>
              </a:lnSpc>
              <a:spcBef>
                <a:spcPts val="0"/>
              </a:spcBef>
              <a:spcAft>
                <a:spcPts val="0"/>
              </a:spcAft>
              <a:buClr>
                <a:srgbClr val="475569"/>
              </a:buClr>
              <a:buSzPts val="1500"/>
              <a:buFont typeface="Open Sans"/>
              <a:buChar char="-"/>
            </a:pPr>
            <a:r>
              <a:rPr lang="en-US" sz="1500">
                <a:solidFill>
                  <a:srgbClr val="475569"/>
                </a:solidFill>
                <a:latin typeface="Open Sans"/>
                <a:ea typeface="Open Sans"/>
                <a:cs typeface="Open Sans"/>
                <a:sym typeface="Open Sans"/>
              </a:rPr>
              <a:t>Now ongoing relationships with key advocacy and empowerment components</a:t>
            </a:r>
            <a:endParaRPr sz="1500">
              <a:solidFill>
                <a:srgbClr val="475569"/>
              </a:solidFill>
              <a:latin typeface="Open Sans"/>
              <a:ea typeface="Open Sans"/>
              <a:cs typeface="Open Sans"/>
              <a:sym typeface="Open Sans"/>
            </a:endParaRPr>
          </a:p>
        </p:txBody>
      </p:sp>
      <p:pic>
        <p:nvPicPr>
          <p:cNvPr id="153" name="Google Shape;153;p17" descr="image.png"/>
          <p:cNvPicPr preferRelativeResize="0"/>
          <p:nvPr/>
        </p:nvPicPr>
        <p:blipFill rotWithShape="1">
          <a:blip r:embed="rId5">
            <a:alphaModFix/>
          </a:blip>
          <a:srcRect/>
          <a:stretch/>
        </p:blipFill>
        <p:spPr>
          <a:xfrm>
            <a:off x="582010" y="5514975"/>
            <a:ext cx="228600" cy="247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7"/>
        <p:cNvGrpSpPr/>
        <p:nvPr/>
      </p:nvGrpSpPr>
      <p:grpSpPr>
        <a:xfrm>
          <a:off x="0" y="0"/>
          <a:ext cx="0" cy="0"/>
          <a:chOff x="0" y="0"/>
          <a:chExt cx="0" cy="0"/>
        </a:xfrm>
      </p:grpSpPr>
      <p:pic>
        <p:nvPicPr>
          <p:cNvPr id="158" name="Google Shape;158;p18"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9" name="Google Shape;159;p18" descr="image.png"/>
          <p:cNvPicPr preferRelativeResize="0"/>
          <p:nvPr/>
        </p:nvPicPr>
        <p:blipFill rotWithShape="1">
          <a:blip r:embed="rId4">
            <a:alphaModFix/>
          </a:blip>
          <a:srcRect/>
          <a:stretch/>
        </p:blipFill>
        <p:spPr>
          <a:xfrm>
            <a:off x="571500" y="3300412"/>
            <a:ext cx="2430660" cy="2085975"/>
          </a:xfrm>
          <a:prstGeom prst="rect">
            <a:avLst/>
          </a:prstGeom>
          <a:noFill/>
          <a:ln>
            <a:noFill/>
          </a:ln>
        </p:spPr>
      </p:pic>
      <p:pic>
        <p:nvPicPr>
          <p:cNvPr id="160" name="Google Shape;160;p18" descr="image.png"/>
          <p:cNvPicPr preferRelativeResize="0"/>
          <p:nvPr/>
        </p:nvPicPr>
        <p:blipFill rotWithShape="1">
          <a:blip r:embed="rId5">
            <a:alphaModFix/>
          </a:blip>
          <a:srcRect/>
          <a:stretch/>
        </p:blipFill>
        <p:spPr>
          <a:xfrm>
            <a:off x="3444180" y="2347912"/>
            <a:ext cx="2430660" cy="2085975"/>
          </a:xfrm>
          <a:prstGeom prst="rect">
            <a:avLst/>
          </a:prstGeom>
          <a:noFill/>
          <a:ln>
            <a:noFill/>
          </a:ln>
        </p:spPr>
      </p:pic>
      <p:pic>
        <p:nvPicPr>
          <p:cNvPr id="161" name="Google Shape;161;p18" descr="image.png"/>
          <p:cNvPicPr preferRelativeResize="0"/>
          <p:nvPr/>
        </p:nvPicPr>
        <p:blipFill rotWithShape="1">
          <a:blip r:embed="rId4">
            <a:alphaModFix/>
          </a:blip>
          <a:srcRect/>
          <a:stretch/>
        </p:blipFill>
        <p:spPr>
          <a:xfrm>
            <a:off x="6316860" y="3300412"/>
            <a:ext cx="2430660" cy="2085975"/>
          </a:xfrm>
          <a:prstGeom prst="rect">
            <a:avLst/>
          </a:prstGeom>
          <a:noFill/>
          <a:ln>
            <a:noFill/>
          </a:ln>
        </p:spPr>
      </p:pic>
      <p:pic>
        <p:nvPicPr>
          <p:cNvPr id="162" name="Google Shape;162;p18" descr="image.png"/>
          <p:cNvPicPr preferRelativeResize="0"/>
          <p:nvPr/>
        </p:nvPicPr>
        <p:blipFill rotWithShape="1">
          <a:blip r:embed="rId6">
            <a:alphaModFix/>
          </a:blip>
          <a:srcRect/>
          <a:stretch/>
        </p:blipFill>
        <p:spPr>
          <a:xfrm>
            <a:off x="9189541" y="2347912"/>
            <a:ext cx="2430660" cy="2085975"/>
          </a:xfrm>
          <a:prstGeom prst="rect">
            <a:avLst/>
          </a:prstGeom>
          <a:noFill/>
          <a:ln>
            <a:noFill/>
          </a:ln>
        </p:spPr>
      </p:pic>
      <p:sp>
        <p:nvSpPr>
          <p:cNvPr id="163" name="Google Shape;163;p18"/>
          <p:cNvSpPr/>
          <p:nvPr/>
        </p:nvSpPr>
        <p:spPr>
          <a:xfrm>
            <a:off x="571500" y="3867150"/>
            <a:ext cx="11049000" cy="3810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4" name="Google Shape;164;p18"/>
          <p:cNvSpPr txBox="1"/>
          <p:nvPr/>
        </p:nvSpPr>
        <p:spPr>
          <a:xfrm>
            <a:off x="710758" y="3367087"/>
            <a:ext cx="2152200" cy="323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100" b="1" i="0" u="none" strike="noStrike" cap="none">
                <a:solidFill>
                  <a:srgbClr val="002855"/>
                </a:solidFill>
                <a:latin typeface="Montserrat"/>
                <a:ea typeface="Montserrat"/>
                <a:cs typeface="Montserrat"/>
                <a:sym typeface="Montserrat"/>
              </a:rPr>
              <a:t>Discharge</a:t>
            </a:r>
            <a:endParaRPr/>
          </a:p>
        </p:txBody>
      </p:sp>
      <p:sp>
        <p:nvSpPr>
          <p:cNvPr id="165" name="Google Shape;165;p18"/>
          <p:cNvSpPr txBox="1"/>
          <p:nvPr/>
        </p:nvSpPr>
        <p:spPr>
          <a:xfrm>
            <a:off x="762075" y="4181712"/>
            <a:ext cx="2049600" cy="16161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500" b="0" i="0" u="none" strike="noStrike" cap="none">
                <a:solidFill>
                  <a:srgbClr val="475569"/>
                </a:solidFill>
                <a:latin typeface="Open Sans"/>
                <a:ea typeface="Open Sans"/>
                <a:cs typeface="Open Sans"/>
                <a:sym typeface="Open Sans"/>
              </a:rPr>
              <a:t>CHWs join hospital multidisciplinary rounds and are essential in planning for safe transitions.</a:t>
            </a:r>
            <a:endParaRPr/>
          </a:p>
        </p:txBody>
      </p:sp>
      <p:sp>
        <p:nvSpPr>
          <p:cNvPr id="166" name="Google Shape;166;p18"/>
          <p:cNvSpPr txBox="1"/>
          <p:nvPr/>
        </p:nvSpPr>
        <p:spPr>
          <a:xfrm>
            <a:off x="3678638" y="4181850"/>
            <a:ext cx="2152200" cy="323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100" b="1" i="0" u="none" strike="noStrike" cap="none">
                <a:solidFill>
                  <a:srgbClr val="002855"/>
                </a:solidFill>
                <a:latin typeface="Montserrat"/>
                <a:ea typeface="Montserrat"/>
                <a:cs typeface="Montserrat"/>
                <a:sym typeface="Montserrat"/>
              </a:rPr>
              <a:t>48 Hours</a:t>
            </a:r>
            <a:endParaRPr/>
          </a:p>
        </p:txBody>
      </p:sp>
      <p:sp>
        <p:nvSpPr>
          <p:cNvPr id="167" name="Google Shape;167;p18"/>
          <p:cNvSpPr txBox="1"/>
          <p:nvPr/>
        </p:nvSpPr>
        <p:spPr>
          <a:xfrm>
            <a:off x="3341302" y="1936350"/>
            <a:ext cx="2636400" cy="16161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500">
                <a:solidFill>
                  <a:srgbClr val="475569"/>
                </a:solidFill>
                <a:latin typeface="Open Sans"/>
                <a:ea typeface="Open Sans"/>
                <a:cs typeface="Open Sans"/>
                <a:sym typeface="Open Sans"/>
              </a:rPr>
              <a:t>Assist with resource gaps identified by RN during</a:t>
            </a:r>
            <a:r>
              <a:rPr lang="en-US" sz="1500" b="0" i="0" u="none" strike="noStrike" cap="none">
                <a:solidFill>
                  <a:srgbClr val="475569"/>
                </a:solidFill>
                <a:latin typeface="Open Sans"/>
                <a:ea typeface="Open Sans"/>
                <a:cs typeface="Open Sans"/>
                <a:sym typeface="Open Sans"/>
              </a:rPr>
              <a:t> TCM calls.  Responsive to </a:t>
            </a:r>
            <a:r>
              <a:rPr lang="en-US" sz="1500">
                <a:solidFill>
                  <a:srgbClr val="475569"/>
                </a:solidFill>
                <a:latin typeface="Open Sans"/>
                <a:ea typeface="Open Sans"/>
                <a:cs typeface="Open Sans"/>
                <a:sym typeface="Open Sans"/>
              </a:rPr>
              <a:t>assist with </a:t>
            </a:r>
            <a:r>
              <a:rPr lang="en-US" sz="1500" b="0" i="0" u="none" strike="noStrike" cap="none">
                <a:solidFill>
                  <a:srgbClr val="475569"/>
                </a:solidFill>
                <a:latin typeface="Open Sans"/>
                <a:ea typeface="Open Sans"/>
                <a:cs typeface="Open Sans"/>
                <a:sym typeface="Open Sans"/>
              </a:rPr>
              <a:t>immediate needs and home safety.</a:t>
            </a:r>
            <a:endParaRPr/>
          </a:p>
        </p:txBody>
      </p:sp>
      <p:sp>
        <p:nvSpPr>
          <p:cNvPr id="168" name="Google Shape;168;p18"/>
          <p:cNvSpPr txBox="1"/>
          <p:nvPr/>
        </p:nvSpPr>
        <p:spPr>
          <a:xfrm>
            <a:off x="6507557" y="3228974"/>
            <a:ext cx="2152200" cy="323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100" b="1" i="0" u="none" strike="noStrike" cap="none">
                <a:solidFill>
                  <a:srgbClr val="002855"/>
                </a:solidFill>
                <a:latin typeface="Montserrat"/>
                <a:ea typeface="Montserrat"/>
                <a:cs typeface="Montserrat"/>
                <a:sym typeface="Montserrat"/>
              </a:rPr>
              <a:t>7-14 Days</a:t>
            </a:r>
            <a:endParaRPr/>
          </a:p>
        </p:txBody>
      </p:sp>
      <p:sp>
        <p:nvSpPr>
          <p:cNvPr id="169" name="Google Shape;169;p18"/>
          <p:cNvSpPr txBox="1"/>
          <p:nvPr/>
        </p:nvSpPr>
        <p:spPr>
          <a:xfrm>
            <a:off x="6191047" y="4286625"/>
            <a:ext cx="2682300" cy="12699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500" b="0" i="0" u="none" strike="noStrike" cap="none">
                <a:solidFill>
                  <a:srgbClr val="475569"/>
                </a:solidFill>
                <a:latin typeface="Open Sans"/>
                <a:ea typeface="Open Sans"/>
                <a:cs typeface="Open Sans"/>
                <a:sym typeface="Open Sans"/>
              </a:rPr>
              <a:t>Coordinating PCP follow-up appointments post-discharge, including problem-solving </a:t>
            </a:r>
            <a:r>
              <a:rPr lang="en-US" sz="1500">
                <a:solidFill>
                  <a:srgbClr val="475569"/>
                </a:solidFill>
                <a:latin typeface="Open Sans"/>
                <a:ea typeface="Open Sans"/>
                <a:cs typeface="Open Sans"/>
                <a:sym typeface="Open Sans"/>
              </a:rPr>
              <a:t>barriers to attending visits</a:t>
            </a:r>
            <a:r>
              <a:rPr lang="en-US" sz="1500" b="0" i="0" u="none" strike="noStrike" cap="none">
                <a:solidFill>
                  <a:srgbClr val="475569"/>
                </a:solidFill>
                <a:latin typeface="Open Sans"/>
                <a:ea typeface="Open Sans"/>
                <a:cs typeface="Open Sans"/>
                <a:sym typeface="Open Sans"/>
              </a:rPr>
              <a:t>.</a:t>
            </a:r>
            <a:endParaRPr/>
          </a:p>
        </p:txBody>
      </p:sp>
      <p:sp>
        <p:nvSpPr>
          <p:cNvPr id="170" name="Google Shape;170;p18"/>
          <p:cNvSpPr txBox="1"/>
          <p:nvPr/>
        </p:nvSpPr>
        <p:spPr>
          <a:xfrm>
            <a:off x="9277474" y="4286637"/>
            <a:ext cx="2152200" cy="323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100" b="1" i="0" u="none" strike="noStrike" cap="none">
                <a:solidFill>
                  <a:srgbClr val="002855"/>
                </a:solidFill>
                <a:latin typeface="Montserrat"/>
                <a:ea typeface="Montserrat"/>
                <a:cs typeface="Montserrat"/>
                <a:sym typeface="Montserrat"/>
              </a:rPr>
              <a:t>Long-term</a:t>
            </a:r>
            <a:endParaRPr/>
          </a:p>
        </p:txBody>
      </p:sp>
      <p:sp>
        <p:nvSpPr>
          <p:cNvPr id="171" name="Google Shape;171;p18"/>
          <p:cNvSpPr txBox="1"/>
          <p:nvPr/>
        </p:nvSpPr>
        <p:spPr>
          <a:xfrm>
            <a:off x="9380066" y="1986637"/>
            <a:ext cx="2049600" cy="16161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500">
                <a:solidFill>
                  <a:srgbClr val="475569"/>
                </a:solidFill>
                <a:latin typeface="Open Sans"/>
                <a:ea typeface="Open Sans"/>
                <a:cs typeface="Open Sans"/>
                <a:sym typeface="Open Sans"/>
              </a:rPr>
              <a:t>Support </a:t>
            </a:r>
            <a:r>
              <a:rPr lang="en-US" sz="1500" b="0" i="0" u="none" strike="noStrike" cap="none">
                <a:solidFill>
                  <a:srgbClr val="475569"/>
                </a:solidFill>
                <a:latin typeface="Open Sans"/>
                <a:ea typeface="Open Sans"/>
                <a:cs typeface="Open Sans"/>
                <a:sym typeface="Open Sans"/>
              </a:rPr>
              <a:t>ongoing </a:t>
            </a:r>
            <a:r>
              <a:rPr lang="en-US" sz="1500">
                <a:solidFill>
                  <a:srgbClr val="475569"/>
                </a:solidFill>
                <a:latin typeface="Open Sans"/>
                <a:ea typeface="Open Sans"/>
                <a:cs typeface="Open Sans"/>
                <a:sym typeface="Open Sans"/>
              </a:rPr>
              <a:t>engagement and connection to resources to help avoid</a:t>
            </a:r>
            <a:r>
              <a:rPr lang="en-US" sz="1500" b="0" i="0" u="none" strike="noStrike" cap="none">
                <a:solidFill>
                  <a:srgbClr val="475569"/>
                </a:solidFill>
                <a:latin typeface="Open Sans"/>
                <a:ea typeface="Open Sans"/>
                <a:cs typeface="Open Sans"/>
                <a:sym typeface="Open Sans"/>
              </a:rPr>
              <a:t> readmissions.</a:t>
            </a:r>
            <a:endParaRPr/>
          </a:p>
        </p:txBody>
      </p:sp>
      <p:sp>
        <p:nvSpPr>
          <p:cNvPr id="172" name="Google Shape;172;p18"/>
          <p:cNvSpPr txBox="1"/>
          <p:nvPr/>
        </p:nvSpPr>
        <p:spPr>
          <a:xfrm>
            <a:off x="762000" y="571500"/>
            <a:ext cx="11401500" cy="484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002855"/>
                </a:solidFill>
                <a:latin typeface="Montserrat"/>
                <a:ea typeface="Montserrat"/>
                <a:cs typeface="Montserrat"/>
                <a:sym typeface="Montserrat"/>
              </a:rPr>
              <a:t>Hospital-to-Home: </a:t>
            </a:r>
            <a:r>
              <a:rPr lang="en-US" sz="3150" b="1">
                <a:solidFill>
                  <a:srgbClr val="002855"/>
                </a:solidFill>
                <a:latin typeface="Montserrat"/>
                <a:ea typeface="Montserrat"/>
                <a:cs typeface="Montserrat"/>
                <a:sym typeface="Montserrat"/>
              </a:rPr>
              <a:t>Supporting the Transition</a:t>
            </a:r>
            <a:endParaRPr/>
          </a:p>
        </p:txBody>
      </p:sp>
      <p:sp>
        <p:nvSpPr>
          <p:cNvPr id="173" name="Google Shape;173;p18"/>
          <p:cNvSpPr/>
          <p:nvPr/>
        </p:nvSpPr>
        <p:spPr>
          <a:xfrm>
            <a:off x="571500" y="571500"/>
            <a:ext cx="76200" cy="495300"/>
          </a:xfrm>
          <a:prstGeom prst="rect">
            <a:avLst/>
          </a:prstGeom>
          <a:solidFill>
            <a:srgbClr val="0096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4" name="Google Shape;174;p18"/>
          <p:cNvSpPr/>
          <p:nvPr/>
        </p:nvSpPr>
        <p:spPr>
          <a:xfrm>
            <a:off x="1672530" y="3752850"/>
            <a:ext cx="228600" cy="228600"/>
          </a:xfrm>
          <a:prstGeom prst="roundRect">
            <a:avLst>
              <a:gd name="adj" fmla="val 50000"/>
            </a:avLst>
          </a:prstGeom>
          <a:solidFill>
            <a:srgbClr val="FFFFFF"/>
          </a:solidFill>
          <a:ln w="47625" cap="flat" cmpd="sng">
            <a:solidFill>
              <a:srgbClr val="0096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5" name="Google Shape;175;p18"/>
          <p:cNvSpPr/>
          <p:nvPr/>
        </p:nvSpPr>
        <p:spPr>
          <a:xfrm>
            <a:off x="4545210" y="3752850"/>
            <a:ext cx="228600" cy="228600"/>
          </a:xfrm>
          <a:prstGeom prst="roundRect">
            <a:avLst>
              <a:gd name="adj" fmla="val 50000"/>
            </a:avLst>
          </a:prstGeom>
          <a:solidFill>
            <a:srgbClr val="FFFFFF"/>
          </a:solidFill>
          <a:ln w="47625" cap="flat" cmpd="sng">
            <a:solidFill>
              <a:srgbClr val="0096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6" name="Google Shape;176;p18"/>
          <p:cNvSpPr/>
          <p:nvPr/>
        </p:nvSpPr>
        <p:spPr>
          <a:xfrm>
            <a:off x="7417891" y="3752850"/>
            <a:ext cx="228600" cy="228600"/>
          </a:xfrm>
          <a:prstGeom prst="roundRect">
            <a:avLst>
              <a:gd name="adj" fmla="val 50000"/>
            </a:avLst>
          </a:prstGeom>
          <a:solidFill>
            <a:srgbClr val="FFFFFF"/>
          </a:solidFill>
          <a:ln w="47625" cap="flat" cmpd="sng">
            <a:solidFill>
              <a:srgbClr val="0096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7" name="Google Shape;177;p18"/>
          <p:cNvSpPr/>
          <p:nvPr/>
        </p:nvSpPr>
        <p:spPr>
          <a:xfrm>
            <a:off x="10290571" y="3752850"/>
            <a:ext cx="228600" cy="228600"/>
          </a:xfrm>
          <a:prstGeom prst="roundRect">
            <a:avLst>
              <a:gd name="adj" fmla="val 50000"/>
            </a:avLst>
          </a:prstGeom>
          <a:solidFill>
            <a:srgbClr val="FFFFFF"/>
          </a:solidFill>
          <a:ln w="47625" cap="flat" cmpd="sng">
            <a:solidFill>
              <a:srgbClr val="0096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1"/>
        <p:cNvGrpSpPr/>
        <p:nvPr/>
      </p:nvGrpSpPr>
      <p:grpSpPr>
        <a:xfrm>
          <a:off x="0" y="0"/>
          <a:ext cx="0" cy="0"/>
          <a:chOff x="0" y="0"/>
          <a:chExt cx="0" cy="0"/>
        </a:xfrm>
      </p:grpSpPr>
      <p:pic>
        <p:nvPicPr>
          <p:cNvPr id="182" name="Google Shape;182;p19" descr="image.png"/>
          <p:cNvPicPr preferRelativeResize="0"/>
          <p:nvPr/>
        </p:nvPicPr>
        <p:blipFill rotWithShape="1">
          <a:blip r:embed="rId3">
            <a:alphaModFix/>
          </a:blip>
          <a:srcRect/>
          <a:stretch/>
        </p:blipFill>
        <p:spPr>
          <a:xfrm>
            <a:off x="0" y="-43800"/>
            <a:ext cx="12192000" cy="6858000"/>
          </a:xfrm>
          <a:prstGeom prst="rect">
            <a:avLst/>
          </a:prstGeom>
          <a:noFill/>
          <a:ln>
            <a:noFill/>
          </a:ln>
        </p:spPr>
      </p:pic>
      <p:grpSp>
        <p:nvGrpSpPr>
          <p:cNvPr id="183" name="Google Shape;183;p19"/>
          <p:cNvGrpSpPr/>
          <p:nvPr/>
        </p:nvGrpSpPr>
        <p:grpSpPr>
          <a:xfrm>
            <a:off x="8229600" y="1000125"/>
            <a:ext cx="3390900" cy="2343075"/>
            <a:chOff x="8229600" y="1000125"/>
            <a:chExt cx="3390900" cy="2343075"/>
          </a:xfrm>
        </p:grpSpPr>
        <p:pic>
          <p:nvPicPr>
            <p:cNvPr id="184" name="Google Shape;184;p19"/>
            <p:cNvPicPr preferRelativeResize="0"/>
            <p:nvPr/>
          </p:nvPicPr>
          <p:blipFill rotWithShape="1">
            <a:blip r:embed="rId4">
              <a:alphaModFix/>
            </a:blip>
            <a:srcRect t="120" b="120"/>
            <a:stretch/>
          </p:blipFill>
          <p:spPr>
            <a:xfrm>
              <a:off x="8229600" y="1333500"/>
              <a:ext cx="3390900" cy="2009700"/>
            </a:xfrm>
            <a:prstGeom prst="rect">
              <a:avLst/>
            </a:prstGeom>
            <a:noFill/>
            <a:ln>
              <a:noFill/>
            </a:ln>
          </p:spPr>
        </p:pic>
        <p:sp>
          <p:nvSpPr>
            <p:cNvPr id="185" name="Google Shape;185;p19"/>
            <p:cNvSpPr txBox="1"/>
            <p:nvPr/>
          </p:nvSpPr>
          <p:spPr>
            <a:xfrm>
              <a:off x="8229600" y="1000125"/>
              <a:ext cx="3390900" cy="2859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930" b="1">
                  <a:solidFill>
                    <a:srgbClr val="002855"/>
                  </a:solidFill>
                  <a:latin typeface="Montserrat"/>
                  <a:ea typeface="Montserrat"/>
                  <a:cs typeface="Montserrat"/>
                  <a:sym typeface="Montserrat"/>
                </a:rPr>
                <a:t>Social Determinants of Health/Related Social Needs</a:t>
              </a:r>
              <a:endParaRPr sz="930" b="1">
                <a:solidFill>
                  <a:srgbClr val="002855"/>
                </a:solidFill>
                <a:latin typeface="Montserrat"/>
                <a:ea typeface="Montserrat"/>
                <a:cs typeface="Montserrat"/>
                <a:sym typeface="Montserrat"/>
              </a:endParaRPr>
            </a:p>
          </p:txBody>
        </p:sp>
      </p:grpSp>
      <p:sp>
        <p:nvSpPr>
          <p:cNvPr id="186" name="Google Shape;186;p19"/>
          <p:cNvSpPr txBox="1"/>
          <p:nvPr/>
        </p:nvSpPr>
        <p:spPr>
          <a:xfrm>
            <a:off x="762000" y="571500"/>
            <a:ext cx="11401500" cy="484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i="0" u="none" strike="noStrike" cap="none">
                <a:solidFill>
                  <a:srgbClr val="002855"/>
                </a:solidFill>
                <a:latin typeface="Montserrat"/>
                <a:ea typeface="Montserrat"/>
                <a:cs typeface="Montserrat"/>
                <a:sym typeface="Montserrat"/>
              </a:rPr>
              <a:t>Addressing Social Drivers (SDOH)</a:t>
            </a:r>
            <a:endParaRPr/>
          </a:p>
        </p:txBody>
      </p:sp>
      <p:grpSp>
        <p:nvGrpSpPr>
          <p:cNvPr id="187" name="Google Shape;187;p19"/>
          <p:cNvGrpSpPr/>
          <p:nvPr/>
        </p:nvGrpSpPr>
        <p:grpSpPr>
          <a:xfrm>
            <a:off x="571500" y="1333500"/>
            <a:ext cx="2381400" cy="2286000"/>
            <a:chOff x="571500" y="1333500"/>
            <a:chExt cx="2381400" cy="2286000"/>
          </a:xfrm>
        </p:grpSpPr>
        <p:sp>
          <p:nvSpPr>
            <p:cNvPr id="188" name="Google Shape;188;p19"/>
            <p:cNvSpPr/>
            <p:nvPr/>
          </p:nvSpPr>
          <p:spPr>
            <a:xfrm>
              <a:off x="571500" y="1333500"/>
              <a:ext cx="2381400" cy="2286000"/>
            </a:xfrm>
            <a:prstGeom prst="roundRect">
              <a:avLst>
                <a:gd name="adj" fmla="val 5000"/>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9" name="Google Shape;189;p19"/>
            <p:cNvSpPr txBox="1"/>
            <p:nvPr/>
          </p:nvSpPr>
          <p:spPr>
            <a:xfrm>
              <a:off x="762000" y="1524000"/>
              <a:ext cx="2000100" cy="1905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3200" dirty="0">
                <a:solidFill>
                  <a:srgbClr val="009688"/>
                </a:solidFill>
                <a:latin typeface="Material Icons"/>
                <a:ea typeface="Material Icons"/>
                <a:cs typeface="Material Icons"/>
                <a:sym typeface="Material Icons"/>
              </a:endParaRPr>
            </a:p>
            <a:p>
              <a:pPr marL="0" lvl="0" indent="0" algn="l" rtl="0">
                <a:spcBef>
                  <a:spcPts val="1125"/>
                </a:spcBef>
                <a:spcAft>
                  <a:spcPts val="0"/>
                </a:spcAft>
                <a:buNone/>
              </a:pPr>
              <a:r>
                <a:rPr lang="en-US" sz="1600" b="1" dirty="0">
                  <a:solidFill>
                    <a:srgbClr val="002855"/>
                  </a:solidFill>
                  <a:latin typeface="Montserrat"/>
                  <a:ea typeface="Montserrat"/>
                  <a:cs typeface="Montserrat"/>
                  <a:sym typeface="Montserrat"/>
                </a:rPr>
                <a:t>Food Security</a:t>
              </a:r>
              <a:endParaRPr sz="1600" b="1" dirty="0">
                <a:solidFill>
                  <a:srgbClr val="002855"/>
                </a:solidFill>
                <a:latin typeface="Montserrat"/>
                <a:ea typeface="Montserrat"/>
                <a:cs typeface="Montserrat"/>
                <a:sym typeface="Montserrat"/>
              </a:endParaRPr>
            </a:p>
            <a:p>
              <a:pPr marL="0" lvl="0" indent="0" algn="l" rtl="0">
                <a:spcBef>
                  <a:spcPts val="750"/>
                </a:spcBef>
                <a:spcAft>
                  <a:spcPts val="0"/>
                </a:spcAft>
                <a:buNone/>
              </a:pPr>
              <a:r>
                <a:rPr lang="en-US" sz="1100" dirty="0">
                  <a:solidFill>
                    <a:srgbClr val="475569"/>
                  </a:solidFill>
                  <a:latin typeface="Open Sans"/>
                  <a:ea typeface="Open Sans"/>
                  <a:cs typeface="Open Sans"/>
                  <a:sym typeface="Open Sans"/>
                </a:rPr>
                <a:t>Connect patients with Fresh Alliance, Veggie Rx &amp; WIC programs.  CHWs bring about </a:t>
              </a:r>
              <a:r>
                <a:rPr lang="en-US" sz="1100" b="1" dirty="0">
                  <a:solidFill>
                    <a:srgbClr val="475569"/>
                  </a:solidFill>
                  <a:latin typeface="Open Sans"/>
                  <a:ea typeface="Open Sans"/>
                  <a:cs typeface="Open Sans"/>
                  <a:sym typeface="Open Sans"/>
                </a:rPr>
                <a:t>550 pounds of food</a:t>
              </a:r>
              <a:r>
                <a:rPr lang="en-US" sz="1100" dirty="0">
                  <a:solidFill>
                    <a:srgbClr val="475569"/>
                  </a:solidFill>
                  <a:latin typeface="Open Sans"/>
                  <a:ea typeface="Open Sans"/>
                  <a:cs typeface="Open Sans"/>
                  <a:sym typeface="Open Sans"/>
                </a:rPr>
                <a:t> into Wallowa County each week, mitigating food insecurity.</a:t>
              </a:r>
              <a:endParaRPr sz="1100" dirty="0">
                <a:solidFill>
                  <a:srgbClr val="475569"/>
                </a:solidFill>
                <a:latin typeface="Open Sans"/>
                <a:ea typeface="Open Sans"/>
                <a:cs typeface="Open Sans"/>
                <a:sym typeface="Open Sans"/>
              </a:endParaRPr>
            </a:p>
          </p:txBody>
        </p:sp>
      </p:grpSp>
      <p:sp>
        <p:nvSpPr>
          <p:cNvPr id="190" name="Google Shape;190;p19"/>
          <p:cNvSpPr/>
          <p:nvPr/>
        </p:nvSpPr>
        <p:spPr>
          <a:xfrm>
            <a:off x="571500" y="571500"/>
            <a:ext cx="76200" cy="495300"/>
          </a:xfrm>
          <a:prstGeom prst="rect">
            <a:avLst/>
          </a:prstGeom>
          <a:solidFill>
            <a:srgbClr val="0096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191" name="Google Shape;191;p19"/>
          <p:cNvGrpSpPr/>
          <p:nvPr/>
        </p:nvGrpSpPr>
        <p:grpSpPr>
          <a:xfrm>
            <a:off x="3095625" y="1333500"/>
            <a:ext cx="2381400" cy="2286000"/>
            <a:chOff x="3095625" y="1333500"/>
            <a:chExt cx="2381400" cy="2286000"/>
          </a:xfrm>
        </p:grpSpPr>
        <p:sp>
          <p:nvSpPr>
            <p:cNvPr id="192" name="Google Shape;192;p19"/>
            <p:cNvSpPr/>
            <p:nvPr/>
          </p:nvSpPr>
          <p:spPr>
            <a:xfrm>
              <a:off x="3095625" y="1333500"/>
              <a:ext cx="2381400" cy="2286000"/>
            </a:xfrm>
            <a:prstGeom prst="roundRect">
              <a:avLst>
                <a:gd name="adj" fmla="val 5000"/>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93" name="Google Shape;193;p19"/>
            <p:cNvSpPr txBox="1"/>
            <p:nvPr/>
          </p:nvSpPr>
          <p:spPr>
            <a:xfrm>
              <a:off x="3286125" y="1524000"/>
              <a:ext cx="2000100" cy="1905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lang="en-US" sz="3200" dirty="0">
                <a:solidFill>
                  <a:srgbClr val="009688"/>
                </a:solidFill>
                <a:latin typeface="Material Icons"/>
                <a:ea typeface="Material Icons"/>
                <a:cs typeface="Material Icons"/>
                <a:sym typeface="Material Icons"/>
              </a:endParaRPr>
            </a:p>
            <a:p>
              <a:pPr marL="0" lvl="0" indent="0" algn="l" rtl="0">
                <a:spcBef>
                  <a:spcPts val="1125"/>
                </a:spcBef>
                <a:spcAft>
                  <a:spcPts val="0"/>
                </a:spcAft>
                <a:buNone/>
              </a:pPr>
              <a:r>
                <a:rPr lang="en-US" sz="1600" b="1" dirty="0">
                  <a:solidFill>
                    <a:srgbClr val="002855"/>
                  </a:solidFill>
                  <a:latin typeface="Montserrat"/>
                  <a:ea typeface="Montserrat"/>
                  <a:cs typeface="Montserrat"/>
                  <a:sym typeface="Montserrat"/>
                </a:rPr>
                <a:t>Housing Support</a:t>
              </a:r>
              <a:endParaRPr sz="1600" b="1" dirty="0">
                <a:solidFill>
                  <a:srgbClr val="002855"/>
                </a:solidFill>
                <a:latin typeface="Montserrat"/>
                <a:ea typeface="Montserrat"/>
                <a:cs typeface="Montserrat"/>
                <a:sym typeface="Montserrat"/>
              </a:endParaRPr>
            </a:p>
            <a:p>
              <a:pPr marL="0" lvl="0" indent="0" algn="l" rtl="0">
                <a:spcBef>
                  <a:spcPts val="750"/>
                </a:spcBef>
                <a:spcAft>
                  <a:spcPts val="0"/>
                </a:spcAft>
                <a:buNone/>
              </a:pPr>
              <a:r>
                <a:rPr lang="en-US" sz="1100" dirty="0">
                  <a:solidFill>
                    <a:srgbClr val="475569"/>
                  </a:solidFill>
                  <a:latin typeface="Open Sans"/>
                  <a:ea typeface="Open Sans"/>
                  <a:cs typeface="Open Sans"/>
                  <a:sym typeface="Open Sans"/>
                </a:rPr>
                <a:t>Actuating the HRSN housing benefit for Wallowa County residents.</a:t>
              </a:r>
              <a:endParaRPr sz="1100" dirty="0">
                <a:solidFill>
                  <a:srgbClr val="475569"/>
                </a:solidFill>
                <a:latin typeface="Open Sans"/>
                <a:ea typeface="Open Sans"/>
                <a:cs typeface="Open Sans"/>
                <a:sym typeface="Open Sans"/>
              </a:endParaRPr>
            </a:p>
          </p:txBody>
        </p:sp>
      </p:grpSp>
      <p:grpSp>
        <p:nvGrpSpPr>
          <p:cNvPr id="194" name="Google Shape;194;p19"/>
          <p:cNvGrpSpPr/>
          <p:nvPr/>
        </p:nvGrpSpPr>
        <p:grpSpPr>
          <a:xfrm>
            <a:off x="5619750" y="1333500"/>
            <a:ext cx="2381400" cy="2286000"/>
            <a:chOff x="5619750" y="1333500"/>
            <a:chExt cx="2381400" cy="2286000"/>
          </a:xfrm>
        </p:grpSpPr>
        <p:sp>
          <p:nvSpPr>
            <p:cNvPr id="195" name="Google Shape;195;p19"/>
            <p:cNvSpPr/>
            <p:nvPr/>
          </p:nvSpPr>
          <p:spPr>
            <a:xfrm>
              <a:off x="5619750" y="1333500"/>
              <a:ext cx="2381400" cy="2286000"/>
            </a:xfrm>
            <a:prstGeom prst="roundRect">
              <a:avLst>
                <a:gd name="adj" fmla="val 5000"/>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96" name="Google Shape;196;p19"/>
            <p:cNvSpPr txBox="1"/>
            <p:nvPr/>
          </p:nvSpPr>
          <p:spPr>
            <a:xfrm>
              <a:off x="5810250" y="1524000"/>
              <a:ext cx="2000100" cy="1905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3200" dirty="0">
                <a:solidFill>
                  <a:srgbClr val="009688"/>
                </a:solidFill>
                <a:latin typeface="Material Icons"/>
                <a:ea typeface="Material Icons"/>
                <a:cs typeface="Material Icons"/>
                <a:sym typeface="Material Icons"/>
              </a:endParaRPr>
            </a:p>
            <a:p>
              <a:pPr marL="0" lvl="0" indent="0" algn="l" rtl="0">
                <a:spcBef>
                  <a:spcPts val="1125"/>
                </a:spcBef>
                <a:spcAft>
                  <a:spcPts val="0"/>
                </a:spcAft>
                <a:buNone/>
              </a:pPr>
              <a:r>
                <a:rPr lang="en-US" sz="1600" b="1" dirty="0">
                  <a:solidFill>
                    <a:srgbClr val="002855"/>
                  </a:solidFill>
                  <a:latin typeface="Montserrat"/>
                  <a:ea typeface="Montserrat"/>
                  <a:cs typeface="Montserrat"/>
                  <a:sym typeface="Montserrat"/>
                </a:rPr>
                <a:t>Legal Aid</a:t>
              </a:r>
              <a:endParaRPr sz="1600" b="1" dirty="0">
                <a:solidFill>
                  <a:srgbClr val="002855"/>
                </a:solidFill>
                <a:latin typeface="Montserrat"/>
                <a:ea typeface="Montserrat"/>
                <a:cs typeface="Montserrat"/>
                <a:sym typeface="Montserrat"/>
              </a:endParaRPr>
            </a:p>
            <a:p>
              <a:pPr marL="0" lvl="0" indent="0" algn="l" rtl="0">
                <a:spcBef>
                  <a:spcPts val="750"/>
                </a:spcBef>
                <a:spcAft>
                  <a:spcPts val="0"/>
                </a:spcAft>
                <a:buNone/>
              </a:pPr>
              <a:r>
                <a:rPr lang="en-US" sz="1100" dirty="0">
                  <a:solidFill>
                    <a:srgbClr val="475569"/>
                  </a:solidFill>
                  <a:latin typeface="Open Sans"/>
                  <a:ea typeface="Open Sans"/>
                  <a:cs typeface="Open Sans"/>
                  <a:sym typeface="Open Sans"/>
                </a:rPr>
                <a:t>Facilitating medical-legal partnership to address social barriers.</a:t>
              </a:r>
              <a:endParaRPr sz="1100" dirty="0">
                <a:solidFill>
                  <a:srgbClr val="475569"/>
                </a:solidFill>
                <a:latin typeface="Open Sans"/>
                <a:ea typeface="Open Sans"/>
                <a:cs typeface="Open Sans"/>
                <a:sym typeface="Open Sans"/>
              </a:endParaRPr>
            </a:p>
          </p:txBody>
        </p:sp>
      </p:grpSp>
      <p:grpSp>
        <p:nvGrpSpPr>
          <p:cNvPr id="197" name="Google Shape;197;p19"/>
          <p:cNvGrpSpPr/>
          <p:nvPr/>
        </p:nvGrpSpPr>
        <p:grpSpPr>
          <a:xfrm>
            <a:off x="571500" y="3810000"/>
            <a:ext cx="3619500" cy="1905000"/>
            <a:chOff x="571500" y="3810000"/>
            <a:chExt cx="3619500" cy="1905000"/>
          </a:xfrm>
        </p:grpSpPr>
        <p:sp>
          <p:nvSpPr>
            <p:cNvPr id="198" name="Google Shape;198;p19"/>
            <p:cNvSpPr/>
            <p:nvPr/>
          </p:nvSpPr>
          <p:spPr>
            <a:xfrm>
              <a:off x="571500" y="3810000"/>
              <a:ext cx="3619500" cy="1905000"/>
            </a:xfrm>
            <a:prstGeom prst="roundRect">
              <a:avLst>
                <a:gd name="adj" fmla="val 6000"/>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99" name="Google Shape;199;p19"/>
            <p:cNvSpPr txBox="1"/>
            <p:nvPr/>
          </p:nvSpPr>
          <p:spPr>
            <a:xfrm>
              <a:off x="762000" y="4000500"/>
              <a:ext cx="3238500" cy="152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3200" dirty="0">
                <a:solidFill>
                  <a:srgbClr val="009688"/>
                </a:solidFill>
                <a:latin typeface="Material Icons"/>
                <a:ea typeface="Material Icons"/>
                <a:cs typeface="Material Icons"/>
                <a:sym typeface="Material Icons"/>
              </a:endParaRPr>
            </a:p>
            <a:p>
              <a:pPr marL="0" lvl="0" indent="0" algn="l" rtl="0">
                <a:spcBef>
                  <a:spcPts val="1125"/>
                </a:spcBef>
                <a:spcAft>
                  <a:spcPts val="0"/>
                </a:spcAft>
                <a:buNone/>
              </a:pPr>
              <a:r>
                <a:rPr lang="en-US" sz="1600" b="1" dirty="0">
                  <a:solidFill>
                    <a:srgbClr val="002855"/>
                  </a:solidFill>
                  <a:latin typeface="Montserrat"/>
                  <a:ea typeface="Montserrat"/>
                  <a:cs typeface="Montserrat"/>
                  <a:sym typeface="Montserrat"/>
                </a:rPr>
                <a:t>Transportation</a:t>
              </a:r>
              <a:endParaRPr sz="1600" b="1" dirty="0">
                <a:solidFill>
                  <a:srgbClr val="002855"/>
                </a:solidFill>
                <a:latin typeface="Montserrat"/>
                <a:ea typeface="Montserrat"/>
                <a:cs typeface="Montserrat"/>
                <a:sym typeface="Montserrat"/>
              </a:endParaRPr>
            </a:p>
            <a:p>
              <a:pPr marL="0" lvl="0" indent="0" algn="l" rtl="0">
                <a:spcBef>
                  <a:spcPts val="750"/>
                </a:spcBef>
                <a:spcAft>
                  <a:spcPts val="0"/>
                </a:spcAft>
                <a:buNone/>
              </a:pPr>
              <a:r>
                <a:rPr lang="en-US" sz="1100" dirty="0">
                  <a:solidFill>
                    <a:srgbClr val="475569"/>
                  </a:solidFill>
                  <a:latin typeface="Open Sans"/>
                  <a:ea typeface="Open Sans"/>
                  <a:cs typeface="Open Sans"/>
                  <a:sym typeface="Open Sans"/>
                </a:rPr>
                <a:t>Help with transportation to visits within and outside of Wallowa County.</a:t>
              </a:r>
              <a:endParaRPr sz="1100" dirty="0">
                <a:solidFill>
                  <a:srgbClr val="475569"/>
                </a:solidFill>
                <a:latin typeface="Open Sans"/>
                <a:ea typeface="Open Sans"/>
                <a:cs typeface="Open Sans"/>
                <a:sym typeface="Open Sans"/>
              </a:endParaRPr>
            </a:p>
          </p:txBody>
        </p:sp>
      </p:grpSp>
      <p:grpSp>
        <p:nvGrpSpPr>
          <p:cNvPr id="200" name="Google Shape;200;p19"/>
          <p:cNvGrpSpPr/>
          <p:nvPr/>
        </p:nvGrpSpPr>
        <p:grpSpPr>
          <a:xfrm>
            <a:off x="4381500" y="3810000"/>
            <a:ext cx="3619500" cy="1905000"/>
            <a:chOff x="4381500" y="3810000"/>
            <a:chExt cx="3619500" cy="1905000"/>
          </a:xfrm>
        </p:grpSpPr>
        <p:sp>
          <p:nvSpPr>
            <p:cNvPr id="201" name="Google Shape;201;p19"/>
            <p:cNvSpPr/>
            <p:nvPr/>
          </p:nvSpPr>
          <p:spPr>
            <a:xfrm>
              <a:off x="4381500" y="3810000"/>
              <a:ext cx="3619500" cy="1905000"/>
            </a:xfrm>
            <a:prstGeom prst="roundRect">
              <a:avLst>
                <a:gd name="adj" fmla="val 6000"/>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2" name="Google Shape;202;p19"/>
            <p:cNvSpPr txBox="1"/>
            <p:nvPr/>
          </p:nvSpPr>
          <p:spPr>
            <a:xfrm>
              <a:off x="4572000" y="4000500"/>
              <a:ext cx="3238500" cy="152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3200" dirty="0">
                <a:solidFill>
                  <a:srgbClr val="009688"/>
                </a:solidFill>
                <a:latin typeface="Material Icons"/>
                <a:ea typeface="Material Icons"/>
                <a:cs typeface="Material Icons"/>
                <a:sym typeface="Material Icons"/>
              </a:endParaRPr>
            </a:p>
            <a:p>
              <a:pPr marL="0" lvl="0" indent="0" algn="l" rtl="0">
                <a:spcBef>
                  <a:spcPts val="1125"/>
                </a:spcBef>
                <a:spcAft>
                  <a:spcPts val="0"/>
                </a:spcAft>
                <a:buNone/>
              </a:pPr>
              <a:r>
                <a:rPr lang="en-US" sz="1600" b="1" dirty="0">
                  <a:solidFill>
                    <a:srgbClr val="002855"/>
                  </a:solidFill>
                  <a:latin typeface="Montserrat"/>
                  <a:ea typeface="Montserrat"/>
                  <a:cs typeface="Montserrat"/>
                  <a:sym typeface="Montserrat"/>
                </a:rPr>
                <a:t>Climate Response</a:t>
              </a:r>
              <a:endParaRPr sz="1600" b="1" dirty="0">
                <a:solidFill>
                  <a:srgbClr val="002855"/>
                </a:solidFill>
                <a:latin typeface="Montserrat"/>
                <a:ea typeface="Montserrat"/>
                <a:cs typeface="Montserrat"/>
                <a:sym typeface="Montserrat"/>
              </a:endParaRPr>
            </a:p>
            <a:p>
              <a:pPr marL="0" lvl="0" indent="0" algn="l" rtl="0">
                <a:spcBef>
                  <a:spcPts val="750"/>
                </a:spcBef>
                <a:spcAft>
                  <a:spcPts val="0"/>
                </a:spcAft>
                <a:buNone/>
              </a:pPr>
              <a:r>
                <a:rPr lang="en-US" sz="1100" dirty="0">
                  <a:solidFill>
                    <a:srgbClr val="475569"/>
                  </a:solidFill>
                  <a:latin typeface="Open Sans"/>
                  <a:ea typeface="Open Sans"/>
                  <a:cs typeface="Open Sans"/>
                  <a:sym typeface="Open Sans"/>
                </a:rPr>
                <a:t>Connecting with support devices to mitigate health effects of extreme weather.</a:t>
              </a:r>
              <a:endParaRPr sz="1100" dirty="0">
                <a:solidFill>
                  <a:srgbClr val="475569"/>
                </a:solidFill>
                <a:latin typeface="Open Sans"/>
                <a:ea typeface="Open Sans"/>
                <a:cs typeface="Open Sans"/>
                <a:sym typeface="Open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6"/>
        <p:cNvGrpSpPr/>
        <p:nvPr/>
      </p:nvGrpSpPr>
      <p:grpSpPr>
        <a:xfrm>
          <a:off x="0" y="0"/>
          <a:ext cx="0" cy="0"/>
          <a:chOff x="0" y="0"/>
          <a:chExt cx="0" cy="0"/>
        </a:xfrm>
      </p:grpSpPr>
      <p:sp>
        <p:nvSpPr>
          <p:cNvPr id="207" name="Google Shape;207;p20"/>
          <p:cNvSpPr/>
          <p:nvPr/>
        </p:nvSpPr>
        <p:spPr>
          <a:xfrm>
            <a:off x="0" y="54748"/>
            <a:ext cx="12192000" cy="6858000"/>
          </a:xfrm>
          <a:prstGeom prst="rect">
            <a:avLst/>
          </a:prstGeom>
          <a:solidFill>
            <a:srgbClr val="F8FAF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8" name="Google Shape;208;p20"/>
          <p:cNvSpPr/>
          <p:nvPr/>
        </p:nvSpPr>
        <p:spPr>
          <a:xfrm>
            <a:off x="571500" y="571500"/>
            <a:ext cx="76200" cy="495300"/>
          </a:xfrm>
          <a:prstGeom prst="rect">
            <a:avLst/>
          </a:prstGeom>
          <a:solidFill>
            <a:srgbClr val="009688"/>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9" name="Google Shape;209;p20"/>
          <p:cNvSpPr txBox="1"/>
          <p:nvPr/>
        </p:nvSpPr>
        <p:spPr>
          <a:xfrm>
            <a:off x="762000" y="571500"/>
            <a:ext cx="10668000" cy="495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150" b="1">
                <a:solidFill>
                  <a:srgbClr val="002855"/>
                </a:solidFill>
                <a:latin typeface="Montserrat"/>
                <a:ea typeface="Montserrat"/>
                <a:cs typeface="Montserrat"/>
                <a:sym typeface="Montserrat"/>
              </a:rPr>
              <a:t>Integrated Clinical Synergy</a:t>
            </a:r>
            <a:endParaRPr sz="3150" b="1">
              <a:solidFill>
                <a:srgbClr val="002855"/>
              </a:solidFill>
              <a:latin typeface="Montserrat"/>
              <a:ea typeface="Montserrat"/>
              <a:cs typeface="Montserrat"/>
              <a:sym typeface="Montserrat"/>
            </a:endParaRPr>
          </a:p>
        </p:txBody>
      </p:sp>
      <p:sp>
        <p:nvSpPr>
          <p:cNvPr id="210" name="Google Shape;210;p20"/>
          <p:cNvSpPr/>
          <p:nvPr/>
        </p:nvSpPr>
        <p:spPr>
          <a:xfrm>
            <a:off x="571500" y="1524000"/>
            <a:ext cx="5334000" cy="4572000"/>
          </a:xfrm>
          <a:prstGeom prst="roundRect">
            <a:avLst>
              <a:gd name="adj" fmla="val 2500"/>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11" name="Google Shape;211;p20"/>
          <p:cNvSpPr txBox="1"/>
          <p:nvPr/>
        </p:nvSpPr>
        <p:spPr>
          <a:xfrm>
            <a:off x="762000" y="3810000"/>
            <a:ext cx="4953000" cy="38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000" b="1">
                <a:solidFill>
                  <a:srgbClr val="002855"/>
                </a:solidFill>
                <a:latin typeface="Montserrat"/>
                <a:ea typeface="Montserrat"/>
                <a:cs typeface="Montserrat"/>
                <a:sym typeface="Montserrat"/>
              </a:rPr>
              <a:t>Pharmacy Collaboration</a:t>
            </a:r>
            <a:endParaRPr sz="2000" b="1">
              <a:solidFill>
                <a:srgbClr val="002855"/>
              </a:solidFill>
              <a:latin typeface="Montserrat"/>
              <a:ea typeface="Montserrat"/>
              <a:cs typeface="Montserrat"/>
              <a:sym typeface="Montserrat"/>
            </a:endParaRPr>
          </a:p>
        </p:txBody>
      </p:sp>
      <p:sp>
        <p:nvSpPr>
          <p:cNvPr id="212" name="Google Shape;212;p20"/>
          <p:cNvSpPr txBox="1"/>
          <p:nvPr/>
        </p:nvSpPr>
        <p:spPr>
          <a:xfrm>
            <a:off x="762000" y="4286250"/>
            <a:ext cx="4953000" cy="1619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500" b="0">
                <a:solidFill>
                  <a:srgbClr val="475569"/>
                </a:solidFill>
                <a:latin typeface="Open Sans"/>
                <a:ea typeface="Open Sans"/>
                <a:cs typeface="Open Sans"/>
                <a:sym typeface="Open Sans"/>
              </a:rPr>
              <a:t>CHWs help support the medication preparation program, which supports independent living and aging in place.</a:t>
            </a:r>
            <a:endParaRPr sz="1500" b="0">
              <a:solidFill>
                <a:srgbClr val="475569"/>
              </a:solidFill>
              <a:latin typeface="Open Sans"/>
              <a:ea typeface="Open Sans"/>
              <a:cs typeface="Open Sans"/>
              <a:sym typeface="Open Sans"/>
            </a:endParaRPr>
          </a:p>
        </p:txBody>
      </p:sp>
      <p:sp>
        <p:nvSpPr>
          <p:cNvPr id="213" name="Google Shape;213;p20"/>
          <p:cNvSpPr/>
          <p:nvPr/>
        </p:nvSpPr>
        <p:spPr>
          <a:xfrm>
            <a:off x="6286500" y="1524000"/>
            <a:ext cx="5334000" cy="4572000"/>
          </a:xfrm>
          <a:prstGeom prst="roundRect">
            <a:avLst>
              <a:gd name="adj" fmla="val 2500"/>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pic>
        <p:nvPicPr>
          <p:cNvPr id="214" name="Google Shape;214;p20"/>
          <p:cNvPicPr preferRelativeResize="0"/>
          <p:nvPr/>
        </p:nvPicPr>
        <p:blipFill rotWithShape="1">
          <a:blip r:embed="rId3">
            <a:alphaModFix/>
          </a:blip>
          <a:srcRect t="17931" b="17938"/>
          <a:stretch/>
        </p:blipFill>
        <p:spPr>
          <a:xfrm>
            <a:off x="6477000" y="1714500"/>
            <a:ext cx="4953000" cy="1905000"/>
          </a:xfrm>
          <a:prstGeom prst="roundRect">
            <a:avLst>
              <a:gd name="adj" fmla="val 4000"/>
            </a:avLst>
          </a:prstGeom>
          <a:noFill/>
          <a:ln>
            <a:noFill/>
          </a:ln>
        </p:spPr>
      </p:pic>
      <p:sp>
        <p:nvSpPr>
          <p:cNvPr id="215" name="Google Shape;215;p20"/>
          <p:cNvSpPr txBox="1"/>
          <p:nvPr/>
        </p:nvSpPr>
        <p:spPr>
          <a:xfrm>
            <a:off x="6477000" y="3788103"/>
            <a:ext cx="4953000" cy="38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000" b="1">
                <a:solidFill>
                  <a:srgbClr val="002855"/>
                </a:solidFill>
                <a:latin typeface="Montserrat"/>
                <a:ea typeface="Montserrat"/>
                <a:cs typeface="Montserrat"/>
                <a:sym typeface="Montserrat"/>
              </a:rPr>
              <a:t>PT &amp; Home Safety</a:t>
            </a:r>
            <a:endParaRPr sz="2000" b="1">
              <a:solidFill>
                <a:srgbClr val="002855"/>
              </a:solidFill>
              <a:latin typeface="Montserrat"/>
              <a:ea typeface="Montserrat"/>
              <a:cs typeface="Montserrat"/>
              <a:sym typeface="Montserrat"/>
            </a:endParaRPr>
          </a:p>
        </p:txBody>
      </p:sp>
      <p:sp>
        <p:nvSpPr>
          <p:cNvPr id="216" name="Google Shape;216;p20"/>
          <p:cNvSpPr txBox="1"/>
          <p:nvPr/>
        </p:nvSpPr>
        <p:spPr>
          <a:xfrm>
            <a:off x="6477000" y="4253405"/>
            <a:ext cx="4953000" cy="1809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400" b="0">
                <a:solidFill>
                  <a:srgbClr val="475569"/>
                </a:solidFill>
                <a:latin typeface="Open Sans"/>
                <a:ea typeface="Open Sans"/>
                <a:cs typeface="Open Sans"/>
                <a:sym typeface="Open Sans"/>
              </a:rPr>
              <a:t>CHWs help connect patients with needed home improvements identified during home safety evaluations, including:</a:t>
            </a:r>
            <a:endParaRPr sz="1400" b="0">
              <a:solidFill>
                <a:srgbClr val="475569"/>
              </a:solidFill>
              <a:latin typeface="Open Sans"/>
              <a:ea typeface="Open Sans"/>
              <a:cs typeface="Open Sans"/>
              <a:sym typeface="Open Sans"/>
            </a:endParaRPr>
          </a:p>
          <a:p>
            <a:pPr marL="457200" lvl="0" indent="-317500" algn="l" rtl="0">
              <a:spcBef>
                <a:spcPts val="750"/>
              </a:spcBef>
              <a:spcAft>
                <a:spcPts val="0"/>
              </a:spcAft>
              <a:buClr>
                <a:srgbClr val="475569"/>
              </a:buClr>
              <a:buSzPts val="1400"/>
              <a:buFont typeface="Open Sans"/>
              <a:buChar char="●"/>
            </a:pPr>
            <a:r>
              <a:rPr lang="en-US" sz="1400" b="0">
                <a:solidFill>
                  <a:srgbClr val="475569"/>
                </a:solidFill>
                <a:latin typeface="Open Sans"/>
                <a:ea typeface="Open Sans"/>
                <a:cs typeface="Open Sans"/>
                <a:sym typeface="Open Sans"/>
              </a:rPr>
              <a:t>Procuring and delivering essential durable medical equipment (DME) like walkers, hospital beds, </a:t>
            </a:r>
            <a:r>
              <a:rPr lang="en-US">
                <a:solidFill>
                  <a:srgbClr val="475569"/>
                </a:solidFill>
                <a:latin typeface="Open Sans"/>
                <a:ea typeface="Open Sans"/>
                <a:cs typeface="Open Sans"/>
                <a:sym typeface="Open Sans"/>
              </a:rPr>
              <a:t>commodes</a:t>
            </a:r>
            <a:r>
              <a:rPr lang="en-US" sz="1400" b="0">
                <a:solidFill>
                  <a:srgbClr val="475569"/>
                </a:solidFill>
                <a:latin typeface="Open Sans"/>
                <a:ea typeface="Open Sans"/>
                <a:cs typeface="Open Sans"/>
                <a:sym typeface="Open Sans"/>
              </a:rPr>
              <a:t> and shower chairs.</a:t>
            </a:r>
            <a:endParaRPr sz="1400" b="0">
              <a:solidFill>
                <a:srgbClr val="475569"/>
              </a:solidFill>
              <a:latin typeface="Open Sans"/>
              <a:ea typeface="Open Sans"/>
              <a:cs typeface="Open Sans"/>
              <a:sym typeface="Open Sans"/>
            </a:endParaRPr>
          </a:p>
          <a:p>
            <a:pPr marL="457200" lvl="0" indent="-317500" algn="l" rtl="0">
              <a:spcBef>
                <a:spcPts val="375"/>
              </a:spcBef>
              <a:spcAft>
                <a:spcPts val="0"/>
              </a:spcAft>
              <a:buClr>
                <a:srgbClr val="475569"/>
              </a:buClr>
              <a:buSzPts val="1400"/>
              <a:buFont typeface="Open Sans"/>
              <a:buChar char="●"/>
            </a:pPr>
            <a:r>
              <a:rPr lang="en-US" sz="1400" b="0">
                <a:solidFill>
                  <a:srgbClr val="475569"/>
                </a:solidFill>
                <a:latin typeface="Open Sans"/>
                <a:ea typeface="Open Sans"/>
                <a:cs typeface="Open Sans"/>
                <a:sym typeface="Open Sans"/>
              </a:rPr>
              <a:t>Arranging for installation of structural changes like grab bars and ramps.</a:t>
            </a:r>
            <a:endParaRPr sz="1400" b="0">
              <a:solidFill>
                <a:srgbClr val="475569"/>
              </a:solidFill>
              <a:latin typeface="Open Sans"/>
              <a:ea typeface="Open Sans"/>
              <a:cs typeface="Open Sans"/>
              <a:sym typeface="Open Sans"/>
            </a:endParaRPr>
          </a:p>
        </p:txBody>
      </p:sp>
      <p:pic>
        <p:nvPicPr>
          <p:cNvPr id="217" name="Google Shape;217;p20"/>
          <p:cNvPicPr preferRelativeResize="0"/>
          <p:nvPr/>
        </p:nvPicPr>
        <p:blipFill rotWithShape="1">
          <a:blip r:embed="rId4">
            <a:alphaModFix/>
          </a:blip>
          <a:srcRect l="3209" t="3481" r="2673" b="3944"/>
          <a:stretch/>
        </p:blipFill>
        <p:spPr>
          <a:xfrm>
            <a:off x="1741825" y="1748113"/>
            <a:ext cx="2583800" cy="1856825"/>
          </a:xfrm>
          <a:prstGeom prst="rect">
            <a:avLst/>
          </a:prstGeom>
          <a:solidFill>
            <a:srgbClr val="FFFFFF"/>
          </a:solidFill>
          <a:ln w="9525" cap="flat" cmpd="sng">
            <a:solidFill>
              <a:srgbClr val="E2E8F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1"/>
        <p:cNvGrpSpPr/>
        <p:nvPr/>
      </p:nvGrpSpPr>
      <p:grpSpPr>
        <a:xfrm>
          <a:off x="0" y="0"/>
          <a:ext cx="0" cy="0"/>
          <a:chOff x="0" y="0"/>
          <a:chExt cx="0" cy="0"/>
        </a:xfrm>
      </p:grpSpPr>
      <p:pic>
        <p:nvPicPr>
          <p:cNvPr id="222" name="Google Shape;222;p21" descr="image.png"/>
          <p:cNvPicPr preferRelativeResize="0"/>
          <p:nvPr/>
        </p:nvPicPr>
        <p:blipFill rotWithShape="1">
          <a:blip r:embed="rId3">
            <a:alphaModFix/>
          </a:blip>
          <a:srcRect/>
          <a:stretch/>
        </p:blipFill>
        <p:spPr>
          <a:xfrm>
            <a:off x="75" y="10948"/>
            <a:ext cx="12192000" cy="6858000"/>
          </a:xfrm>
          <a:prstGeom prst="rect">
            <a:avLst/>
          </a:prstGeom>
          <a:noFill/>
          <a:ln>
            <a:noFill/>
          </a:ln>
        </p:spPr>
      </p:pic>
      <p:grpSp>
        <p:nvGrpSpPr>
          <p:cNvPr id="223" name="Google Shape;223;p21"/>
          <p:cNvGrpSpPr/>
          <p:nvPr/>
        </p:nvGrpSpPr>
        <p:grpSpPr>
          <a:xfrm>
            <a:off x="400050" y="1390650"/>
            <a:ext cx="3895800" cy="4514850"/>
            <a:chOff x="400050" y="1390650"/>
            <a:chExt cx="3895800" cy="4514850"/>
          </a:xfrm>
        </p:grpSpPr>
        <p:pic>
          <p:nvPicPr>
            <p:cNvPr id="224" name="Google Shape;224;p21"/>
            <p:cNvPicPr preferRelativeResize="0"/>
            <p:nvPr/>
          </p:nvPicPr>
          <p:blipFill rotWithShape="1">
            <a:blip r:embed="rId4">
              <a:alphaModFix/>
            </a:blip>
            <a:srcRect/>
            <a:stretch/>
          </p:blipFill>
          <p:spPr>
            <a:xfrm>
              <a:off x="400050" y="1390650"/>
              <a:ext cx="3895800" cy="3753000"/>
            </a:xfrm>
            <a:prstGeom prst="rect">
              <a:avLst/>
            </a:prstGeom>
            <a:noFill/>
            <a:ln>
              <a:noFill/>
            </a:ln>
          </p:spPr>
        </p:pic>
        <p:pic>
          <p:nvPicPr>
            <p:cNvPr id="225" name="Google Shape;225;p21"/>
            <p:cNvPicPr preferRelativeResize="0"/>
            <p:nvPr/>
          </p:nvPicPr>
          <p:blipFill rotWithShape="1">
            <a:blip r:embed="rId5">
              <a:alphaModFix/>
            </a:blip>
            <a:srcRect t="28158" b="28153"/>
            <a:stretch/>
          </p:blipFill>
          <p:spPr>
            <a:xfrm>
              <a:off x="571500" y="1524000"/>
              <a:ext cx="3555900" cy="1905000"/>
            </a:xfrm>
            <a:prstGeom prst="roundRect">
              <a:avLst>
                <a:gd name="adj" fmla="val 6000"/>
              </a:avLst>
            </a:prstGeom>
            <a:noFill/>
            <a:ln>
              <a:noFill/>
            </a:ln>
          </p:spPr>
        </p:pic>
        <p:sp>
          <p:nvSpPr>
            <p:cNvPr id="226" name="Google Shape;226;p21"/>
            <p:cNvSpPr txBox="1"/>
            <p:nvPr/>
          </p:nvSpPr>
          <p:spPr>
            <a:xfrm>
              <a:off x="762000" y="3619500"/>
              <a:ext cx="3174900" cy="228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000" b="1">
                  <a:solidFill>
                    <a:srgbClr val="002855"/>
                  </a:solidFill>
                  <a:latin typeface="Montserrat"/>
                  <a:ea typeface="Montserrat"/>
                  <a:cs typeface="Montserrat"/>
                  <a:sym typeface="Montserrat"/>
                </a:rPr>
                <a:t>School Screenings</a:t>
              </a:r>
              <a:endParaRPr sz="2000" b="1">
                <a:solidFill>
                  <a:srgbClr val="002855"/>
                </a:solidFill>
                <a:latin typeface="Montserrat"/>
                <a:ea typeface="Montserrat"/>
                <a:cs typeface="Montserrat"/>
                <a:sym typeface="Montserrat"/>
              </a:endParaRPr>
            </a:p>
            <a:p>
              <a:pPr marL="0" lvl="0" indent="0" algn="l" rtl="0">
                <a:spcBef>
                  <a:spcPts val="1125"/>
                </a:spcBef>
                <a:spcAft>
                  <a:spcPts val="0"/>
                </a:spcAft>
                <a:buNone/>
              </a:pPr>
              <a:r>
                <a:rPr lang="en-US" sz="1400">
                  <a:solidFill>
                    <a:srgbClr val="475569"/>
                  </a:solidFill>
                  <a:latin typeface="Open Sans"/>
                  <a:ea typeface="Open Sans"/>
                  <a:cs typeface="Open Sans"/>
                  <a:sym typeface="Open Sans"/>
                </a:rPr>
                <a:t>Supporting and administering hearing, vision, and dental screenings within local schools.</a:t>
              </a:r>
              <a:endParaRPr sz="1400">
                <a:solidFill>
                  <a:srgbClr val="475569"/>
                </a:solidFill>
                <a:latin typeface="Open Sans"/>
                <a:ea typeface="Open Sans"/>
                <a:cs typeface="Open Sans"/>
                <a:sym typeface="Open Sans"/>
              </a:endParaRPr>
            </a:p>
          </p:txBody>
        </p:sp>
      </p:grpSp>
      <p:grpSp>
        <p:nvGrpSpPr>
          <p:cNvPr id="227" name="Google Shape;227;p21"/>
          <p:cNvGrpSpPr/>
          <p:nvPr/>
        </p:nvGrpSpPr>
        <p:grpSpPr>
          <a:xfrm>
            <a:off x="4148138" y="1390650"/>
            <a:ext cx="3895800" cy="4514850"/>
            <a:chOff x="4148138" y="1390650"/>
            <a:chExt cx="3895800" cy="4514850"/>
          </a:xfrm>
        </p:grpSpPr>
        <p:pic>
          <p:nvPicPr>
            <p:cNvPr id="228" name="Google Shape;228;p21"/>
            <p:cNvPicPr preferRelativeResize="0"/>
            <p:nvPr/>
          </p:nvPicPr>
          <p:blipFill rotWithShape="1">
            <a:blip r:embed="rId6">
              <a:alphaModFix/>
            </a:blip>
            <a:srcRect/>
            <a:stretch/>
          </p:blipFill>
          <p:spPr>
            <a:xfrm>
              <a:off x="4148138" y="1390650"/>
              <a:ext cx="3895800" cy="3753000"/>
            </a:xfrm>
            <a:prstGeom prst="rect">
              <a:avLst/>
            </a:prstGeom>
            <a:noFill/>
            <a:ln>
              <a:noFill/>
            </a:ln>
          </p:spPr>
        </p:pic>
        <p:pic>
          <p:nvPicPr>
            <p:cNvPr id="229" name="Google Shape;229;p21"/>
            <p:cNvPicPr preferRelativeResize="0"/>
            <p:nvPr/>
          </p:nvPicPr>
          <p:blipFill rotWithShape="1">
            <a:blip r:embed="rId7">
              <a:alphaModFix/>
            </a:blip>
            <a:srcRect t="3661" b="3661"/>
            <a:stretch/>
          </p:blipFill>
          <p:spPr>
            <a:xfrm>
              <a:off x="4317968" y="1524000"/>
              <a:ext cx="3555900" cy="1905000"/>
            </a:xfrm>
            <a:prstGeom prst="roundRect">
              <a:avLst>
                <a:gd name="adj" fmla="val 6000"/>
              </a:avLst>
            </a:prstGeom>
            <a:noFill/>
            <a:ln>
              <a:noFill/>
            </a:ln>
          </p:spPr>
        </p:pic>
        <p:sp>
          <p:nvSpPr>
            <p:cNvPr id="230" name="Google Shape;230;p21"/>
            <p:cNvSpPr txBox="1"/>
            <p:nvPr/>
          </p:nvSpPr>
          <p:spPr>
            <a:xfrm>
              <a:off x="4508468" y="3619500"/>
              <a:ext cx="3174900" cy="228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000" b="1">
                  <a:solidFill>
                    <a:srgbClr val="002855"/>
                  </a:solidFill>
                  <a:latin typeface="Montserrat"/>
                  <a:ea typeface="Montserrat"/>
                  <a:cs typeface="Montserrat"/>
                  <a:sym typeface="Montserrat"/>
                </a:rPr>
                <a:t>Public Health</a:t>
              </a:r>
              <a:endParaRPr sz="2000" b="1">
                <a:solidFill>
                  <a:srgbClr val="002855"/>
                </a:solidFill>
                <a:latin typeface="Montserrat"/>
                <a:ea typeface="Montserrat"/>
                <a:cs typeface="Montserrat"/>
                <a:sym typeface="Montserrat"/>
              </a:endParaRPr>
            </a:p>
            <a:p>
              <a:pPr marL="0" lvl="0" indent="0" algn="l" rtl="0">
                <a:spcBef>
                  <a:spcPts val="1125"/>
                </a:spcBef>
                <a:spcAft>
                  <a:spcPts val="0"/>
                </a:spcAft>
                <a:buNone/>
              </a:pPr>
              <a:r>
                <a:rPr lang="en-US" sz="1400">
                  <a:solidFill>
                    <a:srgbClr val="475569"/>
                  </a:solidFill>
                  <a:latin typeface="Open Sans"/>
                  <a:ea typeface="Open Sans"/>
                  <a:cs typeface="Open Sans"/>
                  <a:sym typeface="Open Sans"/>
                </a:rPr>
                <a:t>Pivotal team players for WIC services and our </a:t>
              </a:r>
              <a:r>
                <a:rPr lang="en-US">
                  <a:solidFill>
                    <a:srgbClr val="475569"/>
                  </a:solidFill>
                  <a:latin typeface="Open Sans"/>
                  <a:ea typeface="Open Sans"/>
                  <a:cs typeface="Open Sans"/>
                  <a:sym typeface="Open Sans"/>
                </a:rPr>
                <a:t>T</a:t>
              </a:r>
              <a:r>
                <a:rPr lang="en-US" sz="1400">
                  <a:solidFill>
                    <a:srgbClr val="475569"/>
                  </a:solidFill>
                  <a:latin typeface="Open Sans"/>
                  <a:ea typeface="Open Sans"/>
                  <a:cs typeface="Open Sans"/>
                  <a:sym typeface="Open Sans"/>
                </a:rPr>
                <a:t>obacco </a:t>
              </a:r>
              <a:r>
                <a:rPr lang="en-US">
                  <a:solidFill>
                    <a:srgbClr val="475569"/>
                  </a:solidFill>
                  <a:latin typeface="Open Sans"/>
                  <a:ea typeface="Open Sans"/>
                  <a:cs typeface="Open Sans"/>
                  <a:sym typeface="Open Sans"/>
                </a:rPr>
                <a:t>P</a:t>
              </a:r>
              <a:r>
                <a:rPr lang="en-US" sz="1400">
                  <a:solidFill>
                    <a:srgbClr val="475569"/>
                  </a:solidFill>
                  <a:latin typeface="Open Sans"/>
                  <a:ea typeface="Open Sans"/>
                  <a:cs typeface="Open Sans"/>
                  <a:sym typeface="Open Sans"/>
                </a:rPr>
                <a:t>revention and </a:t>
              </a:r>
              <a:r>
                <a:rPr lang="en-US">
                  <a:solidFill>
                    <a:srgbClr val="475569"/>
                  </a:solidFill>
                  <a:latin typeface="Open Sans"/>
                  <a:ea typeface="Open Sans"/>
                  <a:cs typeface="Open Sans"/>
                  <a:sym typeface="Open Sans"/>
                </a:rPr>
                <a:t>E</a:t>
              </a:r>
              <a:r>
                <a:rPr lang="en-US" sz="1400">
                  <a:solidFill>
                    <a:srgbClr val="475569"/>
                  </a:solidFill>
                  <a:latin typeface="Open Sans"/>
                  <a:ea typeface="Open Sans"/>
                  <a:cs typeface="Open Sans"/>
                  <a:sym typeface="Open Sans"/>
                </a:rPr>
                <a:t>ducation </a:t>
              </a:r>
              <a:r>
                <a:rPr lang="en-US">
                  <a:solidFill>
                    <a:srgbClr val="475569"/>
                  </a:solidFill>
                  <a:latin typeface="Open Sans"/>
                  <a:ea typeface="Open Sans"/>
                  <a:cs typeface="Open Sans"/>
                  <a:sym typeface="Open Sans"/>
                </a:rPr>
                <a:t>P</a:t>
              </a:r>
              <a:r>
                <a:rPr lang="en-US" sz="1400">
                  <a:solidFill>
                    <a:srgbClr val="475569"/>
                  </a:solidFill>
                  <a:latin typeface="Open Sans"/>
                  <a:ea typeface="Open Sans"/>
                  <a:cs typeface="Open Sans"/>
                  <a:sym typeface="Open Sans"/>
                </a:rPr>
                <a:t>rograms.</a:t>
              </a:r>
              <a:endParaRPr sz="1400">
                <a:solidFill>
                  <a:srgbClr val="475569"/>
                </a:solidFill>
                <a:latin typeface="Open Sans"/>
                <a:ea typeface="Open Sans"/>
                <a:cs typeface="Open Sans"/>
                <a:sym typeface="Open Sans"/>
              </a:endParaRPr>
            </a:p>
          </p:txBody>
        </p:sp>
      </p:grpSp>
      <p:grpSp>
        <p:nvGrpSpPr>
          <p:cNvPr id="231" name="Google Shape;231;p21"/>
          <p:cNvGrpSpPr/>
          <p:nvPr/>
        </p:nvGrpSpPr>
        <p:grpSpPr>
          <a:xfrm>
            <a:off x="7896225" y="1390650"/>
            <a:ext cx="3724112" cy="4514850"/>
            <a:chOff x="7896225" y="1390650"/>
            <a:chExt cx="3724112" cy="4514850"/>
          </a:xfrm>
        </p:grpSpPr>
        <p:pic>
          <p:nvPicPr>
            <p:cNvPr id="232" name="Google Shape;232;p21"/>
            <p:cNvPicPr preferRelativeResize="0"/>
            <p:nvPr/>
          </p:nvPicPr>
          <p:blipFill rotWithShape="1">
            <a:blip r:embed="rId8">
              <a:alphaModFix/>
            </a:blip>
            <a:srcRect/>
            <a:stretch/>
          </p:blipFill>
          <p:spPr>
            <a:xfrm>
              <a:off x="7896225" y="1390650"/>
              <a:ext cx="1247700" cy="3753000"/>
            </a:xfrm>
            <a:prstGeom prst="rect">
              <a:avLst/>
            </a:prstGeom>
            <a:noFill/>
            <a:ln>
              <a:noFill/>
            </a:ln>
          </p:spPr>
        </p:pic>
        <p:pic>
          <p:nvPicPr>
            <p:cNvPr id="233" name="Google Shape;233;p21"/>
            <p:cNvPicPr preferRelativeResize="0"/>
            <p:nvPr/>
          </p:nvPicPr>
          <p:blipFill rotWithShape="1">
            <a:blip r:embed="rId9">
              <a:alphaModFix/>
            </a:blip>
            <a:srcRect t="10810" b="10802"/>
            <a:stretch/>
          </p:blipFill>
          <p:spPr>
            <a:xfrm>
              <a:off x="8064437" y="1524000"/>
              <a:ext cx="3555900" cy="1905000"/>
            </a:xfrm>
            <a:prstGeom prst="roundRect">
              <a:avLst>
                <a:gd name="adj" fmla="val 6000"/>
              </a:avLst>
            </a:prstGeom>
            <a:noFill/>
            <a:ln>
              <a:noFill/>
            </a:ln>
          </p:spPr>
        </p:pic>
        <p:sp>
          <p:nvSpPr>
            <p:cNvPr id="234" name="Google Shape;234;p21"/>
            <p:cNvSpPr txBox="1"/>
            <p:nvPr/>
          </p:nvSpPr>
          <p:spPr>
            <a:xfrm>
              <a:off x="8254937" y="3619500"/>
              <a:ext cx="3174900" cy="2286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000" b="1">
                  <a:solidFill>
                    <a:srgbClr val="002855"/>
                  </a:solidFill>
                  <a:latin typeface="Montserrat"/>
                  <a:ea typeface="Montserrat"/>
                  <a:cs typeface="Montserrat"/>
                  <a:sym typeface="Montserrat"/>
                </a:rPr>
                <a:t>Community Events</a:t>
              </a:r>
              <a:endParaRPr sz="2000" b="1">
                <a:solidFill>
                  <a:srgbClr val="002855"/>
                </a:solidFill>
                <a:latin typeface="Montserrat"/>
                <a:ea typeface="Montserrat"/>
                <a:cs typeface="Montserrat"/>
                <a:sym typeface="Montserrat"/>
              </a:endParaRPr>
            </a:p>
            <a:p>
              <a:pPr marL="0" lvl="0" indent="0" algn="l" rtl="0">
                <a:spcBef>
                  <a:spcPts val="1125"/>
                </a:spcBef>
                <a:spcAft>
                  <a:spcPts val="0"/>
                </a:spcAft>
                <a:buNone/>
              </a:pPr>
              <a:r>
                <a:rPr lang="en-US" sz="1400">
                  <a:solidFill>
                    <a:srgbClr val="475569"/>
                  </a:solidFill>
                  <a:latin typeface="Open Sans"/>
                  <a:ea typeface="Open Sans"/>
                  <a:cs typeface="Open Sans"/>
                  <a:sym typeface="Open Sans"/>
                </a:rPr>
                <a:t>Getting out in the community to offer screening and prevention services and social supports.</a:t>
              </a:r>
              <a:endParaRPr sz="1400">
                <a:solidFill>
                  <a:srgbClr val="475569"/>
                </a:solidFill>
                <a:latin typeface="Open Sans"/>
                <a:ea typeface="Open Sans"/>
                <a:cs typeface="Open Sans"/>
                <a:sym typeface="Open Sans"/>
              </a:endParaRPr>
            </a:p>
          </p:txBody>
        </p:sp>
      </p:grpSp>
      <p:sp>
        <p:nvSpPr>
          <p:cNvPr id="235" name="Google Shape;235;p21"/>
          <p:cNvSpPr txBox="1"/>
          <p:nvPr/>
        </p:nvSpPr>
        <p:spPr>
          <a:xfrm>
            <a:off x="762000" y="571500"/>
            <a:ext cx="11401500" cy="484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150" b="1">
                <a:solidFill>
                  <a:srgbClr val="002855"/>
                </a:solidFill>
                <a:latin typeface="Montserrat"/>
                <a:ea typeface="Montserrat"/>
                <a:cs typeface="Montserrat"/>
                <a:sym typeface="Montserrat"/>
              </a:rPr>
              <a:t>Working Beyond Clinic Walls</a:t>
            </a:r>
            <a:endParaRPr/>
          </a:p>
        </p:txBody>
      </p:sp>
      <p:sp>
        <p:nvSpPr>
          <p:cNvPr id="236" name="Google Shape;236;p21"/>
          <p:cNvSpPr/>
          <p:nvPr/>
        </p:nvSpPr>
        <p:spPr>
          <a:xfrm>
            <a:off x="571500" y="571500"/>
            <a:ext cx="76200" cy="495300"/>
          </a:xfrm>
          <a:prstGeom prst="rect">
            <a:avLst/>
          </a:prstGeom>
          <a:solidFill>
            <a:srgbClr val="0096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37" name="Google Shape;237;p21"/>
          <p:cNvPicPr preferRelativeResize="0"/>
          <p:nvPr/>
        </p:nvPicPr>
        <p:blipFill>
          <a:blip r:embed="rId10">
            <a:alphaModFix/>
          </a:blip>
          <a:stretch>
            <a:fillRect/>
          </a:stretch>
        </p:blipFill>
        <p:spPr>
          <a:xfrm>
            <a:off x="461600" y="4966375"/>
            <a:ext cx="11448200" cy="1574125"/>
          </a:xfrm>
          <a:prstGeom prst="rect">
            <a:avLst/>
          </a:prstGeom>
          <a:noFill/>
          <a:ln>
            <a:noFill/>
          </a:ln>
        </p:spPr>
      </p:pic>
      <p:pic>
        <p:nvPicPr>
          <p:cNvPr id="238" name="Google Shape;238;p21"/>
          <p:cNvPicPr preferRelativeResize="0"/>
          <p:nvPr/>
        </p:nvPicPr>
        <p:blipFill rotWithShape="1">
          <a:blip r:embed="rId11">
            <a:alphaModFix/>
          </a:blip>
          <a:srcRect t="32812" b="12501"/>
          <a:stretch/>
        </p:blipFill>
        <p:spPr>
          <a:xfrm>
            <a:off x="4580375" y="1583975"/>
            <a:ext cx="2618800" cy="19289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65985E872C4F42B232D6205948D775" ma:contentTypeVersion="16" ma:contentTypeDescription="Create a new document." ma:contentTypeScope="" ma:versionID="33b852040fff8588b62534b5863287db">
  <xsd:schema xmlns:xsd="http://www.w3.org/2001/XMLSchema" xmlns:xs="http://www.w3.org/2001/XMLSchema" xmlns:p="http://schemas.microsoft.com/office/2006/metadata/properties" xmlns:ns2="1047a0de-e45b-4fd0-9017-1e6044c1fc03" xmlns:ns3="a448b94a-0e58-46db-8a05-d939707934dc" targetNamespace="http://schemas.microsoft.com/office/2006/metadata/properties" ma:root="true" ma:fieldsID="45612f9dfc9c6bb3a29da006f27e5ac8" ns2:_="" ns3:_="">
    <xsd:import namespace="1047a0de-e45b-4fd0-9017-1e6044c1fc03"/>
    <xsd:import namespace="a448b94a-0e58-46db-8a05-d939707934d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a0de-e45b-4fd0-9017-1e6044c1fc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b15c13e-58db-4d67-9e87-df2024ad83a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48b94a-0e58-46db-8a05-d939707934d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b70a1bb-14a2-441e-ae9a-d7f2085ecbc3}" ma:internalName="TaxCatchAll" ma:showField="CatchAllData" ma:web="a448b94a-0e58-46db-8a05-d939707934d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448b94a-0e58-46db-8a05-d939707934dc" xsi:nil="true"/>
    <lcf76f155ced4ddcb4097134ff3c332f xmlns="1047a0de-e45b-4fd0-9017-1e6044c1fc0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87121D-0A82-4935-B702-299427AA555E}"/>
</file>

<file path=customXml/itemProps2.xml><?xml version="1.0" encoding="utf-8"?>
<ds:datastoreItem xmlns:ds="http://schemas.openxmlformats.org/officeDocument/2006/customXml" ds:itemID="{40B9D7CF-4D64-45F8-B78F-3E4008C89A9F}"/>
</file>

<file path=customXml/itemProps3.xml><?xml version="1.0" encoding="utf-8"?>
<ds:datastoreItem xmlns:ds="http://schemas.openxmlformats.org/officeDocument/2006/customXml" ds:itemID="{0FFCC08C-6B11-46DD-BCE2-D2C5963CE04A}"/>
</file>

<file path=docProps/app.xml><?xml version="1.0" encoding="utf-8"?>
<Properties xmlns="http://schemas.openxmlformats.org/officeDocument/2006/extended-properties" xmlns:vt="http://schemas.openxmlformats.org/officeDocument/2006/docPropsVTypes">
  <TotalTime>1</TotalTime>
  <Words>963</Words>
  <Application>Microsoft Office PowerPoint</Application>
  <PresentationFormat>Widescreen</PresentationFormat>
  <Paragraphs>85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Open Sans</vt:lpstr>
      <vt:lpstr>Montserrat</vt:lpstr>
      <vt:lpstr>Arial</vt:lpstr>
      <vt:lpstr>Material Icons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Liz Powers</cp:lastModifiedBy>
  <cp:revision>2</cp:revision>
  <dcterms:modified xsi:type="dcterms:W3CDTF">2026-05-09T12:55:36Z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0x0101004C65985E872C4F42B232D6205948D775</vt:lpwstr>
  </property>
</Properties>
</file>