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57.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46.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47.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1.xml" ContentType="application/inkml+xml"/>
  <Override PartName="/ppt/ink/ink12.xml" ContentType="application/inkml+xml"/>
  <Override PartName="/ppt/ink/ink13.xml" ContentType="application/inkml+xml"/>
  <Override PartName="/ppt/ink/ink10.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610" r:id="rId2"/>
    <p:sldId id="521" r:id="rId3"/>
    <p:sldId id="556" r:id="rId4"/>
    <p:sldId id="885" r:id="rId5"/>
    <p:sldId id="368" r:id="rId6"/>
    <p:sldId id="935" r:id="rId7"/>
    <p:sldId id="934" r:id="rId8"/>
    <p:sldId id="985" r:id="rId9"/>
    <p:sldId id="325" r:id="rId10"/>
    <p:sldId id="350" r:id="rId11"/>
    <p:sldId id="959" r:id="rId12"/>
    <p:sldId id="965" r:id="rId13"/>
    <p:sldId id="961" r:id="rId14"/>
    <p:sldId id="962" r:id="rId15"/>
    <p:sldId id="966" r:id="rId16"/>
    <p:sldId id="964" r:id="rId17"/>
    <p:sldId id="379" r:id="rId18"/>
    <p:sldId id="329" r:id="rId19"/>
    <p:sldId id="937" r:id="rId20"/>
    <p:sldId id="982" r:id="rId21"/>
    <p:sldId id="395" r:id="rId22"/>
    <p:sldId id="396" r:id="rId23"/>
    <p:sldId id="949" r:id="rId24"/>
    <p:sldId id="947" r:id="rId25"/>
    <p:sldId id="330" r:id="rId26"/>
    <p:sldId id="441" r:id="rId27"/>
    <p:sldId id="328" r:id="rId28"/>
    <p:sldId id="932" r:id="rId29"/>
    <p:sldId id="948" r:id="rId30"/>
    <p:sldId id="347" r:id="rId31"/>
    <p:sldId id="943" r:id="rId32"/>
    <p:sldId id="968" r:id="rId33"/>
    <p:sldId id="944" r:id="rId34"/>
    <p:sldId id="969" r:id="rId35"/>
    <p:sldId id="970" r:id="rId36"/>
    <p:sldId id="986" r:id="rId37"/>
    <p:sldId id="951" r:id="rId38"/>
    <p:sldId id="952" r:id="rId39"/>
    <p:sldId id="942" r:id="rId40"/>
    <p:sldId id="344" r:id="rId41"/>
    <p:sldId id="317" r:id="rId42"/>
    <p:sldId id="404" r:id="rId43"/>
    <p:sldId id="319" r:id="rId44"/>
    <p:sldId id="973" r:id="rId45"/>
    <p:sldId id="331" r:id="rId46"/>
    <p:sldId id="975" r:id="rId47"/>
    <p:sldId id="438" r:id="rId48"/>
    <p:sldId id="945" r:id="rId49"/>
    <p:sldId id="320" r:id="rId50"/>
    <p:sldId id="354" r:id="rId51"/>
    <p:sldId id="444" r:id="rId52"/>
    <p:sldId id="976" r:id="rId53"/>
    <p:sldId id="299" r:id="rId54"/>
    <p:sldId id="977" r:id="rId55"/>
    <p:sldId id="978" r:id="rId56"/>
    <p:sldId id="449" r:id="rId57"/>
    <p:sldId id="452" r:id="rId58"/>
    <p:sldId id="450" r:id="rId59"/>
    <p:sldId id="453" r:id="rId60"/>
    <p:sldId id="454" r:id="rId61"/>
    <p:sldId id="979" r:id="rId62"/>
    <p:sldId id="983" r:id="rId63"/>
    <p:sldId id="972" r:id="rId64"/>
    <p:sldId id="980" r:id="rId65"/>
    <p:sldId id="984" r:id="rId66"/>
    <p:sldId id="971" r:id="rId67"/>
    <p:sldId id="93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AD0A33-C4BF-40DF-AE23-E7E5165465CD}">
          <p14:sldIdLst>
            <p14:sldId id="610"/>
            <p14:sldId id="521"/>
            <p14:sldId id="556"/>
            <p14:sldId id="885"/>
            <p14:sldId id="368"/>
            <p14:sldId id="935"/>
            <p14:sldId id="934"/>
            <p14:sldId id="985"/>
            <p14:sldId id="325"/>
            <p14:sldId id="350"/>
            <p14:sldId id="959"/>
            <p14:sldId id="965"/>
            <p14:sldId id="961"/>
            <p14:sldId id="962"/>
            <p14:sldId id="966"/>
            <p14:sldId id="964"/>
            <p14:sldId id="379"/>
            <p14:sldId id="329"/>
            <p14:sldId id="937"/>
            <p14:sldId id="982"/>
            <p14:sldId id="395"/>
            <p14:sldId id="396"/>
            <p14:sldId id="949"/>
            <p14:sldId id="947"/>
            <p14:sldId id="330"/>
            <p14:sldId id="441"/>
            <p14:sldId id="328"/>
            <p14:sldId id="932"/>
            <p14:sldId id="948"/>
            <p14:sldId id="347"/>
            <p14:sldId id="943"/>
            <p14:sldId id="968"/>
            <p14:sldId id="944"/>
            <p14:sldId id="969"/>
            <p14:sldId id="970"/>
            <p14:sldId id="986"/>
            <p14:sldId id="951"/>
            <p14:sldId id="952"/>
            <p14:sldId id="942"/>
            <p14:sldId id="344"/>
            <p14:sldId id="317"/>
            <p14:sldId id="404"/>
            <p14:sldId id="319"/>
            <p14:sldId id="973"/>
            <p14:sldId id="331"/>
            <p14:sldId id="975"/>
            <p14:sldId id="438"/>
            <p14:sldId id="945"/>
            <p14:sldId id="320"/>
            <p14:sldId id="354"/>
            <p14:sldId id="444"/>
            <p14:sldId id="976"/>
            <p14:sldId id="299"/>
            <p14:sldId id="977"/>
            <p14:sldId id="978"/>
            <p14:sldId id="449"/>
            <p14:sldId id="452"/>
            <p14:sldId id="450"/>
            <p14:sldId id="453"/>
            <p14:sldId id="454"/>
            <p14:sldId id="979"/>
            <p14:sldId id="983"/>
            <p14:sldId id="972"/>
            <p14:sldId id="980"/>
            <p14:sldId id="984"/>
            <p14:sldId id="971"/>
            <p14:sldId id="9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FF4E"/>
    <a:srgbClr val="D01AFF"/>
    <a:srgbClr val="FF4CEC"/>
    <a:srgbClr val="E7D5FF"/>
    <a:srgbClr val="945200"/>
    <a:srgbClr val="AB7942"/>
    <a:srgbClr val="FF7E79"/>
    <a:srgbClr val="FF9C23"/>
    <a:srgbClr val="FFCBCA"/>
    <a:srgbClr val="FF9E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C2C90-2604-D168-78BD-6961D7836FF7}" v="705" dt="2026-04-22T21:42:32.903"/>
    <p1510:client id="{8E5A18CC-C59E-24E0-ED93-31E29DD3C289}" v="6" dt="2026-04-21T20:34:29.096"/>
    <p1510:client id="{982BD4D1-6999-320B-B1AA-0D2D447B99F9}" v="22" dt="2026-04-21T11:49:24.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26"/>
    <p:restoredTop sz="79201" autoAdjust="0"/>
  </p:normalViewPr>
  <p:slideViewPr>
    <p:cSldViewPr snapToGrid="0" snapToObjects="1">
      <p:cViewPr varScale="1">
        <p:scale>
          <a:sx n="50" d="100"/>
          <a:sy n="50" d="100"/>
        </p:scale>
        <p:origin x="584"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8T18:44:12.693"/>
    </inkml:context>
    <inkml:brush xml:id="br0">
      <inkml:brushProperty name="width" value="0.2" units="cm"/>
      <inkml:brushProperty name="height" value="0.2" units="cm"/>
      <inkml:brushProperty name="color" value="#AE198D"/>
      <inkml:brushProperty name="inkEffects" value="galaxy"/>
      <inkml:brushProperty name="anchorX" value="-40263.54688"/>
      <inkml:brushProperty name="anchorY" value="-9673.82031"/>
      <inkml:brushProperty name="scaleFactor" value="0.5"/>
    </inkml:brush>
  </inkml:definitions>
  <inkml:trace contextRef="#ctx0" brushRef="#br0">2070 0 24575,'-83'0'0,"-7"0"0,38 0 0,-2 0 0,-1 0 0,0 0 0,3 0 0,0 0 0,-42 0 0,12 0 0,11 0 0,7 0 0,5 0 0,6 3 0,6 0 0,1 4 0,4 2 0,0 5 0,-1 3 0,1 0 0,-1 1 0,-3-1 0,0 1 0,0 4 0,4-1 0,4 1 0,4-2 0,0 1 0,1 6 0,0 4 0,-2 5 0,1-1 0,-1-1 0,3-3 0,1 0 0,4-4 0,3-4 0,1-3 0,3 0 0,3-1 0,1-2 0,3 2 0,0-2 0,-4 3 0,0 3 0,0 1 0,2 2 0,0 4 0,7-11 0,-3 9 0,5-4 0,-4 11 0,-1 6 0,1 3 0,0 3 0,0 0 0,1 0 0,2-2 0,4-2 0,3-1 0,0 1 0,0-1 0,0 4 0,0 1 0,1 2 0,3 2 0,7 0 0,8 3 0,7 2 0,6 2 0,3-2 0,2-3 0,-2-9 0,0-4 0,0-5 0,3-4 0,4 0 0,3-6 0,5-4 0,5-3 0,11-3 0,8 0 0,13 0 0,11-3 0,-47-6 0,1-1 0,1 0 0,0-2 0,0 2 0,0-1 0,0 0 0,0-1 0,-1 0 0,-1-1 0,2 0 0,0 0 0,0-2 0,1 0 0,1 0 0,0 0 0,2 0 0,1 0 0,3 0 0,0 0 0,2 0 0,2 0 0,4 0 0,2 0 0,1-1 0,0-2 0,-1-3 0,0-3 0,-4-3 0,0-2 0,-5-1 0,-1-1 0,-2 0 0,-1-1 0,-1 3 0,-2 0 0,-1 1 0,-2 1 0,44-13 0,-11 6 0,-9 0 0,-10 0 0,-4-3 0,0-6 0,10-7 0,6-9 0,5-7 0,-8-1 0,-15 5 0,-12 2 0,-14-1 0,-8-3 0,-7-9 0,-5-5 0,-3-5 0,-3-3 0,-5-2 0,-3-8 0,0-6 0,0-1 0,0 3 0,-5 9 0,-6 11 0,-9 9 0,-9 9 0,-8 8 0,-4 7 0,-7 6 0,-5 3 0,-2 3 0,-3 1 0,-1 2 0,1 5 0,0 1 0,0 3 0,-4 4 0,-2-3 0,4 0 0,2-1 0,8 1 0,1 1 0,-2 1 0,4-2 0,1-2 0,2 1 0,3 0 0,0 1 0,3 4 0,-1-3 0,-1 2 0,1 1 0,-1-3 0,5 2 0,0 0 0,1 1 0,3 0 0,4-1 0,4-2 0,-4-6 0,11 6 0,-7-5 0,11 6 0,-3-2 0,0-1 0,2 2 0,2 2 0,1-2 0,1 2 0,2-1 0,-1-1 0,2 2 0,-1 1 0,1-3 0,0 5 0,0-7 0,0 5 0,-2 0 0,1 0 0,-2 0 0,1-1 0,0 1 0,0 0 0,-1 3 0,0 0 0,0-1 0,3-2 0,3-3 0,-3 0 0,5 0 0,-5 0 0,6 0 0,0-1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7T04:28:31.453"/>
    </inkml:context>
    <inkml:brush xml:id="br0">
      <inkml:brushProperty name="width" value="0.2" units="cm"/>
      <inkml:brushProperty name="height" value="0.2" units="cm"/>
      <inkml:brushProperty name="color" value="#BB5B18"/>
      <inkml:brushProperty name="inkEffects" value="bronze"/>
      <inkml:brushProperty name="anchorX" value="-9221.28125"/>
      <inkml:brushProperty name="anchorY" value="-10496.00977"/>
      <inkml:brushProperty name="scaleFactor" value="0.5"/>
    </inkml:brush>
  </inkml:definitions>
  <inkml:trace contextRef="#ctx0" brushRef="#br0">2187 1094 24575,'-1'42'0,"-1"1"0,-3 0 0,0 0 0,-3-1 0,-1 0 0,-2-1 0,-2 0 0,-1 0 0,-1-1 0,-2-1 0,-2 0 0,-1-1 0,-2-1 0,-1-1 0,-2-1 0,-1-1 0,-1 0 0,-2-2 0,0-1 0,-2-2 0,-1 0 0,-2-2 0,0-1 0,-1-1 0,-1-2 0,-1-1 0,-1-2 0,-1-1 0,0-2 0,-1-2 0,-1-1 0,0-1 0,0-2 0,-1-2 0,0-1 0,-1-3 0,0 0 0,0-3 0,1-1 0,-1-2 0,0-1 0,0-3 0,0 0 0,1-3 0,0-1 0,1-2 0,0-2 0,0-1 0,1-1 0,1-2 0,0-2 0,1-1 0,1-2 0,1-1 0,1-2 0,1-1 0,0-1 0,2-2 0,1 0 0,2-2 0,0-1 0,2-2 0,1 0 0,1-1 0,2-1 0,1-1 0,2-1 0,1-1 0,2 0 0,2-1 0,1-1 0,1 0 0,2 0 0,2-1 0,1 0 0,3-1 0,0 0 0,3 0 0,1 1 0,2-1 0,1 0 0,3 0 0,0 0 0,3 1 0,1 0 0,2 1 0,2 0 0,1 0 0,1 1 0,2 1 0,2 0 0,1 1 0,2 1 0,1 1 0,2 1 0,1 1 0,1 0 0,2 2 0,0 1 0,2 2 0,1 0 0,2 2 0,0 1 0,1 1 0,1 2 0,1 1 0,1 2 0,1 1 0,0 2 0,1 2 0,1 1 0,0 1 0,0 2 0,1 2 0,0 1 0,1 3 0,0 0 0,0 3 0,0 1 0,-1 2 0,1 1 0,0 3 0,0 0 0,-1 3 0,0 1 0,-1 2 0,0 2 0,0 1 0,-1 1 0,-1 2 0,0 2 0,-1 1 0,-1 2 0,-1 1 0,-1 2 0,-1 1 0,0 1 0,-2 2 0,-1 0 0,-2 2 0,0 1 0,-2 2 0,-1 0 0,-1 1 0,-2 1 0,-1 1 0,-2 1 0,-1 1 0,-2 0 0,-2 1 0,-1 1 0,-1 0 0,-2 0 0,-2 1 0,-1 0 0,-3 1 0,0 0 0,-3 0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17T16:45:09.085"/>
    </inkml:context>
    <inkml:brush xml:id="br0">
      <inkml:brushProperty name="width" value="0.2" units="cm"/>
      <inkml:brushProperty name="height" value="0.2" units="cm"/>
      <inkml:brushProperty name="color" value="#BB5B18"/>
      <inkml:brushProperty name="inkEffects" value="bronze"/>
      <inkml:brushProperty name="anchorX" value="-9221.28125"/>
      <inkml:brushProperty name="anchorY" value="-10496.00977"/>
      <inkml:brushProperty name="scaleFactor" value="0.5"/>
    </inkml:brush>
  </inkml:definitions>
  <inkml:trace contextRef="#ctx0" brushRef="#br0">1227 641 24575,'-1'25'0,"0"1"0,-2-2 0,0 2 0,-1-2 0,-1 1 0,-1-1 0,-2 0 0,1 0 0,-2-1 0,0 0 0,-2 0 0,-1-1 0,0 0 0,0-1 0,-3 0 0,1-1 0,-2 0 0,1-2 0,-2 0 0,0-1 0,-1 1 0,-1-2 0,0-1 0,-1 0 0,-1-2 0,1 0 0,-1-1 0,-1-1 0,0-1 0,0-1 0,-1-1 0,0-1 0,0 0 0,-1-2 0,0 0 0,0-3 0,0 2 0,0-3 0,0-1 0,1 0 0,-2-1 0,1-3 0,0 2 0,1-3 0,-1 0 0,1-2 0,0 0 0,0-1 0,1-1 0,0-1 0,0-1 0,1-1 0,0-1 0,0 0 0,2-2 0,0 0 0,0-1 0,1-2 0,0 1 0,2-1 0,0 0 0,1-2 0,0 0 0,1-1 0,1 0 0,1-1 0,1 0 0,0-1 0,2 0 0,0 0 0,1-1 0,1 0 0,1 0 0,0-1 0,2 1 0,1-2 0,1 2 0,1-2 0,0 1 0,2 0 0,0 0 0,1 0 0,1 0 0,1 0 0,2 1 0,0 0 0,1-1 0,1 1 0,1 1 0,0 0 0,2-1 0,0 2 0,1 1 0,1 0 0,1 0 0,1 1 0,0 1 0,1 0 0,0 1 0,2 1 0,0-1 0,1 2 0,0 2 0,0-2 0,2 4 0,0-2 0,0 2 0,1 2 0,0 0 0,0 1 0,1 0 0,0 2 0,0 0 0,1 2 0,-1 1 0,1 1 0,0 0 0,1 2 0,-2 0 0,1 2 0,0 0 0,0 2 0,0 0 0,0 1 0,0 1 0,-1 2 0,0 0 0,0 2 0,-1 0 0,0 1 0,0 0 0,-1 2 0,-1 2 0,1-2 0,-1 4 0,-1-2 0,0 2 0,-1 2 0,-1-1 0,0 1 0,-2 1 0,1 0 0,-2 1 0,1 1 0,-3 0 0,0 0 0,0 1 0,-1 2 0,-2-1 0,0 0 0,-2 1 0,1 1 0,-2-1 0,-1 0 0,-1 1 0,-1 0 0,0 0 0,-2 0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4T01:21:19.450"/>
    </inkml:context>
    <inkml:brush xml:id="br0">
      <inkml:brushProperty name="width" value="0.35" units="cm"/>
      <inkml:brushProperty name="height" value="0.35" units="cm"/>
      <inkml:brushProperty name="color" value="#00A0D7"/>
    </inkml:brush>
  </inkml:definitions>
  <inkml:trace contextRef="#ctx0" brushRef="#br0">1 4015 24575,'0'-5'0,"1"-1"0,0 1 0,0 0 0,0 0 0,1-1 0,0 1 0,0 0 0,0 0 0,1 0 0,-1 1 0,2-1 0,-1 1 0,0-1 0,1 1 0,0 0 0,0 0 0,0 0 0,1 1 0,-1-1 0,1 1 0,0 0 0,0 0 0,0 1 0,1-1 0,-1 1 0,10-3 0,10-3 0,1 2 0,0 0 0,0 1 0,44-2 0,509-1 0,-364 12 0,1157-2 0,-772-3 0,333-57 0,-851 50 0,424-64 0,87-7 0,-523 74 0,-1-4 0,-1-1 0,1-4 0,-2-2 0,-1-3 0,0-2 0,-2-3 0,102-52 0,-43 15 0,-66 36 0,-2-3 0,-1-2 0,-2-2 0,79-62 0,-97 62 0,-2-2 0,-1 0 0,-2-2 0,-2-1 0,-1-1 0,-2-1 0,-3 0 0,-1-2 0,15-45 0,-15 26 0,-4-1 0,-2-1 0,-3 0 0,-3-1 0,-2-113 0,-7 106 0,-10-125 0,7 172 0,0 1 0,-2 0 0,0 0 0,-2 1 0,-1 0 0,-19-34 0,-93-125 0,46 72 0,28 41 0,-4 1 0,-3 3 0,-64-58 0,97 101 0,1-1 0,0-1 0,2-1 0,1 0 0,1-1 0,-16-31 0,28 47 0,1 1 0,-1-1 0,2 0 0,-1 0 0,1 0 0,1 0 0,-1 0 0,1 0 0,1-1 0,0 1 0,0 0 0,1 0 0,0 0 0,1-1 0,0 1 0,0 0 0,0 0 0,2 1 0,-1-1 0,1 1 0,0-1 0,0 1 0,1 0 0,0 0 0,10-9 0,2 1 0,1 0 0,1 2 0,0 0 0,1 0 0,1 2 0,0 0 0,0 1 0,1 2 0,1-1 0,44-9 0,8 3 0,0 3 0,86-5 0,717 3 0,-544 18 0,-118-3 0,272-3 0,-487 2 0,20-1 0,0 0 0,0-1 0,33-8 0,-50 9 0,1 0 0,-1 0 0,0 0 0,0-1 0,0 1 0,0-1 0,0 0 0,0 0 0,-1 0 0,1-1 0,-1 1 0,1-1 0,-1 0 0,0 0 0,0 0 0,-1 0 0,1 0 0,-1-1 0,1 1 0,-1-1 0,0 1 0,-1-1 0,3-6 0,-1-13 0,-2-1 0,-1 1 0,0 0 0,-2 0 0,-1-1 0,-10-32 0,-3-38 0,12 19 0,7 65 0,3 11 0,9 20 0,222 405 0,-200-357 0,-2 2 0,-5 0 0,40 145 0,-23-50 0,-9-41 0,-34-110 0,-1 0 0,0 0 0,-1 0 0,-1 0 0,0 0 0,-2 18 0,0-29 0,1 1 0,-1-1 0,0 0 0,-1 0 0,1 1 0,-1-1 0,0 0 0,0 0 0,0-1 0,0 1 0,-1 0 0,0 0 0,0-1 0,0 0 0,0 1 0,-1-1 0,1 0 0,-1-1 0,0 1 0,0 0 0,0-1 0,0 0 0,0 0 0,-1 0 0,-7 2 0,2-1 0,1-1 0,-1 0 0,1 0 0,-1-1 0,0 0 0,0-1 0,0 0 0,0 0 0,1-1 0,-1 0 0,0-1 0,0 0 0,1 0 0,0-1 0,-1 0 0,1 0 0,0-1 0,0 0 0,1 0 0,0-1 0,0 0 0,0-1 0,0 0 0,1 0 0,0 0 0,0 0 0,1-1 0,0 0 0,0-1 0,1 1 0,-8-15 0,-2-5 0,2-1 0,0-1 0,3 0 0,0-1 0,2 1 0,-6-53 0,4-184 0,9 100 0,-5 111 0,-2 1 0,-2 0 0,-3 1 0,-3 0 0,-25-54 0,19 57 0,13 33 0,1-1 0,1 0 0,0 0 0,2 0 0,0 0 0,-2-26 0,6 33 0,1 1 0,0-1 0,1 0 0,0 0 0,1 0 0,0 0 0,6-16 0,-6 22 0,0 1 0,0-1 0,1 1 0,0 0 0,0 0 0,0 0 0,0 0 0,1 1 0,0-1 0,0 1 0,0 0 0,0 0 0,0 0 0,1 0 0,-1 1 0,1-1 0,0 1 0,0 0 0,0 1 0,5-2 0,12-2 0,-1 1 0,1 1 0,0 0 0,0 2 0,0 0 0,0 1 0,0 2 0,28 3 0,12 7 0,97 28 0,-129-29 0,55 26 0,12 5 0,-82-36 0,-1 0 0,0 1 0,0 0 0,-1 1 0,0 0 0,-1 1 0,0 0 0,0 1 0,10 12 0,9 13 0,41 60 0,-16-19 0,7 19 0,-53-76 0,1-1 0,1 1 0,1-2 0,1 0 0,1 0 0,0-1 0,19 15 0,44 15 0,-65-40 0,1 1 0,-1 0 0,0 1 0,-1 0 0,0 1 0,-1 0 0,20 20 0,-29-26 0,-1-1 0,1 1 0,0 0 0,-1 0 0,0 0 0,0 0 0,0 1 0,0-1 0,0 0 0,-1 0 0,1 0 0,-1 1 0,0-1 0,0 0 0,-1 0 0,1 1 0,-1-1 0,1 0 0,-1 0 0,0 0 0,-1 0 0,1 0 0,0 0 0,-1 0 0,0 0 0,0 0 0,0 0 0,0-1 0,0 1 0,-1-1 0,1 0 0,-1 1 0,-3 1 0,-12 10 0,-1-1 0,0 0 0,-1-1 0,-22 9 0,16-8 0,-38 26 0,-107 84 0,76-51 0,1-1 0,51-36 0,-2-2 0,-1-2 0,-55 28 0,92-55 0,4 0 0,-1-1 0,0 0 0,-1-1 0,1 1 0,0-1 0,-1 0 0,-12 2 0,16-5 0,0 1 0,0 0 0,1-1 0,-1 1 0,1-1 0,-1 0 0,1 0 0,-1 0 0,1 0 0,-1 0 0,1 0 0,0-1 0,0 1 0,-1-1 0,1 1 0,0-1 0,1 0 0,-1 0 0,0 0 0,1 0 0,-1 0 0,1 0 0,-3-5 0,-5-8 0,0-1 0,1 0 0,1 0 0,1-1 0,-4-19 0,-15-93 0,5 17 0,-3 17 0,5-1 0,4 0 0,0-131 0,15 213 0,-2 0 0,1-1 0,-2 1 0,0 0 0,-6-17 0,6 26 0,0 0 0,0 0 0,0 0 0,-1 0 0,0 1 0,0-1 0,0 1 0,-1 0 0,0 0 0,1 0 0,-2 0 0,1 1 0,0-1 0,-1 1 0,0 0 0,0 0 0,-5-2 0,-2-1 0,0 1 0,1 0 0,-1-1 0,2 0 0,-17-12 0,23 15 0,1-1 0,-1 0 0,1 1 0,0-1 0,0 0 0,0-1 0,1 1 0,0 0 0,0-1 0,0 0 0,0 1 0,1-1 0,0 0 0,-1-5 0,-1-10 0,0 0 0,2 0 0,0-1 0,3-22 0,-2 38 0,1 1 0,0 0 0,0-1 0,0 1 0,0 0 0,0 0 0,1-1 0,0 1 0,0 0 0,1 0 0,-1 1 0,1-1 0,0 0 0,0 1 0,0-1 0,0 1 0,1 0 0,-1 0 0,1 0 0,0 1 0,0-1 0,0 1 0,1 0 0,7-3 0,2 1 0,0 1 0,1 1 0,-1 0 0,1 1 0,-1 0 0,1 1 0,0 1 0,-1 0 0,1 1 0,-1 0 0,0 1 0,1 0 0,-1 1 0,-1 1 0,1 0 0,16 9 0,23 12 0,-2 3 0,78 58 0,-68-45 0,219 136 0,-197-131 0,140 60 0,-190-93 0,13 6 0,58 33 0,-102-52 0,1 0 0,-1 1 0,0-1 0,0 0 0,0 1 0,0-1 0,0 1 0,0 0 0,0 0 0,-1-1 0,1 1 0,-1 0 0,1 0 0,-1 0 0,0 1 0,0-1 0,0 0 0,0 0 0,0 5 0,-1-5 0,0-1 0,-1 1 0,1 0 0,-1 0 0,1-1 0,-1 1 0,0 0 0,0-1 0,0 1 0,0 0 0,0-1 0,-1 0 0,1 1 0,0-1 0,-1 0 0,1 1 0,-1-1 0,1 0 0,-4 2 0,-11 5 0,0-1 0,-1 0 0,1-1 0,-27 7 0,34-11 0,-81 25 0,-3-4 0,0-4 0,-1-3 0,-130 6 0,214-22 0,0 0 0,-1 0 0,1-1 0,0 0 0,1-1 0,-1 0 0,-14-4 0,18 4 0,1-1 0,-1 0 0,1 0 0,0 0 0,0 0 0,0-1 0,0 0 0,1 0 0,0 0 0,-1 0 0,2 0 0,-1-1 0,-3-6 0,-129-221 0,121 209 0,-11-14 0,3 0 0,-28-59 0,50 94 0,1 0 0,-1 0 0,0 1 0,0-1 0,1 0 0,-1 0 0,1 0 0,0 0 0,0 0 0,0-1 0,0 1 0,0 0 0,0 0 0,1 0 0,-1 0 0,1 0 0,-1 0 0,1 1 0,0-1 0,0 0 0,0 0 0,0 0 0,0 0 0,0 1 0,2-3 0,1 2 0,-1-1 0,1 1 0,-1 0 0,1 0 0,0 0 0,0 1 0,0-1 0,0 1 0,0 0 0,0 0 0,0 0 0,7 0 0,8-1 0,1 2 0,-1 0 0,1 0 0,36 7 0,-24-1 0,0 2 0,0 1 0,-1 1 0,-1 1 0,0 2 0,0 0 0,-2 2 0,0 1 0,28 21 0,-52-34 0,0 0 0,0 0 0,-1 1 0,1-1 0,-1 1 0,0 0 0,0 0 0,0 0 0,-1 0 0,0 0 0,0 0 0,2 5 0,-4-7 0,1 1 0,-1-1 0,0 0 0,0 0 0,0 0 0,0 0 0,0 1 0,0-1 0,-1 0 0,1 0 0,-1 0 0,0 0 0,0 0 0,0 0 0,0 0 0,0 0 0,0 0 0,0 0 0,-1-1 0,1 1 0,-1 0 0,1-1 0,-1 1 0,0-1 0,0 1 0,1-1 0,-1 0 0,-3 2 0,-143 81-1365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2" units="cm"/>
      <inkml:brushProperty name="height" value="0.2" units="cm"/>
      <inkml:brushProperty name="color" value="#F6630D"/>
    </inkml:brush>
  </inkml:definitions>
  <inkml:trace contextRef="#ctx0" brushRef="#br0">30210 7170 16383 0 0,'0'5'0'0'0,"-20"2"0"0"0,-32 4 0 0 0,-26 1 0 0 0,-31-2 0 0 0,-26-3 0 0 0,-26-2 0 0 0,-15-2 0 0 0,-7-2 0 0 0,-4-1 0 0 0,6 0 0 0 0,9 0 0 0 0,8-1 0 0 0,17 1 0 0 0,14-1 0 0 0,9 1 0 0 0,11 0 0 0 0,5 0 0 0 0,0 0 0 0 0,4 0 0 0 0,5 0 0 0 0,-2 0 0 0 0,-2 0 0 0 0,0 0 0 0 0,3 0 0 0 0,-1 0 0 0 0,1 0 0 0 0,8 0 0 0 0,4 0 0 0 0,-2 0 0 0 0,-2 0 0 0 0,11 0 0 0 0,3 0 0 0 0,6 0 0 0 0,4 0 0 0 0,0 0 0 0 0,0 0 0 0 0,3 0 0 0 0,-3 0 0 0 0,-6 0 0 0 0,6 0 0 0 0,4 0 0 0 0,-2 10 0 0 0,0 3 0 0 0,2 0 0 0 0,1-3 0 0 0,-3-3 0 0 0,-1-2 0 0 0,-4-3 0 0 0,5-1 0 0 0,-1-1 0 0 0,6 0 0 0 0,-2-1 0 0 0,5 1 0 0 0,3 4 0 0 0,-1 3 0 0 0,1-1 0 0 0,-6-1 0 0 0,-3-2 0 0 0,-5 5 0 0 0,-1 5 0 0 0,7 0 0 0 0,3-1 0 0 0,-2 1 0 0 0,3-1 0 0 0,3-2 0 0 0,1-4 0 0 0,-1-2 0 0 0,-1 3 0 0 0,0 1 0 0 0,-1 3 0 0 0,5 0 0 0 0,-4-1 0 0 0,3-4 0 0 0,-5-1 0 0 0,3 2 0 0 0,6 1 0 0 0,7-2 0 0 0,0 4 0 0 0,-2 0 0 0 0,-4 3 0 0 0,2 0 0 0 0,3-3 0 0 0,0 2 0 0 0,2 4 0 0 0,4 0 0 0 0,-3 1 0 0 0,1 3 0 0 0,3-1 0 0 0,2 0 0 0 0,2 3 0 0 0,2-3 0 0 0,1 5 0 0 0,1 4 0 0 0,5 2 0 0 0,2 1 0 0 0,-1-5 0 0 0,4-2 0 0 0,5 1 0 0 0,0 0 0 0 0,-2 1 0 0 0,1 1 0 0 0,-2 7 0 0 0,-3 6 0 0 0,2 7 0 0 0,-1 1 0 0 0,3-3 0 0 0,4-5 0 0 0,4 2 0 0 0,3-2 0 0 0,3 3 0 0 0,2-2 0 0 0,0-2 0 0 0,1 2 0 0 0,0-1 0 0 0,-1-2 0 0 0,1-3 0 0 0,-1-2 0 0 0,0-2 0 0 0,1-1 0 0 0,-1 0 0 0 0,0-1 0 0 0,4 0 0 0 0,3 5 0 0 0,-1 1 0 0 0,-1 1 0 0 0,4-2 0 0 0,5-1 0 0 0,0-1 0 0 0,-2-2 0 0 0,2 0 0 0 0,-2 0 0 0 0,3-1 0 0 0,-2 0 0 0 0,2 0 0 0 0,-1 0 0 0 0,6 1 0 0 0,1-1 0 0 0,11 5 0 0 0,0 2 0 0 0,0-5 0 0 0,-1-8 0 0 0,0-3 0 0 0,-1 0 0 0 0,0 2 0 0 0,0-3 0 0 0,-6 0 0 0 0,-1-3 0 0 0,0 1 0 0 0,11 3 0 0 0,15 2 0 0 0,4-2 0 0 0,3 0 0 0 0,7 2 0 0 0,-2-2 0 0 0,-2-1 0 0 0,5-2 0 0 0,5 5 0 0 0,-3-1 0 0 0,-8-4 0 0 0,-4-5 0 0 0,-6-5 0 0 0,-6-3 0 0 0,0-2 0 0 0,-3-2 0 0 0,-3-1 0 0 0,3 0 0 0 0,0 1 0 0 0,-2-1 0 0 0,-3 0 0 0 0,4 1 0 0 0,10 5 0 0 0,6 1 0 0 0,10 1 0 0 0,4-2 0 0 0,5-2 0 0 0,-5 0 0 0 0,-4-2 0 0 0,-2-1 0 0 0,-8 1 0 0 0,-7-2 0 0 0,-7 1 0 0 0,0 0 0 0 0,-2 0 0 0 0,2-1 0 0 0,5 1 0 0 0,4 0 0 0 0,5 0 0 0 0,7 5 0 0 0,-1 2 0 0 0,4 4 0 0 0,-4 1 0 0 0,-2-2 0 0 0,-1-3 0 0 0,-6 3 0 0 0,0 0 0 0 0,0-3 0 0 0,-3-2 0 0 0,0-1 0 0 0,2-2 0 0 0,2-2 0 0 0,3 0 0 0 0,-3 0 0 0 0,-1 5 0 0 0,-4 1 0 0 0,-4 0 0 0 0,-6-1 0 0 0,7-2 0 0 0,1-1 0 0 0,2 0 0 0 0,4-2 0 0 0,-3 0 0 0 0,2 0 0 0 0,-4 0 0 0 0,-4 4 0 0 0,-4 3 0 0 0,-4-1 0 0 0,-3-1 0 0 0,4-1 0 0 0,6-2 0 0 0,5 9 0 0 0,6 3 0 0 0,-2-2 0 0 0,2-2 0 0 0,-5-3 0 0 0,-3-2 0 0 0,-6-3 0 0 0,-4-1 0 0 0,3-1 0 0 0,5-1 0 0 0,-1 1 0 0 0,4-1 0 0 0,9 1 0 0 0,5-1 0 0 0,3 1 0 0 0,6 0 0 0 0,5 0 0 0 0,-3 0 0 0 0,6 0 0 0 0,-1 0 0 0 0,3 0 0 0 0,3 0 0 0 0,2 0 0 0 0,13 0 0 0 0,4 0 0 0 0,6 0 0 0 0,-1 0 0 0 0,-12 0 0 0 0,-13 0 0 0 0,-15 0 0 0 0,-3 0 0 0 0,3 0 0 0 0,5 0 0 0 0,0 0 0 0 0,0 0 0 0 0,-4 0 0 0 0,3 0 0 0 0,0 0 0 0 0,2 0 0 0 0,0 0 0 0 0,-3 0 0 0 0,-7 0 0 0 0,-9 0 0 0 0,-4 0 0 0 0,0 0 0 0 0,2 0 0 0 0,3 0 0 0 0,1 0 0 0 0,3 0 0 0 0,6 0 0 0 0,7 0 0 0 0,7 0 0 0 0,6 0 0 0 0,3 0 0 0 0,2 0 0 0 0,-4 0 0 0 0,-1 0 0 0 0,0 0 0 0 0,-4 0 0 0 0,-5 0 0 0 0,-5 0 0 0 0,-10 0 0 0 0,0 0 0 0 0,1 0 0 0 0,-1 0 0 0 0,0 0 0 0 0,0 0 0 0 0,0 0 0 0 0,0 0 0 0 0,0 0 0 0 0,0 0 0 0 0,5 0 0 0 0,1 0 0 0 0,5 0 0 0 0,1 0 0 0 0,-3 0 0 0 0,-1 0 0 0 0,-4 0 0 0 0,-1 0 0 0 0,3 0 0 0 0,5 0 0 0 0,7 0 0 0 0,-1 0 0 0 0,8 0 0 0 0,8 0 0 0 0,5 0 0 0 0,0 0 0 0 0,-1 0 0 0 0,-2 0 0 0 0,3 0 0 0 0,-5 0 0 0 0,-3 0 0 0 0,-2 0 0 0 0,-1-5 0 0 0,-4-2 0 0 0,-2-4 0 0 0,-9-1 0 0 0,-2-8 0 0 0,-3 0 0 0 0,-2 2 0 0 0,3 0 0 0 0,0-2 0 0 0,-2 2 0 0 0,-1 0 0 0 0,-2-3 0 0 0,-2 2 0 0 0,5-5 0 0 0,5-3 0 0 0,-3-3 0 0 0,-4-1 0 0 0,8-5 0 0 0,-3-2 0 0 0,-4 1 0 0 0,-7 2 0 0 0,-8 6 0 0 0,2-1 0 0 0,-3-1 0 0 0,6 0 0 0 0,-6 0 0 0 0,-2-4 0 0 0,-3-2 0 0 0,1 1 0 0 0,-2-4 0 0 0,-4 0 0 0 0,-2 2 0 0 0,2-2 0 0 0,-5 0 0 0 0,-4 2 0 0 0,-1 2 0 0 0,-6-2 0 0 0,-6 0 0 0 0,-1 1 0 0 0,-3 3 0 0 0,1-4 0 0 0,-1 0 0 0 0,-3-3 0 0 0,-3 0 0 0 0,-2 2 0 0 0,-3 2 0 0 0,0 3 0 0 0,-1-2 0 0 0,-1-2 0 0 0,1-2 0 0 0,-1-1 0 0 0,1 2 0 0 0,-1-2 0 0 0,1 0 0 0 0,-5 3 0 0 0,-2 3 0 0 0,1-4 0 0 0,-9 1 0 0 0,-2 2 0 0 0,-3 1 0 0 0,2 3 0 0 0,-1 1 0 0 0,3 1 0 0 0,-1-5 0 0 0,-3 4 0 0 0,-3 3 0 0 0,-2-5 0 0 0,-2 4 0 0 0,-2 1 0 0 0,0 1 0 0 0,4 0 0 0 0,-3 4 0 0 0,-7 2 0 0 0,-3-1 0 0 0,-5-2 0 0 0,-4-2 0 0 0,-1 4 0 0 0,-5-5 0 0 0,-1 3 0 0 0,6 0 0 0 0,0 4 0 0 0,3 1 0 0 0,5-2 0 0 0,3 3 0 0 0,-1 5 0 0 0,0 4 0 0 0,-2-2 0 0 0,-11-3 0 0 0,-6 1 0 0 0,2 2 0 0 0,-5-2 0 0 0,2 1 0 0 0,2 3 0 0 0,5 3 0 0 0,1 2 0 0 0,0 2 0 0 0,-8 2 0 0 0,-3 0 0 0 0,4 0 0 0 0,1 1 0 0 0,5-1 0 0 0,6 1 0 0 0,7-1 0 0 0,3 0 0 0 0,4 0 0 0 0,2 0 0 0 0,0 0 0 0 0,1 0 0 0 0,-5 0 0 0 0,-2 0 0 0 0,-5 0 0 0 0,-6 5 0 0 0,0 2 0 0 0,-7-1 0 0 0,-4-1 0 0 0,1-1 0 0 0,2-2 0 0 0,-6 4 0 0 0,-2 2 0 0 0,-2-2 0 0 0,2-1 0 0 0,0 3 0 0 0,1 1 0 0 0,1-2 0 0 0,6-2 0 0 0,1-1 0 0 0,6-2 0 0 0,5-1 0 0 0,5-1 0 0 0,4 0 0 0 0,2 0 0 0 0,2-1 0 0 0,0 1 0 0 0,1 0 0 0 0,-5-1 0 0 0,-3 1 0 0 0,1 0 0 0 0,-4 0 0 0 0,-6 0 0 0 0,1 0 0 0 0,-3 0 0 0 0,2 0 0 0 0,3 0 0 0 0,4 0 0 0 0,4 0 0 0 0,2 0 0 0 0,1 0 0 0 0,2 0 0 0 0,-5 0 0 0 0,-1 0 0 0 0,0 0 0 0 0,-4 0 0 0 0,0 0 0 0 0,1 0 0 0 0,3 0 0 0 0,-4 0 0 0 0,1 0 0 0 0,-4 0 0 0 0,-4 0 0 0 0,-5 0 0 0 0,1 0 0 0 0,5 0 0 0 0,5 0 0 0 0,3-5 0 0 0,5-1 0 0 0,1-1 0 0 0,1 2 0 0 0,-3-3 0 0 0,-2-1 0 0 0,0 1 0 0 0,1 3 0 0 0,1 1 0 0 0,-3 2 0 0 0,-1 1 0 0 0,1 1 0 0 0,-4 0 0 0 0,1 0 0 0 0,-4-4 0 0 0,-4-3 0 0 0,1 1 0 0 0,3 1 0 0 0,4 2 0 0 0,-2 1 0 0 0,2-5 0 0 0,-3 0 0 0 0,1 1 0 0 0,2-4 0 0 0,3 0 0 0 0,3 2 0 0 0,1 2 0 0 0,2 2 0 0 0,0 2 0 0 0,1 1 0 0 0,6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17T19:50:19.75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13097 7920 16383 0 0,'5'-5'0'0'0,"7"-7"0"0"0,6-1 0 0 0,5 2 0 0 0,3-3 0 0 0,3 2 0 0 0,2 2 0 0 0,-1 3 0 0 0,1 3 0 0 0,-1 2 0 0 0,1 1 0 0 0,-2 1 0 0 0,1 1 0 0 0,0-1 0 0 0,-1 1 0 0 0,0-1 0 0 0,6 1 0 0 0,1-1 0 0 0,-1 0 0 0 0,0 0 0 0 0,3 0 0 0 0,0 0 0 0 0,-1 0 0 0 0,-2 0 0 0 0,3 0 0 0 0,5 0 0 0 0,6 0 0 0 0,-2 0 0 0 0,-2 0 0 0 0,-5 0 0 0 0,-4 0 0 0 0,-3 0 0 0 0,-2 0 0 0 0,3 0 0 0 0,1 0 0 0 0,0 0 0 0 0,4 0 0 0 0,0 0 0 0 0,-1 0 0 0 0,-3 0 0 0 0,3 0 0 0 0,1 0 0 0 0,-3 0 0 0 0,-1 0 0 0 0,3 0 0 0 0,5 0 0 0 0,0 0 0 0 0,-2 0 0 0 0,-3 0 0 0 0,2 0 0 0 0,-1 0 0 0 0,-2 0 0 0 0,3 0 0 0 0,-1 0 0 0 0,-2 0 0 0 0,-1 0 0 0 0,-3 0 0 0 0,-2 0 0 0 0,-1 0 0 0 0,-1 0 0 0 0,1 0 0 0 0,4 0 0 0 0,6 0 0 0 0,2 0 0 0 0,4 0 0 0 0,3 0 0 0 0,0 0 0 0 0,0 0 0 0 0,2 0 0 0 0,-2 0 0 0 0,5 0 0 0 0,4 0 0 0 0,6 0 0 0 0,3 0 0 0 0,0 0 0 0 0,-1 0 0 0 0,-3 0 0 0 0,-1 0 0 0 0,-6 0 0 0 0,-9 0 0 0 0,-6 0 0 0 0,0 0 0 0 0,2 0 0 0 0,5 0 0 0 0,3 0 0 0 0,-1 0 0 0 0,0 0 0 0 0,2 0 0 0 0,-3 0 0 0 0,1 0 0 0 0,-5 0 0 0 0,-3 0 0 0 0,-5 0 0 0 0,2 0 0 0 0,-1 0 0 0 0,3 0 0 0 0,0 0 0 0 0,-3 0 0 0 0,3 0 0 0 0,-1 0 0 0 0,3 0 0 0 0,-1 0 0 0 0,3 0 0 0 0,-2 0 0 0 0,-3 0 0 0 0,1 0 0 0 0,0 0 0 0 0,-3 0 0 0 0,-3 0 0 0 0,3 0 0 0 0,5 0 0 0 0,0 0 0 0 0,2 0 0 0 0,10 0 0 0 0,9 0 0 0 0,10 0 0 0 0,1 0 0 0 0,4 0 0 0 0,-7 0 0 0 0,-6 0 0 0 0,-4 0 0 0 0,-7 0 0 0 0,-9 0 0 0 0,-6 0 0 0 0,-6 0 0 0 0,-3 0 0 0 0,-2 0 0 0 0,-1 0 0 0 0,5 0 0 0 0,1 0 0 0 0,1 0 0 0 0,-1 0 0 0 0,-2 0 0 0 0,0 0 0 0 0,3 0 0 0 0,12 0 0 0 0,7 0 0 0 0,10 0 0 0 0,-2 0 0 0 0,-5 0 0 0 0,-8 0 0 0 0,-8 0 0 0 0,-5 0 0 0 0,-4 0 0 0 0,-2 0 0 0 0,-2 0 0 0 0,0 0 0 0 0,0 0 0 0 0,0 0 0 0 0,6 0 0 0 0,1 0 0 0 0,6 0 0 0 0,5 0 0 0 0,0 0 0 0 0,2 0 0 0 0,3 0 0 0 0,-2 0 0 0 0,0 0 0 0 0,-2 0 0 0 0,-6 0 0 0 0,-3 0 0 0 0,1 0 0 0 0,4 0 0 0 0,0 0 0 0 0,-3 0 0 0 0,-3 0 0 0 0,-2 0 0 0 0,-3 0 0 0 0,-6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0T17:43:34.97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13123 13126 16383 0 0,'5'0'0'0'0,"7"0"0"0"0,6 0 0 0 0,10 0 0 0 0,10 0 0 0 0,4 0 0 0 0,0 0 0 0 0,2 0 0 0 0,0 0 0 0 0,-4 0 0 0 0,2 0 0 0 0,-1 0 0 0 0,-3 0 0 0 0,-3 0 0 0 0,-2 0 0 0 0,3 0 0 0 0,6 0 0 0 0,5 0 0 0 0,5 0 0 0 0,-1 0 0 0 0,0 0 0 0 0,7 0 0 0 0,3 0 0 0 0,-3 0 0 0 0,-7 0 0 0 0,-7 0 0 0 0,-6 0 0 0 0,0 0 0 0 0,4 0 0 0 0,5 0 0 0 0,5 0 0 0 0,2 0 0 0 0,9 0 0 0 0,2 0 0 0 0,1 0 0 0 0,-7 0 0 0 0,-7 0 0 0 0,-3 0 0 0 0,-5 0 0 0 0,-5 0 0 0 0,-4 0 0 0 0,-3 0 0 0 0,-1 0 0 0 0,-2 0 0 0 0,-1 0 0 0 0,1 0 0 0 0,-1 0 0 0 0,6 0 0 0 0,1 0 0 0 0,1 0 0 0 0,-2 0 0 0 0,-1 0 0 0 0,-1 0 0 0 0,-1 0 0 0 0,-2 0 0 0 0,1 0 0 0 0,-1 0 0 0 0,5 0 0 0 0,7 0 0 0 0,1 0 0 0 0,-1 0 0 0 0,-3 0 0 0 0,-3 0 0 0 0,-2 0 0 0 0,3 0 0 0 0,6 0 0 0 0,10 0 0 0 0,11 0 0 0 0,11 0 0 0 0,7 0 0 0 0,5 0 0 0 0,-7 0 0 0 0,-12 0 0 0 0,-13 0 0 0 0,-10 0 0 0 0,-8 0 0 0 0,6 0 0 0 0,5 0 0 0 0,4 0 0 0 0,9 0 0 0 0,14 0 0 0 0,15 0 0 0 0,17 0 0 0 0,5 0 0 0 0,-1 0 0 0 0,-9 0 0 0 0,-12 0 0 0 0,-16 0 0 0 0,-15 0 0 0 0,-8 0 0 0 0,-7 0 0 0 0,-6 0 0 0 0,-5 0 0 0 0,3 0 0 0 0,5 0 0 0 0,6 0 0 0 0,5 0 0 0 0,9 0 0 0 0,4 0 0 0 0,2 0 0 0 0,-6 0 0 0 0,-8 0 0 0 0,-8 0 0 0 0,-7 0 0 0 0,-3 0 0 0 0,-4 0 0 0 0,-2 0 0 0 0,0 0 0 0 0,0 0 0 0 0,5 0 0 0 0,2 0 0 0 0,5 0 0 0 0,6 0 0 0 0,5 0 0 0 0,-1 0 0 0 0,0 0 0 0 0,-2 0 0 0 0,0 0 0 0 0,2 0 0 0 0,-3 0 0 0 0,1 0 0 0 0,-2 0 0 0 0,-5 0 0 0 0,1 0 0 0 0,-2 0 0 0 0,-2 0 0 0 0,2 0 0 0 0,-1 0 0 0 0,3 0 0 0 0,0 0 0 0 0,2 0 0 0 0,-1 0 0 0 0,-3 0 0 0 0,-3 0 0 0 0,-3 0 0 0 0,2 0 0 0 0,1 0 0 0 0,-1 0 0 0 0,-2 0 0 0 0,3 0 0 0 0,1 0 0 0 0,-2 0 0 0 0,-1 0 0 0 0,-2 0 0 0 0,-7-5 0 0 0,-2-1 0 0 0,-1-1 0 0 0,1 2 0 0 0,2 2 0 0 0,0 0 0 0 0,7 2 0 0 0,3 1 0 0 0,4 0 0 0 0,6 0 0 0 0,6 0 0 0 0,-2 0 0 0 0,-4 1 0 0 0,-5-1 0 0 0,0 0 0 0 0,-1 0 0 0 0,-3 0 0 0 0,8 0 0 0 0,0 0 0 0 0,4 0 0 0 0,2 0 0 0 0,-1 0 0 0 0,0 0 0 0 0,-4 0 0 0 0,-4 0 0 0 0,-4 0 0 0 0,1 0 0 0 0,-1 0 0 0 0,-2 0 0 0 0,3 0 0 0 0,5 0 0 0 0,0 0 0 0 0,-3 0 0 0 0,2 0 0 0 0,-1 0 0 0 0,-3 0 0 0 0,-3 0 0 0 0,-3 0 0 0 0,-2 0 0 0 0,-1 0 0 0 0,-1 0 0 0 0,0 0 0 0 0,0 0 0 0 0,0 0 0 0 0,0 0 0 0 0,-5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0T17:43:34.98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12832 13653 16383 0 0,'5'0'0'0'0,"7"0"0"0"0,6 0 0 0 0,5 0 0 0 0,4 0 0 0 0,2 0 0 0 0,1 0 0 0 0,1 0 0 0 0,-1 0 0 0 0,1 0 0 0 0,4 0 0 0 0,1 0 0 0 0,0 0 0 0 0,-1 0 0 0 0,3 0 0 0 0,0 0 0 0 0,-1 0 0 0 0,-2 0 0 0 0,-2 0 0 0 0,-1 0 0 0 0,-2 0 0 0 0,0 0 0 0 0,-1 0 0 0 0,0 0 0 0 0,0 0 0 0 0,0 0 0 0 0,0 0 0 0 0,5 0 0 0 0,2 0 0 0 0,5 0 0 0 0,0 0 0 0 0,-2 0 0 0 0,-2 0 0 0 0,-3 0 0 0 0,-1 0 0 0 0,-3 0 0 0 0,10 0 0 0 0,7 0 0 0 0,2 0 0 0 0,1 0 0 0 0,3 0 0 0 0,-3 0 0 0 0,0 0 0 0 0,2 0 0 0 0,-3 0 0 0 0,0 0 0 0 0,-3 0 0 0 0,0 0 0 0 0,-2 0 0 0 0,1 0 0 0 0,-2 0 0 0 0,-4 0 0 0 0,3 0 0 0 0,3 0 0 0 0,-1 0 0 0 0,-3 0 0 0 0,-3 0 0 0 0,-3 0 0 0 0,-3 0 0 0 0,3 0 0 0 0,2 0 0 0 0,-2 0 0 0 0,4 0 0 0 0,0 0 0 0 0,-2 0 0 0 0,3 0 0 0 0,0 0 0 0 0,-2 0 0 0 0,-2 0 0 0 0,-3 0 0 0 0,-2 0 0 0 0,0 0 0 0 0,3 0 0 0 0,2 0 0 0 0,-1 0 0 0 0,4 0 0 0 0,0 0 0 0 0,-1 0 0 0 0,-2 0 0 0 0,-3 0 0 0 0,-1 0 0 0 0,-2 0 0 0 0,0 0 0 0 0,-1 0 0 0 0,0 0 0 0 0,0 0 0 0 0,5 0 0 0 0,2 0 0 0 0,-1 0 0 0 0,4 0 0 0 0,1 0 0 0 0,3 0 0 0 0,-1 0 0 0 0,3 0 0 0 0,-1 0 0 0 0,-4 0 0 0 0,2 0 0 0 0,-1 0 0 0 0,-3 0 0 0 0,-3 0 0 0 0,-2 0 0 0 0,-2 0 0 0 0,-1 0 0 0 0,-1 0 0 0 0,-5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02:59:58.858"/>
    </inkml:context>
    <inkml:brush xml:id="br0">
      <inkml:brushProperty name="width" value="0.4" units="cm"/>
      <inkml:brushProperty name="height" value="0.8" units="cm"/>
      <inkml:brushProperty name="color" value="#F2FF9D"/>
      <inkml:brushProperty name="tip" value="rectangle"/>
      <inkml:brushProperty name="rasterOp" value="maskPen"/>
    </inkml:brush>
  </inkml:definitions>
  <inkml:trace contextRef="#ctx0" brushRef="#br0">0 1 16383,'83'0'0,"-14"0"0,14 0 0,-12 0 0,27 0 0,-43 0 0,0 0 0,38 0 0,-32 0 0,-1 0 0,30 0 0,-36 0 0,1 0 0,34 0 0,-1 0 0,-3 0 0,-19 0 0,18 8 0,-17-7 0,-2 14 0,-12-14 0,0 6 0,-6-7 0,6 0 0,-9 0 0,0 0 0,0 0 0,0 0 0,0 0 0,0 0 0,0 0 0,0 0 0,1 0 0,-1 0 0,0 0 0,0 0 0,0 0 0,-8 0 0,7 0 0,-7 0 0,0 0 0,26 0 0,-28 6 0,28-5 0,-26 12 0,0-12 0,7 6 0,-15-1 0,14-5 0,-5 5 0,-1-6 0,7 0 0,-15 0 0,14 0 0,-13 0 0,6 6 0,-9-4 0,1 4 0,0-6 0,12 6 0,-16-5 0,14 5 0,-16-6 0,-1 0 0,5 0 0,-5 0 0,1 0 0,4 0 0,-5 0 0,7 0 0,0 0 0,0 0 0,-1 0 0,1 0 0,0 0 0,0 0 0,0 0 0,-7 0 0,5-6 0,7-1 0,-2-1 0,9-4 0,-12 10 0,0-4 0,-7 1 0,5 4 0,-5-5 0,7 0 0,0 5 0,0-6 0,0 7 0,7 0 0,-5 0 0,5 0 0,-7 0 0,0-6 0,0 5 0,5-5 0,-4 6 0,5 0 0,-7 0 0,1 0 0,0 0 0,-7 0 0,6-6 0,-6 4 0,7-4 0,-1 6 0,1 0 0,-6 0 0,4 0 0,-5 0 0,0 0 0,6 0 0,-7 0 0,7 0 0,-7 0 0,7 0 0,-1 0 0,-3 0 0,8 0 0,-16 0 0,11 0 0,1 0 0,-4 0 0,2 0 0,0 0 0,-9 0 0,14 0 0,-10 0 0,0 0 0,11 0 0,-15 0 0,9 0 0,-2 0 0,2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02:59:58.859"/>
    </inkml:context>
    <inkml:brush xml:id="br0">
      <inkml:brushProperty name="width" value="0.4" units="cm"/>
      <inkml:brushProperty name="height" value="0.8" units="cm"/>
      <inkml:brushProperty name="color" value="#F2FF9D"/>
      <inkml:brushProperty name="tip" value="rectangle"/>
      <inkml:brushProperty name="rasterOp" value="maskPen"/>
    </inkml:brush>
  </inkml:definitions>
  <inkml:trace contextRef="#ctx0" brushRef="#br0">0 2 16383,'56'0'0,"-1"0"0,-1 0 0,-2 0 0,46 0 0,-8 0 0,-25 0 0,5 0 0,10 0 0,3 0 0,5 0 0,2 0 0,-17 0 0,2 0 0,-7 0 0,-4 0 0,-1 0 0,24-1 0,-1 2 0,-30 3 0,-2 0 0,10-3 0,1 1 0,-3 6 0,-2 1 0,-9-4 0,-1 0 0,0 3 0,0 2 0,38 7 0,-23-1 0,-3 0 0,-6-8 0,8 7 0,-9-7 0,7 1 0,-16 4 0,7-12 0,-16 12 0,5-12 0,-14 11 0,7-10 0,-8 10 0,0-11 0,-1 5 0,9-6 0,-6 0 0,17 0 0,-16 0 0,9 0 0,-13 0 0,1 0 0,0 0 0,0 0 0,0 0 0,0 0 0,7 0 0,3 0 0,-1 0 0,6 0 0,-13 0 0,13 0 0,-6 0 0,1 0 0,5 0 0,-13 0 0,5 0 0,20 0 0,-20 0 0,28 0 0,-26 0 0,1 0 0,5 7 0,-6 1 0,8 6 0,0-5 0,-7 3 0,5-10 0,-5 10 0,7-10 0,-8 4 0,6 1 0,-13-6 0,5 6 0,1-7 0,5 0 0,-2 0 0,1 0 0,-13 0 0,1 0 0,0 0 0,0 0 0,-7 0 0,5 0 0,1 0 0,-4 0 0,2 0 0,0 0 0,-9 0 0,21 0 0,-21 0 0,9 0 0,7 0 0,-15 0 0,22 0 0,-25 0 0,6 0 0,5 0 0,-9 0 0,21-6 0,-21 4 0,9-4 0,0 6 0,-9 0 0,15 0 0,-11 0 0,0 0 0,9 0 0,-13 0 0,13 0 0,-8 0 0,6 0 0,-6 0 0,5 0 0,1 0 0,2-6 0,-2 5 0,-1-5 0,-11 6 0,10 0 0,-5 0 0,-1-6 0,10 5 0,-14-4 0,8 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1:40:51.756"/>
    </inkml:context>
    <inkml:brush xml:id="br0">
      <inkml:brushProperty name="width" value="0.4" units="cm"/>
      <inkml:brushProperty name="height" value="0.8" units="cm"/>
      <inkml:brushProperty name="color" value="#F2FF9D"/>
      <inkml:brushProperty name="tip" value="rectangle"/>
      <inkml:brushProperty name="rasterOp" value="maskPen"/>
    </inkml:brush>
  </inkml:definitions>
  <inkml:trace contextRef="#ctx0" brushRef="#br0">0 2 16383,'56'0'0,"-1"0"0,-1 0 0,-2 0 0,46 0 0,-8 0 0,-25 0 0,5 0 0,10 0 0,3 0 0,5 0 0,2 0 0,-17 0 0,2 0 0,-7 0 0,-4 0 0,-1 0 0,24-1 0,-1 2 0,-30 3 0,-2 0 0,10-3 0,1 1 0,-3 6 0,-2 1 0,-9-4 0,-1 0 0,0 3 0,0 2 0,38 7 0,-23-1 0,-3 0 0,-6-8 0,8 7 0,-9-7 0,7 1 0,-16 4 0,7-12 0,-16 12 0,5-12 0,-14 11 0,7-10 0,-8 10 0,0-11 0,-1 5 0,9-6 0,-6 0 0,17 0 0,-16 0 0,9 0 0,-13 0 0,1 0 0,0 0 0,0 0 0,0 0 0,0 0 0,7 0 0,3 0 0,-1 0 0,6 0 0,-13 0 0,13 0 0,-6 0 0,1 0 0,5 0 0,-13 0 0,5 0 0,20 0 0,-20 0 0,28 0 0,-26 0 0,1 0 0,5 7 0,-6 1 0,8 6 0,0-5 0,-7 3 0,5-10 0,-5 10 0,7-10 0,-8 4 0,6 1 0,-13-6 0,5 6 0,1-7 0,5 0 0,-2 0 0,1 0 0,-13 0 0,1 0 0,0 0 0,0 0 0,-7 0 0,5 0 0,1 0 0,-4 0 0,2 0 0,0 0 0,-9 0 0,21 0 0,-21 0 0,9 0 0,7 0 0,-15 0 0,22 0 0,-25 0 0,6 0 0,5 0 0,-9 0 0,21-6 0,-21 4 0,9-4 0,0 6 0,-9 0 0,15 0 0,-11 0 0,0 0 0,9 0 0,-13 0 0,13 0 0,-8 0 0,6 0 0,-6 0 0,5 0 0,1 0 0,2-6 0,-2 5 0,-1-5 0,-11 6 0,10 0 0,-5 0 0,-1-6 0,10 5 0,-14-4 0,8 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17T19:38:57.02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11141 4932 16383 0 0,'0'-6'0'0'0,"12"-2"0"0"0,11 0 0 0 0,8 1 0 0 0,11 3 0 0 0,5 1 0 0 0,0 1 0 0 0,-1 2 0 0 0,-2 0 0 0 0,-2 0 0 0 0,4 0 0 0 0,1 1 0 0 0,4-1 0 0 0,1 0 0 0 0,4 0 0 0 0,-2 0 0 0 0,-3 0 0 0 0,2 0 0 0 0,-1 0 0 0 0,-4 0 0 0 0,-3 0 0 0 0,-4 0 0 0 0,-1 0 0 0 0,-3 0 0 0 0,0 0 0 0 0,0 0 0 0 0,-1 0 0 0 0,1 0 0 0 0,0 0 0 0 0,-1 0 0 0 0,1 0 0 0 0,0 0 0 0 0,0 0 0 0 0,1 0 0 0 0,-1 0 0 0 0,0 0 0 0 0,0 0 0 0 0,0 0 0 0 0,0 0 0 0 0,0 0 0 0 0,1 0 0 0 0,-1 0 0 0 0,0 0 0 0 0,0 0 0 0 0,0 0 0 0 0,0 0 0 0 0,0 0 0 0 0,1 0 0 0 0,-1 0 0 0 0,0 0 0 0 0,0 0 0 0 0,0 0 0 0 0,0 0 0 0 0,0 0 0 0 0,-6 7 0 0 0,-8 7 0 0 0,-9 9 0 0 0,-6 12 0 0 0,-5 8 0 0 0,-8-5 0 0 0,-5-2 0 0 0,-6-7 0 0 0,-19-8 0 0 0,-11-9 0 0 0,-3-5 0 0 0,-6-4 0 0 0,0-3 0 0 0,3-2 0 0 0,-2 1 0 0 0,1-1 0 0 0,4 1 0 0 0,4 0 0 0 0,3 0 0 0 0,3-5 0 0 0,1-3 0 0 0,-6 1 0 0 0,-1 2 0 0 0,1 1 0 0 0,1 2 0 0 0,2 2 0 0 0,8-6 0 0 0,3-1 0 0 0,0 0 0 0 0,-1 2 0 0 0,-1 2 0 0 0,-2 1 0 0 0,-1-5 0 0 0,-1 0 0 0 0,-1-7 0 0 0,-7 1 0 0 0,-2 2 0 0 0,-6 3 0 0 0,0 3 0 0 0,2 2 0 0 0,4 3 0 0 0,2-6 0 0 0,4-1 0 0 0,1 1 0 0 0,1 1 0 0 0,2 2 0 0 0,-1-5 0 0 0,1 0 0 0 0,-7 0 0 0 0,-2 3 0 0 0,0 2 0 0 0,1 1 0 0 0,3 2 0 0 0,-6 0 0 0 0,0 2 0 0 0,2-1 0 0 0,1 0 0 0 0,3 1 0 0 0,1-1 0 0 0,2 0 0 0 0,0 0 0 0 0,1 13 0 0 0,7 17 0 0 0,8 9 0 0 0,8 4 0 0 0,6 2 0 0 0,11-7 0 0 0,11-10 0 0 0,10-10 0 0 0,7-8 0 0 0,-2-12 0 0 0,1-5 0 0 0,1-3 0 0 0,2 2 0 0 0,1 2 0 0 0,2 1 0 0 0,-6-4 0 0 0,-1-1 0 0 0,7 2 0 0 0,16 1 0 0 0,12 3 0 0 0,7 2 0 0 0,5 0 0 0 0,-4 2 0 0 0,4 0 0 0 0,-4 1 0 0 0,-8-1 0 0 0,-9 0 0 0 0,-7 1 0 0 0,-6-1 0 0 0,-10 0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17T19:38:57.02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21683 11183 16383 0 0,'13'0'0'0'0,"17"0"0"0"0,15 0 0 0 0,13 0 0 0 0,4 0 0 0 0,-4 0 0 0 0,-4 0 0 0 0,-6 0 0 0 0,-4 0 0 0 0,-4 0 0 0 0,-2 0 0 0 0,5 0 0 0 0,8 0 0 0 0,2 0 0 0 0,-3 0 0 0 0,-2 0 0 0 0,2 0 0 0 0,0 0 0 0 0,3 0 0 0 0,6 0 0 0 0,12 0 0 0 0,6 0 0 0 0,-4 6 0 0 0,-1 2 0 0 0,-7 0 0 0 0,-14 5 0 0 0,-10 0 0 0 0,1-2 0 0 0,-1-3 0 0 0,0-3 0 0 0,-1-2 0 0 0,5-2 0 0 0,1-1 0 0 0,-1 0 0 0 0,-1 0 0 0 0,-3-1 0 0 0,-1 1 0 0 0,-1-1 0 0 0,24 1 0 0 0,32 0 0 0 0,33 0 0 0 0,19 0 0 0 0,23 0 0 0 0,20 0 0 0 0,-3 0 0 0 0,-15 0 0 0 0,-17 0 0 0 0,-23 0 0 0 0,-27-6 0 0 0,-19-3 0 0 0,-5 1 0 0 0,9 2 0 0 0,14 1 0 0 0,28 2 0 0 0,29 2 0 0 0,12 0 0 0 0,15 1 0 0 0,7 0 0 0 0,-11 1 0 0 0,-24-1 0 0 0,-33 0 0 0 0,-31 1 0 0 0,-27-1 0 0 0,-17 0 0 0 0,-13 0 0 0 0,-5 0 0 0 0,3 0 0 0 0,15 0 0 0 0,23 0 0 0 0,19 0 0 0 0,17 6 0 0 0,29 2 0 0 0,15 13 0 0 0,14 2 0 0 0,-4-2 0 0 0,-11-5 0 0 0,-12 1 0 0 0,-18-3 0 0 0,-24-3 0 0 0,-22-3 0 0 0,-13 2 0 0 0,-10 1 0 0 0,-8-3 0 0 0,-6-2 0 0 0,2-2 0 0 0,7-1 0 0 0,8-3 0 0 0,6 0 0 0 0,5 0 0 0 0,4 0 0 0 0,1-1 0 0 0,2 1 0 0 0,-7 0 0 0 0,-2-1 0 0 0,-6 1 0 0 0,-1 0 0 0 0,-4 0 0 0 0,1 0 0 0 0,-3 0 0 0 0,2 0 0 0 0,4 0 0 0 0,5 0 0 0 0,-3 0 0 0 0,1 0 0 0 0,2 7 0 0 0,-3 1 0 0 0,0 0 0 0 0,-4-1 0 0 0,0-3 0 0 0,4-1 0 0 0,-3-1 0 0 0,-5-2 0 0 0,1 0 0 0 0,-3 0 0 0 0,3 0 0 0 0,4-1 0 0 0,-1 1 0 0 0,-4 0 0 0 0,1 0 0 0 0,-3-1 0 0 0,-3 1 0 0 0,-4 0 0 0 0,-3 0 0 0 0,-3 0 0 0 0,-1 1 0 0 0,5-1 0 0 0,8 0 0 0 0,8 0 0 0 0,7 0 0 0 0,4 0 0 0 0,4 0 0 0 0,-6 0 0 0 0,0 0 0 0 0,-7 0 0 0 0,0 0 0 0 0,-5 0 0 0 0,2 0 0 0 0,-4 0 0 0 0,-4 0 0 0 0,1 0 0 0 0,6 0 0 0 0,-1 0 0 0 0,2 0 0 0 0,-2 0 0 0 0,2 0 0 0 0,-2 0 0 0 0,1 0 0 0 0,4 0 0 0 0,5 0 0 0 0,3 0 0 0 0,2 0 0 0 0,3 0 0 0 0,0 0 0 0 0,1 0 0 0 0,0 0 0 0 0,0 0 0 0 0,0 0 0 0 0,-7 0 0 0 0,-1 0 0 0 0,-7 0 0 0 0,-7 0 0 0 0,0 0 0 0 0,-2 0 0 0 0,-4 0 0 0 0,-4 0 0 0 0,4 0 0 0 0,6 0 0 0 0,1 0 0 0 0,10 0 0 0 0,7 0 0 0 0,3 0 0 0 0,3 0 0 0 0,6 0 0 0 0,3 0 0 0 0,-2 0 0 0 0,4 0 0 0 0,1 0 0 0 0,-4 0 0 0 0,-2 0 0 0 0,-10 0 0 0 0,-11 0 0 0 0,-9 0 0 0 0,-8 0 0 0 0,-5 0 0 0 0,3 0 0 0 0,8 0 0 0 0,6 0 0 0 0,14 0 0 0 0,13 0 0 0 0,11 0 0 0 0,3 0 0 0 0,-4 0 0 0 0,2 0 0 0 0,-3 0 0 0 0,-4 0 0 0 0,-12 0 0 0 0,-12 0 0 0 0,-5 0 0 0 0,-6 0 0 0 0,-6 0 0 0 0,-4 0 0 0 0,-5 0 0 0 0,5 0 0 0 0,1 0 0 0 0,5 0 0 0 0,8 0 0 0 0,5 0 0 0 0,5 0 0 0 0,11 0 0 0 0,3 0 0 0 0,-5 0 0 0 0,-10-7 0 0 0,-9-1 0 0 0,-9 0 0 0 0,0-5 0 0 0,-2-6 0 0 0,-9-7 0 0 0,-4 2 0 0 0,-3-2 0 0 0,1-3 0 0 0,1 4 0 0 0,1 0 0 0 0,-5-3 0 0 0,-21-2 0 0 0,-17 4 0 0 0,-14-1 0 0 0,-9 5 0 0 0,-5 6 0 0 0,-4 6 0 0 0,0 5 0 0 0,0 2 0 0 0,-11 3 0 0 0,-10 1 0 0 0,-14 0 0 0 0,1 0 0 0 0,-1 0 0 0 0,1 0 0 0 0,7-1 0 0 0,8 0 0 0 0,2 0 0 0 0,4 0 0 0 0,0 0 0 0 0,-5 0 0 0 0,2 0 0 0 0,-2 0 0 0 0,-4 0 0 0 0,-4 0 0 0 0,-2 0 0 0 0,-3 0 0 0 0,-8 0 0 0 0,3 0 0 0 0,-4 0 0 0 0,-1 0 0 0 0,1 0 0 0 0,8 0 0 0 0,-3 0 0 0 0,-1 0 0 0 0,1 0 0 0 0,-1 0 0 0 0,7 0 0 0 0,-3 0 0 0 0,-8 0 0 0 0,-10 0 0 0 0,-8 0 0 0 0,-6 0 0 0 0,2 0 0 0 0,6 0 0 0 0,13 0 0 0 0,8 0 0 0 0,-1 0 0 0 0,-1 0 0 0 0,-6 0 0 0 0,-8 0 0 0 0,-6 0 0 0 0,-1 0 0 0 0,6 0 0 0 0,4 0 0 0 0,6 0 0 0 0,4 0 0 0 0,9 0 0 0 0,10 0 0 0 0,3 0 0 0 0,-2 0 0 0 0,-9 0 0 0 0,-6 0 0 0 0,-4 0 0 0 0,6 0 0 0 0,3 0 0 0 0,6 0 0 0 0,1 0 0 0 0,6 0 0 0 0,5 0 0 0 0,-1 0 0 0 0,2 0 0 0 0,3 0 0 0 0,-3 0 0 0 0,-6-6 0 0 0,-5-3 0 0 0,0 1 0 0 0,-1 2 0 0 0,3-5 0 0 0,-1-6 0 0 0,4-1 0 0 0,-8 3 0 0 0,0 4 0 0 0,0 3 0 0 0,-3-2 0 0 0,3 0 0 0 0,1 1 0 0 0,4 3 0 0 0,7 3 0 0 0,5-6 0 0 0,4 0 0 0 0,3 1 0 0 0,-3 2 0 0 0,-9 2 0 0 0,0 1 0 0 0,-5 2 0 0 0,2 1 0 0 0,-4 0 0 0 0,4 0 0 0 0,3 1 0 0 0,5-1 0 0 0,4 0 0 0 0,-3 0 0 0 0,-1 1 0 0 0,-4-1 0 0 0,-6 0 0 0 0,-1 0 0 0 0,-2 0 0 0 0,-3 0 0 0 0,-11 0 0 0 0,1 0 0 0 0,1 0 0 0 0,0 0 0 0 0,5 0 0 0 0,2 0 0 0 0,0 0 0 0 0,-3 0 0 0 0,-8 0 0 0 0,-10 0 0 0 0,-3 0 0 0 0,1 0 0 0 0,9 0 0 0 0,5 0 0 0 0,9 0 0 0 0,3 0 0 0 0,6 0 0 0 0,0 0 0 0 0,-4 0 0 0 0,-10 0 0 0 0,-6 0 0 0 0,-3 0 0 0 0,0 0 0 0 0,7 0 0 0 0,-4 0 0 0 0,-1 0 0 0 0,0-7 0 0 0,0-1 0 0 0,1 0 0 0 0,1 1 0 0 0,0 3 0 0 0,-6 1 0 0 0,-2 1 0 0 0,1 2 0 0 0,7 0 0 0 0,5 0 0 0 0,7 0 0 0 0,2 1 0 0 0,-1-1 0 0 0,4 0 0 0 0,-2 0 0 0 0,4 0 0 0 0,-2 0 0 0 0,-3 0 0 0 0,3 0 0 0 0,4 0 0 0 0,-1 0 0 0 0,2 0 0 0 0,-2 0 0 0 0,-4 0 0 0 0,-5 0 0 0 0,2 0 0 0 0,-1 0 0 0 0,-3 0 0 0 0,-2 0 0 0 0,-2 0 0 0 0,4 0 0 0 0,0 0 0 0 0,0 0 0 0 0,4 0 0 0 0,0 0 0 0 0,-2 0 0 0 0,-9 0 0 0 0,-11 0 0 0 0,-10 0 0 0 0,4 0 0 0 0,6 0 0 0 0,-3 0 0 0 0,1 0 0 0 0,3 0 0 0 0,9 0 0 0 0,4 0 0 0 0,2 0 0 0 0,-7 0 0 0 0,4 0 0 0 0,6 0 0 0 0,3 0 0 0 0,5 0 0 0 0,6 0 0 0 0,6 0 0 0 0,3 0 0 0 0,3 0 0 0 0,2 0 0 0 0,-5 0 0 0 0,-9 0 0 0 0,-8 0 0 0 0,0 0 0 0 0,4 0 0 0 0,4 0 0 0 0,-1 0 0 0 0,1 0 0 0 0,-8 0 0 0 0,-9 0 0 0 0,-10 0 0 0 0,-5 0 0 0 0,-7 0 0 0 0,-8 0 0 0 0,-5 0 0 0 0,7 0 0 0 0,3 0 0 0 0,-3 0 0 0 0,-4 0 0 0 0,-4 0 0 0 0,-3 0 0 0 0,4 0 0 0 0,1 0 0 0 0,4 0 0 0 0,14 0 0 0 0,7 0 0 0 0,11 0 0 0 0,11 0 0 0 0,1 0 0 0 0,5 0 0 0 0,3 0 0 0 0,4 0 0 0 0,2 0 0 0 0,2 0 0 0 0,1 0 0 0 0,1 0 0 0 0,-7 0 0 0 0,-2 0 0 0 0,1 0 0 0 0,0 0 0 0 0,-3 0 0 0 0,-8 0 0 0 0,0 0 0 0 0,3 0 0 0 0,4 0 0 0 0,3 0 0 0 0,-2 0 0 0 0,-1 0 0 0 0,-3 0 0 0 0,-1 7 0 0 0,9 14 0 0 0,12 10 0 0 0,12 6 0 0 0,8 3 0 0 0,6 1 0 0 0,4 0 0 0 0,3 6 0 0 0,0 1 0 0 0,13-2 0 0 0,16 5 0 0 0,10-1 0 0 0,3-8 0 0 0,1-12 0 0 0,0-10 0 0 0,-3-10 0 0 0,-7-5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D901DA-3715-0A48-ACED-DCDBDECC318E}" type="datetimeFigureOut">
              <a:rPr lang="en-US" smtClean="0"/>
              <a:t>4/22/2026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B1495-2D98-184E-AA6C-583DF783014C}" type="slidenum">
              <a:rPr lang="en-US" smtClean="0"/>
              <a:t>‹#›</a:t>
            </a:fld>
            <a:endParaRPr lang="en-US"/>
          </a:p>
        </p:txBody>
      </p:sp>
    </p:spTree>
    <p:extLst>
      <p:ext uri="{BB962C8B-B14F-4D97-AF65-F5344CB8AC3E}">
        <p14:creationId xmlns:p14="http://schemas.microsoft.com/office/powerpoint/2010/main" val="366509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002/alz.1385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2616E-6D01-7702-D9B1-0429BFCF0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B4E01-4480-316E-D1B5-243E3AADF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3ECE12-F566-54A3-7890-6F29A7C3B29C}"/>
              </a:ext>
            </a:extLst>
          </p:cNvPr>
          <p:cNvSpPr>
            <a:spLocks noGrp="1"/>
          </p:cNvSpPr>
          <p:nvPr>
            <p:ph type="body" idx="1"/>
          </p:nvPr>
        </p:nvSpPr>
        <p:spPr/>
        <p:txBody>
          <a:bodyPr/>
          <a:lstStyle/>
          <a:p>
            <a:pPr>
              <a:defRPr/>
            </a:pPr>
            <a:endParaRPr lang="en-US"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FFB5BC3-E999-EDE1-BA25-C8E99C0ACBFA}"/>
              </a:ext>
            </a:extLst>
          </p:cNvPr>
          <p:cNvSpPr>
            <a:spLocks noGrp="1"/>
          </p:cNvSpPr>
          <p:nvPr>
            <p:ph type="sldNum" sz="quarter" idx="5"/>
          </p:nvPr>
        </p:nvSpPr>
        <p:spPr/>
        <p:txBody>
          <a:bodyPr/>
          <a:lstStyle/>
          <a:p>
            <a:fld id="{83E0F0F4-4215-4694-A1B5-E0A1D09AC16D}" type="slidenum">
              <a:rPr lang="en-US" smtClean="0"/>
              <a:t>1</a:t>
            </a:fld>
            <a:endParaRPr lang="en-US"/>
          </a:p>
        </p:txBody>
      </p:sp>
    </p:spTree>
    <p:extLst>
      <p:ext uri="{BB962C8B-B14F-4D97-AF65-F5344CB8AC3E}">
        <p14:creationId xmlns:p14="http://schemas.microsoft.com/office/powerpoint/2010/main" val="1279401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Really important that you all realize that dementia is NOT normal aging. Many </a:t>
            </a:r>
            <a:r>
              <a:rPr lang="en-US" dirty="0"/>
              <a:t>times patients will come in thinking cognitive impairment is a normal part of aging (which it isn’t).</a:t>
            </a:r>
            <a:endParaRPr lang="en-US">
              <a:ea typeface="Calibri"/>
              <a:cs typeface="Calibri"/>
            </a:endParaRPr>
          </a:p>
          <a:p>
            <a:endParaRPr lang="en-US" dirty="0"/>
          </a:p>
          <a:p>
            <a:r>
              <a:rPr lang="en-US" dirty="0"/>
              <a:t>But there are normal cognitive changes that do happen with aging. And it falls upon us a their primary care providers to differentiate what is normal vs what is not normal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BB1495-2D98-184E-AA6C-583DF783014C}" type="slidenum">
              <a:rPr lang="en-US" smtClean="0"/>
              <a:t>10</a:t>
            </a:fld>
            <a:endParaRPr lang="en-US"/>
          </a:p>
        </p:txBody>
      </p:sp>
    </p:spTree>
    <p:extLst>
      <p:ext uri="{BB962C8B-B14F-4D97-AF65-F5344CB8AC3E}">
        <p14:creationId xmlns:p14="http://schemas.microsoft.com/office/powerpoint/2010/main" val="759335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D847-F441-0DB6-3313-4A1366257B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7D5D6-E43A-2AAB-E34F-B2DF850C7B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20CD1-9AFD-2ECE-C3B4-6FB0CA3D94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59EDA79D-986B-A052-9F4E-D1D1EBA40BA5}"/>
              </a:ext>
            </a:extLst>
          </p:cNvPr>
          <p:cNvSpPr>
            <a:spLocks noGrp="1"/>
          </p:cNvSpPr>
          <p:nvPr>
            <p:ph type="sldNum" sz="quarter" idx="5"/>
          </p:nvPr>
        </p:nvSpPr>
        <p:spPr/>
        <p:txBody>
          <a:bodyPr/>
          <a:lstStyle/>
          <a:p>
            <a:fld id="{83E0F0F4-4215-4694-A1B5-E0A1D09AC16D}" type="slidenum">
              <a:rPr lang="en-US" smtClean="0"/>
              <a:t>11</a:t>
            </a:fld>
            <a:endParaRPr lang="en-US"/>
          </a:p>
        </p:txBody>
      </p:sp>
    </p:spTree>
    <p:extLst>
      <p:ext uri="{BB962C8B-B14F-4D97-AF65-F5344CB8AC3E}">
        <p14:creationId xmlns:p14="http://schemas.microsoft.com/office/powerpoint/2010/main" val="2600504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C2193-0990-83D2-1CA9-8BD66D267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564CC-FEBF-E4F7-6C0F-8C8A1D7E6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5B8004-2FE7-7158-4858-96911A922A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E12D4291-A376-86D4-AEBF-981CBC437334}"/>
              </a:ext>
            </a:extLst>
          </p:cNvPr>
          <p:cNvSpPr>
            <a:spLocks noGrp="1"/>
          </p:cNvSpPr>
          <p:nvPr>
            <p:ph type="sldNum" sz="quarter" idx="5"/>
          </p:nvPr>
        </p:nvSpPr>
        <p:spPr/>
        <p:txBody>
          <a:bodyPr/>
          <a:lstStyle/>
          <a:p>
            <a:fld id="{83E0F0F4-4215-4694-A1B5-E0A1D09AC16D}" type="slidenum">
              <a:rPr lang="en-US" smtClean="0"/>
              <a:t>12</a:t>
            </a:fld>
            <a:endParaRPr lang="en-US"/>
          </a:p>
        </p:txBody>
      </p:sp>
    </p:spTree>
    <p:extLst>
      <p:ext uri="{BB962C8B-B14F-4D97-AF65-F5344CB8AC3E}">
        <p14:creationId xmlns:p14="http://schemas.microsoft.com/office/powerpoint/2010/main" val="1635625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6CFE9-F9CE-EB1F-9ED4-F70DE9811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EC9A7-4684-CFA5-8C86-CFBC658EB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B9723-889C-6A5F-A153-890DAB7D31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A8BFE2EA-22E0-6284-C99B-EADC375650DC}"/>
              </a:ext>
            </a:extLst>
          </p:cNvPr>
          <p:cNvSpPr>
            <a:spLocks noGrp="1"/>
          </p:cNvSpPr>
          <p:nvPr>
            <p:ph type="sldNum" sz="quarter" idx="5"/>
          </p:nvPr>
        </p:nvSpPr>
        <p:spPr/>
        <p:txBody>
          <a:bodyPr/>
          <a:lstStyle/>
          <a:p>
            <a:fld id="{83E0F0F4-4215-4694-A1B5-E0A1D09AC16D}" type="slidenum">
              <a:rPr lang="en-US" smtClean="0"/>
              <a:t>13</a:t>
            </a:fld>
            <a:endParaRPr lang="en-US"/>
          </a:p>
        </p:txBody>
      </p:sp>
    </p:spTree>
    <p:extLst>
      <p:ext uri="{BB962C8B-B14F-4D97-AF65-F5344CB8AC3E}">
        <p14:creationId xmlns:p14="http://schemas.microsoft.com/office/powerpoint/2010/main" val="1186440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DB995-2E66-B499-43EF-BFD5A3D97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0C95A-D36A-5010-08BA-F7A27A33B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C72801-B153-B4FD-7A41-BA1A88E917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7138EA6C-DFAD-9F1D-0CF2-27BD8727EA7D}"/>
              </a:ext>
            </a:extLst>
          </p:cNvPr>
          <p:cNvSpPr>
            <a:spLocks noGrp="1"/>
          </p:cNvSpPr>
          <p:nvPr>
            <p:ph type="sldNum" sz="quarter" idx="5"/>
          </p:nvPr>
        </p:nvSpPr>
        <p:spPr/>
        <p:txBody>
          <a:bodyPr/>
          <a:lstStyle/>
          <a:p>
            <a:fld id="{83E0F0F4-4215-4694-A1B5-E0A1D09AC16D}" type="slidenum">
              <a:rPr lang="en-US" smtClean="0"/>
              <a:t>14</a:t>
            </a:fld>
            <a:endParaRPr lang="en-US"/>
          </a:p>
        </p:txBody>
      </p:sp>
    </p:spTree>
    <p:extLst>
      <p:ext uri="{BB962C8B-B14F-4D97-AF65-F5344CB8AC3E}">
        <p14:creationId xmlns:p14="http://schemas.microsoft.com/office/powerpoint/2010/main" val="1176388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4CC2-CBD9-2F43-5A2D-E4C4F9076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12450-DAFD-4F37-15E5-2D0289CED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C8B1A-35D1-D8F1-9B27-10955FBA0D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1B41E6D8-DB94-4A58-636B-C1975D5FF9DA}"/>
              </a:ext>
            </a:extLst>
          </p:cNvPr>
          <p:cNvSpPr>
            <a:spLocks noGrp="1"/>
          </p:cNvSpPr>
          <p:nvPr>
            <p:ph type="sldNum" sz="quarter" idx="5"/>
          </p:nvPr>
        </p:nvSpPr>
        <p:spPr/>
        <p:txBody>
          <a:bodyPr/>
          <a:lstStyle/>
          <a:p>
            <a:fld id="{83E0F0F4-4215-4694-A1B5-E0A1D09AC16D}" type="slidenum">
              <a:rPr lang="en-US" smtClean="0"/>
              <a:t>15</a:t>
            </a:fld>
            <a:endParaRPr lang="en-US"/>
          </a:p>
        </p:txBody>
      </p:sp>
    </p:spTree>
    <p:extLst>
      <p:ext uri="{BB962C8B-B14F-4D97-AF65-F5344CB8AC3E}">
        <p14:creationId xmlns:p14="http://schemas.microsoft.com/office/powerpoint/2010/main" val="2786437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0C1EB-4B7E-1374-C23A-1E094CC730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3648A-7AD5-D980-F696-4F8B43854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23F3F-7F60-22CA-DA39-ADFF1429C3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13E52E75-90E2-3845-CCAC-D4EA1D186F84}"/>
              </a:ext>
            </a:extLst>
          </p:cNvPr>
          <p:cNvSpPr>
            <a:spLocks noGrp="1"/>
          </p:cNvSpPr>
          <p:nvPr>
            <p:ph type="sldNum" sz="quarter" idx="5"/>
          </p:nvPr>
        </p:nvSpPr>
        <p:spPr/>
        <p:txBody>
          <a:bodyPr/>
          <a:lstStyle/>
          <a:p>
            <a:fld id="{83E0F0F4-4215-4694-A1B5-E0A1D09AC16D}" type="slidenum">
              <a:rPr lang="en-US" smtClean="0"/>
              <a:t>16</a:t>
            </a:fld>
            <a:endParaRPr lang="en-US"/>
          </a:p>
        </p:txBody>
      </p:sp>
    </p:spTree>
    <p:extLst>
      <p:ext uri="{BB962C8B-B14F-4D97-AF65-F5344CB8AC3E}">
        <p14:creationId xmlns:p14="http://schemas.microsoft.com/office/powerpoint/2010/main" val="2830563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identify if there is cognitive impairment, we use cognitive screeners.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BB1495-2D98-184E-AA6C-583DF783014C}" type="slidenum">
              <a:rPr lang="en-US" smtClean="0"/>
              <a:t>17</a:t>
            </a:fld>
            <a:endParaRPr lang="en-US"/>
          </a:p>
        </p:txBody>
      </p:sp>
    </p:spTree>
    <p:extLst>
      <p:ext uri="{BB962C8B-B14F-4D97-AF65-F5344CB8AC3E}">
        <p14:creationId xmlns:p14="http://schemas.microsoft.com/office/powerpoint/2010/main" val="2008512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BB1495-2D98-184E-AA6C-583DF783014C}" type="slidenum">
              <a:rPr lang="en-US" smtClean="0"/>
              <a:t>18</a:t>
            </a:fld>
            <a:endParaRPr lang="en-US"/>
          </a:p>
        </p:txBody>
      </p:sp>
    </p:spTree>
    <p:extLst>
      <p:ext uri="{BB962C8B-B14F-4D97-AF65-F5344CB8AC3E}">
        <p14:creationId xmlns:p14="http://schemas.microsoft.com/office/powerpoint/2010/main" val="184215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8D31C-1612-92F6-724D-D0285901F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BDF6-7907-6F78-93F5-20D5C3F18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A1B9A-0778-58C2-A6E2-98836FEA11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1E8F114E-B5A9-752B-2DB3-4FED00FC8F7D}"/>
              </a:ext>
            </a:extLst>
          </p:cNvPr>
          <p:cNvSpPr>
            <a:spLocks noGrp="1"/>
          </p:cNvSpPr>
          <p:nvPr>
            <p:ph type="sldNum" sz="quarter" idx="5"/>
          </p:nvPr>
        </p:nvSpPr>
        <p:spPr/>
        <p:txBody>
          <a:bodyPr/>
          <a:lstStyle/>
          <a:p>
            <a:fld id="{83E0F0F4-4215-4694-A1B5-E0A1D09AC16D}" type="slidenum">
              <a:rPr lang="en-US" smtClean="0"/>
              <a:t>19</a:t>
            </a:fld>
            <a:endParaRPr lang="en-US"/>
          </a:p>
        </p:txBody>
      </p:sp>
    </p:spTree>
    <p:extLst>
      <p:ext uri="{BB962C8B-B14F-4D97-AF65-F5344CB8AC3E}">
        <p14:creationId xmlns:p14="http://schemas.microsoft.com/office/powerpoint/2010/main" val="483256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a:t>
            </a:fld>
            <a:endParaRPr lang="en-US"/>
          </a:p>
        </p:txBody>
      </p:sp>
    </p:spTree>
    <p:extLst>
      <p:ext uri="{BB962C8B-B14F-4D97-AF65-F5344CB8AC3E}">
        <p14:creationId xmlns:p14="http://schemas.microsoft.com/office/powerpoint/2010/main" val="71327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2F216-B08F-847D-CC94-919ABDA4F9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863C9-DD4F-BFC5-AB56-97E6B6C4A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CF13BC-1F2A-22A1-E506-B671002061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870A69CA-7199-FA6F-FDC3-466095F7932A}"/>
              </a:ext>
            </a:extLst>
          </p:cNvPr>
          <p:cNvSpPr>
            <a:spLocks noGrp="1"/>
          </p:cNvSpPr>
          <p:nvPr>
            <p:ph type="sldNum" sz="quarter" idx="5"/>
          </p:nvPr>
        </p:nvSpPr>
        <p:spPr/>
        <p:txBody>
          <a:bodyPr/>
          <a:lstStyle/>
          <a:p>
            <a:fld id="{83E0F0F4-4215-4694-A1B5-E0A1D09AC16D}" type="slidenum">
              <a:rPr lang="en-US" smtClean="0"/>
              <a:t>20</a:t>
            </a:fld>
            <a:endParaRPr lang="en-US"/>
          </a:p>
        </p:txBody>
      </p:sp>
    </p:spTree>
    <p:extLst>
      <p:ext uri="{BB962C8B-B14F-4D97-AF65-F5344CB8AC3E}">
        <p14:creationId xmlns:p14="http://schemas.microsoft.com/office/powerpoint/2010/main" val="189713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FBB1495-2D98-184E-AA6C-583DF783014C}" type="slidenum">
              <a:rPr lang="en-US" smtClean="0"/>
              <a:t>21</a:t>
            </a:fld>
            <a:endParaRPr lang="en-US"/>
          </a:p>
        </p:txBody>
      </p:sp>
    </p:spTree>
    <p:extLst>
      <p:ext uri="{BB962C8B-B14F-4D97-AF65-F5344CB8AC3E}">
        <p14:creationId xmlns:p14="http://schemas.microsoft.com/office/powerpoint/2010/main" val="2313590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ase</a:t>
            </a:r>
            <a:r>
              <a:rPr lang="en-US" dirty="0"/>
              <a:t> </a:t>
            </a:r>
          </a:p>
        </p:txBody>
      </p:sp>
      <p:sp>
        <p:nvSpPr>
          <p:cNvPr id="4" name="Slide Number Placeholder 3"/>
          <p:cNvSpPr>
            <a:spLocks noGrp="1"/>
          </p:cNvSpPr>
          <p:nvPr>
            <p:ph type="sldNum" sz="quarter" idx="5"/>
          </p:nvPr>
        </p:nvSpPr>
        <p:spPr/>
        <p:txBody>
          <a:bodyPr/>
          <a:lstStyle/>
          <a:p>
            <a:fld id="{FFBB1495-2D98-184E-AA6C-583DF783014C}" type="slidenum">
              <a:rPr lang="en-US" smtClean="0"/>
              <a:t>22</a:t>
            </a:fld>
            <a:endParaRPr lang="en-US"/>
          </a:p>
        </p:txBody>
      </p:sp>
    </p:spTree>
    <p:extLst>
      <p:ext uri="{BB962C8B-B14F-4D97-AF65-F5344CB8AC3E}">
        <p14:creationId xmlns:p14="http://schemas.microsoft.com/office/powerpoint/2010/main" val="3642025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87950-C835-1A4F-1B34-E05C4ED35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967DD-9907-2D77-31FE-33C86AD7B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50C1A-7C5F-B23C-5628-ACFA5B551C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7D2C6B26-47E1-03E0-2581-48C98B663978}"/>
              </a:ext>
            </a:extLst>
          </p:cNvPr>
          <p:cNvSpPr>
            <a:spLocks noGrp="1"/>
          </p:cNvSpPr>
          <p:nvPr>
            <p:ph type="sldNum" sz="quarter" idx="5"/>
          </p:nvPr>
        </p:nvSpPr>
        <p:spPr/>
        <p:txBody>
          <a:bodyPr/>
          <a:lstStyle/>
          <a:p>
            <a:fld id="{83E0F0F4-4215-4694-A1B5-E0A1D09AC16D}" type="slidenum">
              <a:rPr lang="en-US" smtClean="0"/>
              <a:t>23</a:t>
            </a:fld>
            <a:endParaRPr lang="en-US"/>
          </a:p>
        </p:txBody>
      </p:sp>
    </p:spTree>
    <p:extLst>
      <p:ext uri="{BB962C8B-B14F-4D97-AF65-F5344CB8AC3E}">
        <p14:creationId xmlns:p14="http://schemas.microsoft.com/office/powerpoint/2010/main" val="4003006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17F00-002E-681B-2225-AE55E9E92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23DE0-EBD8-65EA-9F8E-104A6CC724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9BBC2-C535-4435-B2D2-C7F2F40D27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Risk factors – CV disease, hearing loss, physical inactivity, poor diet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686859A9-5450-29C3-056F-224C327EE336}"/>
              </a:ext>
            </a:extLst>
          </p:cNvPr>
          <p:cNvSpPr>
            <a:spLocks noGrp="1"/>
          </p:cNvSpPr>
          <p:nvPr>
            <p:ph type="sldNum" sz="quarter" idx="5"/>
          </p:nvPr>
        </p:nvSpPr>
        <p:spPr/>
        <p:txBody>
          <a:bodyPr/>
          <a:lstStyle/>
          <a:p>
            <a:fld id="{83E0F0F4-4215-4694-A1B5-E0A1D09AC16D}" type="slidenum">
              <a:rPr lang="en-US" smtClean="0"/>
              <a:t>24</a:t>
            </a:fld>
            <a:endParaRPr lang="en-US"/>
          </a:p>
        </p:txBody>
      </p:sp>
    </p:spTree>
    <p:extLst>
      <p:ext uri="{BB962C8B-B14F-4D97-AF65-F5344CB8AC3E}">
        <p14:creationId xmlns:p14="http://schemas.microsoft.com/office/powerpoint/2010/main" val="3758270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MCI may not be due to dementia, but if it were due to Alzheimer’s disease then this is how it would fit in to the spectrum of the disease</a:t>
            </a:r>
          </a:p>
          <a:p>
            <a:endParaRPr lang="en-US" dirty="0"/>
          </a:p>
          <a:p>
            <a:endParaRPr lang="en-US" dirty="0"/>
          </a:p>
        </p:txBody>
      </p:sp>
      <p:sp>
        <p:nvSpPr>
          <p:cNvPr id="4" name="Slide Number Placeholder 3"/>
          <p:cNvSpPr>
            <a:spLocks noGrp="1"/>
          </p:cNvSpPr>
          <p:nvPr>
            <p:ph type="sldNum" sz="quarter" idx="5"/>
          </p:nvPr>
        </p:nvSpPr>
        <p:spPr/>
        <p:txBody>
          <a:bodyPr/>
          <a:lstStyle/>
          <a:p>
            <a:fld id="{FFBB1495-2D98-184E-AA6C-583DF783014C}" type="slidenum">
              <a:rPr lang="en-US" smtClean="0"/>
              <a:t>25</a:t>
            </a:fld>
            <a:endParaRPr lang="en-US"/>
          </a:p>
        </p:txBody>
      </p:sp>
    </p:spTree>
    <p:extLst>
      <p:ext uri="{BB962C8B-B14F-4D97-AF65-F5344CB8AC3E}">
        <p14:creationId xmlns:p14="http://schemas.microsoft.com/office/powerpoint/2010/main" val="1660915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When is someone eligible for hospice due to their dementia</a:t>
            </a:r>
          </a:p>
        </p:txBody>
      </p:sp>
      <p:sp>
        <p:nvSpPr>
          <p:cNvPr id="4" name="Slide Number Placeholder 3"/>
          <p:cNvSpPr>
            <a:spLocks noGrp="1"/>
          </p:cNvSpPr>
          <p:nvPr>
            <p:ph type="sldNum" sz="quarter" idx="5"/>
          </p:nvPr>
        </p:nvSpPr>
        <p:spPr/>
        <p:txBody>
          <a:bodyPr/>
          <a:lstStyle/>
          <a:p>
            <a:fld id="{FFBB1495-2D98-184E-AA6C-583DF783014C}" type="slidenum">
              <a:rPr lang="en-US" smtClean="0"/>
              <a:t>26</a:t>
            </a:fld>
            <a:endParaRPr lang="en-US"/>
          </a:p>
        </p:txBody>
      </p:sp>
    </p:spTree>
    <p:extLst>
      <p:ext uri="{BB962C8B-B14F-4D97-AF65-F5344CB8AC3E}">
        <p14:creationId xmlns:p14="http://schemas.microsoft.com/office/powerpoint/2010/main" val="1871968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cannot emphasize this enough and I think this is what I see as a limitation is many of my peers evaluation for dementia. </a:t>
            </a:r>
          </a:p>
          <a:p>
            <a:endParaRPr lang="en-US" dirty="0"/>
          </a:p>
          <a:p>
            <a:r>
              <a:rPr lang="en-US"/>
              <a:t>Request that they bring a family or friend to the visit</a:t>
            </a:r>
            <a:endParaRPr lang="en-US">
              <a:ea typeface="Calibri"/>
              <a:cs typeface="Calibri"/>
            </a:endParaRPr>
          </a:p>
          <a:p>
            <a:endParaRPr lang="en-US" dirty="0"/>
          </a:p>
          <a:p>
            <a:r>
              <a:rPr lang="en-US" dirty="0"/>
              <a:t>If unrepresented pt – look to verify their history through chart review, have them bring meds in for med rec (refer to pharmacy), HH RN to assess home and medications </a:t>
            </a:r>
          </a:p>
          <a:p>
            <a:endParaRPr lang="en-US" dirty="0"/>
          </a:p>
          <a:p>
            <a:r>
              <a:rPr lang="en-US" dirty="0"/>
              <a:t>Those with preserved insight are more likely to have depression (and in my experience anxiety). Those without insight are more likely to have behavioral symptoms (psychosis) </a:t>
            </a:r>
          </a:p>
        </p:txBody>
      </p:sp>
      <p:sp>
        <p:nvSpPr>
          <p:cNvPr id="4" name="Slide Number Placeholder 3"/>
          <p:cNvSpPr>
            <a:spLocks noGrp="1"/>
          </p:cNvSpPr>
          <p:nvPr>
            <p:ph type="sldNum" sz="quarter" idx="5"/>
          </p:nvPr>
        </p:nvSpPr>
        <p:spPr/>
        <p:txBody>
          <a:bodyPr/>
          <a:lstStyle/>
          <a:p>
            <a:fld id="{FFBB1495-2D98-184E-AA6C-583DF783014C}" type="slidenum">
              <a:rPr lang="en-US" smtClean="0"/>
              <a:t>27</a:t>
            </a:fld>
            <a:endParaRPr lang="en-US"/>
          </a:p>
        </p:txBody>
      </p:sp>
    </p:spTree>
    <p:extLst>
      <p:ext uri="{BB962C8B-B14F-4D97-AF65-F5344CB8AC3E}">
        <p14:creationId xmlns:p14="http://schemas.microsoft.com/office/powerpoint/2010/main" val="2545964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BB999-376F-E3B3-2463-9EE9DF587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CCDAD-C4F4-F2EF-65B3-B76CCDC4F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6A29A-AEE9-694F-FCA6-F931C121F3F9}"/>
              </a:ext>
            </a:extLst>
          </p:cNvPr>
          <p:cNvSpPr>
            <a:spLocks noGrp="1"/>
          </p:cNvSpPr>
          <p:nvPr>
            <p:ph type="body" idx="1"/>
          </p:nvPr>
        </p:nvSpPr>
        <p:spPr/>
        <p:txBody>
          <a:bodyPr/>
          <a:lstStyle/>
          <a:p>
            <a:pPr>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887025FC-546C-1960-EA76-599128DA841C}"/>
              </a:ext>
            </a:extLst>
          </p:cNvPr>
          <p:cNvSpPr>
            <a:spLocks noGrp="1"/>
          </p:cNvSpPr>
          <p:nvPr>
            <p:ph type="sldNum" sz="quarter" idx="5"/>
          </p:nvPr>
        </p:nvSpPr>
        <p:spPr/>
        <p:txBody>
          <a:bodyPr/>
          <a:lstStyle/>
          <a:p>
            <a:fld id="{83E0F0F4-4215-4694-A1B5-E0A1D09AC16D}" type="slidenum">
              <a:rPr lang="en-US" smtClean="0"/>
              <a:t>28</a:t>
            </a:fld>
            <a:endParaRPr lang="en-US"/>
          </a:p>
        </p:txBody>
      </p:sp>
    </p:spTree>
    <p:extLst>
      <p:ext uri="{BB962C8B-B14F-4D97-AF65-F5344CB8AC3E}">
        <p14:creationId xmlns:p14="http://schemas.microsoft.com/office/powerpoint/2010/main" val="2453819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14618-23E0-4D25-ECBD-9B58EDACB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A9D48-B582-B272-25E8-FB349582D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D89545-32F2-8E75-E545-12FCC5D0CB13}"/>
              </a:ext>
            </a:extLst>
          </p:cNvPr>
          <p:cNvSpPr>
            <a:spLocks noGrp="1"/>
          </p:cNvSpPr>
          <p:nvPr>
            <p:ph type="body" idx="1"/>
          </p:nvPr>
        </p:nvSpPr>
        <p:spPr/>
        <p:txBody>
          <a:bodyPr/>
          <a:lstStyle/>
          <a:p>
            <a:r>
              <a:rPr lang="en-US" dirty="0"/>
              <a:t>Like any diagnoses we are making, we should always be considering a differential diagnosis. In fellowship I was taught the 6 Ds when considering the differential for a dementia. </a:t>
            </a:r>
          </a:p>
          <a:p>
            <a:endParaRPr lang="en-US" dirty="0"/>
          </a:p>
          <a:p>
            <a:r>
              <a:rPr lang="en-US" dirty="0"/>
              <a:t>I think about these as a layer cake, there are often more than one contributing. For most of our patients cognitive impairment is multifactorial. </a:t>
            </a:r>
          </a:p>
          <a:p>
            <a:endParaRPr lang="en-US" dirty="0"/>
          </a:p>
          <a:p>
            <a:r>
              <a:rPr lang="en-US" dirty="0"/>
              <a:t>Dementia is on the </a:t>
            </a:r>
            <a:r>
              <a:rPr lang="en-US" dirty="0" err="1"/>
              <a:t>ddx</a:t>
            </a:r>
            <a:endParaRPr lang="en-US" dirty="0"/>
          </a:p>
          <a:p>
            <a:r>
              <a:rPr lang="en-US" dirty="0"/>
              <a:t>Delirium – most people think about acute delirium (infectious and illnesses) but from a clinic standpoint I think about “subacute delirium” which can be  </a:t>
            </a:r>
          </a:p>
          <a:p>
            <a:r>
              <a:rPr lang="en-US" dirty="0"/>
              <a:t>Chronic dehydration, over sedation from CNS acting med, recurrent hypoglycemia, hypothyroidism </a:t>
            </a:r>
            <a:r>
              <a:rPr lang="en-US" dirty="0" err="1"/>
              <a:t>etc</a:t>
            </a:r>
            <a:r>
              <a:rPr lang="en-US" dirty="0"/>
              <a:t> </a:t>
            </a:r>
          </a:p>
          <a:p>
            <a:r>
              <a:rPr lang="en-US" dirty="0"/>
              <a:t>Depression or mood disorders – “pseudodementia” which can create cognitive impairment but is reversible with treatment</a:t>
            </a:r>
          </a:p>
          <a:p>
            <a:endParaRPr lang="en-US" dirty="0"/>
          </a:p>
          <a:p>
            <a:r>
              <a:rPr lang="en-US" dirty="0"/>
              <a:t>New late onset mood disorders are often associated with development of a neurodegenerative disorder. In fact 40% of older adults with a new depression dx go on to develop dementia. </a:t>
            </a:r>
          </a:p>
          <a:p>
            <a:endParaRPr lang="en-US" dirty="0"/>
          </a:p>
          <a:p>
            <a:r>
              <a:rPr lang="en-US" dirty="0"/>
              <a:t>Deficient education – education provides cognitive reserve and knowing their level of education helps you understand what their baseline could be. A physician may score higher on a MoCA even in early dementia that someone without dementia but no or little formal education. </a:t>
            </a:r>
          </a:p>
          <a:p>
            <a:endParaRPr lang="en-US" dirty="0"/>
          </a:p>
          <a:p>
            <a:r>
              <a:rPr lang="en-US" dirty="0"/>
              <a:t>Developmental delay – fairly self explanatory, but again tells you baseline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people have trouble differentiating the apathy from dementia from anhedonia from depression. In apathy from a neurodegenerative disorder i.e. </a:t>
            </a:r>
            <a:r>
              <a:rPr lang="en-US" dirty="0" err="1"/>
              <a:t>dmentia</a:t>
            </a:r>
            <a:r>
              <a:rPr lang="en-US" dirty="0"/>
              <a:t> patient’s aren’t really bothered by it. They won’t have most of the SIGECAPs </a:t>
            </a:r>
            <a:r>
              <a:rPr lang="en-US" dirty="0" err="1"/>
              <a:t>symptos</a:t>
            </a:r>
            <a:r>
              <a:rPr lang="en-US" dirty="0"/>
              <a:t> (like guilt, energy, sleep, concentration, appetite </a:t>
            </a:r>
            <a:r>
              <a:rPr lang="en-US" dirty="0" err="1"/>
              <a:t>etc</a:t>
            </a:r>
            <a:r>
              <a:rPr lang="en-US" dirty="0"/>
              <a:t>) The caregiver mostly bring </a:t>
            </a:r>
            <a:r>
              <a:rPr lang="en-US" dirty="0" err="1"/>
              <a:t>si</a:t>
            </a:r>
            <a:r>
              <a:rPr lang="en-US" dirty="0"/>
              <a:t> tup (it bothers me s/he/they no longer want to do </a:t>
            </a:r>
            <a:r>
              <a:rPr lang="en-US" dirty="0" err="1"/>
              <a:t>x,y,ox</a:t>
            </a:r>
            <a:r>
              <a:rPr lang="en-US" dirty="0"/>
              <a:t>) where as with anhedonia in depression the patient’s are often very bothered by it.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F4150E3E-4E64-E60C-E760-7085A136070B}"/>
              </a:ext>
            </a:extLst>
          </p:cNvPr>
          <p:cNvSpPr>
            <a:spLocks noGrp="1"/>
          </p:cNvSpPr>
          <p:nvPr>
            <p:ph type="sldNum" sz="quarter" idx="5"/>
          </p:nvPr>
        </p:nvSpPr>
        <p:spPr/>
        <p:txBody>
          <a:bodyPr/>
          <a:lstStyle/>
          <a:p>
            <a:fld id="{83E0F0F4-4215-4694-A1B5-E0A1D09AC16D}" type="slidenum">
              <a:rPr lang="en-US" smtClean="0"/>
              <a:t>29</a:t>
            </a:fld>
            <a:endParaRPr lang="en-US"/>
          </a:p>
        </p:txBody>
      </p:sp>
    </p:spTree>
    <p:extLst>
      <p:ext uri="{BB962C8B-B14F-4D97-AF65-F5344CB8AC3E}">
        <p14:creationId xmlns:p14="http://schemas.microsoft.com/office/powerpoint/2010/main" val="416143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2A914-370A-0231-1083-687D5CF1E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DA11D-781A-4F60-A20F-8AF8B2C40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CF540-1822-12FB-AFCD-B54B9361AB46}"/>
              </a:ext>
            </a:extLst>
          </p:cNvPr>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1D1D287-F15D-D758-16A0-8620DBABC54C}"/>
              </a:ext>
            </a:extLst>
          </p:cNvPr>
          <p:cNvSpPr>
            <a:spLocks noGrp="1"/>
          </p:cNvSpPr>
          <p:nvPr>
            <p:ph type="sldNum" sz="quarter" idx="5"/>
          </p:nvPr>
        </p:nvSpPr>
        <p:spPr/>
        <p:txBody>
          <a:bodyPr/>
          <a:lstStyle/>
          <a:p>
            <a:fld id="{83E0F0F4-4215-4694-A1B5-E0A1D09AC16D}" type="slidenum">
              <a:rPr lang="en-US" smtClean="0"/>
              <a:t>3</a:t>
            </a:fld>
            <a:endParaRPr lang="en-US"/>
          </a:p>
        </p:txBody>
      </p:sp>
    </p:spTree>
    <p:extLst>
      <p:ext uri="{BB962C8B-B14F-4D97-AF65-F5344CB8AC3E}">
        <p14:creationId xmlns:p14="http://schemas.microsoft.com/office/powerpoint/2010/main" val="863427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graphic from 2024 lancet article showing potentially modifiable risk factors for dementia throughout a person’s lifespan, from early &gt; mid &gt; late life. </a:t>
            </a:r>
            <a:endParaRPr lang="en-US" dirty="0">
              <a:solidFill>
                <a:srgbClr val="444444"/>
              </a:solidFill>
            </a:endParaRPr>
          </a:p>
          <a:p>
            <a:endParaRPr lang="en-US" dirty="0">
              <a:solidFill>
                <a:srgbClr val="444444"/>
              </a:solidFill>
            </a:endParaRPr>
          </a:p>
          <a:p>
            <a:r>
              <a:rPr lang="en-US"/>
              <a:t>45% of all dementia cases are thought to have potentially modifiable risks factors. Hearing loss is associated with 7% of dementia cases. If your patient is hard of hearing, get them to an audiologist and get them some hearing aids, as it could prevent dementia. </a:t>
            </a:r>
            <a:endParaRPr lang="en-US" dirty="0">
              <a:solidFill>
                <a:srgbClr val="444444"/>
              </a:solidFill>
            </a:endParaRPr>
          </a:p>
          <a:p>
            <a:endParaRPr lang="en-US" dirty="0">
              <a:solidFill>
                <a:srgbClr val="444444"/>
              </a:solidFill>
            </a:endParaRPr>
          </a:p>
          <a:p>
            <a:r>
              <a:rPr lang="en-US" dirty="0"/>
              <a:t>Speaks to the need for preventive care and a good primary care doctor, who plays an important role in preventing dementia.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FBB1495-2D98-184E-AA6C-583DF783014C}" type="slidenum">
              <a:rPr lang="en-US" smtClean="0"/>
              <a:t>30</a:t>
            </a:fld>
            <a:endParaRPr lang="en-US"/>
          </a:p>
        </p:txBody>
      </p:sp>
    </p:spTree>
    <p:extLst>
      <p:ext uri="{BB962C8B-B14F-4D97-AF65-F5344CB8AC3E}">
        <p14:creationId xmlns:p14="http://schemas.microsoft.com/office/powerpoint/2010/main" val="3479032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ACDD6-9ADD-A9FD-0CD4-FA248E493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4ADFD-D79D-4A83-FBA2-8410AFBE5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19AC6-2A13-E20C-8B7A-3226F55D50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GDS does not include questions about “vegetative symptoms” since people often slow down in older age (appetite loss, weight loss, fatigue)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p:txBody>
      </p:sp>
      <p:sp>
        <p:nvSpPr>
          <p:cNvPr id="4" name="Slide Number Placeholder 3">
            <a:extLst>
              <a:ext uri="{FF2B5EF4-FFF2-40B4-BE49-F238E27FC236}">
                <a16:creationId xmlns:a16="http://schemas.microsoft.com/office/drawing/2014/main" id="{E1E48525-DF88-4A2E-5735-E51D8FE11BF7}"/>
              </a:ext>
            </a:extLst>
          </p:cNvPr>
          <p:cNvSpPr>
            <a:spLocks noGrp="1"/>
          </p:cNvSpPr>
          <p:nvPr>
            <p:ph type="sldNum" sz="quarter" idx="5"/>
          </p:nvPr>
        </p:nvSpPr>
        <p:spPr/>
        <p:txBody>
          <a:bodyPr/>
          <a:lstStyle/>
          <a:p>
            <a:fld id="{83E0F0F4-4215-4694-A1B5-E0A1D09AC16D}" type="slidenum">
              <a:rPr lang="en-US" smtClean="0"/>
              <a:t>31</a:t>
            </a:fld>
            <a:endParaRPr lang="en-US"/>
          </a:p>
        </p:txBody>
      </p:sp>
    </p:spTree>
    <p:extLst>
      <p:ext uri="{BB962C8B-B14F-4D97-AF65-F5344CB8AC3E}">
        <p14:creationId xmlns:p14="http://schemas.microsoft.com/office/powerpoint/2010/main" val="119939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couple slides I will talk about the biomarkers that can be considered in the diagnostic pathway for dementia. To understand how the biomarkers came to be it is helpful to understand changes that occur as the disease progresses </a:t>
            </a:r>
          </a:p>
          <a:p>
            <a:endParaRPr lang="en-US" dirty="0"/>
          </a:p>
          <a:p>
            <a:r>
              <a:rPr lang="en-US"/>
              <a:t>In preclinical disease, there is a reduction in amyloid clearance, then an increase in amyloid plaques, then an increase is CSF tau, and increase is Tau tangles, as someone transitions into clinical disease </a:t>
            </a:r>
          </a:p>
          <a:p>
            <a:r>
              <a:rPr lang="en-US"/>
              <a:t>There is a reduction in hippocampal volumes </a:t>
            </a:r>
          </a:p>
          <a:p>
            <a:endParaRPr lang="en-US" dirty="0"/>
          </a:p>
          <a:p>
            <a:r>
              <a:rPr lang="en-US" b="0" i="0" kern="1200">
                <a:solidFill>
                  <a:schemeClr val="tx1"/>
                </a:solidFill>
                <a:effectLst/>
              </a:rPr>
              <a:t>Day, G. Diagnosing Alzheimer’s Disease. Continuum. 2024. 30(6)1584-1613</a:t>
            </a:r>
            <a:endParaRPr lang="en-US"/>
          </a:p>
          <a:p>
            <a:br>
              <a:rPr lang="en-US" dirty="0">
                <a:cs typeface="+mn-lt"/>
              </a:rPr>
            </a:br>
            <a:r>
              <a:rPr lang="en-US" dirty="0"/>
              <a:t>FIGURE 1-1 The lifespan of Alzheimer disease (AD). Inciting pathophysiologic factors lead to the onset of the protracted preclinical phase of AD marked by the formation and accumulation of cerebral (amyloid) plaques, neurofibrillary (tau) tangles, and other changes that compromise neuronal integrity and synaptic function in cognitively normal individuals. Accumulating AD neuropathologic change heralds the emergence of subtle changes in cerebral metabolism, memory, and behaviors (</a:t>
            </a:r>
            <a:r>
              <a:rPr lang="en-US" dirty="0" err="1"/>
              <a:t>ie</a:t>
            </a:r>
            <a:r>
              <a:rPr lang="en-US" dirty="0"/>
              <a:t>, the transition phase) and eventually the onset and progression of cognitive impairment that marks the symptomatic phase of the disease. Modified with permission from Morris JC, Dana Foundation Newsletter.14 © 2013 Dana Foundation.</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BB1495-2D98-184E-AA6C-583DF783014C}" type="slidenum">
              <a:rPr lang="en-US" smtClean="0"/>
              <a:t>32</a:t>
            </a:fld>
            <a:endParaRPr lang="en-US"/>
          </a:p>
        </p:txBody>
      </p:sp>
    </p:spTree>
    <p:extLst>
      <p:ext uri="{BB962C8B-B14F-4D97-AF65-F5344CB8AC3E}">
        <p14:creationId xmlns:p14="http://schemas.microsoft.com/office/powerpoint/2010/main" val="2677629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55B30-8AC9-50A0-15B2-72A03AAF4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55C83-C102-FE01-BC7F-D86421BA5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C09ECA-34D6-4C20-0B65-0FC783FF85D6}"/>
              </a:ext>
            </a:extLst>
          </p:cNvPr>
          <p:cNvSpPr>
            <a:spLocks noGrp="1"/>
          </p:cNvSpPr>
          <p:nvPr>
            <p:ph type="body" idx="1"/>
          </p:nvPr>
        </p:nvSpPr>
        <p:spPr/>
        <p:txBody>
          <a:bodyPr/>
          <a:lstStyle/>
          <a:p>
            <a:r>
              <a:rPr lang="en-US" dirty="0"/>
              <a:t>Biomarker = objective marker of disease  </a:t>
            </a:r>
          </a:p>
          <a:p>
            <a:endParaRPr lang="en-US" dirty="0"/>
          </a:p>
          <a:p>
            <a:r>
              <a:rPr lang="en-US" dirty="0"/>
              <a:t>CSF – has been around for awhile, these are the available options. </a:t>
            </a:r>
          </a:p>
          <a:p>
            <a:endParaRPr lang="en-US" dirty="0"/>
          </a:p>
          <a:p>
            <a:r>
              <a:rPr lang="en-US" dirty="0"/>
              <a:t>The blood-based ones are what is emerging</a:t>
            </a:r>
            <a:r>
              <a:rPr lang="en-US"/>
              <a:t> rapidly and changing the field, as they are much more cost effective and accessible than other biomarkers. P-tau 217 is considered the best option available, sensitivity/specificity 90% and 90%. Salivary ones are in studies </a:t>
            </a:r>
          </a:p>
          <a:p>
            <a:endParaRPr lang="en-US" dirty="0"/>
          </a:p>
          <a:p>
            <a:r>
              <a:rPr lang="en-US" dirty="0"/>
              <a:t>When to use the blood based biomarkers? </a:t>
            </a:r>
          </a:p>
          <a:p>
            <a:r>
              <a:rPr lang="en-US" dirty="0"/>
              <a:t>Early in the disease, MCI or mild dementia, to help differentia or support a hypothesis.. </a:t>
            </a:r>
          </a:p>
          <a:p>
            <a:r>
              <a:rPr lang="en-US"/>
              <a:t>They should not be used alone or to screen for asymptomatic persons, as we cannot give information about what a positive means. Need to be used in addition to clinical evaluation. </a:t>
            </a:r>
          </a:p>
          <a:p>
            <a:r>
              <a:rPr lang="en-US" dirty="0"/>
              <a:t>They are not yet being used to evaluate disease progression or monitor treatment response, but this is in progress. </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85534921-C498-ECBC-2C73-F5799093FFC9}"/>
              </a:ext>
            </a:extLst>
          </p:cNvPr>
          <p:cNvSpPr>
            <a:spLocks noGrp="1"/>
          </p:cNvSpPr>
          <p:nvPr>
            <p:ph type="sldNum" sz="quarter" idx="5"/>
          </p:nvPr>
        </p:nvSpPr>
        <p:spPr/>
        <p:txBody>
          <a:bodyPr/>
          <a:lstStyle/>
          <a:p>
            <a:fld id="{83E0F0F4-4215-4694-A1B5-E0A1D09AC16D}" type="slidenum">
              <a:rPr lang="en-US" smtClean="0"/>
              <a:t>33</a:t>
            </a:fld>
            <a:endParaRPr lang="en-US"/>
          </a:p>
        </p:txBody>
      </p:sp>
    </p:spTree>
    <p:extLst>
      <p:ext uri="{BB962C8B-B14F-4D97-AF65-F5344CB8AC3E}">
        <p14:creationId xmlns:p14="http://schemas.microsoft.com/office/powerpoint/2010/main" val="1523173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4877E-A81F-8A5B-24FF-679FFE59E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599A1-FCBC-C9E3-E9EC-9418201D0C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DEC62-C898-BB99-3D14-F1E4E0BAE138}"/>
              </a:ext>
            </a:extLst>
          </p:cNvPr>
          <p:cNvSpPr>
            <a:spLocks noGrp="1"/>
          </p:cNvSpPr>
          <p:nvPr>
            <p:ph type="body" idx="1"/>
          </p:nvPr>
        </p:nvSpPr>
        <p:spPr/>
        <p:txBody>
          <a:bodyPr/>
          <a:lstStyle/>
          <a:p>
            <a:r>
              <a:rPr lang="en-US"/>
              <a:t>Amyloid PET – abnormal earlier on in disease</a:t>
            </a:r>
          </a:p>
          <a:p>
            <a:r>
              <a:rPr lang="en-US"/>
              <a:t>Tau PET – if you remember the earlier chart, tau shows up later in the disease course, so will not be positive as early as amyloid will</a:t>
            </a:r>
          </a:p>
          <a:p>
            <a:endParaRPr lang="en-US" dirty="0"/>
          </a:p>
          <a:p>
            <a:r>
              <a:rPr lang="en-US" dirty="0"/>
              <a:t>While it’s really enticing to have a quick diagnostic marker. A diagnosis of Alzheimer disease should never be made based on subjective complaints alone or a single abnormal test, whether it be a low score on a cognitive examination or an abnormal biomarker. The diagnosis requires a comprehensive clinical evaluation.</a:t>
            </a:r>
          </a:p>
          <a:p>
            <a:endParaRPr lang="en-US" dirty="0"/>
          </a:p>
          <a:p>
            <a:r>
              <a:rPr lang="en-US" b="0" i="0" kern="1200">
                <a:solidFill>
                  <a:schemeClr val="tx1"/>
                </a:solidFill>
                <a:effectLst/>
              </a:rPr>
              <a:t>Jack CR, Andrews JS, Beach TG, et al. Revised criteria for diagnosis and staging of Alzheimer's disease: Alzheimer's Association Workgroup. </a:t>
            </a:r>
            <a:r>
              <a:rPr lang="en-US" b="0" i="1" kern="1200">
                <a:solidFill>
                  <a:schemeClr val="tx1"/>
                </a:solidFill>
                <a:effectLst/>
              </a:rPr>
              <a:t>Alzheimer's Dement</a:t>
            </a:r>
            <a:r>
              <a:rPr lang="en-US" b="0" i="0" kern="1200">
                <a:solidFill>
                  <a:schemeClr val="tx1"/>
                </a:solidFill>
                <a:effectLst/>
              </a:rPr>
              <a:t>. 2024; 20: 5143–5169.</a:t>
            </a:r>
            <a:endParaRPr lang="en-US"/>
          </a:p>
          <a:p>
            <a:endParaRPr lang="en-US" dirty="0">
              <a:ea typeface="Calibri"/>
              <a:cs typeface="Calibri"/>
            </a:endParaRPr>
          </a:p>
        </p:txBody>
      </p:sp>
      <p:sp>
        <p:nvSpPr>
          <p:cNvPr id="4" name="Slide Number Placeholder 3">
            <a:extLst>
              <a:ext uri="{FF2B5EF4-FFF2-40B4-BE49-F238E27FC236}">
                <a16:creationId xmlns:a16="http://schemas.microsoft.com/office/drawing/2014/main" id="{C4C83F04-CD51-CCAD-3516-9FBF18AAB16D}"/>
              </a:ext>
            </a:extLst>
          </p:cNvPr>
          <p:cNvSpPr>
            <a:spLocks noGrp="1"/>
          </p:cNvSpPr>
          <p:nvPr>
            <p:ph type="sldNum" sz="quarter" idx="5"/>
          </p:nvPr>
        </p:nvSpPr>
        <p:spPr/>
        <p:txBody>
          <a:bodyPr/>
          <a:lstStyle/>
          <a:p>
            <a:fld id="{83E0F0F4-4215-4694-A1B5-E0A1D09AC16D}" type="slidenum">
              <a:rPr lang="en-US" smtClean="0"/>
              <a:t>34</a:t>
            </a:fld>
            <a:endParaRPr lang="en-US"/>
          </a:p>
        </p:txBody>
      </p:sp>
    </p:spTree>
    <p:extLst>
      <p:ext uri="{BB962C8B-B14F-4D97-AF65-F5344CB8AC3E}">
        <p14:creationId xmlns:p14="http://schemas.microsoft.com/office/powerpoint/2010/main" val="173450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17C78-4E93-5004-C565-D8068DC95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2D324-F79C-E72D-0CD7-FF9763257C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33822-74E0-011C-9EA5-2B992C1B295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Hall JR, Petersen M, Johnson L, O'Bryant SE. Characterizing Plasma Biomarkers of Alzheimer's in a Diverse Community-Based Cohort: A Cross-Sectional Study of the HAB-HD Cohort. </a:t>
            </a:r>
            <a:r>
              <a:rPr lang="en-US" sz="1200" b="0" i="1" kern="1200" dirty="0">
                <a:solidFill>
                  <a:schemeClr val="tx1"/>
                </a:solidFill>
                <a:effectLst/>
                <a:latin typeface="+mn-lt"/>
                <a:ea typeface="+mn-ea"/>
                <a:cs typeface="+mn-cs"/>
              </a:rPr>
              <a:t>Front Neurol</a:t>
            </a:r>
            <a:r>
              <a:rPr lang="en-US" sz="1200" b="0" i="0" kern="1200" dirty="0">
                <a:solidFill>
                  <a:schemeClr val="tx1"/>
                </a:solidFill>
                <a:effectLst/>
                <a:latin typeface="+mn-lt"/>
                <a:ea typeface="+mn-ea"/>
                <a:cs typeface="+mn-cs"/>
              </a:rPr>
              <a:t>. 2022;13:871947</a:t>
            </a:r>
            <a:endParaRPr lang="en-US" dirty="0"/>
          </a:p>
        </p:txBody>
      </p:sp>
      <p:sp>
        <p:nvSpPr>
          <p:cNvPr id="4" name="Slide Number Placeholder 3">
            <a:extLst>
              <a:ext uri="{FF2B5EF4-FFF2-40B4-BE49-F238E27FC236}">
                <a16:creationId xmlns:a16="http://schemas.microsoft.com/office/drawing/2014/main" id="{F439295D-B741-31C8-97A4-639FCFCE6997}"/>
              </a:ext>
            </a:extLst>
          </p:cNvPr>
          <p:cNvSpPr>
            <a:spLocks noGrp="1"/>
          </p:cNvSpPr>
          <p:nvPr>
            <p:ph type="sldNum" sz="quarter" idx="5"/>
          </p:nvPr>
        </p:nvSpPr>
        <p:spPr/>
        <p:txBody>
          <a:bodyPr/>
          <a:lstStyle/>
          <a:p>
            <a:fld id="{83E0F0F4-4215-4694-A1B5-E0A1D09AC16D}" type="slidenum">
              <a:rPr lang="en-US" smtClean="0"/>
              <a:t>35</a:t>
            </a:fld>
            <a:endParaRPr lang="en-US"/>
          </a:p>
        </p:txBody>
      </p:sp>
    </p:spTree>
    <p:extLst>
      <p:ext uri="{BB962C8B-B14F-4D97-AF65-F5344CB8AC3E}">
        <p14:creationId xmlns:p14="http://schemas.microsoft.com/office/powerpoint/2010/main" val="312904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39264-1473-BEFC-29A4-7D0442D3E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39AFB-5460-5D93-1162-A511C2CBB8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F2DEFF-7E6D-57E0-6016-A741C939CE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369AE4F0-28F4-F105-9317-0A60F3E4F575}"/>
              </a:ext>
            </a:extLst>
          </p:cNvPr>
          <p:cNvSpPr>
            <a:spLocks noGrp="1"/>
          </p:cNvSpPr>
          <p:nvPr>
            <p:ph type="sldNum" sz="quarter" idx="5"/>
          </p:nvPr>
        </p:nvSpPr>
        <p:spPr/>
        <p:txBody>
          <a:bodyPr/>
          <a:lstStyle/>
          <a:p>
            <a:fld id="{83E0F0F4-4215-4694-A1B5-E0A1D09AC16D}" type="slidenum">
              <a:rPr lang="en-US" smtClean="0"/>
              <a:t>37</a:t>
            </a:fld>
            <a:endParaRPr lang="en-US"/>
          </a:p>
        </p:txBody>
      </p:sp>
    </p:spTree>
    <p:extLst>
      <p:ext uri="{BB962C8B-B14F-4D97-AF65-F5344CB8AC3E}">
        <p14:creationId xmlns:p14="http://schemas.microsoft.com/office/powerpoint/2010/main" val="2996535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99462-3B21-DD01-06C3-2EB616833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515F8-2698-939B-651B-FFEDC241E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052193-376B-EE3C-C87E-EB0C05C7EB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often find with people with anxiety they don’t try to do the driving assessment when presented to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0636DA73-1926-A1DB-9FE6-FDAA566193D6}"/>
              </a:ext>
            </a:extLst>
          </p:cNvPr>
          <p:cNvSpPr>
            <a:spLocks noGrp="1"/>
          </p:cNvSpPr>
          <p:nvPr>
            <p:ph type="sldNum" sz="quarter" idx="5"/>
          </p:nvPr>
        </p:nvSpPr>
        <p:spPr/>
        <p:txBody>
          <a:bodyPr/>
          <a:lstStyle/>
          <a:p>
            <a:fld id="{83E0F0F4-4215-4694-A1B5-E0A1D09AC16D}" type="slidenum">
              <a:rPr lang="en-US" smtClean="0"/>
              <a:t>37</a:t>
            </a:fld>
            <a:endParaRPr lang="en-US"/>
          </a:p>
        </p:txBody>
      </p:sp>
    </p:spTree>
    <p:extLst>
      <p:ext uri="{BB962C8B-B14F-4D97-AF65-F5344CB8AC3E}">
        <p14:creationId xmlns:p14="http://schemas.microsoft.com/office/powerpoint/2010/main" val="938308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0FA8C-E59E-ABB8-0A44-47C6B10BF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74C77-83EB-748F-5B81-484B224FF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BF51D-B0E8-46BC-8FF3-E4CF9BE482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5B28B4DD-0D52-2E7B-29ED-99CDD5315B1C}"/>
              </a:ext>
            </a:extLst>
          </p:cNvPr>
          <p:cNvSpPr>
            <a:spLocks noGrp="1"/>
          </p:cNvSpPr>
          <p:nvPr>
            <p:ph type="sldNum" sz="quarter" idx="5"/>
          </p:nvPr>
        </p:nvSpPr>
        <p:spPr/>
        <p:txBody>
          <a:bodyPr/>
          <a:lstStyle/>
          <a:p>
            <a:fld id="{83E0F0F4-4215-4694-A1B5-E0A1D09AC16D}" type="slidenum">
              <a:rPr lang="en-US" smtClean="0"/>
              <a:t>38</a:t>
            </a:fld>
            <a:endParaRPr lang="en-US"/>
          </a:p>
        </p:txBody>
      </p:sp>
    </p:spTree>
    <p:extLst>
      <p:ext uri="{BB962C8B-B14F-4D97-AF65-F5344CB8AC3E}">
        <p14:creationId xmlns:p14="http://schemas.microsoft.com/office/powerpoint/2010/main" val="4146750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AD560-5EA8-5081-D9A8-A9FA57543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2BC50-9D20-D6A4-240C-33D6B5719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4D6A09-4219-5592-D8B0-53D20225149B}"/>
              </a:ext>
            </a:extLst>
          </p:cNvPr>
          <p:cNvSpPr>
            <a:spLocks noGrp="1"/>
          </p:cNvSpPr>
          <p:nvPr>
            <p:ph type="body" idx="1"/>
          </p:nvPr>
        </p:nvSpPr>
        <p:spPr/>
        <p:txBody>
          <a:bodyPr/>
          <a:lstStyle/>
          <a:p>
            <a:r>
              <a:rPr lang="en-US" dirty="0"/>
              <a:t>Unless totally obvious. You want to make sure you have been thorough in your evaluation often want to prove to yourself there is functional decline if you are unsure. Plus it just takes multiple visits to get all of the information. </a:t>
            </a:r>
          </a:p>
          <a:p>
            <a:endParaRPr lang="en-US" dirty="0"/>
          </a:p>
          <a:p>
            <a:r>
              <a:rPr lang="en-US" dirty="0"/>
              <a:t>Be deliberate in sharing a dementia diagnosis, it is delivering difficult news. I will review the workup thus far and the reasoning for a dementia diagnosis. And I always come out and be intentional about the diagnosis. </a:t>
            </a:r>
          </a:p>
          <a:p>
            <a:endParaRPr lang="en-US" dirty="0"/>
          </a:p>
          <a:p>
            <a:r>
              <a:rPr lang="en-US" dirty="0"/>
              <a:t>If unexpected, there are usually a lot of questions about what to do next.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6FC04483-E264-2A18-C870-8575561BF7BD}"/>
              </a:ext>
            </a:extLst>
          </p:cNvPr>
          <p:cNvSpPr>
            <a:spLocks noGrp="1"/>
          </p:cNvSpPr>
          <p:nvPr>
            <p:ph type="sldNum" sz="quarter" idx="5"/>
          </p:nvPr>
        </p:nvSpPr>
        <p:spPr/>
        <p:txBody>
          <a:bodyPr/>
          <a:lstStyle/>
          <a:p>
            <a:fld id="{83E0F0F4-4215-4694-A1B5-E0A1D09AC16D}" type="slidenum">
              <a:rPr lang="en-US" smtClean="0"/>
              <a:t>39</a:t>
            </a:fld>
            <a:endParaRPr lang="en-US"/>
          </a:p>
        </p:txBody>
      </p:sp>
    </p:spTree>
    <p:extLst>
      <p:ext uri="{BB962C8B-B14F-4D97-AF65-F5344CB8AC3E}">
        <p14:creationId xmlns:p14="http://schemas.microsoft.com/office/powerpoint/2010/main" val="164859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sure you all are aware that our country is aging.</a:t>
            </a:r>
          </a:p>
          <a:p>
            <a:endParaRPr lang="en-US" dirty="0"/>
          </a:p>
          <a:p>
            <a:r>
              <a:rPr lang="en-US" dirty="0"/>
              <a:t>This graphic comes from the CDC showing the projected change in age demographics from 1960 &gt; 2060 where you see the biggest change in expansion of older adults, particularly the 80 year olds and beyond </a:t>
            </a:r>
          </a:p>
          <a:p>
            <a:endParaRPr lang="en-US" dirty="0"/>
          </a:p>
          <a:p>
            <a:r>
              <a:rPr lang="en-US" dirty="0"/>
              <a:t>Here are very recent statistics from data up through 2024 that shows that the # of older adults just surpassed younger adults in Oregon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home point here is that with the exception of those of you that go into pediatrics, most of you will be caring for older adults in your future practice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BB1495-2D98-184E-AA6C-583DF783014C}" type="slidenum">
              <a:rPr lang="en-US" smtClean="0"/>
              <a:t>4</a:t>
            </a:fld>
            <a:endParaRPr lang="en-US"/>
          </a:p>
        </p:txBody>
      </p:sp>
    </p:spTree>
    <p:extLst>
      <p:ext uri="{BB962C8B-B14F-4D97-AF65-F5344CB8AC3E}">
        <p14:creationId xmlns:p14="http://schemas.microsoft.com/office/powerpoint/2010/main" val="1754384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Dementia is an umbrella term  </a:t>
            </a:r>
          </a:p>
          <a:p>
            <a:endParaRPr lang="en-US" dirty="0"/>
          </a:p>
          <a:p>
            <a:r>
              <a:rPr lang="en-US" dirty="0"/>
              <a:t>For most of our patients we are diagnosing a “dementia syndrome” (the umbrella) and making a inference about the most likely type (Alzheimer’s, vascular </a:t>
            </a:r>
            <a:r>
              <a:rPr lang="en-US" dirty="0" err="1"/>
              <a:t>etc</a:t>
            </a:r>
            <a:r>
              <a:rPr lang="en-US"/>
              <a:t>), new biomarkers are going to change our ability to rule in or out AD, where previously that was only possible on autopsy. </a:t>
            </a:r>
            <a:endParaRPr lang="en-US">
              <a:ea typeface="Calibri"/>
              <a:cs typeface="Calibri"/>
            </a:endParaRPr>
          </a:p>
          <a:p>
            <a:endParaRPr lang="en-US" dirty="0"/>
          </a:p>
          <a:p>
            <a:r>
              <a:rPr lang="en-US" dirty="0"/>
              <a:t>These percentages vary depending on which study you read, more recent literature suggests vascular is 2</a:t>
            </a:r>
            <a:r>
              <a:rPr lang="en-US" baseline="30000" dirty="0"/>
              <a:t>nd</a:t>
            </a:r>
            <a:r>
              <a:rPr lang="en-US" dirty="0"/>
              <a:t> most </a:t>
            </a:r>
            <a:r>
              <a:rPr lang="en-US" dirty="0" err="1"/>
              <a:t>likley</a:t>
            </a:r>
            <a:r>
              <a:rPr lang="en-US" dirty="0"/>
              <a:t> </a:t>
            </a:r>
          </a:p>
        </p:txBody>
      </p:sp>
      <p:sp>
        <p:nvSpPr>
          <p:cNvPr id="4" name="Slide Number Placeholder 3"/>
          <p:cNvSpPr>
            <a:spLocks noGrp="1"/>
          </p:cNvSpPr>
          <p:nvPr>
            <p:ph type="sldNum" sz="quarter" idx="5"/>
          </p:nvPr>
        </p:nvSpPr>
        <p:spPr/>
        <p:txBody>
          <a:bodyPr/>
          <a:lstStyle/>
          <a:p>
            <a:fld id="{FFBB1495-2D98-184E-AA6C-583DF783014C}" type="slidenum">
              <a:rPr lang="en-US" smtClean="0"/>
              <a:t>40</a:t>
            </a:fld>
            <a:endParaRPr lang="en-US"/>
          </a:p>
        </p:txBody>
      </p:sp>
    </p:spTree>
    <p:extLst>
      <p:ext uri="{BB962C8B-B14F-4D97-AF65-F5344CB8AC3E}">
        <p14:creationId xmlns:p14="http://schemas.microsoft.com/office/powerpoint/2010/main" val="749998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Vascular pathology is likely much more prevalent than we realized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graphic comes from research at </a:t>
            </a:r>
            <a:r>
              <a:rPr lang="en-US" sz="1200" b="0" i="0" kern="1200" dirty="0" err="1">
                <a:solidFill>
                  <a:schemeClr val="tx1"/>
                </a:solidFill>
                <a:effectLst/>
                <a:latin typeface="+mn-lt"/>
                <a:ea typeface="+mn-ea"/>
                <a:cs typeface="+mn-cs"/>
              </a:rPr>
              <a:t>UoO</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autopsies of patient clinically diagnosed with Alzheimer's and found that a majority (&gt;75%) also met the criteria for vascular dementia (burden of microvascular disease and/or infarcts). thus they had a mixed Alzheimer's and vascular etiology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is important for you all as primary care doctors, b/c by identifying and managing our patients cardiovascular disease (</a:t>
            </a:r>
            <a:r>
              <a:rPr lang="en-US" dirty="0"/>
              <a:t>BP, OSA, DM)</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BB1495-2D98-184E-AA6C-583DF783014C}" type="slidenum">
              <a:rPr lang="en-US" smtClean="0"/>
              <a:t>41</a:t>
            </a:fld>
            <a:endParaRPr lang="en-US"/>
          </a:p>
        </p:txBody>
      </p:sp>
    </p:spTree>
    <p:extLst>
      <p:ext uri="{BB962C8B-B14F-4D97-AF65-F5344CB8AC3E}">
        <p14:creationId xmlns:p14="http://schemas.microsoft.com/office/powerpoint/2010/main" val="3274780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dementia types – for your future reference </a:t>
            </a:r>
          </a:p>
        </p:txBody>
      </p:sp>
      <p:sp>
        <p:nvSpPr>
          <p:cNvPr id="4" name="Slide Number Placeholder 3"/>
          <p:cNvSpPr>
            <a:spLocks noGrp="1"/>
          </p:cNvSpPr>
          <p:nvPr>
            <p:ph type="sldNum" sz="quarter" idx="5"/>
          </p:nvPr>
        </p:nvSpPr>
        <p:spPr/>
        <p:txBody>
          <a:bodyPr/>
          <a:lstStyle/>
          <a:p>
            <a:fld id="{FFBB1495-2D98-184E-AA6C-583DF783014C}" type="slidenum">
              <a:rPr lang="en-US" smtClean="0"/>
              <a:t>42</a:t>
            </a:fld>
            <a:endParaRPr lang="en-US"/>
          </a:p>
        </p:txBody>
      </p:sp>
    </p:spTree>
    <p:extLst>
      <p:ext uri="{BB962C8B-B14F-4D97-AF65-F5344CB8AC3E}">
        <p14:creationId xmlns:p14="http://schemas.microsoft.com/office/powerpoint/2010/main" val="2831633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Pearl #4 </a:t>
            </a:r>
          </a:p>
          <a:p>
            <a:endParaRPr lang="en-US" dirty="0"/>
          </a:p>
          <a:p>
            <a:r>
              <a:rPr lang="en-US" dirty="0"/>
              <a:t>Note that I didn’t say there was no treatment, rather pharmacologic treatment is not the most effective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a:t>
            </a:r>
            <a:r>
              <a:rPr lang="en-US" dirty="0" err="1"/>
              <a:t>tx</a:t>
            </a:r>
            <a:r>
              <a:rPr lang="en-US" dirty="0"/>
              <a:t> cannot cure or reverse cognitive decline, however we can sometimes slow it, and we can certainly reduce harms, and improve quality of life of the person with dementia, and their caregiver</a:t>
            </a:r>
          </a:p>
        </p:txBody>
      </p:sp>
      <p:sp>
        <p:nvSpPr>
          <p:cNvPr id="4" name="Slide Number Placeholder 3"/>
          <p:cNvSpPr>
            <a:spLocks noGrp="1"/>
          </p:cNvSpPr>
          <p:nvPr>
            <p:ph type="sldNum" sz="quarter" idx="5"/>
          </p:nvPr>
        </p:nvSpPr>
        <p:spPr/>
        <p:txBody>
          <a:bodyPr/>
          <a:lstStyle/>
          <a:p>
            <a:fld id="{FFBB1495-2D98-184E-AA6C-583DF783014C}" type="slidenum">
              <a:rPr lang="en-US" smtClean="0"/>
              <a:t>43</a:t>
            </a:fld>
            <a:endParaRPr lang="en-US"/>
          </a:p>
        </p:txBody>
      </p:sp>
    </p:spTree>
    <p:extLst>
      <p:ext uri="{BB962C8B-B14F-4D97-AF65-F5344CB8AC3E}">
        <p14:creationId xmlns:p14="http://schemas.microsoft.com/office/powerpoint/2010/main" val="2118947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3BBE1-238E-1F09-1487-480E5E2265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882F1-9406-B3E6-9070-67C5EEE8F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67536-26FB-6250-166F-E18D5556923D}"/>
              </a:ext>
            </a:extLst>
          </p:cNvPr>
          <p:cNvSpPr>
            <a:spLocks noGrp="1"/>
          </p:cNvSpPr>
          <p:nvPr>
            <p:ph type="body" idx="1"/>
          </p:nvPr>
        </p:nvSpPr>
        <p:spPr/>
        <p:txBody>
          <a:bodyPr/>
          <a:lstStyle/>
          <a:p>
            <a:r>
              <a:rPr lang="en-US"/>
              <a:t>Treatment will vary based on staging of dementia, and thus needs of the patient, but in general I think about these areas for treatment. </a:t>
            </a: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BC08C61E-89F3-F7D2-27AC-CE6E5262518B}"/>
              </a:ext>
            </a:extLst>
          </p:cNvPr>
          <p:cNvSpPr>
            <a:spLocks noGrp="1"/>
          </p:cNvSpPr>
          <p:nvPr>
            <p:ph type="sldNum" sz="quarter" idx="5"/>
          </p:nvPr>
        </p:nvSpPr>
        <p:spPr/>
        <p:txBody>
          <a:bodyPr/>
          <a:lstStyle/>
          <a:p>
            <a:fld id="{83E0F0F4-4215-4694-A1B5-E0A1D09AC16D}" type="slidenum">
              <a:rPr lang="en-US" smtClean="0"/>
              <a:t>44</a:t>
            </a:fld>
            <a:endParaRPr lang="en-US"/>
          </a:p>
        </p:txBody>
      </p:sp>
    </p:spTree>
    <p:extLst>
      <p:ext uri="{BB962C8B-B14F-4D97-AF65-F5344CB8AC3E}">
        <p14:creationId xmlns:p14="http://schemas.microsoft.com/office/powerpoint/2010/main" val="22515130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often refers to the caregiver’s experience of dementia as the “long goodbye”</a:t>
            </a:r>
          </a:p>
          <a:p>
            <a:endParaRPr lang="en-US" dirty="0"/>
          </a:p>
          <a:p>
            <a:r>
              <a:rPr lang="en-US" dirty="0"/>
              <a:t>Many of us have had experience through family/friends, it is devastating to watch the loss of the mind and character of your loved one </a:t>
            </a:r>
          </a:p>
          <a:p>
            <a:endParaRPr lang="en-US" dirty="0"/>
          </a:p>
          <a:p>
            <a:r>
              <a:rPr lang="en-US" dirty="0"/>
              <a:t>important to acknowledge this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BB1495-2D98-184E-AA6C-583DF783014C}" type="slidenum">
              <a:rPr lang="en-US" smtClean="0"/>
              <a:t>45</a:t>
            </a:fld>
            <a:endParaRPr lang="en-US"/>
          </a:p>
        </p:txBody>
      </p:sp>
    </p:spTree>
    <p:extLst>
      <p:ext uri="{BB962C8B-B14F-4D97-AF65-F5344CB8AC3E}">
        <p14:creationId xmlns:p14="http://schemas.microsoft.com/office/powerpoint/2010/main" val="414042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23429-3554-542B-BED7-21BA0A2A8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9F678-58F8-3DC1-D450-135FCC060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57A5E-E4F1-B983-6436-5BD41BCA4586}"/>
              </a:ext>
            </a:extLst>
          </p:cNvPr>
          <p:cNvSpPr>
            <a:spLocks noGrp="1"/>
          </p:cNvSpPr>
          <p:nvPr>
            <p:ph type="body" idx="1"/>
          </p:nvPr>
        </p:nvSpPr>
        <p:spPr/>
        <p:txBody>
          <a:bodyPr/>
          <a:lstStyle/>
          <a:p>
            <a:r>
              <a:rPr lang="en-US" dirty="0"/>
              <a:t>As dementia progresses patients are either going to need more cares brought into the home, or to move into a community facility. I use the 5 S’s to help determine what is needed </a:t>
            </a:r>
            <a:endParaRPr lang="en-US" dirty="0">
              <a:solidFill>
                <a:srgbClr val="444444"/>
              </a:solidFill>
            </a:endParaRPr>
          </a:p>
          <a:p>
            <a:endParaRPr lang="en-US" dirty="0">
              <a:solidFill>
                <a:srgbClr val="444444"/>
              </a:solidFill>
            </a:endParaRPr>
          </a:p>
          <a:p>
            <a:r>
              <a:rPr lang="en-US" dirty="0"/>
              <a:t>Stimuli – creativity, social engagement, outdoor time </a:t>
            </a:r>
          </a:p>
        </p:txBody>
      </p:sp>
      <p:sp>
        <p:nvSpPr>
          <p:cNvPr id="4" name="Slide Number Placeholder 3">
            <a:extLst>
              <a:ext uri="{FF2B5EF4-FFF2-40B4-BE49-F238E27FC236}">
                <a16:creationId xmlns:a16="http://schemas.microsoft.com/office/drawing/2014/main" id="{F6ED2BDB-AC39-936C-9C10-99D450582520}"/>
              </a:ext>
            </a:extLst>
          </p:cNvPr>
          <p:cNvSpPr>
            <a:spLocks noGrp="1"/>
          </p:cNvSpPr>
          <p:nvPr>
            <p:ph type="sldNum" sz="quarter" idx="5"/>
          </p:nvPr>
        </p:nvSpPr>
        <p:spPr/>
        <p:txBody>
          <a:bodyPr/>
          <a:lstStyle/>
          <a:p>
            <a:fld id="{83E0F0F4-4215-4694-A1B5-E0A1D09AC16D}" type="slidenum">
              <a:rPr lang="en-US" smtClean="0"/>
              <a:t>46</a:t>
            </a:fld>
            <a:endParaRPr lang="en-US"/>
          </a:p>
        </p:txBody>
      </p:sp>
    </p:spTree>
    <p:extLst>
      <p:ext uri="{BB962C8B-B14F-4D97-AF65-F5344CB8AC3E}">
        <p14:creationId xmlns:p14="http://schemas.microsoft.com/office/powerpoint/2010/main" val="126102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safety checklist you can give a patient’s caregiver to check the home for safety when living with someone with dementia – things on here include making sure the water heater has max temp so they cannot burn themselves in the shower </a:t>
            </a:r>
          </a:p>
        </p:txBody>
      </p:sp>
      <p:sp>
        <p:nvSpPr>
          <p:cNvPr id="4" name="Slide Number Placeholder 3"/>
          <p:cNvSpPr>
            <a:spLocks noGrp="1"/>
          </p:cNvSpPr>
          <p:nvPr>
            <p:ph type="sldNum" sz="quarter" idx="5"/>
          </p:nvPr>
        </p:nvSpPr>
        <p:spPr/>
        <p:txBody>
          <a:bodyPr/>
          <a:lstStyle/>
          <a:p>
            <a:fld id="{FFBB1495-2D98-184E-AA6C-583DF783014C}" type="slidenum">
              <a:rPr lang="en-US" smtClean="0"/>
              <a:t>47</a:t>
            </a:fld>
            <a:endParaRPr lang="en-US"/>
          </a:p>
        </p:txBody>
      </p:sp>
    </p:spTree>
    <p:extLst>
      <p:ext uri="{BB962C8B-B14F-4D97-AF65-F5344CB8AC3E}">
        <p14:creationId xmlns:p14="http://schemas.microsoft.com/office/powerpoint/2010/main" val="1693847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D1B00-804F-BDC2-AD03-0289221CD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98373-51B6-9FBD-CEBC-32118D981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29AAC-A388-8AD0-8238-8FCE6D371C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lumMod val="75000"/>
                  </a:schemeClr>
                </a:solidFill>
                <a:latin typeface="Cabin"/>
              </a:rPr>
              <a:t>and is based on what the observer thinks is appropriate, be more specific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lumMod val="75000"/>
                  </a:schemeClr>
                </a:solidFill>
                <a:latin typeface="Cabin"/>
              </a:rPr>
              <a:t>Image of the behavior – play by play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0542C1E0-7FDF-AADE-86E5-72F2F1B9AB5A}"/>
              </a:ext>
            </a:extLst>
          </p:cNvPr>
          <p:cNvSpPr>
            <a:spLocks noGrp="1"/>
          </p:cNvSpPr>
          <p:nvPr>
            <p:ph type="sldNum" sz="quarter" idx="5"/>
          </p:nvPr>
        </p:nvSpPr>
        <p:spPr/>
        <p:txBody>
          <a:bodyPr/>
          <a:lstStyle/>
          <a:p>
            <a:fld id="{83E0F0F4-4215-4694-A1B5-E0A1D09AC16D}" type="slidenum">
              <a:rPr lang="en-US" smtClean="0"/>
              <a:t>48</a:t>
            </a:fld>
            <a:endParaRPr lang="en-US"/>
          </a:p>
        </p:txBody>
      </p:sp>
    </p:spTree>
    <p:extLst>
      <p:ext uri="{BB962C8B-B14F-4D97-AF65-F5344CB8AC3E}">
        <p14:creationId xmlns:p14="http://schemas.microsoft.com/office/powerpoint/2010/main" val="2990933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practical communication tips for mod-severe dementia behaviors </a:t>
            </a:r>
          </a:p>
          <a:p>
            <a:endParaRPr lang="en-US" dirty="0"/>
          </a:p>
        </p:txBody>
      </p:sp>
      <p:sp>
        <p:nvSpPr>
          <p:cNvPr id="4" name="Slide Number Placeholder 3"/>
          <p:cNvSpPr>
            <a:spLocks noGrp="1"/>
          </p:cNvSpPr>
          <p:nvPr>
            <p:ph type="sldNum" sz="quarter" idx="5"/>
          </p:nvPr>
        </p:nvSpPr>
        <p:spPr/>
        <p:txBody>
          <a:bodyPr/>
          <a:lstStyle/>
          <a:p>
            <a:fld id="{FFBB1495-2D98-184E-AA6C-583DF783014C}" type="slidenum">
              <a:rPr lang="en-US" smtClean="0"/>
              <a:t>49</a:t>
            </a:fld>
            <a:endParaRPr lang="en-US"/>
          </a:p>
        </p:txBody>
      </p:sp>
    </p:spTree>
    <p:extLst>
      <p:ext uri="{BB962C8B-B14F-4D97-AF65-F5344CB8AC3E}">
        <p14:creationId xmlns:p14="http://schemas.microsoft.com/office/powerpoint/2010/main" val="2363847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used this slide to illustrate the importance of this topic. This the projected number of older adults with dementia in the next 40 years. </a:t>
            </a:r>
            <a:r>
              <a:rPr lang="en-US" sz="1200" kern="1200" dirty="0" err="1">
                <a:solidFill>
                  <a:schemeClr val="tx1"/>
                </a:solidFill>
                <a:effectLst/>
                <a:latin typeface="+mn-lt"/>
                <a:ea typeface="+mn-ea"/>
                <a:cs typeface="+mn-cs"/>
              </a:rPr>
              <a:t>Bc</a:t>
            </a:r>
            <a:r>
              <a:rPr lang="en-US" sz="1200" kern="1200" dirty="0">
                <a:solidFill>
                  <a:schemeClr val="tx1"/>
                </a:solidFill>
                <a:effectLst/>
                <a:latin typeface="+mn-lt"/>
                <a:ea typeface="+mn-ea"/>
                <a:cs typeface="+mn-cs"/>
              </a:rPr>
              <a:t> of the boomers and live expectancy, you are going to see the biggest increase in the 85+ year olds. </a:t>
            </a:r>
          </a:p>
          <a:p>
            <a:endParaRPr lang="en-US" dirty="0"/>
          </a:p>
          <a:p>
            <a:r>
              <a:rPr lang="en-US" dirty="0"/>
              <a:t>As your career continues you will continue to see more and more older adults and b/c of that you will inherently see more patients with dementia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FBB1495-2D98-184E-AA6C-583DF783014C}" type="slidenum">
              <a:rPr lang="en-US" smtClean="0"/>
              <a:t>5</a:t>
            </a:fld>
            <a:endParaRPr lang="en-US"/>
          </a:p>
        </p:txBody>
      </p:sp>
    </p:spTree>
    <p:extLst>
      <p:ext uri="{BB962C8B-B14F-4D97-AF65-F5344CB8AC3E}">
        <p14:creationId xmlns:p14="http://schemas.microsoft.com/office/powerpoint/2010/main" val="4065479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practical communication tips for mod-severe dementia behaviors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FBB1495-2D98-184E-AA6C-583DF783014C}" type="slidenum">
              <a:rPr lang="en-US" smtClean="0"/>
              <a:t>50</a:t>
            </a:fld>
            <a:endParaRPr lang="en-US"/>
          </a:p>
        </p:txBody>
      </p:sp>
    </p:spTree>
    <p:extLst>
      <p:ext uri="{BB962C8B-B14F-4D97-AF65-F5344CB8AC3E}">
        <p14:creationId xmlns:p14="http://schemas.microsoft.com/office/powerpoint/2010/main" val="1675492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2B22"/>
                </a:solidFill>
                <a:effectLst/>
                <a:highlight>
                  <a:srgbClr val="FFFFFF"/>
                </a:highlight>
                <a:latin typeface="Montserrat" panose="020F0502020204030204" pitchFamily="2" charset="0"/>
              </a:rPr>
              <a:t>DICE is a simple systematic method for understanding, assessing and managing behavioral and psychological symptoms in dementia</a:t>
            </a:r>
            <a:endParaRPr lang="en-US" b="0" i="0" dirty="0">
              <a:solidFill>
                <a:srgbClr val="212121"/>
              </a:solidFill>
              <a:effectLst/>
              <a:highlight>
                <a:srgbClr val="FFFFFF"/>
              </a:highlight>
              <a:latin typeface="BlinkMacSystemFont"/>
            </a:endParaRPr>
          </a:p>
          <a:p>
            <a:endParaRPr lang="en-US" b="0" i="0" dirty="0">
              <a:solidFill>
                <a:srgbClr val="212121"/>
              </a:solidFill>
              <a:effectLst/>
              <a:highlight>
                <a:srgbClr val="FFFFFF"/>
              </a:highlight>
              <a:latin typeface="BlinkMacSystemFont"/>
            </a:endParaRPr>
          </a:p>
          <a:p>
            <a:r>
              <a:rPr lang="en-US" b="0" i="0" dirty="0">
                <a:solidFill>
                  <a:srgbClr val="212121"/>
                </a:solidFill>
                <a:effectLst/>
                <a:highlight>
                  <a:srgbClr val="FFFFFF"/>
                </a:highlight>
                <a:latin typeface="BlinkMacSystemFont"/>
              </a:rPr>
              <a:t>Kales HC, Gitlin LN, </a:t>
            </a:r>
            <a:r>
              <a:rPr lang="en-US" b="0" i="0" dirty="0" err="1">
                <a:solidFill>
                  <a:srgbClr val="212121"/>
                </a:solidFill>
                <a:effectLst/>
                <a:highlight>
                  <a:srgbClr val="FFFFFF"/>
                </a:highlight>
                <a:latin typeface="BlinkMacSystemFont"/>
              </a:rPr>
              <a:t>Lyketsos</a:t>
            </a:r>
            <a:r>
              <a:rPr lang="en-US" b="0" i="0" dirty="0">
                <a:solidFill>
                  <a:srgbClr val="212121"/>
                </a:solidFill>
                <a:effectLst/>
                <a:highlight>
                  <a:srgbClr val="FFFFFF"/>
                </a:highlight>
                <a:latin typeface="BlinkMacSystemFont"/>
              </a:rPr>
              <a:t> CG; Detroit Expert Panel on Assessment and Management of Neuropsychiatric Symptoms of Dementia. Management of neuropsychiatric symptoms of dementia in clinical settings: recommendations from a multidisciplinary expert panel. </a:t>
            </a:r>
            <a:r>
              <a:rPr lang="en-US" b="0" i="1" dirty="0">
                <a:solidFill>
                  <a:srgbClr val="212121"/>
                </a:solidFill>
                <a:effectLst/>
                <a:highlight>
                  <a:srgbClr val="FFFFFF"/>
                </a:highlight>
                <a:latin typeface="BlinkMacSystemFont"/>
              </a:rPr>
              <a:t>J Am </a:t>
            </a:r>
            <a:r>
              <a:rPr lang="en-US" b="0" i="1" dirty="0" err="1">
                <a:solidFill>
                  <a:srgbClr val="212121"/>
                </a:solidFill>
                <a:effectLst/>
                <a:highlight>
                  <a:srgbClr val="FFFFFF"/>
                </a:highlight>
                <a:latin typeface="BlinkMacSystemFont"/>
              </a:rPr>
              <a:t>Geriatr</a:t>
            </a:r>
            <a:r>
              <a:rPr lang="en-US" b="0" i="1" dirty="0">
                <a:solidFill>
                  <a:srgbClr val="212121"/>
                </a:solidFill>
                <a:effectLst/>
                <a:highlight>
                  <a:srgbClr val="FFFFFF"/>
                </a:highlight>
                <a:latin typeface="BlinkMacSystemFont"/>
              </a:rPr>
              <a:t> Soc</a:t>
            </a:r>
            <a:r>
              <a:rPr lang="en-US" b="0" i="0" dirty="0">
                <a:solidFill>
                  <a:srgbClr val="212121"/>
                </a:solidFill>
                <a:effectLst/>
                <a:highlight>
                  <a:srgbClr val="FFFFFF"/>
                </a:highlight>
                <a:latin typeface="BlinkMacSystemFont"/>
              </a:rPr>
              <a:t>. 2014;62(4):762-769</a:t>
            </a:r>
            <a:endParaRPr lang="en-US" dirty="0"/>
          </a:p>
        </p:txBody>
      </p:sp>
      <p:sp>
        <p:nvSpPr>
          <p:cNvPr id="4" name="Slide Number Placeholder 3"/>
          <p:cNvSpPr>
            <a:spLocks noGrp="1"/>
          </p:cNvSpPr>
          <p:nvPr>
            <p:ph type="sldNum" sz="quarter" idx="5"/>
          </p:nvPr>
        </p:nvSpPr>
        <p:spPr/>
        <p:txBody>
          <a:bodyPr/>
          <a:lstStyle/>
          <a:p>
            <a:fld id="{FFBB1495-2D98-184E-AA6C-583DF783014C}" type="slidenum">
              <a:rPr lang="en-US" smtClean="0"/>
              <a:t>51</a:t>
            </a:fld>
            <a:endParaRPr lang="en-US"/>
          </a:p>
        </p:txBody>
      </p:sp>
    </p:spTree>
    <p:extLst>
      <p:ext uri="{BB962C8B-B14F-4D97-AF65-F5344CB8AC3E}">
        <p14:creationId xmlns:p14="http://schemas.microsoft.com/office/powerpoint/2010/main" val="28375387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F8348-40B3-BFCB-A859-9CC8F3814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7962A6-213B-2102-5F80-30C42CDB6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95E4C-6156-FCD5-E9BA-1F8BB000B199}"/>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52027D23-7F42-3A1D-799E-26AA994CCE14}"/>
              </a:ext>
            </a:extLst>
          </p:cNvPr>
          <p:cNvSpPr>
            <a:spLocks noGrp="1"/>
          </p:cNvSpPr>
          <p:nvPr>
            <p:ph type="sldNum" sz="quarter" idx="5"/>
          </p:nvPr>
        </p:nvSpPr>
        <p:spPr/>
        <p:txBody>
          <a:bodyPr/>
          <a:lstStyle/>
          <a:p>
            <a:fld id="{83E0F0F4-4215-4694-A1B5-E0A1D09AC16D}" type="slidenum">
              <a:rPr lang="en-US" smtClean="0"/>
              <a:t>52</a:t>
            </a:fld>
            <a:endParaRPr lang="en-US"/>
          </a:p>
        </p:txBody>
      </p:sp>
    </p:spTree>
    <p:extLst>
      <p:ext uri="{BB962C8B-B14F-4D97-AF65-F5344CB8AC3E}">
        <p14:creationId xmlns:p14="http://schemas.microsoft.com/office/powerpoint/2010/main" val="27700821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effectiveness of these drugs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patients will have more, and some will have less improvement in symptoms. Dementia is a devesting disease and patients should be given the option to try these medications to see if they are responsive.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can be very beneficial in </a:t>
            </a:r>
            <a:r>
              <a:rPr lang="en-US" dirty="0" err="1"/>
              <a:t>lewy</a:t>
            </a:r>
            <a:r>
              <a:rPr lang="en-US" dirty="0"/>
              <a:t> body dementia!!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dirty="0">
                <a:solidFill>
                  <a:srgbClr val="009E47"/>
                </a:solidFill>
                <a:latin typeface="Cabin" pitchFamily="2" charset="77"/>
              </a:rPr>
              <a:t>Best case gives you “modest” benefit</a:t>
            </a:r>
          </a:p>
          <a:p>
            <a:r>
              <a:rPr lang="en-US" b="1" dirty="0">
                <a:solidFill>
                  <a:srgbClr val="009E47"/>
                </a:solidFill>
                <a:latin typeface="Cabin" pitchFamily="2" charset="77"/>
              </a:rPr>
              <a:t>(2.7 points on a 70 point scale)</a:t>
            </a:r>
          </a:p>
          <a:p>
            <a:endParaRPr lang="en-US" dirty="0"/>
          </a:p>
        </p:txBody>
      </p:sp>
      <p:sp>
        <p:nvSpPr>
          <p:cNvPr id="4" name="Slide Number Placeholder 3"/>
          <p:cNvSpPr>
            <a:spLocks noGrp="1"/>
          </p:cNvSpPr>
          <p:nvPr>
            <p:ph type="sldNum" sz="quarter" idx="5"/>
          </p:nvPr>
        </p:nvSpPr>
        <p:spPr/>
        <p:txBody>
          <a:bodyPr/>
          <a:lstStyle/>
          <a:p>
            <a:fld id="{FFBB1495-2D98-184E-AA6C-583DF783014C}" type="slidenum">
              <a:rPr lang="en-US" smtClean="0"/>
              <a:t>53</a:t>
            </a:fld>
            <a:endParaRPr lang="en-US"/>
          </a:p>
        </p:txBody>
      </p:sp>
    </p:spTree>
    <p:extLst>
      <p:ext uri="{BB962C8B-B14F-4D97-AF65-F5344CB8AC3E}">
        <p14:creationId xmlns:p14="http://schemas.microsoft.com/office/powerpoint/2010/main" val="1336381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2621B-0DD7-816D-61BF-D9E6C0D96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1AC4F-DF39-528F-1EC2-70B123A84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8B8EF8-2749-239F-1A10-045661871F1B}"/>
              </a:ext>
            </a:extLst>
          </p:cNvPr>
          <p:cNvSpPr>
            <a:spLocks noGrp="1"/>
          </p:cNvSpPr>
          <p:nvPr>
            <p:ph type="body" idx="1"/>
          </p:nvPr>
        </p:nvSpPr>
        <p:spPr/>
        <p:txBody>
          <a:bodyPr/>
          <a:lstStyle/>
          <a:p>
            <a:r>
              <a:rPr lang="en-US"/>
              <a:t>Skip this – here for your reference for how to prescribe dementia medications for Alzheimer’s, note that these medications are not used for all dementia types </a:t>
            </a:r>
            <a:endParaRPr lang="en-US" dirty="0">
              <a:solidFill>
                <a:srgbClr val="444444"/>
              </a:solidFill>
            </a:endParaRPr>
          </a:p>
          <a:p>
            <a:endParaRPr lang="en-US" dirty="0">
              <a:solidFill>
                <a:srgbClr val="444444"/>
              </a:solidFill>
            </a:endParaRPr>
          </a:p>
          <a:p>
            <a:r>
              <a:rPr lang="en-US" dirty="0"/>
              <a:t>The most common medication used in dementia is donepezil, it is an acetylcholinesterase inhibitor that can improve the symptoms of dementia. Unfortunately there is no cure for dementia. This medication works well for some people but has little effect for others. I recommend we start it and track how your symptoms change in the next 3-6 months. If you are having serious side effects and/or by 6 months do not notice improvement then I recommend we stop it. </a:t>
            </a:r>
            <a:endParaRPr lang="en-US" dirty="0">
              <a:solidFill>
                <a:srgbClr val="444444"/>
              </a:solidFill>
            </a:endParaRPr>
          </a:p>
          <a:p>
            <a:endParaRPr lang="en-US" dirty="0">
              <a:solidFill>
                <a:srgbClr val="444444"/>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FBA47F8C-4CA9-06A6-C712-8E696F998FCF}"/>
              </a:ext>
            </a:extLst>
          </p:cNvPr>
          <p:cNvSpPr>
            <a:spLocks noGrp="1"/>
          </p:cNvSpPr>
          <p:nvPr>
            <p:ph type="sldNum" sz="quarter" idx="5"/>
          </p:nvPr>
        </p:nvSpPr>
        <p:spPr/>
        <p:txBody>
          <a:bodyPr/>
          <a:lstStyle/>
          <a:p>
            <a:fld id="{83E0F0F4-4215-4694-A1B5-E0A1D09AC16D}" type="slidenum">
              <a:rPr lang="en-US" smtClean="0"/>
              <a:t>54</a:t>
            </a:fld>
            <a:endParaRPr lang="en-US"/>
          </a:p>
        </p:txBody>
      </p:sp>
    </p:spTree>
    <p:extLst>
      <p:ext uri="{BB962C8B-B14F-4D97-AF65-F5344CB8AC3E}">
        <p14:creationId xmlns:p14="http://schemas.microsoft.com/office/powerpoint/2010/main" val="34743014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C1D55-8E54-A106-7C26-AE9F5D485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D22F3D-CFA6-D41C-E09D-5160CE726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4F92D-849D-A17F-7EDC-F8AEFED751FB}"/>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55763082-DF74-3E05-048A-832D25D7C773}"/>
              </a:ext>
            </a:extLst>
          </p:cNvPr>
          <p:cNvSpPr>
            <a:spLocks noGrp="1"/>
          </p:cNvSpPr>
          <p:nvPr>
            <p:ph type="sldNum" sz="quarter" idx="5"/>
          </p:nvPr>
        </p:nvSpPr>
        <p:spPr/>
        <p:txBody>
          <a:bodyPr/>
          <a:lstStyle/>
          <a:p>
            <a:fld id="{83E0F0F4-4215-4694-A1B5-E0A1D09AC16D}" type="slidenum">
              <a:rPr lang="en-US" smtClean="0"/>
              <a:t>55</a:t>
            </a:fld>
            <a:endParaRPr lang="en-US"/>
          </a:p>
        </p:txBody>
      </p:sp>
    </p:spTree>
    <p:extLst>
      <p:ext uri="{BB962C8B-B14F-4D97-AF65-F5344CB8AC3E}">
        <p14:creationId xmlns:p14="http://schemas.microsoft.com/office/powerpoint/2010/main" val="21303742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D4D4D"/>
                </a:solidFill>
                <a:highlight>
                  <a:srgbClr val="FFFFFF"/>
                </a:highlight>
              </a:rPr>
              <a:t>The mean CDR-SB score at baseline was approximately 3.2 in both the </a:t>
            </a:r>
            <a:r>
              <a:rPr lang="en-US" dirty="0" err="1">
                <a:solidFill>
                  <a:srgbClr val="4D4D4D"/>
                </a:solidFill>
                <a:highlight>
                  <a:srgbClr val="FFFFFF"/>
                </a:highlight>
              </a:rPr>
              <a:t>lecanemab</a:t>
            </a:r>
            <a:r>
              <a:rPr lang="en-US" dirty="0">
                <a:solidFill>
                  <a:srgbClr val="4D4D4D"/>
                </a:solidFill>
                <a:highlight>
                  <a:srgbClr val="FFFFFF"/>
                </a:highlight>
              </a:rPr>
              <a:t> and placebo groups, findings consistent with early Alzheimer’s disease (score of 0.5 to 6 out of possible 18 total points (combination of cognitive and functional assessment) where a change of 0.5-1 is considered clinically meaningful). The adjusted mean change from baseline at 18 months in the CDR-SB score was 1.21 in the </a:t>
            </a:r>
            <a:r>
              <a:rPr lang="en-US" dirty="0" err="1">
                <a:solidFill>
                  <a:srgbClr val="4D4D4D"/>
                </a:solidFill>
                <a:highlight>
                  <a:srgbClr val="FFFFFF"/>
                </a:highlight>
              </a:rPr>
              <a:t>lecanemab</a:t>
            </a:r>
            <a:r>
              <a:rPr lang="en-US" dirty="0">
                <a:solidFill>
                  <a:srgbClr val="4D4D4D"/>
                </a:solidFill>
                <a:highlight>
                  <a:srgbClr val="FFFFFF"/>
                </a:highlight>
              </a:rPr>
              <a:t> group and 1.66 in the placebo group (difference, −0.45; 95% confidence interval [CI], −0.67 to −0.23; P&lt;0.001)</a:t>
            </a:r>
            <a:endParaRPr lang="en-US" dirty="0"/>
          </a:p>
        </p:txBody>
      </p:sp>
      <p:sp>
        <p:nvSpPr>
          <p:cNvPr id="4" name="Slide Number Placeholder 3"/>
          <p:cNvSpPr>
            <a:spLocks noGrp="1"/>
          </p:cNvSpPr>
          <p:nvPr>
            <p:ph type="sldNum" sz="quarter" idx="5"/>
          </p:nvPr>
        </p:nvSpPr>
        <p:spPr/>
        <p:txBody>
          <a:bodyPr/>
          <a:lstStyle/>
          <a:p>
            <a:fld id="{FFBB1495-2D98-184E-AA6C-583DF783014C}" type="slidenum">
              <a:rPr lang="en-US" smtClean="0"/>
              <a:t>56</a:t>
            </a:fld>
            <a:endParaRPr lang="en-US"/>
          </a:p>
        </p:txBody>
      </p:sp>
    </p:spTree>
    <p:extLst>
      <p:ext uri="{BB962C8B-B14F-4D97-AF65-F5344CB8AC3E}">
        <p14:creationId xmlns:p14="http://schemas.microsoft.com/office/powerpoint/2010/main" val="9831261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F6DD8-91E1-B4CA-7690-D181D7B5A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0788D-953D-0D63-DDA9-26150E2AB0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391A0-0D92-C4D8-9603-CF8ED6D60189}"/>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0C4E9A8D-73DA-9B93-19D1-C6139C72BE00}"/>
              </a:ext>
            </a:extLst>
          </p:cNvPr>
          <p:cNvSpPr>
            <a:spLocks noGrp="1"/>
          </p:cNvSpPr>
          <p:nvPr>
            <p:ph type="sldNum" sz="quarter" idx="5"/>
          </p:nvPr>
        </p:nvSpPr>
        <p:spPr/>
        <p:txBody>
          <a:bodyPr/>
          <a:lstStyle/>
          <a:p>
            <a:fld id="{83E0F0F4-4215-4694-A1B5-E0A1D09AC16D}" type="slidenum">
              <a:rPr lang="en-US" smtClean="0"/>
              <a:t>61</a:t>
            </a:fld>
            <a:endParaRPr lang="en-US"/>
          </a:p>
        </p:txBody>
      </p:sp>
    </p:spTree>
    <p:extLst>
      <p:ext uri="{BB962C8B-B14F-4D97-AF65-F5344CB8AC3E}">
        <p14:creationId xmlns:p14="http://schemas.microsoft.com/office/powerpoint/2010/main" val="33817439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7F829-FCCB-509E-7D48-66C0F1F75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AFFF0-AD8C-2360-35C7-44D14F4172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D2F10D-2557-8842-1C99-A61A074AC312}"/>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3DCE7F4B-CFEA-E0FE-9FE0-3ECAD2E9DAA9}"/>
              </a:ext>
            </a:extLst>
          </p:cNvPr>
          <p:cNvSpPr>
            <a:spLocks noGrp="1"/>
          </p:cNvSpPr>
          <p:nvPr>
            <p:ph type="sldNum" sz="quarter" idx="5"/>
          </p:nvPr>
        </p:nvSpPr>
        <p:spPr/>
        <p:txBody>
          <a:bodyPr/>
          <a:lstStyle/>
          <a:p>
            <a:fld id="{83E0F0F4-4215-4694-A1B5-E0A1D09AC16D}" type="slidenum">
              <a:rPr lang="en-US" smtClean="0"/>
              <a:t>62</a:t>
            </a:fld>
            <a:endParaRPr lang="en-US"/>
          </a:p>
        </p:txBody>
      </p:sp>
    </p:spTree>
    <p:extLst>
      <p:ext uri="{BB962C8B-B14F-4D97-AF65-F5344CB8AC3E}">
        <p14:creationId xmlns:p14="http://schemas.microsoft.com/office/powerpoint/2010/main" val="22889721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AF285-E5BA-D5C1-F0BB-10978578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7CB36-560F-6753-A74A-BECA1F374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80F4F-2692-0558-C91A-3FCE280D13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33A46E39-AE98-54F3-0420-A6DB1220073A}"/>
              </a:ext>
            </a:extLst>
          </p:cNvPr>
          <p:cNvSpPr>
            <a:spLocks noGrp="1"/>
          </p:cNvSpPr>
          <p:nvPr>
            <p:ph type="sldNum" sz="quarter" idx="5"/>
          </p:nvPr>
        </p:nvSpPr>
        <p:spPr/>
        <p:txBody>
          <a:bodyPr/>
          <a:lstStyle/>
          <a:p>
            <a:fld id="{83E0F0F4-4215-4694-A1B5-E0A1D09AC16D}" type="slidenum">
              <a:rPr lang="en-US" smtClean="0"/>
              <a:t>63</a:t>
            </a:fld>
            <a:endParaRPr lang="en-US"/>
          </a:p>
        </p:txBody>
      </p:sp>
    </p:spTree>
    <p:extLst>
      <p:ext uri="{BB962C8B-B14F-4D97-AF65-F5344CB8AC3E}">
        <p14:creationId xmlns:p14="http://schemas.microsoft.com/office/powerpoint/2010/main" val="14010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6574B-2D39-5707-4E8C-11C91719F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3F3E38-57B4-6E7F-8C3D-4C79D6398A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EAE50-8D70-6B9D-1931-6B75816D94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CF9C0A5E-79FD-D9DC-154E-68E206CF92F3}"/>
              </a:ext>
            </a:extLst>
          </p:cNvPr>
          <p:cNvSpPr>
            <a:spLocks noGrp="1"/>
          </p:cNvSpPr>
          <p:nvPr>
            <p:ph type="sldNum" sz="quarter" idx="5"/>
          </p:nvPr>
        </p:nvSpPr>
        <p:spPr/>
        <p:txBody>
          <a:bodyPr/>
          <a:lstStyle/>
          <a:p>
            <a:fld id="{83E0F0F4-4215-4694-A1B5-E0A1D09AC16D}" type="slidenum">
              <a:rPr lang="en-US" smtClean="0"/>
              <a:t>6</a:t>
            </a:fld>
            <a:endParaRPr lang="en-US"/>
          </a:p>
        </p:txBody>
      </p:sp>
    </p:spTree>
    <p:extLst>
      <p:ext uri="{BB962C8B-B14F-4D97-AF65-F5344CB8AC3E}">
        <p14:creationId xmlns:p14="http://schemas.microsoft.com/office/powerpoint/2010/main" val="21786848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DC18-1EB8-B0C2-B3C5-F84228D25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33DBD-08A2-E480-A11D-01C742120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8FFAF-D07A-F53A-5ACE-BBD71C1145E0}"/>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9E5122A7-CE41-11CD-6F8F-14054EA74956}"/>
              </a:ext>
            </a:extLst>
          </p:cNvPr>
          <p:cNvSpPr>
            <a:spLocks noGrp="1"/>
          </p:cNvSpPr>
          <p:nvPr>
            <p:ph type="sldNum" sz="quarter" idx="5"/>
          </p:nvPr>
        </p:nvSpPr>
        <p:spPr/>
        <p:txBody>
          <a:bodyPr/>
          <a:lstStyle/>
          <a:p>
            <a:fld id="{83E0F0F4-4215-4694-A1B5-E0A1D09AC16D}" type="slidenum">
              <a:rPr lang="en-US" smtClean="0"/>
              <a:t>64</a:t>
            </a:fld>
            <a:endParaRPr lang="en-US"/>
          </a:p>
        </p:txBody>
      </p:sp>
    </p:spTree>
    <p:extLst>
      <p:ext uri="{BB962C8B-B14F-4D97-AF65-F5344CB8AC3E}">
        <p14:creationId xmlns:p14="http://schemas.microsoft.com/office/powerpoint/2010/main" val="17348254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23F6C-9C36-6326-505F-324E2FBAE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BC358-495C-F7C4-30B9-D60B5071FC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969F7-1200-8BDE-D2F3-B3358C4B554D}"/>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3F4B6B5E-21F2-C855-79A3-E00F17925934}"/>
              </a:ext>
            </a:extLst>
          </p:cNvPr>
          <p:cNvSpPr>
            <a:spLocks noGrp="1"/>
          </p:cNvSpPr>
          <p:nvPr>
            <p:ph type="sldNum" sz="quarter" idx="5"/>
          </p:nvPr>
        </p:nvSpPr>
        <p:spPr/>
        <p:txBody>
          <a:bodyPr/>
          <a:lstStyle/>
          <a:p>
            <a:fld id="{83E0F0F4-4215-4694-A1B5-E0A1D09AC16D}" type="slidenum">
              <a:rPr lang="en-US" smtClean="0"/>
              <a:t>65</a:t>
            </a:fld>
            <a:endParaRPr lang="en-US"/>
          </a:p>
        </p:txBody>
      </p:sp>
    </p:spTree>
    <p:extLst>
      <p:ext uri="{BB962C8B-B14F-4D97-AF65-F5344CB8AC3E}">
        <p14:creationId xmlns:p14="http://schemas.microsoft.com/office/powerpoint/2010/main" val="30409155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6E920-C83F-507D-FA05-A7CCDE9A7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DC338-6563-D4CC-6369-87CE981E1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1B5F1-0DE2-6852-EE87-5ED87B819B52}"/>
              </a:ext>
            </a:extLst>
          </p:cNvPr>
          <p:cNvSpPr>
            <a:spLocks noGrp="1"/>
          </p:cNvSpPr>
          <p:nvPr>
            <p:ph type="body" idx="1"/>
          </p:nvPr>
        </p:nvSpPr>
        <p:spPr/>
        <p:txBody>
          <a:bodyPr/>
          <a:lstStyle/>
          <a:p>
            <a:endParaRPr lang="en-US" dirty="0">
              <a:latin typeface="Gill Sans Nova Book" panose="020B06020201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a:p>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A8CE72E2-3527-D1B7-E930-38033C66BED4}"/>
              </a:ext>
            </a:extLst>
          </p:cNvPr>
          <p:cNvSpPr>
            <a:spLocks noGrp="1"/>
          </p:cNvSpPr>
          <p:nvPr>
            <p:ph type="sldNum" sz="quarter" idx="5"/>
          </p:nvPr>
        </p:nvSpPr>
        <p:spPr/>
        <p:txBody>
          <a:bodyPr/>
          <a:lstStyle/>
          <a:p>
            <a:fld id="{83E0F0F4-4215-4694-A1B5-E0A1D09AC16D}" type="slidenum">
              <a:rPr lang="en-US" smtClean="0"/>
              <a:t>66</a:t>
            </a:fld>
            <a:endParaRPr lang="en-US"/>
          </a:p>
        </p:txBody>
      </p:sp>
    </p:spTree>
    <p:extLst>
      <p:ext uri="{BB962C8B-B14F-4D97-AF65-F5344CB8AC3E}">
        <p14:creationId xmlns:p14="http://schemas.microsoft.com/office/powerpoint/2010/main" val="31937476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DA0AB-7099-68F8-1243-091E28E21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87C77-3A22-46B7-5F51-BB2AFC434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2F2D8-4388-792E-994B-F227E7BDD54A}"/>
              </a:ext>
            </a:extLst>
          </p:cNvPr>
          <p:cNvSpPr>
            <a:spLocks noGrp="1"/>
          </p:cNvSpPr>
          <p:nvPr>
            <p:ph type="body" idx="1"/>
          </p:nvPr>
        </p:nvSpPr>
        <p:spPr/>
        <p:txBody>
          <a:bodyPr/>
          <a:lstStyle/>
          <a:p>
            <a:pPr>
              <a:defRPr/>
            </a:pPr>
            <a:endParaRPr lang="en-US"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E803B4B-AC45-C017-E69D-42420E92D0EA}"/>
              </a:ext>
            </a:extLst>
          </p:cNvPr>
          <p:cNvSpPr>
            <a:spLocks noGrp="1"/>
          </p:cNvSpPr>
          <p:nvPr>
            <p:ph type="sldNum" sz="quarter" idx="5"/>
          </p:nvPr>
        </p:nvSpPr>
        <p:spPr/>
        <p:txBody>
          <a:bodyPr/>
          <a:lstStyle/>
          <a:p>
            <a:fld id="{83E0F0F4-4215-4694-A1B5-E0A1D09AC16D}" type="slidenum">
              <a:rPr lang="en-US" smtClean="0"/>
              <a:t>67</a:t>
            </a:fld>
            <a:endParaRPr lang="en-US"/>
          </a:p>
        </p:txBody>
      </p:sp>
    </p:spTree>
    <p:extLst>
      <p:ext uri="{BB962C8B-B14F-4D97-AF65-F5344CB8AC3E}">
        <p14:creationId xmlns:p14="http://schemas.microsoft.com/office/powerpoint/2010/main" val="2447863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72929-4382-1596-565B-0A5DA2839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3D1B5-D42E-AA4B-7BE3-4B7647C70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F1214-05B6-6CFB-D934-8E69620292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1EE11626-CD10-DAF7-492E-07F02FCC7CDD}"/>
              </a:ext>
            </a:extLst>
          </p:cNvPr>
          <p:cNvSpPr>
            <a:spLocks noGrp="1"/>
          </p:cNvSpPr>
          <p:nvPr>
            <p:ph type="sldNum" sz="quarter" idx="5"/>
          </p:nvPr>
        </p:nvSpPr>
        <p:spPr/>
        <p:txBody>
          <a:bodyPr/>
          <a:lstStyle/>
          <a:p>
            <a:fld id="{83E0F0F4-4215-4694-A1B5-E0A1D09AC16D}" type="slidenum">
              <a:rPr lang="en-US" smtClean="0"/>
              <a:t>7</a:t>
            </a:fld>
            <a:endParaRPr lang="en-US"/>
          </a:p>
        </p:txBody>
      </p:sp>
    </p:spTree>
    <p:extLst>
      <p:ext uri="{BB962C8B-B14F-4D97-AF65-F5344CB8AC3E}">
        <p14:creationId xmlns:p14="http://schemas.microsoft.com/office/powerpoint/2010/main" val="1259828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4B4B6-DE81-9E47-8AF8-35317CD9D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D45CF5-483B-C683-FDBF-C5AE01F3E5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D26DE-BCE6-3F78-D74E-F0389DB40718}"/>
              </a:ext>
            </a:extLst>
          </p:cNvPr>
          <p:cNvSpPr>
            <a:spLocks noGrp="1"/>
          </p:cNvSpPr>
          <p:nvPr>
            <p:ph type="body" idx="1"/>
          </p:nvPr>
        </p:nvSpPr>
        <p:spPr/>
        <p:txBody>
          <a:bodyPr/>
          <a:lstStyle/>
          <a:p>
            <a:pPr>
              <a:defRPr/>
            </a:pPr>
            <a:r>
              <a:rPr lang="en-US" dirty="0"/>
              <a:t>It has been an era of breakthrough in Alzheimer’s research, novel biomarkers and monoclonal ab </a:t>
            </a:r>
            <a:r>
              <a:rPr lang="en-US" dirty="0" err="1"/>
              <a:t>tx</a:t>
            </a:r>
            <a:r>
              <a:rPr lang="en-US" dirty="0"/>
              <a:t> have emerged in the last couple years. This evolution in AD care has led to revised criteria for diagnoses and staging Alzheimer's disease. </a:t>
            </a:r>
          </a:p>
          <a:p>
            <a:pPr>
              <a:defRPr/>
            </a:pPr>
            <a:endParaRPr lang="en-US" dirty="0"/>
          </a:p>
          <a:p>
            <a:pPr>
              <a:defRPr/>
            </a:pPr>
            <a:r>
              <a:rPr lang="en-US" dirty="0"/>
              <a:t>These revised criteria state that AD is defined entirely by biology (biomarkers). Symptoms are the result of the disease and not necessary for the diagnoses. If you have an abnormal biomarker then you have the disease, regardless of if you develop cognitive decline. </a:t>
            </a:r>
            <a:endParaRPr lang="en-US" dirty="0">
              <a:ea typeface="Calibri" panose="020F0502020204030204"/>
              <a:cs typeface="Calibri" panose="020F0502020204030204"/>
            </a:endParaRPr>
          </a:p>
          <a:p>
            <a:pPr>
              <a:defRPr/>
            </a:pPr>
            <a:endParaRPr lang="en-US" dirty="0"/>
          </a:p>
          <a:p>
            <a:pPr>
              <a:defRPr/>
            </a:pPr>
            <a:r>
              <a:rPr lang="en-US"/>
              <a:t>This table shows which biomarkers are considered core in making the dx. Going into detail on these later in our talk. </a:t>
            </a:r>
          </a:p>
          <a:p>
            <a:pPr>
              <a:defRPr/>
            </a:pPr>
            <a:endParaRPr lang="en-US" dirty="0"/>
          </a:p>
          <a:p>
            <a:pPr>
              <a:defRPr/>
            </a:pPr>
            <a:r>
              <a:rPr lang="en-US" dirty="0"/>
              <a:t>This is a big shift from the prior criteria – which is primarily clinical. Experts in the field do not agree on these criteria and whether or not we should be using biomarkers alone to define AD. </a:t>
            </a:r>
          </a:p>
          <a:p>
            <a:pPr>
              <a:defRPr/>
            </a:pPr>
            <a:r>
              <a:rPr lang="en-US"/>
              <a:t>I want you all to know that these new criteria exist, but also that there is uncertainty in if/how it will be used going forward. </a:t>
            </a:r>
          </a:p>
          <a:p>
            <a:pPr>
              <a:defRPr/>
            </a:pPr>
            <a:endParaRPr lang="en-US" dirty="0"/>
          </a:p>
          <a:p>
            <a:pPr>
              <a:defRPr/>
            </a:pPr>
            <a:r>
              <a:rPr lang="en-US"/>
              <a:t>Jack CR, Andrews JS, Beach TG, et al. Revised criteria for diagnosis and staging of Alzheimer's disease: Alzheimer's Association Workgroup. Alzheimer's Dement. 2024;20:5143–5169. </a:t>
            </a:r>
            <a:r>
              <a:rPr lang="en-US" b="1" dirty="0">
                <a:solidFill>
                  <a:srgbClr val="123D80"/>
                </a:solidFill>
                <a:hlinkClick r:id="rId3"/>
              </a:rPr>
              <a:t>https://doi.org/10.1002/alz.13859</a:t>
            </a:r>
            <a:endParaRPr lang="en-US">
              <a:ea typeface="Calibri"/>
              <a:cs typeface="Calibri"/>
              <a:hlinkClick r:id="" action="ppaction://noaction"/>
            </a:endParaRPr>
          </a:p>
          <a:p>
            <a:pPr>
              <a:defRPr/>
            </a:pPr>
            <a:br>
              <a:rPr lang="en-US" dirty="0"/>
            </a:br>
            <a:endParaRPr lang="en-US" dirty="0"/>
          </a:p>
          <a:p>
            <a:pPr>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ill Sans Nova Book" panose="020B0602020104020203" pitchFamily="34" charset="0"/>
            </a:endParaRPr>
          </a:p>
        </p:txBody>
      </p:sp>
      <p:sp>
        <p:nvSpPr>
          <p:cNvPr id="4" name="Slide Number Placeholder 3">
            <a:extLst>
              <a:ext uri="{FF2B5EF4-FFF2-40B4-BE49-F238E27FC236}">
                <a16:creationId xmlns:a16="http://schemas.microsoft.com/office/drawing/2014/main" id="{85DAB11C-BFEF-1E48-E1E6-F21FF0159E8E}"/>
              </a:ext>
            </a:extLst>
          </p:cNvPr>
          <p:cNvSpPr>
            <a:spLocks noGrp="1"/>
          </p:cNvSpPr>
          <p:nvPr>
            <p:ph type="sldNum" sz="quarter" idx="5"/>
          </p:nvPr>
        </p:nvSpPr>
        <p:spPr/>
        <p:txBody>
          <a:bodyPr/>
          <a:lstStyle/>
          <a:p>
            <a:fld id="{83E0F0F4-4215-4694-A1B5-E0A1D09AC16D}" type="slidenum">
              <a:rPr lang="en-US" smtClean="0"/>
              <a:t>8</a:t>
            </a:fld>
            <a:endParaRPr lang="en-US"/>
          </a:p>
        </p:txBody>
      </p:sp>
    </p:spTree>
    <p:extLst>
      <p:ext uri="{BB962C8B-B14F-4D97-AF65-F5344CB8AC3E}">
        <p14:creationId xmlns:p14="http://schemas.microsoft.com/office/powerpoint/2010/main" val="2057810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BB1495-2D98-184E-AA6C-583DF783014C}" type="slidenum">
              <a:rPr lang="en-US" smtClean="0"/>
              <a:t>9</a:t>
            </a:fld>
            <a:endParaRPr lang="en-US"/>
          </a:p>
        </p:txBody>
      </p:sp>
    </p:spTree>
    <p:extLst>
      <p:ext uri="{BB962C8B-B14F-4D97-AF65-F5344CB8AC3E}">
        <p14:creationId xmlns:p14="http://schemas.microsoft.com/office/powerpoint/2010/main" val="1628531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7EFB-7AE3-8849-93C1-5B6AE3061A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CDA7EB-0772-974F-9380-2BADAE247CB8}"/>
              </a:ext>
            </a:extLst>
          </p:cNvPr>
          <p:cNvSpPr>
            <a:spLocks noGrp="1"/>
          </p:cNvSpPr>
          <p:nvPr>
            <p:ph type="subTitle" idx="1"/>
          </p:nvPr>
        </p:nvSpPr>
        <p:spPr>
          <a:xfrm>
            <a:off x="1524000" y="3602038"/>
            <a:ext cx="9144000" cy="1655762"/>
          </a:xfrm>
        </p:spPr>
        <p:txBody>
          <a:bodyPr/>
          <a:lstStyle>
            <a:lvl1pPr marL="0" indent="0" algn="ctr">
              <a:buNone/>
              <a:defRPr sz="2400" b="0" i="0">
                <a:latin typeface="Cabin"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0C99358-63C1-CD48-9F2F-A7F9C9878802}"/>
              </a:ext>
            </a:extLst>
          </p:cNvPr>
          <p:cNvSpPr>
            <a:spLocks noGrp="1"/>
          </p:cNvSpPr>
          <p:nvPr>
            <p:ph type="dt" sz="half" idx="10"/>
          </p:nvPr>
        </p:nvSpPr>
        <p:spPr/>
        <p:txBody>
          <a:bodyPr/>
          <a:lstStyle>
            <a:lvl1pPr>
              <a:defRPr b="0" i="0">
                <a:latin typeface="Cabin" pitchFamily="2" charset="77"/>
              </a:defRPr>
            </a:lvl1pPr>
          </a:lstStyle>
          <a:p>
            <a:fld id="{6548B13C-565F-A543-B80E-2E975ECB26E3}" type="datetimeFigureOut">
              <a:rPr lang="en-US" smtClean="0"/>
              <a:pPr/>
              <a:t>4/22/2026</a:t>
            </a:fld>
            <a:endParaRPr lang="en-US" dirty="0"/>
          </a:p>
        </p:txBody>
      </p:sp>
      <p:sp>
        <p:nvSpPr>
          <p:cNvPr id="5" name="Footer Placeholder 4">
            <a:extLst>
              <a:ext uri="{FF2B5EF4-FFF2-40B4-BE49-F238E27FC236}">
                <a16:creationId xmlns:a16="http://schemas.microsoft.com/office/drawing/2014/main" id="{66992A54-6123-EC47-9F25-7653DC18DBC8}"/>
              </a:ext>
            </a:extLst>
          </p:cNvPr>
          <p:cNvSpPr>
            <a:spLocks noGrp="1"/>
          </p:cNvSpPr>
          <p:nvPr>
            <p:ph type="ftr" sz="quarter" idx="11"/>
          </p:nvPr>
        </p:nvSpPr>
        <p:spPr/>
        <p:txBody>
          <a:bodyPr/>
          <a:lstStyle>
            <a:lvl1pPr>
              <a:defRPr b="0" i="0">
                <a:latin typeface="Cabin" pitchFamily="2" charset="77"/>
              </a:defRPr>
            </a:lvl1pPr>
          </a:lstStyle>
          <a:p>
            <a:endParaRPr lang="en-US" dirty="0"/>
          </a:p>
        </p:txBody>
      </p:sp>
      <p:sp>
        <p:nvSpPr>
          <p:cNvPr id="6" name="Slide Number Placeholder 5">
            <a:extLst>
              <a:ext uri="{FF2B5EF4-FFF2-40B4-BE49-F238E27FC236}">
                <a16:creationId xmlns:a16="http://schemas.microsoft.com/office/drawing/2014/main" id="{D8E184B8-2330-6046-8A88-2B6FAFB11651}"/>
              </a:ext>
            </a:extLst>
          </p:cNvPr>
          <p:cNvSpPr>
            <a:spLocks noGrp="1"/>
          </p:cNvSpPr>
          <p:nvPr>
            <p:ph type="sldNum" sz="quarter" idx="12"/>
          </p:nvPr>
        </p:nvSpPr>
        <p:spPr/>
        <p:txBody>
          <a:bodyPr/>
          <a:lstStyle>
            <a:lvl1pPr>
              <a:defRPr b="0" i="0">
                <a:latin typeface="Cabin" pitchFamily="2" charset="77"/>
              </a:defRPr>
            </a:lvl1pPr>
          </a:lstStyle>
          <a:p>
            <a:fld id="{F3FCBC59-23E5-A44D-AFB0-71DCCAE20656}" type="slidenum">
              <a:rPr lang="en-US" smtClean="0"/>
              <a:pPr/>
              <a:t>‹#›</a:t>
            </a:fld>
            <a:endParaRPr lang="en-US" dirty="0"/>
          </a:p>
        </p:txBody>
      </p:sp>
    </p:spTree>
    <p:extLst>
      <p:ext uri="{BB962C8B-B14F-4D97-AF65-F5344CB8AC3E}">
        <p14:creationId xmlns:p14="http://schemas.microsoft.com/office/powerpoint/2010/main" val="58939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ACB5-F71F-3D48-A757-2C55F18D1F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364015-12C9-1B4A-8824-11CD4AF398D7}"/>
              </a:ext>
            </a:extLst>
          </p:cNvPr>
          <p:cNvSpPr>
            <a:spLocks noGrp="1"/>
          </p:cNvSpPr>
          <p:nvPr>
            <p:ph type="body" orient="vert" idx="1"/>
          </p:nvPr>
        </p:nvSpPr>
        <p:spPr/>
        <p:txBody>
          <a:bodyPr vert="eaVert"/>
          <a:lstStyle>
            <a:lvl1pPr>
              <a:defRPr b="0" i="0">
                <a:latin typeface="Cabin" pitchFamily="2" charset="77"/>
              </a:defRPr>
            </a:lvl1pPr>
            <a:lvl2pPr>
              <a:defRPr b="0" i="0">
                <a:latin typeface="Cabin" pitchFamily="2" charset="77"/>
              </a:defRPr>
            </a:lvl2pPr>
            <a:lvl3pPr>
              <a:defRPr b="0" i="0">
                <a:latin typeface="Cabin" pitchFamily="2" charset="77"/>
              </a:defRPr>
            </a:lvl3pPr>
            <a:lvl4pPr>
              <a:defRPr b="0" i="0">
                <a:latin typeface="Cabin" pitchFamily="2" charset="77"/>
              </a:defRPr>
            </a:lvl4pPr>
            <a:lvl5pPr>
              <a:defRPr b="0" i="0">
                <a:latin typeface="Cabin"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196E40-11DB-DB48-B161-71E059CF8C43}"/>
              </a:ext>
            </a:extLst>
          </p:cNvPr>
          <p:cNvSpPr>
            <a:spLocks noGrp="1"/>
          </p:cNvSpPr>
          <p:nvPr>
            <p:ph type="dt" sz="half" idx="10"/>
          </p:nvPr>
        </p:nvSpPr>
        <p:spPr/>
        <p:txBody>
          <a:bodyPr/>
          <a:lstStyle>
            <a:lvl1pPr>
              <a:defRPr b="0" i="0">
                <a:latin typeface="Cabin" pitchFamily="2" charset="77"/>
              </a:defRPr>
            </a:lvl1pPr>
          </a:lstStyle>
          <a:p>
            <a:fld id="{6548B13C-565F-A543-B80E-2E975ECB26E3}" type="datetimeFigureOut">
              <a:rPr lang="en-US" smtClean="0"/>
              <a:pPr/>
              <a:t>4/22/2026</a:t>
            </a:fld>
            <a:endParaRPr lang="en-US" dirty="0"/>
          </a:p>
        </p:txBody>
      </p:sp>
      <p:sp>
        <p:nvSpPr>
          <p:cNvPr id="5" name="Footer Placeholder 4">
            <a:extLst>
              <a:ext uri="{FF2B5EF4-FFF2-40B4-BE49-F238E27FC236}">
                <a16:creationId xmlns:a16="http://schemas.microsoft.com/office/drawing/2014/main" id="{ED3C9709-F338-9645-ADC7-6EB250831906}"/>
              </a:ext>
            </a:extLst>
          </p:cNvPr>
          <p:cNvSpPr>
            <a:spLocks noGrp="1"/>
          </p:cNvSpPr>
          <p:nvPr>
            <p:ph type="ftr" sz="quarter" idx="11"/>
          </p:nvPr>
        </p:nvSpPr>
        <p:spPr/>
        <p:txBody>
          <a:bodyPr/>
          <a:lstStyle>
            <a:lvl1pPr>
              <a:defRPr b="0" i="0">
                <a:latin typeface="Cabin" pitchFamily="2" charset="77"/>
              </a:defRPr>
            </a:lvl1pPr>
          </a:lstStyle>
          <a:p>
            <a:endParaRPr lang="en-US" dirty="0"/>
          </a:p>
        </p:txBody>
      </p:sp>
      <p:sp>
        <p:nvSpPr>
          <p:cNvPr id="6" name="Slide Number Placeholder 5">
            <a:extLst>
              <a:ext uri="{FF2B5EF4-FFF2-40B4-BE49-F238E27FC236}">
                <a16:creationId xmlns:a16="http://schemas.microsoft.com/office/drawing/2014/main" id="{6D555F8C-B08F-A54B-8635-A741A1DA8514}"/>
              </a:ext>
            </a:extLst>
          </p:cNvPr>
          <p:cNvSpPr>
            <a:spLocks noGrp="1"/>
          </p:cNvSpPr>
          <p:nvPr>
            <p:ph type="sldNum" sz="quarter" idx="12"/>
          </p:nvPr>
        </p:nvSpPr>
        <p:spPr/>
        <p:txBody>
          <a:bodyPr/>
          <a:lstStyle>
            <a:lvl1pPr>
              <a:defRPr b="0" i="0">
                <a:latin typeface="Cabin" pitchFamily="2" charset="77"/>
              </a:defRPr>
            </a:lvl1pPr>
          </a:lstStyle>
          <a:p>
            <a:fld id="{F3FCBC59-23E5-A44D-AFB0-71DCCAE20656}" type="slidenum">
              <a:rPr lang="en-US" smtClean="0"/>
              <a:pPr/>
              <a:t>‹#›</a:t>
            </a:fld>
            <a:endParaRPr lang="en-US" dirty="0"/>
          </a:p>
        </p:txBody>
      </p:sp>
    </p:spTree>
    <p:extLst>
      <p:ext uri="{BB962C8B-B14F-4D97-AF65-F5344CB8AC3E}">
        <p14:creationId xmlns:p14="http://schemas.microsoft.com/office/powerpoint/2010/main" val="1147609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286356-84F6-FB4B-A857-BBA87D0A20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2106D8-A080-8B46-9879-098826B0A79A}"/>
              </a:ext>
            </a:extLst>
          </p:cNvPr>
          <p:cNvSpPr>
            <a:spLocks noGrp="1"/>
          </p:cNvSpPr>
          <p:nvPr>
            <p:ph type="body" orient="vert" idx="1"/>
          </p:nvPr>
        </p:nvSpPr>
        <p:spPr>
          <a:xfrm>
            <a:off x="838200" y="365125"/>
            <a:ext cx="7734300" cy="5811838"/>
          </a:xfrm>
        </p:spPr>
        <p:txBody>
          <a:bodyPr vert="eaVert"/>
          <a:lstStyle>
            <a:lvl1pPr>
              <a:defRPr b="0" i="0">
                <a:latin typeface="Cabin" pitchFamily="2" charset="77"/>
              </a:defRPr>
            </a:lvl1pPr>
            <a:lvl2pPr>
              <a:defRPr b="0" i="0">
                <a:latin typeface="Cabin" pitchFamily="2" charset="77"/>
              </a:defRPr>
            </a:lvl2pPr>
            <a:lvl3pPr>
              <a:defRPr b="0" i="0">
                <a:latin typeface="Cabin" pitchFamily="2" charset="77"/>
              </a:defRPr>
            </a:lvl3pPr>
            <a:lvl4pPr>
              <a:defRPr b="0" i="0">
                <a:latin typeface="Cabin" pitchFamily="2" charset="77"/>
              </a:defRPr>
            </a:lvl4pPr>
            <a:lvl5pPr>
              <a:defRPr b="0" i="0">
                <a:latin typeface="Cabin"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07EAB8F-DB75-4C4A-80D0-C231A26C1842}"/>
              </a:ext>
            </a:extLst>
          </p:cNvPr>
          <p:cNvSpPr>
            <a:spLocks noGrp="1"/>
          </p:cNvSpPr>
          <p:nvPr>
            <p:ph type="dt" sz="half" idx="10"/>
          </p:nvPr>
        </p:nvSpPr>
        <p:spPr/>
        <p:txBody>
          <a:bodyPr/>
          <a:lstStyle>
            <a:lvl1pPr>
              <a:defRPr b="0" i="0">
                <a:latin typeface="Cabin" pitchFamily="2" charset="77"/>
              </a:defRPr>
            </a:lvl1pPr>
          </a:lstStyle>
          <a:p>
            <a:fld id="{6548B13C-565F-A543-B80E-2E975ECB26E3}" type="datetimeFigureOut">
              <a:rPr lang="en-US" smtClean="0"/>
              <a:pPr/>
              <a:t>4/22/2026</a:t>
            </a:fld>
            <a:endParaRPr lang="en-US" dirty="0"/>
          </a:p>
        </p:txBody>
      </p:sp>
      <p:sp>
        <p:nvSpPr>
          <p:cNvPr id="5" name="Footer Placeholder 4">
            <a:extLst>
              <a:ext uri="{FF2B5EF4-FFF2-40B4-BE49-F238E27FC236}">
                <a16:creationId xmlns:a16="http://schemas.microsoft.com/office/drawing/2014/main" id="{6CFAA846-9726-BA46-8890-0075AA08068B}"/>
              </a:ext>
            </a:extLst>
          </p:cNvPr>
          <p:cNvSpPr>
            <a:spLocks noGrp="1"/>
          </p:cNvSpPr>
          <p:nvPr>
            <p:ph type="ftr" sz="quarter" idx="11"/>
          </p:nvPr>
        </p:nvSpPr>
        <p:spPr/>
        <p:txBody>
          <a:bodyPr/>
          <a:lstStyle>
            <a:lvl1pPr>
              <a:defRPr b="0" i="0">
                <a:latin typeface="Cabin" pitchFamily="2" charset="77"/>
              </a:defRPr>
            </a:lvl1pPr>
          </a:lstStyle>
          <a:p>
            <a:endParaRPr lang="en-US" dirty="0"/>
          </a:p>
        </p:txBody>
      </p:sp>
      <p:sp>
        <p:nvSpPr>
          <p:cNvPr id="6" name="Slide Number Placeholder 5">
            <a:extLst>
              <a:ext uri="{FF2B5EF4-FFF2-40B4-BE49-F238E27FC236}">
                <a16:creationId xmlns:a16="http://schemas.microsoft.com/office/drawing/2014/main" id="{1CCB8087-74B8-5B4C-979E-630F9254C469}"/>
              </a:ext>
            </a:extLst>
          </p:cNvPr>
          <p:cNvSpPr>
            <a:spLocks noGrp="1"/>
          </p:cNvSpPr>
          <p:nvPr>
            <p:ph type="sldNum" sz="quarter" idx="12"/>
          </p:nvPr>
        </p:nvSpPr>
        <p:spPr/>
        <p:txBody>
          <a:bodyPr/>
          <a:lstStyle>
            <a:lvl1pPr>
              <a:defRPr b="0" i="0">
                <a:latin typeface="Cabin" pitchFamily="2" charset="77"/>
              </a:defRPr>
            </a:lvl1pPr>
          </a:lstStyle>
          <a:p>
            <a:fld id="{F3FCBC59-23E5-A44D-AFB0-71DCCAE20656}" type="slidenum">
              <a:rPr lang="en-US" smtClean="0"/>
              <a:pPr/>
              <a:t>‹#›</a:t>
            </a:fld>
            <a:endParaRPr lang="en-US" dirty="0"/>
          </a:p>
        </p:txBody>
      </p:sp>
    </p:spTree>
    <p:extLst>
      <p:ext uri="{BB962C8B-B14F-4D97-AF65-F5344CB8AC3E}">
        <p14:creationId xmlns:p14="http://schemas.microsoft.com/office/powerpoint/2010/main" val="65401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de Photo and Bullet Text w/Logo">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1" y="1"/>
            <a:ext cx="326112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Placeholder 1"/>
          <p:cNvSpPr>
            <a:spLocks noGrp="1"/>
          </p:cNvSpPr>
          <p:nvPr>
            <p:ph type="title" hasCustomPrompt="1"/>
          </p:nvPr>
        </p:nvSpPr>
        <p:spPr>
          <a:xfrm>
            <a:off x="4233197" y="682610"/>
            <a:ext cx="7290507" cy="752528"/>
          </a:xfrm>
          <a:prstGeom prst="rect">
            <a:avLst/>
          </a:prstGeom>
        </p:spPr>
        <p:txBody>
          <a:bodyPr vert="horz" lIns="91440" tIns="45720" rIns="91440" bIns="45720" rtlCol="0" anchor="ctr">
            <a:noAutofit/>
          </a:bodyPr>
          <a:lstStyle>
            <a:lvl1pPr algn="l">
              <a:defRPr sz="3200"/>
            </a:lvl1pPr>
          </a:lstStyle>
          <a:p>
            <a:r>
              <a:rPr lang="en-US" dirty="0"/>
              <a:t>Click to edit master title style</a:t>
            </a:r>
          </a:p>
        </p:txBody>
      </p:sp>
      <p:sp>
        <p:nvSpPr>
          <p:cNvPr id="10" name="Text Placeholder 2"/>
          <p:cNvSpPr>
            <a:spLocks noGrp="1"/>
          </p:cNvSpPr>
          <p:nvPr>
            <p:ph idx="10" hasCustomPrompt="1"/>
          </p:nvPr>
        </p:nvSpPr>
        <p:spPr>
          <a:xfrm>
            <a:off x="4233198" y="1540963"/>
            <a:ext cx="7066989" cy="3314757"/>
          </a:xfrm>
          <a:prstGeom prst="rect">
            <a:avLst/>
          </a:prstGeom>
        </p:spPr>
        <p:txBody>
          <a:bodyPr vert="horz" lIns="91440" tIns="45720" rIns="91440" bIns="45720" rtlCol="0">
            <a:normAutofit/>
          </a:bodyPr>
          <a:lstStyle>
            <a:lvl1pPr>
              <a:lnSpc>
                <a:spcPct val="130000"/>
              </a:lnSpc>
              <a:defRPr sz="2000">
                <a:solidFill>
                  <a:srgbClr val="585E60"/>
                </a:solidFill>
                <a:latin typeface="Noto Serif"/>
                <a:cs typeface="Noto Serif"/>
              </a:defRPr>
            </a:lvl1pPr>
            <a:lvl2pPr>
              <a:lnSpc>
                <a:spcPct val="130000"/>
              </a:lnSpc>
              <a:defRPr sz="2000">
                <a:solidFill>
                  <a:srgbClr val="585E60"/>
                </a:solidFill>
                <a:latin typeface="Noto Serif"/>
                <a:cs typeface="Noto Serif"/>
              </a:defRPr>
            </a:lvl2pPr>
            <a:lvl3pPr>
              <a:lnSpc>
                <a:spcPct val="130000"/>
              </a:lnSpc>
              <a:defRPr sz="2000">
                <a:solidFill>
                  <a:srgbClr val="585E60"/>
                </a:solidFill>
                <a:latin typeface="Noto Serif"/>
                <a:cs typeface="Noto Serif"/>
              </a:defRPr>
            </a:lvl3pPr>
            <a:lvl4pPr>
              <a:lnSpc>
                <a:spcPct val="130000"/>
              </a:lnSpc>
              <a:defRPr sz="2000">
                <a:solidFill>
                  <a:srgbClr val="585E60"/>
                </a:solidFill>
                <a:latin typeface="Noto Serif"/>
                <a:cs typeface="Noto Serif"/>
              </a:defRPr>
            </a:lvl4pPr>
            <a:lvl5pPr>
              <a:lnSpc>
                <a:spcPct val="130000"/>
              </a:lnSpc>
              <a:defRPr sz="2000">
                <a:solidFill>
                  <a:srgbClr val="585E60"/>
                </a:solidFill>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userDrawn="1"/>
        </p:nvSpPr>
        <p:spPr>
          <a:xfrm>
            <a:off x="282106" y="6358533"/>
            <a:ext cx="788457"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dirty="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805906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692BF-82A4-B64A-98BC-ECDC7224A4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4F1627-ACC6-5642-A2EA-DAFB76A27443}"/>
              </a:ext>
            </a:extLst>
          </p:cNvPr>
          <p:cNvSpPr>
            <a:spLocks noGrp="1"/>
          </p:cNvSpPr>
          <p:nvPr>
            <p:ph idx="1"/>
          </p:nvPr>
        </p:nvSpPr>
        <p:spPr/>
        <p:txBody>
          <a:bodyPr/>
          <a:lstStyle>
            <a:lvl1pPr>
              <a:defRPr b="0" i="0">
                <a:latin typeface="Cabin" pitchFamily="2" charset="77"/>
              </a:defRPr>
            </a:lvl1pPr>
            <a:lvl2pPr>
              <a:defRPr b="0" i="0">
                <a:latin typeface="Cabin" pitchFamily="2" charset="77"/>
              </a:defRPr>
            </a:lvl2pPr>
            <a:lvl3pPr>
              <a:defRPr b="0" i="0">
                <a:latin typeface="Cabin" pitchFamily="2" charset="77"/>
              </a:defRPr>
            </a:lvl3pPr>
            <a:lvl4pPr>
              <a:defRPr b="0" i="0">
                <a:latin typeface="Cabin" pitchFamily="2" charset="77"/>
              </a:defRPr>
            </a:lvl4pPr>
            <a:lvl5pPr>
              <a:defRPr b="0" i="0">
                <a:latin typeface="Cabin"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E11D040-7A97-474A-84C9-20DE3B159110}"/>
              </a:ext>
            </a:extLst>
          </p:cNvPr>
          <p:cNvSpPr>
            <a:spLocks noGrp="1"/>
          </p:cNvSpPr>
          <p:nvPr>
            <p:ph type="dt" sz="half" idx="10"/>
          </p:nvPr>
        </p:nvSpPr>
        <p:spPr/>
        <p:txBody>
          <a:bodyPr/>
          <a:lstStyle>
            <a:lvl1pPr>
              <a:defRPr b="0" i="0">
                <a:latin typeface="Cabin" pitchFamily="2" charset="77"/>
              </a:defRPr>
            </a:lvl1pPr>
          </a:lstStyle>
          <a:p>
            <a:fld id="{6548B13C-565F-A543-B80E-2E975ECB26E3}" type="datetimeFigureOut">
              <a:rPr lang="en-US" smtClean="0"/>
              <a:pPr/>
              <a:t>4/22/2026</a:t>
            </a:fld>
            <a:endParaRPr lang="en-US" dirty="0"/>
          </a:p>
        </p:txBody>
      </p:sp>
      <p:sp>
        <p:nvSpPr>
          <p:cNvPr id="5" name="Footer Placeholder 4">
            <a:extLst>
              <a:ext uri="{FF2B5EF4-FFF2-40B4-BE49-F238E27FC236}">
                <a16:creationId xmlns:a16="http://schemas.microsoft.com/office/drawing/2014/main" id="{66B43CAE-606B-D245-AA57-F287458D1026}"/>
              </a:ext>
            </a:extLst>
          </p:cNvPr>
          <p:cNvSpPr>
            <a:spLocks noGrp="1"/>
          </p:cNvSpPr>
          <p:nvPr>
            <p:ph type="ftr" sz="quarter" idx="11"/>
          </p:nvPr>
        </p:nvSpPr>
        <p:spPr/>
        <p:txBody>
          <a:bodyPr/>
          <a:lstStyle>
            <a:lvl1pPr>
              <a:defRPr b="0" i="0">
                <a:latin typeface="Cabin" pitchFamily="2" charset="77"/>
              </a:defRPr>
            </a:lvl1pPr>
          </a:lstStyle>
          <a:p>
            <a:endParaRPr lang="en-US" dirty="0"/>
          </a:p>
        </p:txBody>
      </p:sp>
      <p:sp>
        <p:nvSpPr>
          <p:cNvPr id="6" name="Slide Number Placeholder 5">
            <a:extLst>
              <a:ext uri="{FF2B5EF4-FFF2-40B4-BE49-F238E27FC236}">
                <a16:creationId xmlns:a16="http://schemas.microsoft.com/office/drawing/2014/main" id="{8D4C4B26-0725-F644-95F6-98FE72C33FBC}"/>
              </a:ext>
            </a:extLst>
          </p:cNvPr>
          <p:cNvSpPr>
            <a:spLocks noGrp="1"/>
          </p:cNvSpPr>
          <p:nvPr>
            <p:ph type="sldNum" sz="quarter" idx="12"/>
          </p:nvPr>
        </p:nvSpPr>
        <p:spPr/>
        <p:txBody>
          <a:bodyPr/>
          <a:lstStyle>
            <a:lvl1pPr>
              <a:defRPr b="0" i="0">
                <a:latin typeface="Cabin" pitchFamily="2" charset="77"/>
              </a:defRPr>
            </a:lvl1pPr>
          </a:lstStyle>
          <a:p>
            <a:fld id="{F3FCBC59-23E5-A44D-AFB0-71DCCAE20656}" type="slidenum">
              <a:rPr lang="en-US" smtClean="0"/>
              <a:pPr/>
              <a:t>‹#›</a:t>
            </a:fld>
            <a:endParaRPr lang="en-US" dirty="0"/>
          </a:p>
        </p:txBody>
      </p:sp>
    </p:spTree>
    <p:extLst>
      <p:ext uri="{BB962C8B-B14F-4D97-AF65-F5344CB8AC3E}">
        <p14:creationId xmlns:p14="http://schemas.microsoft.com/office/powerpoint/2010/main" val="1545975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7096-8C0A-754E-97BB-43F28816B3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BA7CBD-9715-6A40-9133-A69A271DF44A}"/>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Cabin"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52BB435-009F-D54E-8840-7A76B60D8B13}"/>
              </a:ext>
            </a:extLst>
          </p:cNvPr>
          <p:cNvSpPr>
            <a:spLocks noGrp="1"/>
          </p:cNvSpPr>
          <p:nvPr>
            <p:ph type="dt" sz="half" idx="10"/>
          </p:nvPr>
        </p:nvSpPr>
        <p:spPr/>
        <p:txBody>
          <a:bodyPr/>
          <a:lstStyle>
            <a:lvl1pPr>
              <a:defRPr b="0" i="0">
                <a:latin typeface="Cabin" pitchFamily="2" charset="77"/>
              </a:defRPr>
            </a:lvl1pPr>
          </a:lstStyle>
          <a:p>
            <a:fld id="{6548B13C-565F-A543-B80E-2E975ECB26E3}" type="datetimeFigureOut">
              <a:rPr lang="en-US" smtClean="0"/>
              <a:pPr/>
              <a:t>4/22/2026</a:t>
            </a:fld>
            <a:endParaRPr lang="en-US" dirty="0"/>
          </a:p>
        </p:txBody>
      </p:sp>
      <p:sp>
        <p:nvSpPr>
          <p:cNvPr id="5" name="Footer Placeholder 4">
            <a:extLst>
              <a:ext uri="{FF2B5EF4-FFF2-40B4-BE49-F238E27FC236}">
                <a16:creationId xmlns:a16="http://schemas.microsoft.com/office/drawing/2014/main" id="{A4D81F2A-108C-D54E-9F5E-B3E8E5D284B6}"/>
              </a:ext>
            </a:extLst>
          </p:cNvPr>
          <p:cNvSpPr>
            <a:spLocks noGrp="1"/>
          </p:cNvSpPr>
          <p:nvPr>
            <p:ph type="ftr" sz="quarter" idx="11"/>
          </p:nvPr>
        </p:nvSpPr>
        <p:spPr/>
        <p:txBody>
          <a:bodyPr/>
          <a:lstStyle>
            <a:lvl1pPr>
              <a:defRPr b="0" i="0">
                <a:latin typeface="Cabin" pitchFamily="2" charset="77"/>
              </a:defRPr>
            </a:lvl1pPr>
          </a:lstStyle>
          <a:p>
            <a:endParaRPr lang="en-US" dirty="0"/>
          </a:p>
        </p:txBody>
      </p:sp>
      <p:sp>
        <p:nvSpPr>
          <p:cNvPr id="6" name="Slide Number Placeholder 5">
            <a:extLst>
              <a:ext uri="{FF2B5EF4-FFF2-40B4-BE49-F238E27FC236}">
                <a16:creationId xmlns:a16="http://schemas.microsoft.com/office/drawing/2014/main" id="{BFD8BF5F-6AA9-734B-8EDF-8D3A79B05893}"/>
              </a:ext>
            </a:extLst>
          </p:cNvPr>
          <p:cNvSpPr>
            <a:spLocks noGrp="1"/>
          </p:cNvSpPr>
          <p:nvPr>
            <p:ph type="sldNum" sz="quarter" idx="12"/>
          </p:nvPr>
        </p:nvSpPr>
        <p:spPr/>
        <p:txBody>
          <a:bodyPr/>
          <a:lstStyle>
            <a:lvl1pPr>
              <a:defRPr b="0" i="0">
                <a:latin typeface="Cabin" pitchFamily="2" charset="77"/>
              </a:defRPr>
            </a:lvl1pPr>
          </a:lstStyle>
          <a:p>
            <a:fld id="{F3FCBC59-23E5-A44D-AFB0-71DCCAE20656}" type="slidenum">
              <a:rPr lang="en-US" smtClean="0"/>
              <a:pPr/>
              <a:t>‹#›</a:t>
            </a:fld>
            <a:endParaRPr lang="en-US" dirty="0"/>
          </a:p>
        </p:txBody>
      </p:sp>
    </p:spTree>
    <p:extLst>
      <p:ext uri="{BB962C8B-B14F-4D97-AF65-F5344CB8AC3E}">
        <p14:creationId xmlns:p14="http://schemas.microsoft.com/office/powerpoint/2010/main" val="899829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0FCA-A5B1-D44D-B976-AB11B38BB2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75046C-7F46-AE46-8621-C378CF4EB3EF}"/>
              </a:ext>
            </a:extLst>
          </p:cNvPr>
          <p:cNvSpPr>
            <a:spLocks noGrp="1"/>
          </p:cNvSpPr>
          <p:nvPr>
            <p:ph sz="half" idx="1"/>
          </p:nvPr>
        </p:nvSpPr>
        <p:spPr>
          <a:xfrm>
            <a:off x="838200" y="1825625"/>
            <a:ext cx="5181600" cy="4351338"/>
          </a:xfrm>
        </p:spPr>
        <p:txBody>
          <a:bodyPr/>
          <a:lstStyle>
            <a:lvl1pPr>
              <a:defRPr b="0" i="0">
                <a:latin typeface="Cabin" pitchFamily="2" charset="77"/>
              </a:defRPr>
            </a:lvl1pPr>
            <a:lvl2pPr>
              <a:defRPr b="0" i="0">
                <a:latin typeface="Cabin" pitchFamily="2" charset="77"/>
              </a:defRPr>
            </a:lvl2pPr>
            <a:lvl3pPr>
              <a:defRPr b="0" i="0">
                <a:latin typeface="Cabin" pitchFamily="2" charset="77"/>
              </a:defRPr>
            </a:lvl3pPr>
            <a:lvl4pPr>
              <a:defRPr b="0" i="0">
                <a:latin typeface="Cabin" pitchFamily="2" charset="77"/>
              </a:defRPr>
            </a:lvl4pPr>
            <a:lvl5pPr>
              <a:defRPr b="0" i="0">
                <a:latin typeface="Cabin"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9849A06-37DF-B64D-8775-3476143D5B5F}"/>
              </a:ext>
            </a:extLst>
          </p:cNvPr>
          <p:cNvSpPr>
            <a:spLocks noGrp="1"/>
          </p:cNvSpPr>
          <p:nvPr>
            <p:ph sz="half" idx="2"/>
          </p:nvPr>
        </p:nvSpPr>
        <p:spPr>
          <a:xfrm>
            <a:off x="6172200" y="1825625"/>
            <a:ext cx="5181600" cy="4351338"/>
          </a:xfrm>
        </p:spPr>
        <p:txBody>
          <a:bodyPr/>
          <a:lstStyle>
            <a:lvl1pPr>
              <a:defRPr b="0" i="0">
                <a:latin typeface="Cabin" pitchFamily="2" charset="77"/>
              </a:defRPr>
            </a:lvl1pPr>
            <a:lvl2pPr>
              <a:defRPr b="0" i="0">
                <a:latin typeface="Cabin" pitchFamily="2" charset="77"/>
              </a:defRPr>
            </a:lvl2pPr>
            <a:lvl3pPr>
              <a:defRPr b="0" i="0">
                <a:latin typeface="Cabin" pitchFamily="2" charset="77"/>
              </a:defRPr>
            </a:lvl3pPr>
            <a:lvl4pPr>
              <a:defRPr b="0" i="0">
                <a:latin typeface="Cabin" pitchFamily="2" charset="77"/>
              </a:defRPr>
            </a:lvl4pPr>
            <a:lvl5pPr>
              <a:defRPr b="0" i="0">
                <a:latin typeface="Cabin"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62D93A3-B081-FE4C-BF4F-13F1DC1F622C}"/>
              </a:ext>
            </a:extLst>
          </p:cNvPr>
          <p:cNvSpPr>
            <a:spLocks noGrp="1"/>
          </p:cNvSpPr>
          <p:nvPr>
            <p:ph type="dt" sz="half" idx="10"/>
          </p:nvPr>
        </p:nvSpPr>
        <p:spPr/>
        <p:txBody>
          <a:bodyPr/>
          <a:lstStyle>
            <a:lvl1pPr>
              <a:defRPr b="0" i="0">
                <a:latin typeface="Cabin" pitchFamily="2" charset="77"/>
              </a:defRPr>
            </a:lvl1pPr>
          </a:lstStyle>
          <a:p>
            <a:fld id="{6548B13C-565F-A543-B80E-2E975ECB26E3}" type="datetimeFigureOut">
              <a:rPr lang="en-US" smtClean="0"/>
              <a:pPr/>
              <a:t>4/22/2026</a:t>
            </a:fld>
            <a:endParaRPr lang="en-US" dirty="0"/>
          </a:p>
        </p:txBody>
      </p:sp>
      <p:sp>
        <p:nvSpPr>
          <p:cNvPr id="6" name="Footer Placeholder 5">
            <a:extLst>
              <a:ext uri="{FF2B5EF4-FFF2-40B4-BE49-F238E27FC236}">
                <a16:creationId xmlns:a16="http://schemas.microsoft.com/office/drawing/2014/main" id="{778DB3C3-1C88-2E40-A2E6-86E798F5A045}"/>
              </a:ext>
            </a:extLst>
          </p:cNvPr>
          <p:cNvSpPr>
            <a:spLocks noGrp="1"/>
          </p:cNvSpPr>
          <p:nvPr>
            <p:ph type="ftr" sz="quarter" idx="11"/>
          </p:nvPr>
        </p:nvSpPr>
        <p:spPr/>
        <p:txBody>
          <a:bodyPr/>
          <a:lstStyle>
            <a:lvl1pPr>
              <a:defRPr b="0" i="0">
                <a:latin typeface="Cabin" pitchFamily="2" charset="77"/>
              </a:defRPr>
            </a:lvl1pPr>
          </a:lstStyle>
          <a:p>
            <a:endParaRPr lang="en-US" dirty="0"/>
          </a:p>
        </p:txBody>
      </p:sp>
      <p:sp>
        <p:nvSpPr>
          <p:cNvPr id="7" name="Slide Number Placeholder 6">
            <a:extLst>
              <a:ext uri="{FF2B5EF4-FFF2-40B4-BE49-F238E27FC236}">
                <a16:creationId xmlns:a16="http://schemas.microsoft.com/office/drawing/2014/main" id="{4612D2F3-FD34-5D41-9EDA-E3B63B052962}"/>
              </a:ext>
            </a:extLst>
          </p:cNvPr>
          <p:cNvSpPr>
            <a:spLocks noGrp="1"/>
          </p:cNvSpPr>
          <p:nvPr>
            <p:ph type="sldNum" sz="quarter" idx="12"/>
          </p:nvPr>
        </p:nvSpPr>
        <p:spPr/>
        <p:txBody>
          <a:bodyPr/>
          <a:lstStyle>
            <a:lvl1pPr>
              <a:defRPr b="0" i="0">
                <a:latin typeface="Cabin" pitchFamily="2" charset="77"/>
              </a:defRPr>
            </a:lvl1pPr>
          </a:lstStyle>
          <a:p>
            <a:fld id="{F3FCBC59-23E5-A44D-AFB0-71DCCAE20656}" type="slidenum">
              <a:rPr lang="en-US" smtClean="0"/>
              <a:pPr/>
              <a:t>‹#›</a:t>
            </a:fld>
            <a:endParaRPr lang="en-US" dirty="0"/>
          </a:p>
        </p:txBody>
      </p:sp>
    </p:spTree>
    <p:extLst>
      <p:ext uri="{BB962C8B-B14F-4D97-AF65-F5344CB8AC3E}">
        <p14:creationId xmlns:p14="http://schemas.microsoft.com/office/powerpoint/2010/main" val="105139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C8AA-3671-8043-A6AA-3D262F1B2D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0DA5E3-ACD4-E741-9491-66C251E9E17B}"/>
              </a:ext>
            </a:extLst>
          </p:cNvPr>
          <p:cNvSpPr>
            <a:spLocks noGrp="1"/>
          </p:cNvSpPr>
          <p:nvPr>
            <p:ph type="body" idx="1"/>
          </p:nvPr>
        </p:nvSpPr>
        <p:spPr>
          <a:xfrm>
            <a:off x="839788" y="1681163"/>
            <a:ext cx="5157787" cy="823912"/>
          </a:xfrm>
        </p:spPr>
        <p:txBody>
          <a:bodyPr anchor="b"/>
          <a:lstStyle>
            <a:lvl1pPr marL="0" indent="0">
              <a:buNone/>
              <a:defRPr sz="2400" b="0" i="0">
                <a:latin typeface="Cabin"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55E026D-DC5F-6348-8898-A047F2233957}"/>
              </a:ext>
            </a:extLst>
          </p:cNvPr>
          <p:cNvSpPr>
            <a:spLocks noGrp="1"/>
          </p:cNvSpPr>
          <p:nvPr>
            <p:ph sz="half" idx="2"/>
          </p:nvPr>
        </p:nvSpPr>
        <p:spPr>
          <a:xfrm>
            <a:off x="839788" y="2505075"/>
            <a:ext cx="5157787" cy="3684588"/>
          </a:xfrm>
        </p:spPr>
        <p:txBody>
          <a:bodyPr/>
          <a:lstStyle>
            <a:lvl1pPr>
              <a:defRPr b="0" i="0">
                <a:latin typeface="Cabin" pitchFamily="2" charset="77"/>
              </a:defRPr>
            </a:lvl1pPr>
            <a:lvl2pPr>
              <a:defRPr b="0" i="0">
                <a:latin typeface="Cabin" pitchFamily="2" charset="77"/>
              </a:defRPr>
            </a:lvl2pPr>
            <a:lvl3pPr>
              <a:defRPr b="0" i="0">
                <a:latin typeface="Cabin" pitchFamily="2" charset="77"/>
              </a:defRPr>
            </a:lvl3pPr>
            <a:lvl4pPr>
              <a:defRPr b="0" i="0">
                <a:latin typeface="Cabin" pitchFamily="2" charset="77"/>
              </a:defRPr>
            </a:lvl4pPr>
            <a:lvl5pPr>
              <a:defRPr b="0" i="0">
                <a:latin typeface="Cabin"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B2BBCB5-DA89-3C45-9A5F-D1E651D068D7}"/>
              </a:ext>
            </a:extLst>
          </p:cNvPr>
          <p:cNvSpPr>
            <a:spLocks noGrp="1"/>
          </p:cNvSpPr>
          <p:nvPr>
            <p:ph type="body" sz="quarter" idx="3"/>
          </p:nvPr>
        </p:nvSpPr>
        <p:spPr>
          <a:xfrm>
            <a:off x="6172200" y="1681163"/>
            <a:ext cx="5183188" cy="823912"/>
          </a:xfrm>
        </p:spPr>
        <p:txBody>
          <a:bodyPr anchor="b"/>
          <a:lstStyle>
            <a:lvl1pPr marL="0" indent="0">
              <a:buNone/>
              <a:defRPr sz="2400" b="0" i="0">
                <a:latin typeface="Cabin"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75CCD10-893C-064D-A871-B68EA2D478E3}"/>
              </a:ext>
            </a:extLst>
          </p:cNvPr>
          <p:cNvSpPr>
            <a:spLocks noGrp="1"/>
          </p:cNvSpPr>
          <p:nvPr>
            <p:ph sz="quarter" idx="4"/>
          </p:nvPr>
        </p:nvSpPr>
        <p:spPr>
          <a:xfrm>
            <a:off x="6172200" y="2505075"/>
            <a:ext cx="5183188" cy="3684588"/>
          </a:xfrm>
        </p:spPr>
        <p:txBody>
          <a:bodyPr/>
          <a:lstStyle>
            <a:lvl1pPr>
              <a:defRPr b="0" i="0">
                <a:latin typeface="Cabin" pitchFamily="2" charset="77"/>
              </a:defRPr>
            </a:lvl1pPr>
            <a:lvl2pPr>
              <a:defRPr b="0" i="0">
                <a:latin typeface="Cabin" pitchFamily="2" charset="77"/>
              </a:defRPr>
            </a:lvl2pPr>
            <a:lvl3pPr>
              <a:defRPr b="0" i="0">
                <a:latin typeface="Cabin" pitchFamily="2" charset="77"/>
              </a:defRPr>
            </a:lvl3pPr>
            <a:lvl4pPr>
              <a:defRPr b="0" i="0">
                <a:latin typeface="Cabin" pitchFamily="2" charset="77"/>
              </a:defRPr>
            </a:lvl4pPr>
            <a:lvl5pPr>
              <a:defRPr b="0" i="0">
                <a:latin typeface="Cabin"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1220B15-A0A2-F14B-B402-B47539B1265E}"/>
              </a:ext>
            </a:extLst>
          </p:cNvPr>
          <p:cNvSpPr>
            <a:spLocks noGrp="1"/>
          </p:cNvSpPr>
          <p:nvPr>
            <p:ph type="dt" sz="half" idx="10"/>
          </p:nvPr>
        </p:nvSpPr>
        <p:spPr/>
        <p:txBody>
          <a:bodyPr/>
          <a:lstStyle>
            <a:lvl1pPr>
              <a:defRPr b="0" i="0">
                <a:latin typeface="Cabin" pitchFamily="2" charset="77"/>
              </a:defRPr>
            </a:lvl1pPr>
          </a:lstStyle>
          <a:p>
            <a:fld id="{6548B13C-565F-A543-B80E-2E975ECB26E3}" type="datetimeFigureOut">
              <a:rPr lang="en-US" smtClean="0"/>
              <a:pPr/>
              <a:t>4/22/2026</a:t>
            </a:fld>
            <a:endParaRPr lang="en-US" dirty="0"/>
          </a:p>
        </p:txBody>
      </p:sp>
      <p:sp>
        <p:nvSpPr>
          <p:cNvPr id="8" name="Footer Placeholder 7">
            <a:extLst>
              <a:ext uri="{FF2B5EF4-FFF2-40B4-BE49-F238E27FC236}">
                <a16:creationId xmlns:a16="http://schemas.microsoft.com/office/drawing/2014/main" id="{DA796E18-DC38-7544-AD86-FD2835ED3635}"/>
              </a:ext>
            </a:extLst>
          </p:cNvPr>
          <p:cNvSpPr>
            <a:spLocks noGrp="1"/>
          </p:cNvSpPr>
          <p:nvPr>
            <p:ph type="ftr" sz="quarter" idx="11"/>
          </p:nvPr>
        </p:nvSpPr>
        <p:spPr/>
        <p:txBody>
          <a:bodyPr/>
          <a:lstStyle>
            <a:lvl1pPr>
              <a:defRPr b="0" i="0">
                <a:latin typeface="Cabin" pitchFamily="2" charset="77"/>
              </a:defRPr>
            </a:lvl1pPr>
          </a:lstStyle>
          <a:p>
            <a:endParaRPr lang="en-US" dirty="0"/>
          </a:p>
        </p:txBody>
      </p:sp>
      <p:sp>
        <p:nvSpPr>
          <p:cNvPr id="9" name="Slide Number Placeholder 8">
            <a:extLst>
              <a:ext uri="{FF2B5EF4-FFF2-40B4-BE49-F238E27FC236}">
                <a16:creationId xmlns:a16="http://schemas.microsoft.com/office/drawing/2014/main" id="{DFE3B579-C0B7-1A4D-B562-E39317DD49BF}"/>
              </a:ext>
            </a:extLst>
          </p:cNvPr>
          <p:cNvSpPr>
            <a:spLocks noGrp="1"/>
          </p:cNvSpPr>
          <p:nvPr>
            <p:ph type="sldNum" sz="quarter" idx="12"/>
          </p:nvPr>
        </p:nvSpPr>
        <p:spPr/>
        <p:txBody>
          <a:bodyPr/>
          <a:lstStyle>
            <a:lvl1pPr>
              <a:defRPr b="0" i="0">
                <a:latin typeface="Cabin" pitchFamily="2" charset="77"/>
              </a:defRPr>
            </a:lvl1pPr>
          </a:lstStyle>
          <a:p>
            <a:fld id="{F3FCBC59-23E5-A44D-AFB0-71DCCAE20656}" type="slidenum">
              <a:rPr lang="en-US" smtClean="0"/>
              <a:pPr/>
              <a:t>‹#›</a:t>
            </a:fld>
            <a:endParaRPr lang="en-US" dirty="0"/>
          </a:p>
        </p:txBody>
      </p:sp>
    </p:spTree>
    <p:extLst>
      <p:ext uri="{BB962C8B-B14F-4D97-AF65-F5344CB8AC3E}">
        <p14:creationId xmlns:p14="http://schemas.microsoft.com/office/powerpoint/2010/main" val="910171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165C-45A8-744A-A194-38BBAC85A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1155C-1980-B440-AC8D-DD0965D4DF7E}"/>
              </a:ext>
            </a:extLst>
          </p:cNvPr>
          <p:cNvSpPr>
            <a:spLocks noGrp="1"/>
          </p:cNvSpPr>
          <p:nvPr>
            <p:ph type="dt" sz="half" idx="10"/>
          </p:nvPr>
        </p:nvSpPr>
        <p:spPr/>
        <p:txBody>
          <a:bodyPr/>
          <a:lstStyle>
            <a:lvl1pPr>
              <a:defRPr b="0" i="0">
                <a:latin typeface="Cabin" pitchFamily="2" charset="77"/>
              </a:defRPr>
            </a:lvl1pPr>
          </a:lstStyle>
          <a:p>
            <a:fld id="{6548B13C-565F-A543-B80E-2E975ECB26E3}" type="datetimeFigureOut">
              <a:rPr lang="en-US" smtClean="0"/>
              <a:pPr/>
              <a:t>4/22/2026</a:t>
            </a:fld>
            <a:endParaRPr lang="en-US" dirty="0"/>
          </a:p>
        </p:txBody>
      </p:sp>
      <p:sp>
        <p:nvSpPr>
          <p:cNvPr id="4" name="Footer Placeholder 3">
            <a:extLst>
              <a:ext uri="{FF2B5EF4-FFF2-40B4-BE49-F238E27FC236}">
                <a16:creationId xmlns:a16="http://schemas.microsoft.com/office/drawing/2014/main" id="{C9CEE147-F522-8848-BD3C-BB7C62237CD7}"/>
              </a:ext>
            </a:extLst>
          </p:cNvPr>
          <p:cNvSpPr>
            <a:spLocks noGrp="1"/>
          </p:cNvSpPr>
          <p:nvPr>
            <p:ph type="ftr" sz="quarter" idx="11"/>
          </p:nvPr>
        </p:nvSpPr>
        <p:spPr/>
        <p:txBody>
          <a:bodyPr/>
          <a:lstStyle>
            <a:lvl1pPr>
              <a:defRPr b="0" i="0">
                <a:latin typeface="Cabin" pitchFamily="2" charset="77"/>
              </a:defRPr>
            </a:lvl1pPr>
          </a:lstStyle>
          <a:p>
            <a:endParaRPr lang="en-US" dirty="0"/>
          </a:p>
        </p:txBody>
      </p:sp>
      <p:sp>
        <p:nvSpPr>
          <p:cNvPr id="5" name="Slide Number Placeholder 4">
            <a:extLst>
              <a:ext uri="{FF2B5EF4-FFF2-40B4-BE49-F238E27FC236}">
                <a16:creationId xmlns:a16="http://schemas.microsoft.com/office/drawing/2014/main" id="{BB2F730F-0B85-EC4E-8F7F-D59DE6793C0F}"/>
              </a:ext>
            </a:extLst>
          </p:cNvPr>
          <p:cNvSpPr>
            <a:spLocks noGrp="1"/>
          </p:cNvSpPr>
          <p:nvPr>
            <p:ph type="sldNum" sz="quarter" idx="12"/>
          </p:nvPr>
        </p:nvSpPr>
        <p:spPr/>
        <p:txBody>
          <a:bodyPr/>
          <a:lstStyle>
            <a:lvl1pPr>
              <a:defRPr b="0" i="0">
                <a:latin typeface="Cabin" pitchFamily="2" charset="77"/>
              </a:defRPr>
            </a:lvl1pPr>
          </a:lstStyle>
          <a:p>
            <a:fld id="{F3FCBC59-23E5-A44D-AFB0-71DCCAE20656}" type="slidenum">
              <a:rPr lang="en-US" smtClean="0"/>
              <a:pPr/>
              <a:t>‹#›</a:t>
            </a:fld>
            <a:endParaRPr lang="en-US" dirty="0"/>
          </a:p>
        </p:txBody>
      </p:sp>
    </p:spTree>
    <p:extLst>
      <p:ext uri="{BB962C8B-B14F-4D97-AF65-F5344CB8AC3E}">
        <p14:creationId xmlns:p14="http://schemas.microsoft.com/office/powerpoint/2010/main" val="4027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001FF-62D8-4946-B463-0EBEEBC7D52D}"/>
              </a:ext>
            </a:extLst>
          </p:cNvPr>
          <p:cNvSpPr>
            <a:spLocks noGrp="1"/>
          </p:cNvSpPr>
          <p:nvPr>
            <p:ph type="dt" sz="half" idx="10"/>
          </p:nvPr>
        </p:nvSpPr>
        <p:spPr/>
        <p:txBody>
          <a:bodyPr/>
          <a:lstStyle>
            <a:lvl1pPr>
              <a:defRPr b="0" i="0">
                <a:latin typeface="Cabin" pitchFamily="2" charset="77"/>
              </a:defRPr>
            </a:lvl1pPr>
          </a:lstStyle>
          <a:p>
            <a:fld id="{6548B13C-565F-A543-B80E-2E975ECB26E3}" type="datetimeFigureOut">
              <a:rPr lang="en-US" smtClean="0"/>
              <a:pPr/>
              <a:t>4/22/2026</a:t>
            </a:fld>
            <a:endParaRPr lang="en-US" dirty="0"/>
          </a:p>
        </p:txBody>
      </p:sp>
      <p:sp>
        <p:nvSpPr>
          <p:cNvPr id="3" name="Footer Placeholder 2">
            <a:extLst>
              <a:ext uri="{FF2B5EF4-FFF2-40B4-BE49-F238E27FC236}">
                <a16:creationId xmlns:a16="http://schemas.microsoft.com/office/drawing/2014/main" id="{ECF3215C-2CE4-D540-84D0-BEF1EBE3CFE2}"/>
              </a:ext>
            </a:extLst>
          </p:cNvPr>
          <p:cNvSpPr>
            <a:spLocks noGrp="1"/>
          </p:cNvSpPr>
          <p:nvPr>
            <p:ph type="ftr" sz="quarter" idx="11"/>
          </p:nvPr>
        </p:nvSpPr>
        <p:spPr/>
        <p:txBody>
          <a:bodyPr/>
          <a:lstStyle>
            <a:lvl1pPr>
              <a:defRPr b="0" i="0">
                <a:latin typeface="Cabin" pitchFamily="2" charset="77"/>
              </a:defRPr>
            </a:lvl1pPr>
          </a:lstStyle>
          <a:p>
            <a:endParaRPr lang="en-US" dirty="0"/>
          </a:p>
        </p:txBody>
      </p:sp>
      <p:sp>
        <p:nvSpPr>
          <p:cNvPr id="4" name="Slide Number Placeholder 3">
            <a:extLst>
              <a:ext uri="{FF2B5EF4-FFF2-40B4-BE49-F238E27FC236}">
                <a16:creationId xmlns:a16="http://schemas.microsoft.com/office/drawing/2014/main" id="{F7BE4667-F4C8-9642-A579-30D6E6BCB381}"/>
              </a:ext>
            </a:extLst>
          </p:cNvPr>
          <p:cNvSpPr>
            <a:spLocks noGrp="1"/>
          </p:cNvSpPr>
          <p:nvPr>
            <p:ph type="sldNum" sz="quarter" idx="12"/>
          </p:nvPr>
        </p:nvSpPr>
        <p:spPr/>
        <p:txBody>
          <a:bodyPr/>
          <a:lstStyle>
            <a:lvl1pPr>
              <a:defRPr b="0" i="0">
                <a:latin typeface="Cabin" pitchFamily="2" charset="77"/>
              </a:defRPr>
            </a:lvl1pPr>
          </a:lstStyle>
          <a:p>
            <a:fld id="{F3FCBC59-23E5-A44D-AFB0-71DCCAE20656}" type="slidenum">
              <a:rPr lang="en-US" smtClean="0"/>
              <a:pPr/>
              <a:t>‹#›</a:t>
            </a:fld>
            <a:endParaRPr lang="en-US" dirty="0"/>
          </a:p>
        </p:txBody>
      </p:sp>
    </p:spTree>
    <p:extLst>
      <p:ext uri="{BB962C8B-B14F-4D97-AF65-F5344CB8AC3E}">
        <p14:creationId xmlns:p14="http://schemas.microsoft.com/office/powerpoint/2010/main" val="237956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B9A1-C7E1-B147-963A-EDEC65259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B9A4A-2049-F44C-8E3F-ED1C85F9BBC4}"/>
              </a:ext>
            </a:extLst>
          </p:cNvPr>
          <p:cNvSpPr>
            <a:spLocks noGrp="1"/>
          </p:cNvSpPr>
          <p:nvPr>
            <p:ph idx="1"/>
          </p:nvPr>
        </p:nvSpPr>
        <p:spPr>
          <a:xfrm>
            <a:off x="5183188" y="987425"/>
            <a:ext cx="6172200" cy="4873625"/>
          </a:xfrm>
        </p:spPr>
        <p:txBody>
          <a:bodyPr/>
          <a:lstStyle>
            <a:lvl1pPr>
              <a:defRPr sz="3200" b="0" i="0">
                <a:latin typeface="Cabin" pitchFamily="2" charset="77"/>
              </a:defRPr>
            </a:lvl1pPr>
            <a:lvl2pPr>
              <a:defRPr sz="2800" b="0" i="0">
                <a:latin typeface="Cabin" pitchFamily="2" charset="77"/>
              </a:defRPr>
            </a:lvl2pPr>
            <a:lvl3pPr>
              <a:defRPr sz="2400" b="0" i="0">
                <a:latin typeface="Cabin" pitchFamily="2" charset="77"/>
              </a:defRPr>
            </a:lvl3pPr>
            <a:lvl4pPr>
              <a:defRPr sz="2000" b="0" i="0">
                <a:latin typeface="Cabin" pitchFamily="2" charset="77"/>
              </a:defRPr>
            </a:lvl4pPr>
            <a:lvl5pPr>
              <a:defRPr sz="2000" b="0" i="0">
                <a:latin typeface="Cabin"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3BF1ABF-A415-7E4F-98C3-3A494B0662AE}"/>
              </a:ext>
            </a:extLst>
          </p:cNvPr>
          <p:cNvSpPr>
            <a:spLocks noGrp="1"/>
          </p:cNvSpPr>
          <p:nvPr>
            <p:ph type="body" sz="half" idx="2"/>
          </p:nvPr>
        </p:nvSpPr>
        <p:spPr>
          <a:xfrm>
            <a:off x="839788" y="2057400"/>
            <a:ext cx="3932237" cy="3811588"/>
          </a:xfrm>
        </p:spPr>
        <p:txBody>
          <a:bodyPr/>
          <a:lstStyle>
            <a:lvl1pPr marL="0" indent="0">
              <a:buNone/>
              <a:defRPr sz="1600" b="0" i="0">
                <a:latin typeface="Cabin"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A4FA33-1B61-554E-B304-029BFF285037}"/>
              </a:ext>
            </a:extLst>
          </p:cNvPr>
          <p:cNvSpPr>
            <a:spLocks noGrp="1"/>
          </p:cNvSpPr>
          <p:nvPr>
            <p:ph type="dt" sz="half" idx="10"/>
          </p:nvPr>
        </p:nvSpPr>
        <p:spPr/>
        <p:txBody>
          <a:bodyPr/>
          <a:lstStyle>
            <a:lvl1pPr>
              <a:defRPr b="0" i="0">
                <a:latin typeface="Cabin" pitchFamily="2" charset="77"/>
              </a:defRPr>
            </a:lvl1pPr>
          </a:lstStyle>
          <a:p>
            <a:fld id="{6548B13C-565F-A543-B80E-2E975ECB26E3}" type="datetimeFigureOut">
              <a:rPr lang="en-US" smtClean="0"/>
              <a:pPr/>
              <a:t>4/22/2026</a:t>
            </a:fld>
            <a:endParaRPr lang="en-US" dirty="0"/>
          </a:p>
        </p:txBody>
      </p:sp>
      <p:sp>
        <p:nvSpPr>
          <p:cNvPr id="6" name="Footer Placeholder 5">
            <a:extLst>
              <a:ext uri="{FF2B5EF4-FFF2-40B4-BE49-F238E27FC236}">
                <a16:creationId xmlns:a16="http://schemas.microsoft.com/office/drawing/2014/main" id="{FC0CED15-6036-844B-952F-5EF561C30F92}"/>
              </a:ext>
            </a:extLst>
          </p:cNvPr>
          <p:cNvSpPr>
            <a:spLocks noGrp="1"/>
          </p:cNvSpPr>
          <p:nvPr>
            <p:ph type="ftr" sz="quarter" idx="11"/>
          </p:nvPr>
        </p:nvSpPr>
        <p:spPr/>
        <p:txBody>
          <a:bodyPr/>
          <a:lstStyle>
            <a:lvl1pPr>
              <a:defRPr b="0" i="0">
                <a:latin typeface="Cabin" pitchFamily="2" charset="77"/>
              </a:defRPr>
            </a:lvl1pPr>
          </a:lstStyle>
          <a:p>
            <a:endParaRPr lang="en-US" dirty="0"/>
          </a:p>
        </p:txBody>
      </p:sp>
      <p:sp>
        <p:nvSpPr>
          <p:cNvPr id="7" name="Slide Number Placeholder 6">
            <a:extLst>
              <a:ext uri="{FF2B5EF4-FFF2-40B4-BE49-F238E27FC236}">
                <a16:creationId xmlns:a16="http://schemas.microsoft.com/office/drawing/2014/main" id="{67AA6614-BD2E-8F45-B51B-F3EA5625B2D3}"/>
              </a:ext>
            </a:extLst>
          </p:cNvPr>
          <p:cNvSpPr>
            <a:spLocks noGrp="1"/>
          </p:cNvSpPr>
          <p:nvPr>
            <p:ph type="sldNum" sz="quarter" idx="12"/>
          </p:nvPr>
        </p:nvSpPr>
        <p:spPr/>
        <p:txBody>
          <a:bodyPr/>
          <a:lstStyle>
            <a:lvl1pPr>
              <a:defRPr b="0" i="0">
                <a:latin typeface="Cabin" pitchFamily="2" charset="77"/>
              </a:defRPr>
            </a:lvl1pPr>
          </a:lstStyle>
          <a:p>
            <a:fld id="{F3FCBC59-23E5-A44D-AFB0-71DCCAE20656}" type="slidenum">
              <a:rPr lang="en-US" smtClean="0"/>
              <a:pPr/>
              <a:t>‹#›</a:t>
            </a:fld>
            <a:endParaRPr lang="en-US" dirty="0"/>
          </a:p>
        </p:txBody>
      </p:sp>
    </p:spTree>
    <p:extLst>
      <p:ext uri="{BB962C8B-B14F-4D97-AF65-F5344CB8AC3E}">
        <p14:creationId xmlns:p14="http://schemas.microsoft.com/office/powerpoint/2010/main" val="2928719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2E396-AA5E-AB45-B385-DD3D7A664F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9327E0-A862-A84B-B67F-ADE5CD5D5002}"/>
              </a:ext>
            </a:extLst>
          </p:cNvPr>
          <p:cNvSpPr>
            <a:spLocks noGrp="1"/>
          </p:cNvSpPr>
          <p:nvPr>
            <p:ph type="pic" idx="1"/>
          </p:nvPr>
        </p:nvSpPr>
        <p:spPr>
          <a:xfrm>
            <a:off x="5183188" y="987425"/>
            <a:ext cx="6172200" cy="4873625"/>
          </a:xfrm>
        </p:spPr>
        <p:txBody>
          <a:bodyPr/>
          <a:lstStyle>
            <a:lvl1pPr marL="0" indent="0">
              <a:buNone/>
              <a:defRPr sz="3200" b="0" i="0">
                <a:latin typeface="Cabin"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3286C06-A5D2-2548-B90A-157C36C276FA}"/>
              </a:ext>
            </a:extLst>
          </p:cNvPr>
          <p:cNvSpPr>
            <a:spLocks noGrp="1"/>
          </p:cNvSpPr>
          <p:nvPr>
            <p:ph type="body" sz="half" idx="2"/>
          </p:nvPr>
        </p:nvSpPr>
        <p:spPr>
          <a:xfrm>
            <a:off x="839788" y="2057400"/>
            <a:ext cx="3932237" cy="3811588"/>
          </a:xfrm>
        </p:spPr>
        <p:txBody>
          <a:bodyPr/>
          <a:lstStyle>
            <a:lvl1pPr marL="0" indent="0">
              <a:buNone/>
              <a:defRPr sz="1600" b="0" i="0">
                <a:latin typeface="Cabin"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51B394-FA86-1343-B5A7-34AD76274074}"/>
              </a:ext>
            </a:extLst>
          </p:cNvPr>
          <p:cNvSpPr>
            <a:spLocks noGrp="1"/>
          </p:cNvSpPr>
          <p:nvPr>
            <p:ph type="dt" sz="half" idx="10"/>
          </p:nvPr>
        </p:nvSpPr>
        <p:spPr/>
        <p:txBody>
          <a:bodyPr/>
          <a:lstStyle>
            <a:lvl1pPr>
              <a:defRPr b="0" i="0">
                <a:latin typeface="Cabin" pitchFamily="2" charset="77"/>
              </a:defRPr>
            </a:lvl1pPr>
          </a:lstStyle>
          <a:p>
            <a:fld id="{6548B13C-565F-A543-B80E-2E975ECB26E3}" type="datetimeFigureOut">
              <a:rPr lang="en-US" smtClean="0"/>
              <a:pPr/>
              <a:t>4/22/2026</a:t>
            </a:fld>
            <a:endParaRPr lang="en-US" dirty="0"/>
          </a:p>
        </p:txBody>
      </p:sp>
      <p:sp>
        <p:nvSpPr>
          <p:cNvPr id="6" name="Footer Placeholder 5">
            <a:extLst>
              <a:ext uri="{FF2B5EF4-FFF2-40B4-BE49-F238E27FC236}">
                <a16:creationId xmlns:a16="http://schemas.microsoft.com/office/drawing/2014/main" id="{702DCCEB-59EF-F64C-BA6E-199BA877BBEF}"/>
              </a:ext>
            </a:extLst>
          </p:cNvPr>
          <p:cNvSpPr>
            <a:spLocks noGrp="1"/>
          </p:cNvSpPr>
          <p:nvPr>
            <p:ph type="ftr" sz="quarter" idx="11"/>
          </p:nvPr>
        </p:nvSpPr>
        <p:spPr/>
        <p:txBody>
          <a:bodyPr/>
          <a:lstStyle>
            <a:lvl1pPr>
              <a:defRPr b="0" i="0">
                <a:latin typeface="Cabin" pitchFamily="2" charset="77"/>
              </a:defRPr>
            </a:lvl1pPr>
          </a:lstStyle>
          <a:p>
            <a:endParaRPr lang="en-US" dirty="0"/>
          </a:p>
        </p:txBody>
      </p:sp>
      <p:sp>
        <p:nvSpPr>
          <p:cNvPr id="7" name="Slide Number Placeholder 6">
            <a:extLst>
              <a:ext uri="{FF2B5EF4-FFF2-40B4-BE49-F238E27FC236}">
                <a16:creationId xmlns:a16="http://schemas.microsoft.com/office/drawing/2014/main" id="{459D9376-1839-B34C-B2BD-19BCD8BA3045}"/>
              </a:ext>
            </a:extLst>
          </p:cNvPr>
          <p:cNvSpPr>
            <a:spLocks noGrp="1"/>
          </p:cNvSpPr>
          <p:nvPr>
            <p:ph type="sldNum" sz="quarter" idx="12"/>
          </p:nvPr>
        </p:nvSpPr>
        <p:spPr/>
        <p:txBody>
          <a:bodyPr/>
          <a:lstStyle>
            <a:lvl1pPr>
              <a:defRPr b="0" i="0">
                <a:latin typeface="Cabin" pitchFamily="2" charset="77"/>
              </a:defRPr>
            </a:lvl1pPr>
          </a:lstStyle>
          <a:p>
            <a:fld id="{F3FCBC59-23E5-A44D-AFB0-71DCCAE20656}" type="slidenum">
              <a:rPr lang="en-US" smtClean="0"/>
              <a:pPr/>
              <a:t>‹#›</a:t>
            </a:fld>
            <a:endParaRPr lang="en-US" dirty="0"/>
          </a:p>
        </p:txBody>
      </p:sp>
    </p:spTree>
    <p:extLst>
      <p:ext uri="{BB962C8B-B14F-4D97-AF65-F5344CB8AC3E}">
        <p14:creationId xmlns:p14="http://schemas.microsoft.com/office/powerpoint/2010/main" val="316111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A8CD98-DE1D-3D42-9AB1-B801A2B304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45FE9A-4245-A944-8BE8-C2FE93398A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6C75A73-4808-5B45-AD55-64BE55F816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abin" pitchFamily="2" charset="77"/>
              </a:defRPr>
            </a:lvl1pPr>
          </a:lstStyle>
          <a:p>
            <a:fld id="{6548B13C-565F-A543-B80E-2E975ECB26E3}" type="datetimeFigureOut">
              <a:rPr lang="en-US" smtClean="0"/>
              <a:pPr/>
              <a:t>4/22/2026</a:t>
            </a:fld>
            <a:endParaRPr lang="en-US" dirty="0"/>
          </a:p>
        </p:txBody>
      </p:sp>
      <p:sp>
        <p:nvSpPr>
          <p:cNvPr id="5" name="Footer Placeholder 4">
            <a:extLst>
              <a:ext uri="{FF2B5EF4-FFF2-40B4-BE49-F238E27FC236}">
                <a16:creationId xmlns:a16="http://schemas.microsoft.com/office/drawing/2014/main" id="{FF233FF6-5F90-2343-9230-6028702886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abin" pitchFamily="2" charset="77"/>
              </a:defRPr>
            </a:lvl1pPr>
          </a:lstStyle>
          <a:p>
            <a:endParaRPr lang="en-US" dirty="0"/>
          </a:p>
        </p:txBody>
      </p:sp>
      <p:sp>
        <p:nvSpPr>
          <p:cNvPr id="6" name="Slide Number Placeholder 5">
            <a:extLst>
              <a:ext uri="{FF2B5EF4-FFF2-40B4-BE49-F238E27FC236}">
                <a16:creationId xmlns:a16="http://schemas.microsoft.com/office/drawing/2014/main" id="{1AF5B085-06E4-5849-B5D8-58F74B336D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abin" pitchFamily="2" charset="77"/>
              </a:defRPr>
            </a:lvl1pPr>
          </a:lstStyle>
          <a:p>
            <a:fld id="{F3FCBC59-23E5-A44D-AFB0-71DCCAE20656}" type="slidenum">
              <a:rPr lang="en-US" smtClean="0"/>
              <a:pPr/>
              <a:t>‹#›</a:t>
            </a:fld>
            <a:endParaRPr lang="en-US" dirty="0"/>
          </a:p>
        </p:txBody>
      </p:sp>
    </p:spTree>
    <p:extLst>
      <p:ext uri="{BB962C8B-B14F-4D97-AF65-F5344CB8AC3E}">
        <p14:creationId xmlns:p14="http://schemas.microsoft.com/office/powerpoint/2010/main" val="1994687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NUL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www.albertahealthservices.ca/assets/info/hp/hpsp/if-hp-hpsp-cognitive-screening-slums-scoring.pdf" TargetMode="External"/><Relationship Id="rId3" Type="http://schemas.openxmlformats.org/officeDocument/2006/relationships/hyperlink" Target="https://www.mocatest.org/" TargetMode="External"/><Relationship Id="rId7" Type="http://schemas.openxmlformats.org/officeDocument/2006/relationships/hyperlink" Target="https://www.slu.edu/medicine/internal-medicine/geriatric-medicine/aging-successfully/assessment-tools/mental-status-exam.php"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bcove.me/gke40f7p" TargetMode="External"/><Relationship Id="rId9" Type="http://schemas.openxmlformats.org/officeDocument/2006/relationships/hyperlink" Target="https://www.youtube.com/watch?v=z4ctoWU-qzw"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customXml" Target="../ink/ink6.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www.alz.org/"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customXml" Target="../ink/ink9.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customXml" Target="../ink/ink8.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customXml" Target="../ink/ink11.xml"/><Relationship Id="rId5" Type="http://schemas.openxmlformats.org/officeDocument/2006/relationships/image" Target="../media/image32.png"/><Relationship Id="rId4" Type="http://schemas.openxmlformats.org/officeDocument/2006/relationships/customXml" Target="../ink/ink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alz.org/professionals/health-systems-clinicians/dementia-diagnosis/disclosure-of-diagnosi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s://www.alz.org/alzheimers-dementia/what-is-dementi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customXml" Target="../ink/ink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www.alz.org/media/Documents/alzheimers-dementia-home-safety-checklist.pdf" TargetMode="Externa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customXml" Target="../ink/ink1.xml"/><Relationship Id="rId4" Type="http://schemas.openxmlformats.org/officeDocument/2006/relationships/hyperlink" Target="https://www.alz.org/media/Documents/alzheimers-facts-and-figures.pdf"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5.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oregon.gov/odot/Forms/DMV/7230fill.pdf"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www.oregon.gov/odhs/aging-disability-services/pages/default.aspx" TargetMode="External"/><Relationship Id="rId3" Type="http://schemas.openxmlformats.org/officeDocument/2006/relationships/hyperlink" Target="http://www.alz.org" TargetMode="External"/><Relationship Id="rId7" Type="http://schemas.openxmlformats.org/officeDocument/2006/relationships/hyperlink" Target="http://www.oregon.gov/odhs/providers-partners/community-services-supports/pages/opi.aspx"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www.ohsu.edu/alzheimers-disease-research-center" TargetMode="External"/><Relationship Id="rId5" Type="http://schemas.openxmlformats.org/officeDocument/2006/relationships/hyperlink" Target="https://oregoncarepartners.com/wp-content/uploads/2021/10/Oregon-Dementia-Road-Map_ODHS_ADRC.pdf" TargetMode="External"/><Relationship Id="rId4" Type="http://schemas.openxmlformats.org/officeDocument/2006/relationships/hyperlink" Target="https://oregoncarepartners.com/" TargetMode="External"/><Relationship Id="rId9" Type="http://schemas.openxmlformats.org/officeDocument/2006/relationships/hyperlink" Target="https://www.youtube.com/teepasnow/video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customXml" Target="../ink/ink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customXml" Target="../ink/ink2.xm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customXml" Target="../ink/ink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E9DD6-60A6-BD5A-F600-C97BA55DAA3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480D75-BE56-703D-7A8F-CFDEE0F0561C}"/>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0D724E22-23D2-4546-9ABC-8E80604A06FA}"/>
              </a:ext>
            </a:extLst>
          </p:cNvPr>
          <p:cNvSpPr txBox="1">
            <a:spLocks/>
          </p:cNvSpPr>
          <p:nvPr/>
        </p:nvSpPr>
        <p:spPr>
          <a:xfrm>
            <a:off x="2827601" y="4698508"/>
            <a:ext cx="6821276" cy="748936"/>
          </a:xfrm>
          <a:prstGeom prst="rect">
            <a:avLst/>
          </a:prstGeom>
          <a:solidFill>
            <a:srgbClr val="D9D9D9">
              <a:alpha val="40000"/>
            </a:srgbClr>
          </a:solidFill>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2">
                    <a:lumMod val="10000"/>
                  </a:schemeClr>
                </a:solidFill>
                <a:latin typeface="Calibri"/>
                <a:ea typeface="+mn-lt"/>
                <a:cs typeface="+mn-lt"/>
              </a:rPr>
              <a:t>Robin Brown, MD </a:t>
            </a:r>
            <a:r>
              <a:rPr lang="en-US" dirty="0">
                <a:solidFill>
                  <a:schemeClr val="bg2">
                    <a:lumMod val="10000"/>
                  </a:schemeClr>
                </a:solidFill>
                <a:latin typeface="Calibri"/>
                <a:ea typeface="+mn-lt"/>
                <a:cs typeface="+mn-lt"/>
              </a:rPr>
              <a:t>&amp;</a:t>
            </a:r>
            <a:r>
              <a:rPr lang="en-US" b="1" dirty="0">
                <a:solidFill>
                  <a:schemeClr val="bg2">
                    <a:lumMod val="10000"/>
                  </a:schemeClr>
                </a:solidFill>
                <a:latin typeface="Calibri"/>
                <a:ea typeface="+mn-lt"/>
                <a:cs typeface="+mn-lt"/>
              </a:rPr>
              <a:t> Nick Johnson, MD</a:t>
            </a:r>
            <a:r>
              <a:rPr lang="en-US" dirty="0">
                <a:solidFill>
                  <a:schemeClr val="bg2">
                    <a:lumMod val="10000"/>
                  </a:schemeClr>
                </a:solidFill>
                <a:latin typeface="Calibri"/>
                <a:ea typeface="+mn-lt"/>
                <a:cs typeface="+mn-lt"/>
              </a:rPr>
              <a:t>| Geriatrics</a:t>
            </a:r>
          </a:p>
          <a:p>
            <a:pPr marL="0" indent="0" algn="ctr">
              <a:buNone/>
            </a:pPr>
            <a:r>
              <a:rPr lang="en-US" dirty="0">
                <a:solidFill>
                  <a:schemeClr val="bg2">
                    <a:lumMod val="10000"/>
                  </a:schemeClr>
                </a:solidFill>
                <a:ea typeface="+mn-lt"/>
                <a:cs typeface="+mn-lt"/>
              </a:rPr>
              <a:t>browrobi@ohsu.edu| johnnico@ohsu.edu</a:t>
            </a:r>
            <a:endParaRPr lang="en-US" sz="2400" dirty="0">
              <a:solidFill>
                <a:srgbClr val="189C9C"/>
              </a:solidFill>
              <a:latin typeface="Segoe UI"/>
              <a:cs typeface="Calibri"/>
            </a:endParaRPr>
          </a:p>
        </p:txBody>
      </p:sp>
      <p:sp>
        <p:nvSpPr>
          <p:cNvPr id="2" name="Rectangle 1">
            <a:extLst>
              <a:ext uri="{FF2B5EF4-FFF2-40B4-BE49-F238E27FC236}">
                <a16:creationId xmlns:a16="http://schemas.microsoft.com/office/drawing/2014/main" id="{9EEC1EBD-8F5B-F5C5-63E1-4A64089D24FA}"/>
              </a:ext>
            </a:extLst>
          </p:cNvPr>
          <p:cNvSpPr/>
          <p:nvPr/>
        </p:nvSpPr>
        <p:spPr>
          <a:xfrm>
            <a:off x="1299482" y="1180277"/>
            <a:ext cx="10293531" cy="1661993"/>
          </a:xfrm>
          <a:prstGeom prst="rect">
            <a:avLst/>
          </a:prstGeom>
        </p:spPr>
        <p:txBody>
          <a:bodyPr wrap="square" lIns="91440" tIns="45720" rIns="91440" bIns="45720" anchor="t">
            <a:spAutoFit/>
          </a:bodyPr>
          <a:lstStyle/>
          <a:p>
            <a:pPr algn="ctr"/>
            <a:r>
              <a:rPr lang="en-US" sz="5400" b="1" dirty="0">
                <a:solidFill>
                  <a:srgbClr val="CFFF4E"/>
                </a:solidFill>
                <a:latin typeface="Segoe UI"/>
                <a:cs typeface="Segoe UI"/>
              </a:rPr>
              <a:t>Alzheimer's Disease:</a:t>
            </a:r>
            <a:r>
              <a:rPr lang="en-US" sz="4800" b="1" dirty="0">
                <a:solidFill>
                  <a:srgbClr val="CFFF4E"/>
                </a:solidFill>
                <a:latin typeface="Segoe UI"/>
                <a:cs typeface="Segoe UI"/>
              </a:rPr>
              <a:t> </a:t>
            </a:r>
            <a:endParaRPr lang="en-US"/>
          </a:p>
          <a:p>
            <a:pPr algn="ctr"/>
            <a:r>
              <a:rPr lang="en-US" sz="4000" b="1" dirty="0">
                <a:solidFill>
                  <a:srgbClr val="FFD243"/>
                </a:solidFill>
                <a:latin typeface="Segoe UI"/>
                <a:cs typeface="Segoe UI"/>
              </a:rPr>
              <a:t>Evaluation and Treatment in Primary Care</a:t>
            </a:r>
            <a:r>
              <a:rPr lang="en-US" sz="4800" b="1" dirty="0">
                <a:solidFill>
                  <a:srgbClr val="FFD243"/>
                </a:solidFill>
                <a:latin typeface="Segoe UI"/>
                <a:cs typeface="Segoe UI"/>
              </a:rPr>
              <a:t> </a:t>
            </a:r>
            <a:endParaRPr lang="en-US" sz="1400">
              <a:solidFill>
                <a:srgbClr val="2F2F2F"/>
              </a:solidFill>
              <a:latin typeface="Calibri" panose="020F0502020204030204"/>
              <a:ea typeface="Calibri"/>
              <a:cs typeface="Calibri"/>
            </a:endParaRPr>
          </a:p>
        </p:txBody>
      </p:sp>
      <p:sp>
        <p:nvSpPr>
          <p:cNvPr id="9" name="Rectangle 8">
            <a:extLst>
              <a:ext uri="{FF2B5EF4-FFF2-40B4-BE49-F238E27FC236}">
                <a16:creationId xmlns:a16="http://schemas.microsoft.com/office/drawing/2014/main" id="{AB915AE5-F714-494A-3B9F-996C5E098F4F}"/>
              </a:ext>
            </a:extLst>
          </p:cNvPr>
          <p:cNvSpPr/>
          <p:nvPr/>
        </p:nvSpPr>
        <p:spPr>
          <a:xfrm>
            <a:off x="2411955" y="2974326"/>
            <a:ext cx="7370079" cy="584775"/>
          </a:xfrm>
          <a:prstGeom prst="rect">
            <a:avLst/>
          </a:prstGeom>
        </p:spPr>
        <p:txBody>
          <a:bodyPr wrap="square">
            <a:spAutoFit/>
          </a:bodyPr>
          <a:lstStyle/>
          <a:p>
            <a:pPr algn="ctr"/>
            <a:r>
              <a:rPr lang="en-US" sz="3200" b="1" dirty="0">
                <a:solidFill>
                  <a:schemeClr val="accent2"/>
                </a:solidFill>
                <a:latin typeface="Segoe UI"/>
                <a:cs typeface="Segoe UI"/>
              </a:rPr>
              <a:t>OAFP Annual Conference 2026</a:t>
            </a:r>
            <a:endParaRPr lang="en-US" sz="1050" b="1" dirty="0">
              <a:solidFill>
                <a:schemeClr val="accent2"/>
              </a:solidFill>
            </a:endParaRPr>
          </a:p>
        </p:txBody>
      </p:sp>
    </p:spTree>
    <p:extLst>
      <p:ext uri="{BB962C8B-B14F-4D97-AF65-F5344CB8AC3E}">
        <p14:creationId xmlns:p14="http://schemas.microsoft.com/office/powerpoint/2010/main" val="793924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C5D1B5-13AF-3FB3-55A8-53E7581B37E8}"/>
              </a:ext>
            </a:extLst>
          </p:cNvPr>
          <p:cNvPicPr>
            <a:picLocks noChangeAspect="1"/>
          </p:cNvPicPr>
          <p:nvPr/>
        </p:nvPicPr>
        <p:blipFill rotWithShape="1">
          <a:blip r:embed="rId3">
            <a:alphaModFix amt="85000"/>
          </a:blip>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3DCBD13-ECC2-CBC4-4CD4-8F1FC58C54AF}"/>
              </a:ext>
            </a:extLst>
          </p:cNvPr>
          <p:cNvSpPr/>
          <p:nvPr/>
        </p:nvSpPr>
        <p:spPr>
          <a:xfrm>
            <a:off x="824069" y="2750608"/>
            <a:ext cx="10885683" cy="1216730"/>
          </a:xfrm>
          <a:prstGeom prst="rect">
            <a:avLst/>
          </a:prstGeom>
          <a:solidFill>
            <a:srgbClr val="D0CECE">
              <a:alpha val="76078"/>
            </a:srgbClr>
          </a:solidFill>
          <a:ln>
            <a:solidFill>
              <a:srgbClr val="C5BD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F572FCE2-3B27-9644-80F1-BCB29D2F445C}"/>
              </a:ext>
            </a:extLst>
          </p:cNvPr>
          <p:cNvSpPr>
            <a:spLocks noGrp="1"/>
          </p:cNvSpPr>
          <p:nvPr>
            <p:ph idx="1"/>
          </p:nvPr>
        </p:nvSpPr>
        <p:spPr>
          <a:xfrm>
            <a:off x="831857" y="2041726"/>
            <a:ext cx="11958498" cy="1968585"/>
          </a:xfrm>
          <a:noFill/>
        </p:spPr>
        <p:txBody>
          <a:bodyPr vert="horz" lIns="91440" tIns="45720" rIns="91440" bIns="45720" rtlCol="0" anchor="t">
            <a:noAutofit/>
          </a:bodyPr>
          <a:lstStyle/>
          <a:p>
            <a:pPr marL="0" indent="0">
              <a:buNone/>
            </a:pPr>
            <a:br>
              <a:rPr lang="en-US" sz="5400" b="1" dirty="0">
                <a:latin typeface="Cabin"/>
                <a:hlinkClick r:id="rId4" invalidUrl="http://">
                  <a:extLst>
                    <a:ext uri="{A12FA001-AC4F-418D-AE19-62706E023703}">
                      <ahyp:hlinkClr xmlns:ahyp="http://schemas.microsoft.com/office/drawing/2018/hyperlinkcolor" val="tx"/>
                    </a:ext>
                  </a:extLst>
                </a:hlinkClick>
              </a:rPr>
            </a:br>
            <a:r>
              <a:rPr lang="en-US" sz="6000" b="1" dirty="0">
                <a:solidFill>
                  <a:schemeClr val="accent3">
                    <a:lumMod val="75000"/>
                  </a:schemeClr>
                </a:solidFill>
                <a:latin typeface="Cabin"/>
                <a:cs typeface="Segoe UI"/>
              </a:rPr>
              <a:t>Dementia is</a:t>
            </a:r>
            <a:r>
              <a:rPr lang="en-US" sz="6000" b="1" i="1" dirty="0">
                <a:solidFill>
                  <a:schemeClr val="accent3">
                    <a:lumMod val="75000"/>
                  </a:schemeClr>
                </a:solidFill>
                <a:latin typeface="Cabin"/>
                <a:cs typeface="Segoe UI"/>
              </a:rPr>
              <a:t> not </a:t>
            </a:r>
            <a:r>
              <a:rPr lang="en-US" sz="6000" b="1" dirty="0">
                <a:solidFill>
                  <a:schemeClr val="accent3">
                    <a:lumMod val="75000"/>
                  </a:schemeClr>
                </a:solidFill>
                <a:latin typeface="Cabin"/>
                <a:cs typeface="Segoe UI"/>
              </a:rPr>
              <a:t>normal aging </a:t>
            </a:r>
            <a:br>
              <a:rPr lang="en-US" sz="6000" b="1" dirty="0">
                <a:latin typeface="Cabin"/>
              </a:rPr>
            </a:br>
            <a:endParaRPr lang="en-US" sz="6000" b="1" dirty="0">
              <a:solidFill>
                <a:schemeClr val="accent3">
                  <a:lumMod val="75000"/>
                </a:schemeClr>
              </a:solidFill>
              <a:latin typeface="Cabin"/>
              <a:cs typeface="Segoe UI"/>
            </a:endParaRPr>
          </a:p>
        </p:txBody>
      </p:sp>
    </p:spTree>
    <p:extLst>
      <p:ext uri="{BB962C8B-B14F-4D97-AF65-F5344CB8AC3E}">
        <p14:creationId xmlns:p14="http://schemas.microsoft.com/office/powerpoint/2010/main" val="3480775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47ECC-6A79-A0E0-B842-D5C57A6C2F0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0ADA614-85CE-90A2-7C95-839C28525BE0}"/>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74107A0-5E80-59FD-89EF-B6B95238EC51}"/>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solidFill>
                  <a:srgbClr val="33CCFF"/>
                </a:solidFill>
                <a:latin typeface="Segoe UI"/>
                <a:cs typeface="Segoe UI"/>
              </a:rPr>
              <a:t>Normal age-related change?</a:t>
            </a:r>
          </a:p>
          <a:p>
            <a:pPr algn="ctr"/>
            <a:r>
              <a:rPr lang="en-US" sz="3200" b="1" dirty="0">
                <a:solidFill>
                  <a:srgbClr val="CFFF4E"/>
                </a:solidFill>
                <a:latin typeface="Segoe UI"/>
                <a:cs typeface="Segoe UI"/>
              </a:rPr>
              <a:t>cognitive domain: memory</a:t>
            </a:r>
            <a:endParaRPr lang="en-US" sz="1100" dirty="0">
              <a:solidFill>
                <a:srgbClr val="CFFF4E"/>
              </a:solidFill>
            </a:endParaRPr>
          </a:p>
        </p:txBody>
      </p:sp>
      <p:sp>
        <p:nvSpPr>
          <p:cNvPr id="29" name="Rectangle 28">
            <a:extLst>
              <a:ext uri="{FF2B5EF4-FFF2-40B4-BE49-F238E27FC236}">
                <a16:creationId xmlns:a16="http://schemas.microsoft.com/office/drawing/2014/main" id="{EC6C2330-84BB-7613-D7FD-7995534F7311}"/>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3E21549-0416-D803-30A6-56C1AF3F248F}"/>
              </a:ext>
            </a:extLst>
          </p:cNvPr>
          <p:cNvPicPr>
            <a:picLocks noChangeAspect="1"/>
          </p:cNvPicPr>
          <p:nvPr/>
        </p:nvPicPr>
        <p:blipFill>
          <a:blip r:embed="rId3"/>
          <a:stretch>
            <a:fillRect/>
          </a:stretch>
        </p:blipFill>
        <p:spPr>
          <a:xfrm>
            <a:off x="7061050" y="2031994"/>
            <a:ext cx="4333439" cy="4000096"/>
          </a:xfrm>
          <a:prstGeom prst="rect">
            <a:avLst/>
          </a:prstGeom>
        </p:spPr>
      </p:pic>
      <p:sp>
        <p:nvSpPr>
          <p:cNvPr id="3" name="TextBox 2">
            <a:extLst>
              <a:ext uri="{FF2B5EF4-FFF2-40B4-BE49-F238E27FC236}">
                <a16:creationId xmlns:a16="http://schemas.microsoft.com/office/drawing/2014/main" id="{0094ADBE-00C0-5354-F35E-BEF06C2B1212}"/>
              </a:ext>
            </a:extLst>
          </p:cNvPr>
          <p:cNvSpPr txBox="1"/>
          <p:nvPr/>
        </p:nvSpPr>
        <p:spPr>
          <a:xfrm>
            <a:off x="886763" y="2076180"/>
            <a:ext cx="5456904" cy="3539430"/>
          </a:xfrm>
          <a:prstGeom prst="rect">
            <a:avLst/>
          </a:prstGeom>
          <a:noFill/>
        </p:spPr>
        <p:txBody>
          <a:bodyPr wrap="square" lIns="91440" tIns="45720" rIns="91440" bIns="45720" rtlCol="0" anchor="t">
            <a:spAutoFit/>
          </a:bodyPr>
          <a:lstStyle/>
          <a:p>
            <a:r>
              <a:rPr lang="en-US" sz="3200" b="1" dirty="0"/>
              <a:t>Normal</a:t>
            </a:r>
            <a:r>
              <a:rPr lang="en-US" sz="3200" dirty="0"/>
              <a:t> = harder to remember the names of people you recently met</a:t>
            </a:r>
          </a:p>
          <a:p>
            <a:endParaRPr lang="en-US" sz="3200" dirty="0"/>
          </a:p>
          <a:p>
            <a:r>
              <a:rPr lang="en-US" sz="3200" b="1" dirty="0"/>
              <a:t>Not normal </a:t>
            </a:r>
            <a:r>
              <a:rPr lang="en-US" sz="3200" dirty="0"/>
              <a:t>= having trouble remembering the name of </a:t>
            </a:r>
            <a:r>
              <a:rPr lang="en-US" sz="3200"/>
              <a:t>close friends or relatives</a:t>
            </a:r>
            <a:endParaRPr lang="en-US" sz="3200" dirty="0"/>
          </a:p>
        </p:txBody>
      </p:sp>
    </p:spTree>
    <p:extLst>
      <p:ext uri="{BB962C8B-B14F-4D97-AF65-F5344CB8AC3E}">
        <p14:creationId xmlns:p14="http://schemas.microsoft.com/office/powerpoint/2010/main" val="389121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6B7EC-89CE-F0D1-599E-692F16BBB73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75D7BBF-DEFB-33F7-3B3F-6C0BD4EC8BE1}"/>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A5E4C20-413F-5070-0669-7E85DA68F169}"/>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solidFill>
                  <a:srgbClr val="33CCFF"/>
                </a:solidFill>
                <a:latin typeface="Segoe UI"/>
                <a:cs typeface="Segoe UI"/>
              </a:rPr>
              <a:t>Normal age-related change?</a:t>
            </a:r>
          </a:p>
          <a:p>
            <a:pPr algn="ctr"/>
            <a:r>
              <a:rPr lang="en-US" sz="3200" b="1" dirty="0">
                <a:solidFill>
                  <a:srgbClr val="CFFF4E"/>
                </a:solidFill>
                <a:latin typeface="Segoe UI"/>
                <a:cs typeface="Segoe UI"/>
              </a:rPr>
              <a:t>cognitive domain: memory</a:t>
            </a:r>
            <a:endParaRPr lang="en-US" sz="1100" dirty="0">
              <a:solidFill>
                <a:srgbClr val="CFFF4E"/>
              </a:solidFill>
            </a:endParaRPr>
          </a:p>
        </p:txBody>
      </p:sp>
      <p:sp>
        <p:nvSpPr>
          <p:cNvPr id="29" name="Rectangle 28">
            <a:extLst>
              <a:ext uri="{FF2B5EF4-FFF2-40B4-BE49-F238E27FC236}">
                <a16:creationId xmlns:a16="http://schemas.microsoft.com/office/drawing/2014/main" id="{530650A2-75CE-F316-1072-B59296A411B2}"/>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17C5D0-34FD-813B-752C-2C087E44EAD7}"/>
              </a:ext>
            </a:extLst>
          </p:cNvPr>
          <p:cNvSpPr txBox="1"/>
          <p:nvPr/>
        </p:nvSpPr>
        <p:spPr>
          <a:xfrm>
            <a:off x="1065516" y="2087403"/>
            <a:ext cx="5456904" cy="3539430"/>
          </a:xfrm>
          <a:prstGeom prst="rect">
            <a:avLst/>
          </a:prstGeom>
          <a:noFill/>
        </p:spPr>
        <p:txBody>
          <a:bodyPr wrap="square" lIns="91440" tIns="45720" rIns="91440" bIns="45720" rtlCol="0" anchor="t">
            <a:spAutoFit/>
          </a:bodyPr>
          <a:lstStyle/>
          <a:p>
            <a:r>
              <a:rPr lang="en-US" sz="3200" b="1" dirty="0"/>
              <a:t>Normal</a:t>
            </a:r>
            <a:r>
              <a:rPr lang="en-US" sz="3200" dirty="0"/>
              <a:t> = use a calendar to keep track of appointments</a:t>
            </a:r>
          </a:p>
          <a:p>
            <a:endParaRPr lang="en-US" sz="3200" dirty="0"/>
          </a:p>
          <a:p>
            <a:r>
              <a:rPr lang="en-US" sz="3200" b="1" dirty="0"/>
              <a:t>Not normal </a:t>
            </a:r>
            <a:r>
              <a:rPr lang="en-US" sz="3200"/>
              <a:t>= repeatedly asking spouse when a doctor’s visit is, </a:t>
            </a:r>
            <a:r>
              <a:rPr lang="en-US" sz="3200" dirty="0"/>
              <a:t>forgetting to reference the calendar</a:t>
            </a:r>
          </a:p>
        </p:txBody>
      </p:sp>
      <p:pic>
        <p:nvPicPr>
          <p:cNvPr id="7" name="Picture 6">
            <a:extLst>
              <a:ext uri="{FF2B5EF4-FFF2-40B4-BE49-F238E27FC236}">
                <a16:creationId xmlns:a16="http://schemas.microsoft.com/office/drawing/2014/main" id="{30CF9E27-4B6A-4DCF-1FD7-351CB5877A36}"/>
              </a:ext>
            </a:extLst>
          </p:cNvPr>
          <p:cNvPicPr>
            <a:picLocks noChangeAspect="1"/>
          </p:cNvPicPr>
          <p:nvPr/>
        </p:nvPicPr>
        <p:blipFill>
          <a:blip r:embed="rId3"/>
          <a:stretch>
            <a:fillRect/>
          </a:stretch>
        </p:blipFill>
        <p:spPr>
          <a:xfrm>
            <a:off x="6758394" y="1723731"/>
            <a:ext cx="3639219" cy="4944165"/>
          </a:xfrm>
          <a:prstGeom prst="rect">
            <a:avLst/>
          </a:prstGeom>
        </p:spPr>
      </p:pic>
    </p:spTree>
    <p:extLst>
      <p:ext uri="{BB962C8B-B14F-4D97-AF65-F5344CB8AC3E}">
        <p14:creationId xmlns:p14="http://schemas.microsoft.com/office/powerpoint/2010/main" val="230409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3F147-5AE3-8A04-E487-3B9C0BE64BE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4E2A6AB-9D06-D934-0DF4-6D3D054FCBF0}"/>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7094E41-ADB9-C866-0E3E-A00558AE8FF4}"/>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solidFill>
                  <a:srgbClr val="33CCFF"/>
                </a:solidFill>
                <a:latin typeface="Segoe UI"/>
                <a:cs typeface="Segoe UI"/>
              </a:rPr>
              <a:t>Normal age-related change?</a:t>
            </a:r>
          </a:p>
          <a:p>
            <a:pPr algn="ctr"/>
            <a:r>
              <a:rPr lang="en-US" sz="3200" b="1" dirty="0">
                <a:solidFill>
                  <a:srgbClr val="CFFF4E"/>
                </a:solidFill>
                <a:latin typeface="Segoe UI"/>
                <a:cs typeface="Segoe UI"/>
              </a:rPr>
              <a:t>cognitive domain: attention</a:t>
            </a:r>
            <a:endParaRPr lang="en-US" sz="1100" dirty="0">
              <a:solidFill>
                <a:srgbClr val="CFFF4E"/>
              </a:solidFill>
            </a:endParaRPr>
          </a:p>
        </p:txBody>
      </p:sp>
      <p:sp>
        <p:nvSpPr>
          <p:cNvPr id="29" name="Rectangle 28">
            <a:extLst>
              <a:ext uri="{FF2B5EF4-FFF2-40B4-BE49-F238E27FC236}">
                <a16:creationId xmlns:a16="http://schemas.microsoft.com/office/drawing/2014/main" id="{6FEFF367-DDA4-E567-837A-A06D7814B239}"/>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E2553B6-BE09-BE99-CE86-A4615BC6716D}"/>
              </a:ext>
            </a:extLst>
          </p:cNvPr>
          <p:cNvSpPr txBox="1"/>
          <p:nvPr/>
        </p:nvSpPr>
        <p:spPr>
          <a:xfrm>
            <a:off x="690054" y="1714718"/>
            <a:ext cx="5456904" cy="4524315"/>
          </a:xfrm>
          <a:prstGeom prst="rect">
            <a:avLst/>
          </a:prstGeom>
          <a:noFill/>
        </p:spPr>
        <p:txBody>
          <a:bodyPr wrap="square" lIns="91440" tIns="45720" rIns="91440" bIns="45720" rtlCol="0" anchor="t">
            <a:spAutoFit/>
          </a:bodyPr>
          <a:lstStyle/>
          <a:p>
            <a:r>
              <a:rPr lang="en-US" sz="3200" b="1" dirty="0"/>
              <a:t>Normal</a:t>
            </a:r>
            <a:r>
              <a:rPr lang="en-US" sz="3200"/>
              <a:t> = to find it</a:t>
            </a:r>
            <a:r>
              <a:rPr lang="en-US" sz="3200" dirty="0"/>
              <a:t> harder to watch a movie and carry on a conversation with others </a:t>
            </a:r>
            <a:r>
              <a:rPr lang="en-US" sz="3200"/>
              <a:t>(to multitask)</a:t>
            </a:r>
          </a:p>
          <a:p>
            <a:endParaRPr lang="en-US" sz="3200" dirty="0"/>
          </a:p>
          <a:p>
            <a:r>
              <a:rPr lang="en-US" sz="3200" b="1" dirty="0"/>
              <a:t>Not normal </a:t>
            </a:r>
            <a:r>
              <a:rPr lang="en-US" sz="3200" dirty="0"/>
              <a:t>= be unable to follow the plot of a movie when </a:t>
            </a:r>
            <a:r>
              <a:rPr lang="en-US" sz="3200"/>
              <a:t>it is quiet (sustain </a:t>
            </a:r>
            <a:r>
              <a:rPr lang="en-US" sz="3200" dirty="0"/>
              <a:t>attention on one task)</a:t>
            </a:r>
            <a:endParaRPr lang="en-US" sz="3200" dirty="0">
              <a:ea typeface="Calibri"/>
              <a:cs typeface="Calibri"/>
            </a:endParaRPr>
          </a:p>
        </p:txBody>
      </p:sp>
      <p:pic>
        <p:nvPicPr>
          <p:cNvPr id="4" name="Picture 3">
            <a:extLst>
              <a:ext uri="{FF2B5EF4-FFF2-40B4-BE49-F238E27FC236}">
                <a16:creationId xmlns:a16="http://schemas.microsoft.com/office/drawing/2014/main" id="{08574E2E-EAC4-84D9-CD6D-11B6BDFDACE8}"/>
              </a:ext>
            </a:extLst>
          </p:cNvPr>
          <p:cNvPicPr>
            <a:picLocks noChangeAspect="1"/>
          </p:cNvPicPr>
          <p:nvPr/>
        </p:nvPicPr>
        <p:blipFill>
          <a:blip r:embed="rId3"/>
          <a:stretch>
            <a:fillRect/>
          </a:stretch>
        </p:blipFill>
        <p:spPr>
          <a:xfrm>
            <a:off x="6316796" y="2353716"/>
            <a:ext cx="5749262" cy="3754337"/>
          </a:xfrm>
          <a:prstGeom prst="rect">
            <a:avLst/>
          </a:prstGeom>
        </p:spPr>
      </p:pic>
    </p:spTree>
    <p:extLst>
      <p:ext uri="{BB962C8B-B14F-4D97-AF65-F5344CB8AC3E}">
        <p14:creationId xmlns:p14="http://schemas.microsoft.com/office/powerpoint/2010/main" val="9303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16273-BE27-B9AA-3E80-868E77FC144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CDA7F22-00CC-BF33-BE51-62784689CB7E}"/>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995DCE4-02A7-5EDF-BA40-F1DB712157E0}"/>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solidFill>
                  <a:srgbClr val="33CCFF"/>
                </a:solidFill>
                <a:latin typeface="Segoe UI"/>
                <a:cs typeface="Segoe UI"/>
              </a:rPr>
              <a:t>Normal age-related change?</a:t>
            </a:r>
          </a:p>
          <a:p>
            <a:pPr algn="ctr"/>
            <a:r>
              <a:rPr lang="en-US" sz="3200" b="1" dirty="0">
                <a:solidFill>
                  <a:srgbClr val="CFFF4E"/>
                </a:solidFill>
                <a:latin typeface="Segoe UI"/>
                <a:cs typeface="Segoe UI"/>
              </a:rPr>
              <a:t>cognitive domain: executive function</a:t>
            </a:r>
            <a:endParaRPr lang="en-US" sz="1100" dirty="0">
              <a:solidFill>
                <a:srgbClr val="CFFF4E"/>
              </a:solidFill>
            </a:endParaRPr>
          </a:p>
        </p:txBody>
      </p:sp>
      <p:sp>
        <p:nvSpPr>
          <p:cNvPr id="29" name="Rectangle 28">
            <a:extLst>
              <a:ext uri="{FF2B5EF4-FFF2-40B4-BE49-F238E27FC236}">
                <a16:creationId xmlns:a16="http://schemas.microsoft.com/office/drawing/2014/main" id="{3CCB4B49-B67C-1F4D-F6E8-705FA3D4BA4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E367FFE-0D47-0CAD-0BC0-F751C4CA205E}"/>
              </a:ext>
            </a:extLst>
          </p:cNvPr>
          <p:cNvSpPr txBox="1"/>
          <p:nvPr/>
        </p:nvSpPr>
        <p:spPr>
          <a:xfrm>
            <a:off x="680285" y="2076180"/>
            <a:ext cx="5456904" cy="2554545"/>
          </a:xfrm>
          <a:prstGeom prst="rect">
            <a:avLst/>
          </a:prstGeom>
          <a:noFill/>
        </p:spPr>
        <p:txBody>
          <a:bodyPr wrap="square" lIns="91440" tIns="45720" rIns="91440" bIns="45720" rtlCol="0" anchor="t">
            <a:spAutoFit/>
          </a:bodyPr>
          <a:lstStyle/>
          <a:p>
            <a:r>
              <a:rPr lang="en-US" sz="3200" b="1" dirty="0"/>
              <a:t>Normal</a:t>
            </a:r>
            <a:r>
              <a:rPr lang="en-US" sz="3200" dirty="0"/>
              <a:t> = to need help with driving directions in a new city</a:t>
            </a:r>
          </a:p>
          <a:p>
            <a:endParaRPr lang="en-US" sz="3200" dirty="0"/>
          </a:p>
          <a:p>
            <a:r>
              <a:rPr lang="en-US" sz="3200" b="1" dirty="0"/>
              <a:t>Not normal </a:t>
            </a:r>
            <a:r>
              <a:rPr lang="en-US" sz="3200" dirty="0"/>
              <a:t>= become lost driving to a familiar </a:t>
            </a:r>
            <a:r>
              <a:rPr lang="en-US" sz="3200"/>
              <a:t>place</a:t>
            </a:r>
            <a:endParaRPr lang="en-US" sz="3200">
              <a:ea typeface="Calibri"/>
              <a:cs typeface="Calibri"/>
            </a:endParaRPr>
          </a:p>
        </p:txBody>
      </p:sp>
      <p:pic>
        <p:nvPicPr>
          <p:cNvPr id="5" name="Picture 4">
            <a:extLst>
              <a:ext uri="{FF2B5EF4-FFF2-40B4-BE49-F238E27FC236}">
                <a16:creationId xmlns:a16="http://schemas.microsoft.com/office/drawing/2014/main" id="{15DC6069-EB0C-5985-0DD7-345EE661C614}"/>
              </a:ext>
            </a:extLst>
          </p:cNvPr>
          <p:cNvPicPr>
            <a:picLocks noChangeAspect="1"/>
          </p:cNvPicPr>
          <p:nvPr/>
        </p:nvPicPr>
        <p:blipFill>
          <a:blip r:embed="rId3"/>
          <a:stretch>
            <a:fillRect/>
          </a:stretch>
        </p:blipFill>
        <p:spPr>
          <a:xfrm>
            <a:off x="6533535" y="1799093"/>
            <a:ext cx="4852219" cy="4739540"/>
          </a:xfrm>
          <a:prstGeom prst="rect">
            <a:avLst/>
          </a:prstGeom>
        </p:spPr>
      </p:pic>
    </p:spTree>
    <p:extLst>
      <p:ext uri="{BB962C8B-B14F-4D97-AF65-F5344CB8AC3E}">
        <p14:creationId xmlns:p14="http://schemas.microsoft.com/office/powerpoint/2010/main" val="85956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2F9D6-3DE3-E6D7-43B5-8FAE0D340CC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13307AF-E5ED-06AA-A5D9-C3D9689A01BF}"/>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CF41ECE-EF70-4CA1-50A6-27D893466017}"/>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solidFill>
                  <a:srgbClr val="33CCFF"/>
                </a:solidFill>
                <a:latin typeface="Segoe UI"/>
                <a:cs typeface="Segoe UI"/>
              </a:rPr>
              <a:t>Normal age-related change?</a:t>
            </a:r>
          </a:p>
          <a:p>
            <a:pPr algn="ctr"/>
            <a:r>
              <a:rPr lang="en-US" sz="3200" b="1" dirty="0">
                <a:solidFill>
                  <a:srgbClr val="CFFF4E"/>
                </a:solidFill>
                <a:latin typeface="Segoe UI"/>
                <a:cs typeface="Segoe UI"/>
              </a:rPr>
              <a:t>cognitive domain: executive function</a:t>
            </a:r>
            <a:endParaRPr lang="en-US" sz="1100" dirty="0">
              <a:solidFill>
                <a:srgbClr val="CFFF4E"/>
              </a:solidFill>
            </a:endParaRPr>
          </a:p>
        </p:txBody>
      </p:sp>
      <p:sp>
        <p:nvSpPr>
          <p:cNvPr id="29" name="Rectangle 28">
            <a:extLst>
              <a:ext uri="{FF2B5EF4-FFF2-40B4-BE49-F238E27FC236}">
                <a16:creationId xmlns:a16="http://schemas.microsoft.com/office/drawing/2014/main" id="{5AC626CD-6CFF-263D-61D3-787383E3F51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E773D2-1512-2C38-F974-068E4FF0A98B}"/>
              </a:ext>
            </a:extLst>
          </p:cNvPr>
          <p:cNvSpPr txBox="1"/>
          <p:nvPr/>
        </p:nvSpPr>
        <p:spPr>
          <a:xfrm>
            <a:off x="680285" y="2076180"/>
            <a:ext cx="5456904" cy="3046988"/>
          </a:xfrm>
          <a:prstGeom prst="rect">
            <a:avLst/>
          </a:prstGeom>
          <a:noFill/>
        </p:spPr>
        <p:txBody>
          <a:bodyPr wrap="square" lIns="91440" tIns="45720" rIns="91440" bIns="45720" rtlCol="0" anchor="t">
            <a:spAutoFit/>
          </a:bodyPr>
          <a:lstStyle/>
          <a:p>
            <a:r>
              <a:rPr lang="en-US" sz="3200" b="1" dirty="0"/>
              <a:t>Normal</a:t>
            </a:r>
            <a:r>
              <a:rPr lang="en-US" sz="3200" dirty="0"/>
              <a:t> = </a:t>
            </a:r>
            <a:r>
              <a:rPr lang="en-US" sz="3200"/>
              <a:t>rarely miss a </a:t>
            </a:r>
            <a:r>
              <a:rPr lang="en-US" sz="3200" dirty="0"/>
              <a:t>medication when you have a busy day</a:t>
            </a:r>
          </a:p>
          <a:p>
            <a:endParaRPr lang="en-US" sz="3200" dirty="0"/>
          </a:p>
          <a:p>
            <a:r>
              <a:rPr lang="en-US" sz="3200" b="1" dirty="0"/>
              <a:t>Not normal </a:t>
            </a:r>
            <a:r>
              <a:rPr lang="en-US" sz="3200" dirty="0"/>
              <a:t>= </a:t>
            </a:r>
            <a:r>
              <a:rPr lang="en-US" sz="3200"/>
              <a:t>need </a:t>
            </a:r>
            <a:r>
              <a:rPr lang="en-US" sz="3200" dirty="0"/>
              <a:t>reminders </a:t>
            </a:r>
            <a:r>
              <a:rPr lang="en-US" sz="3200"/>
              <a:t>to take your daily medications</a:t>
            </a:r>
            <a:endParaRPr lang="en-US" sz="3200">
              <a:ea typeface="Calibri"/>
              <a:cs typeface="Calibri"/>
            </a:endParaRPr>
          </a:p>
        </p:txBody>
      </p:sp>
      <p:pic>
        <p:nvPicPr>
          <p:cNvPr id="4" name="Picture 3">
            <a:extLst>
              <a:ext uri="{FF2B5EF4-FFF2-40B4-BE49-F238E27FC236}">
                <a16:creationId xmlns:a16="http://schemas.microsoft.com/office/drawing/2014/main" id="{FED8EFAC-DED1-7030-F8FD-D277F6EBDF39}"/>
              </a:ext>
            </a:extLst>
          </p:cNvPr>
          <p:cNvPicPr>
            <a:picLocks noChangeAspect="1"/>
          </p:cNvPicPr>
          <p:nvPr/>
        </p:nvPicPr>
        <p:blipFill>
          <a:blip r:embed="rId3"/>
          <a:stretch>
            <a:fillRect/>
          </a:stretch>
        </p:blipFill>
        <p:spPr>
          <a:xfrm>
            <a:off x="6137189" y="2152430"/>
            <a:ext cx="5819057" cy="3879371"/>
          </a:xfrm>
          <a:prstGeom prst="rect">
            <a:avLst/>
          </a:prstGeom>
        </p:spPr>
      </p:pic>
    </p:spTree>
    <p:extLst>
      <p:ext uri="{BB962C8B-B14F-4D97-AF65-F5344CB8AC3E}">
        <p14:creationId xmlns:p14="http://schemas.microsoft.com/office/powerpoint/2010/main" val="6133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44A0D-250A-9002-DF53-5A618D7B949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AF2FDF6-D2DB-22AA-92FA-4631F2A407C4}"/>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CB34507-5B83-D8DA-4616-B7533A323B5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solidFill>
                  <a:srgbClr val="33CCFF"/>
                </a:solidFill>
                <a:latin typeface="Segoe UI"/>
                <a:cs typeface="Segoe UI"/>
              </a:rPr>
              <a:t>Normal age-related change?</a:t>
            </a:r>
          </a:p>
          <a:p>
            <a:pPr algn="ctr"/>
            <a:r>
              <a:rPr lang="en-US" sz="3200" b="1" dirty="0">
                <a:solidFill>
                  <a:srgbClr val="CFFF4E"/>
                </a:solidFill>
                <a:latin typeface="Segoe UI"/>
                <a:cs typeface="Segoe UI"/>
              </a:rPr>
              <a:t>cognitive domain: psychomotor skills</a:t>
            </a:r>
            <a:endParaRPr lang="en-US" sz="1100" dirty="0">
              <a:solidFill>
                <a:srgbClr val="CFFF4E"/>
              </a:solidFill>
            </a:endParaRPr>
          </a:p>
        </p:txBody>
      </p:sp>
      <p:sp>
        <p:nvSpPr>
          <p:cNvPr id="29" name="Rectangle 28">
            <a:extLst>
              <a:ext uri="{FF2B5EF4-FFF2-40B4-BE49-F238E27FC236}">
                <a16:creationId xmlns:a16="http://schemas.microsoft.com/office/drawing/2014/main" id="{FB270060-FCB9-3DCD-93F8-94E65B7FBF79}"/>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2B3A852-701D-F90D-136E-D0B2A61088E5}"/>
              </a:ext>
            </a:extLst>
          </p:cNvPr>
          <p:cNvSpPr txBox="1"/>
          <p:nvPr/>
        </p:nvSpPr>
        <p:spPr>
          <a:xfrm>
            <a:off x="680285" y="2076180"/>
            <a:ext cx="5456904" cy="3046988"/>
          </a:xfrm>
          <a:prstGeom prst="rect">
            <a:avLst/>
          </a:prstGeom>
          <a:noFill/>
        </p:spPr>
        <p:txBody>
          <a:bodyPr wrap="square" lIns="91440" tIns="45720" rIns="91440" bIns="45720" rtlCol="0" anchor="t">
            <a:spAutoFit/>
          </a:bodyPr>
          <a:lstStyle/>
          <a:p>
            <a:r>
              <a:rPr lang="en-US" sz="3200" b="1" dirty="0"/>
              <a:t>Normal</a:t>
            </a:r>
            <a:r>
              <a:rPr lang="en-US" sz="3200" dirty="0"/>
              <a:t> = reaction time is slower</a:t>
            </a:r>
          </a:p>
          <a:p>
            <a:endParaRPr lang="en-US" sz="3200" dirty="0"/>
          </a:p>
          <a:p>
            <a:r>
              <a:rPr lang="en-US" sz="3200" b="1" dirty="0"/>
              <a:t>Not normal </a:t>
            </a:r>
            <a:r>
              <a:rPr lang="en-US" sz="3200" dirty="0"/>
              <a:t>= no longer be able </a:t>
            </a:r>
            <a:r>
              <a:rPr lang="en-US" sz="3200"/>
              <a:t>to do your favorite hobby when there is unlimited time </a:t>
            </a:r>
          </a:p>
        </p:txBody>
      </p:sp>
      <p:pic>
        <p:nvPicPr>
          <p:cNvPr id="15" name="Picture 14">
            <a:extLst>
              <a:ext uri="{FF2B5EF4-FFF2-40B4-BE49-F238E27FC236}">
                <a16:creationId xmlns:a16="http://schemas.microsoft.com/office/drawing/2014/main" id="{82474F04-CD21-3908-C77E-91F1B5D3AE65}"/>
              </a:ext>
            </a:extLst>
          </p:cNvPr>
          <p:cNvPicPr>
            <a:picLocks noChangeAspect="1"/>
          </p:cNvPicPr>
          <p:nvPr/>
        </p:nvPicPr>
        <p:blipFill>
          <a:blip r:embed="rId3"/>
          <a:stretch>
            <a:fillRect/>
          </a:stretch>
        </p:blipFill>
        <p:spPr>
          <a:xfrm>
            <a:off x="6478155" y="2076180"/>
            <a:ext cx="5456904" cy="3565177"/>
          </a:xfrm>
          <a:prstGeom prst="rect">
            <a:avLst/>
          </a:prstGeom>
        </p:spPr>
      </p:pic>
    </p:spTree>
    <p:extLst>
      <p:ext uri="{BB962C8B-B14F-4D97-AF65-F5344CB8AC3E}">
        <p14:creationId xmlns:p14="http://schemas.microsoft.com/office/powerpoint/2010/main" val="27982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89E73D-71E6-BE46-94CE-946F18FB3421}"/>
              </a:ext>
            </a:extLst>
          </p:cNvPr>
          <p:cNvSpPr txBox="1"/>
          <p:nvPr/>
        </p:nvSpPr>
        <p:spPr>
          <a:xfrm>
            <a:off x="314631" y="168628"/>
            <a:ext cx="11552903" cy="7694414"/>
          </a:xfrm>
          <a:prstGeom prst="rect">
            <a:avLst/>
          </a:prstGeom>
          <a:noFill/>
        </p:spPr>
        <p:txBody>
          <a:bodyPr wrap="square" lIns="91440" tIns="45720" rIns="91440" bIns="45720" numCol="2" rtlCol="0" anchor="t">
            <a:spAutoFit/>
          </a:bodyPr>
          <a:lstStyle/>
          <a:p>
            <a:r>
              <a:rPr lang="en-US" sz="3400" b="1" u="sng" dirty="0">
                <a:solidFill>
                  <a:schemeClr val="accent1">
                    <a:lumMod val="50000"/>
                  </a:schemeClr>
                </a:solidFill>
                <a:latin typeface="Cabin" pitchFamily="2" charset="77"/>
              </a:rPr>
              <a:t>Cognitive screening options:</a:t>
            </a:r>
          </a:p>
          <a:p>
            <a:endParaRPr lang="en-US" sz="2000" dirty="0">
              <a:latin typeface="Cabin" pitchFamily="2" charset="77"/>
            </a:endParaRPr>
          </a:p>
          <a:p>
            <a:r>
              <a:rPr lang="en-US" sz="2000" dirty="0">
                <a:highlight>
                  <a:srgbClr val="CFFF4E"/>
                </a:highlight>
                <a:latin typeface="Cabin" pitchFamily="2" charset="77"/>
              </a:rPr>
              <a:t>SLUMS</a:t>
            </a:r>
          </a:p>
          <a:p>
            <a:pPr marL="239395" indent="-239395">
              <a:buFont typeface="Arial" panose="020B0604020202020204" pitchFamily="34" charset="0"/>
              <a:buChar char="•"/>
            </a:pPr>
            <a:r>
              <a:rPr lang="en-US" sz="1600" dirty="0">
                <a:latin typeface="Cabin"/>
              </a:rPr>
              <a:t>Free! </a:t>
            </a:r>
          </a:p>
          <a:p>
            <a:pPr marL="239395" indent="-239395">
              <a:buFont typeface="Arial" panose="020B0604020202020204" pitchFamily="34" charset="0"/>
              <a:buChar char="•"/>
            </a:pPr>
            <a:r>
              <a:rPr lang="en-US" sz="1600">
                <a:latin typeface="Cabin"/>
              </a:rPr>
              <a:t>Normal ≥27/30 </a:t>
            </a:r>
            <a:endParaRPr lang="en-US" sz="1600">
              <a:ea typeface="+mn-lt"/>
              <a:cs typeface="+mn-lt"/>
            </a:endParaRPr>
          </a:p>
          <a:p>
            <a:pPr marL="239395" indent="-239395">
              <a:buFont typeface="Arial" panose="020B0604020202020204" pitchFamily="34" charset="0"/>
              <a:buChar char="•"/>
            </a:pPr>
            <a:r>
              <a:rPr lang="en-US" sz="1600" dirty="0">
                <a:latin typeface="Cabin"/>
              </a:rPr>
              <a:t>Easier than the MoCA </a:t>
            </a:r>
          </a:p>
          <a:p>
            <a:pPr marL="239395" indent="-239395">
              <a:buFont typeface="Arial" panose="020B0604020202020204" pitchFamily="34" charset="0"/>
              <a:buChar char="•"/>
            </a:pPr>
            <a:r>
              <a:rPr lang="en-US" sz="1600" dirty="0">
                <a:latin typeface="Cabin"/>
              </a:rPr>
              <a:t>Multiple languages </a:t>
            </a:r>
          </a:p>
          <a:p>
            <a:r>
              <a:rPr lang="en-US" sz="1600" dirty="0">
                <a:latin typeface="Cabin"/>
              </a:rPr>
              <a:t>   *Validated in a VA population – English speakers, mostly </a:t>
            </a:r>
          </a:p>
          <a:p>
            <a:r>
              <a:rPr lang="en-US" sz="1600" dirty="0">
                <a:latin typeface="Cabin"/>
              </a:rPr>
              <a:t> men, varying education levels and diverse backgrounds </a:t>
            </a:r>
          </a:p>
          <a:p>
            <a:endParaRPr lang="en-US" sz="1600" dirty="0">
              <a:latin typeface="Cabin" pitchFamily="2" charset="77"/>
            </a:endParaRPr>
          </a:p>
          <a:p>
            <a:r>
              <a:rPr lang="en-US" sz="2000" dirty="0">
                <a:highlight>
                  <a:srgbClr val="CFFF4E"/>
                </a:highlight>
                <a:latin typeface="Cabin" pitchFamily="2" charset="77"/>
              </a:rPr>
              <a:t>MoCA </a:t>
            </a:r>
          </a:p>
          <a:p>
            <a:pPr marL="239395" indent="-239395">
              <a:buFont typeface="Arial" panose="020B0604020202020204" pitchFamily="34" charset="0"/>
              <a:buChar char="•"/>
            </a:pPr>
            <a:r>
              <a:rPr lang="en-US" sz="1600" dirty="0">
                <a:latin typeface="Cabin"/>
              </a:rPr>
              <a:t>Proprietary ($125 one-time fee) </a:t>
            </a:r>
          </a:p>
          <a:p>
            <a:pPr marL="239395" indent="-239395">
              <a:buFont typeface="Arial" panose="020B0604020202020204" pitchFamily="34" charset="0"/>
              <a:buChar char="•"/>
            </a:pPr>
            <a:r>
              <a:rPr lang="en-US" sz="1600" dirty="0">
                <a:latin typeface="Cabin"/>
              </a:rPr>
              <a:t>Normal ≥26/30</a:t>
            </a:r>
          </a:p>
          <a:p>
            <a:pPr marL="239395" indent="-239395">
              <a:buFont typeface="Arial" panose="020B0604020202020204" pitchFamily="34" charset="0"/>
              <a:buChar char="•"/>
            </a:pPr>
            <a:r>
              <a:rPr lang="en-US" sz="1600" dirty="0">
                <a:latin typeface="Cabin"/>
              </a:rPr>
              <a:t>90% sensitive for MCI</a:t>
            </a:r>
          </a:p>
          <a:p>
            <a:pPr marL="239395" indent="-239395">
              <a:buFont typeface="Arial" panose="020B0604020202020204" pitchFamily="34" charset="0"/>
              <a:buChar char="•"/>
            </a:pPr>
            <a:r>
              <a:rPr lang="en-US" sz="1600" dirty="0">
                <a:latin typeface="Cabin"/>
              </a:rPr>
              <a:t>Multiple languages</a:t>
            </a:r>
          </a:p>
          <a:p>
            <a:pPr marL="239395" indent="-239395">
              <a:buFont typeface="Arial" panose="020B0604020202020204" pitchFamily="34" charset="0"/>
              <a:buChar char="•"/>
            </a:pPr>
            <a:r>
              <a:rPr lang="en-US" sz="1600" dirty="0">
                <a:latin typeface="Cabin"/>
              </a:rPr>
              <a:t>Versions for those with low literacy, hearing or visual impaired</a:t>
            </a:r>
          </a:p>
          <a:p>
            <a:pPr marL="239395" indent="-239395">
              <a:buFont typeface="Arial" panose="020B0604020202020204" pitchFamily="34" charset="0"/>
              <a:buChar char="•"/>
            </a:pPr>
            <a:r>
              <a:rPr lang="en-US" sz="1600" dirty="0">
                <a:latin typeface="Cabin"/>
              </a:rPr>
              <a:t>Validated to support concern of unsafe driving (score &lt;18, </a:t>
            </a:r>
          </a:p>
          <a:p>
            <a:r>
              <a:rPr lang="en-US" sz="1600" dirty="0">
                <a:latin typeface="Cabin" pitchFamily="2" charset="77"/>
              </a:rPr>
              <a:t>      </a:t>
            </a:r>
            <a:r>
              <a:rPr lang="en-US" sz="1600" dirty="0" err="1">
                <a:latin typeface="Cabin" pitchFamily="2" charset="77"/>
              </a:rPr>
              <a:t>abn</a:t>
            </a:r>
            <a:r>
              <a:rPr lang="en-US" sz="1600" dirty="0">
                <a:latin typeface="Cabin" pitchFamily="2" charset="77"/>
              </a:rPr>
              <a:t> trails, clock draw, or attention components) </a:t>
            </a:r>
          </a:p>
          <a:p>
            <a:r>
              <a:rPr lang="en-US" sz="1600" dirty="0">
                <a:latin typeface="Cabin"/>
              </a:rPr>
              <a:t>  *Validated in mostly white, college-educated, English or French        speakers</a:t>
            </a:r>
          </a:p>
          <a:p>
            <a:endParaRPr lang="en-US" sz="1600" dirty="0">
              <a:latin typeface="Cabin" pitchFamily="2" charset="77"/>
            </a:endParaRPr>
          </a:p>
          <a:p>
            <a:endParaRPr lang="en-US" sz="2000" dirty="0">
              <a:latin typeface="Cabin" pitchFamily="2" charset="77"/>
            </a:endParaRPr>
          </a:p>
          <a:p>
            <a:endParaRPr lang="en-US" sz="2000" dirty="0">
              <a:latin typeface="Cabin" pitchFamily="2" charset="77"/>
            </a:endParaRPr>
          </a:p>
          <a:p>
            <a:endParaRPr lang="en-US" sz="2000" dirty="0">
              <a:latin typeface="Cabin" pitchFamily="2" charset="77"/>
            </a:endParaRPr>
          </a:p>
          <a:p>
            <a:endParaRPr lang="en-US" sz="2000" dirty="0">
              <a:latin typeface="Cabin" pitchFamily="2" charset="77"/>
            </a:endParaRPr>
          </a:p>
          <a:p>
            <a:endParaRPr lang="en-US" sz="2000" dirty="0">
              <a:latin typeface="Cabin" pitchFamily="2" charset="77"/>
            </a:endParaRPr>
          </a:p>
          <a:p>
            <a:endParaRPr lang="en-US" sz="2000" dirty="0">
              <a:latin typeface="Cabin" pitchFamily="2" charset="77"/>
            </a:endParaRPr>
          </a:p>
          <a:p>
            <a:endParaRPr lang="en-US" sz="2000" dirty="0">
              <a:latin typeface="Cabin" pitchFamily="2" charset="77"/>
            </a:endParaRPr>
          </a:p>
          <a:p>
            <a:r>
              <a:rPr lang="en-US" sz="2000" dirty="0">
                <a:latin typeface="Cabin" pitchFamily="2" charset="77"/>
              </a:rPr>
              <a:t>RUDAS </a:t>
            </a:r>
          </a:p>
          <a:p>
            <a:pPr marL="239395" indent="-239395">
              <a:buFont typeface="Arial" panose="020B0604020202020204" pitchFamily="34" charset="0"/>
              <a:buChar char="•"/>
            </a:pPr>
            <a:r>
              <a:rPr lang="en-US" sz="1600" dirty="0">
                <a:latin typeface="Cabin" pitchFamily="2" charset="77"/>
              </a:rPr>
              <a:t>Free!</a:t>
            </a:r>
            <a:endParaRPr lang="en-US" sz="1600">
              <a:latin typeface="Cabin" pitchFamily="2" charset="77"/>
            </a:endParaRPr>
          </a:p>
          <a:p>
            <a:pPr marL="239395" indent="-239395">
              <a:buFont typeface="Arial" panose="020B0604020202020204" pitchFamily="34" charset="0"/>
              <a:buChar char="•"/>
            </a:pPr>
            <a:r>
              <a:rPr lang="en-US" sz="1600" dirty="0">
                <a:latin typeface="Cabin"/>
              </a:rPr>
              <a:t>Normal ≥23/30</a:t>
            </a:r>
          </a:p>
          <a:p>
            <a:r>
              <a:rPr lang="en-US" sz="1600" dirty="0">
                <a:latin typeface="Cabin"/>
              </a:rPr>
              <a:t>  *Validated in persons with low literacy or non-English speaking</a:t>
            </a:r>
          </a:p>
          <a:p>
            <a:endParaRPr lang="en-US" sz="1600" dirty="0">
              <a:latin typeface="Cabin" pitchFamily="2" charset="77"/>
            </a:endParaRPr>
          </a:p>
          <a:p>
            <a:r>
              <a:rPr lang="en-US" sz="2000" dirty="0">
                <a:latin typeface="Cabin"/>
              </a:rPr>
              <a:t>IQ CODE (short version)</a:t>
            </a:r>
          </a:p>
          <a:p>
            <a:pPr marL="239395" indent="-239395">
              <a:buFont typeface="Arial" panose="020B0604020202020204" pitchFamily="34" charset="0"/>
              <a:buChar char="•"/>
            </a:pPr>
            <a:r>
              <a:rPr lang="en-US" sz="1600" dirty="0">
                <a:latin typeface="Cabin"/>
              </a:rPr>
              <a:t>Free! </a:t>
            </a:r>
          </a:p>
          <a:p>
            <a:pPr marL="239395" indent="-239395">
              <a:buFont typeface="Arial" panose="020B0604020202020204" pitchFamily="34" charset="0"/>
              <a:buChar char="•"/>
            </a:pPr>
            <a:r>
              <a:rPr lang="en-US" sz="1600" dirty="0">
                <a:latin typeface="Cabin"/>
              </a:rPr>
              <a:t>Surrogate questionnaire, if patient is absent or delirious</a:t>
            </a:r>
          </a:p>
          <a:p>
            <a:pPr marL="239395" indent="-239395">
              <a:buFont typeface="Arial" panose="020B0604020202020204" pitchFamily="34" charset="0"/>
              <a:buChar char="•"/>
            </a:pPr>
            <a:r>
              <a:rPr lang="en-US" sz="1600" dirty="0">
                <a:latin typeface="Cabin"/>
              </a:rPr>
              <a:t>Irrespective of education level </a:t>
            </a:r>
          </a:p>
          <a:p>
            <a:pPr marL="239395" indent="-239395">
              <a:buFont typeface="Arial" panose="020B0604020202020204" pitchFamily="34" charset="0"/>
              <a:buChar char="•"/>
            </a:pPr>
            <a:r>
              <a:rPr lang="en-US" sz="1600" dirty="0">
                <a:latin typeface="Cabin"/>
              </a:rPr>
              <a:t>Supports dementia if score is &gt; 3.38</a:t>
            </a:r>
          </a:p>
          <a:p>
            <a:pPr marL="239395" indent="-239395">
              <a:buFont typeface="Arial" panose="020B0604020202020204" pitchFamily="34" charset="0"/>
              <a:buChar char="•"/>
            </a:pPr>
            <a:endParaRPr lang="en-US" sz="1600" dirty="0">
              <a:latin typeface="Cabin" pitchFamily="2" charset="77"/>
            </a:endParaRPr>
          </a:p>
          <a:p>
            <a:r>
              <a:rPr lang="en-US" sz="2000" dirty="0">
                <a:latin typeface="Cabin" pitchFamily="2" charset="77"/>
              </a:rPr>
              <a:t>MMSE </a:t>
            </a:r>
          </a:p>
          <a:p>
            <a:pPr marL="239395" indent="-239395">
              <a:buFont typeface="Arial" panose="020B0604020202020204" pitchFamily="34" charset="0"/>
              <a:buChar char="•"/>
            </a:pPr>
            <a:r>
              <a:rPr lang="en-US" sz="1600" dirty="0">
                <a:latin typeface="Cabin" pitchFamily="2" charset="77"/>
              </a:rPr>
              <a:t>Proprietary  ($1.23/test)</a:t>
            </a:r>
          </a:p>
          <a:p>
            <a:pPr marL="239395" indent="-239395">
              <a:buFont typeface="Arial" panose="020B0604020202020204" pitchFamily="34" charset="0"/>
              <a:buChar char="•"/>
            </a:pPr>
            <a:r>
              <a:rPr lang="en-US" sz="1600" dirty="0">
                <a:latin typeface="Cabin" pitchFamily="2" charset="77"/>
              </a:rPr>
              <a:t>Normal ≥25/30</a:t>
            </a:r>
          </a:p>
          <a:p>
            <a:pPr marL="239395" indent="-239395">
              <a:buFont typeface="Arial" panose="020B0604020202020204" pitchFamily="34" charset="0"/>
              <a:buChar char="•"/>
            </a:pPr>
            <a:r>
              <a:rPr lang="en-US" sz="1600" dirty="0">
                <a:latin typeface="Cabin" pitchFamily="2" charset="77"/>
              </a:rPr>
              <a:t>Less sensitivity for MCI</a:t>
            </a:r>
          </a:p>
          <a:p>
            <a:pPr marL="239395" indent="-239395">
              <a:buFont typeface="Arial" panose="020B0604020202020204" pitchFamily="34" charset="0"/>
              <a:buChar char="•"/>
            </a:pPr>
            <a:r>
              <a:rPr lang="en-US" sz="1600" dirty="0">
                <a:latin typeface="Cabin" pitchFamily="2" charset="77"/>
              </a:rPr>
              <a:t>The only validated method for dementia ”staging” </a:t>
            </a:r>
          </a:p>
          <a:p>
            <a:endParaRPr lang="en-US" sz="1600" dirty="0">
              <a:latin typeface="Cabin" pitchFamily="2" charset="77"/>
            </a:endParaRPr>
          </a:p>
          <a:p>
            <a:r>
              <a:rPr lang="en-US" sz="2000" dirty="0">
                <a:latin typeface="Cabin" pitchFamily="2" charset="77"/>
              </a:rPr>
              <a:t>Mini-cog</a:t>
            </a:r>
          </a:p>
          <a:p>
            <a:pPr marL="239395" indent="-239395">
              <a:buFont typeface="Arial" panose="020B0604020202020204" pitchFamily="34" charset="0"/>
              <a:buChar char="•"/>
            </a:pPr>
            <a:r>
              <a:rPr lang="en-US" sz="1600" dirty="0">
                <a:latin typeface="Cabin"/>
              </a:rPr>
              <a:t>Free! </a:t>
            </a:r>
          </a:p>
          <a:p>
            <a:pPr marL="239395" indent="-239395">
              <a:buFont typeface="Arial" panose="020B0604020202020204" pitchFamily="34" charset="0"/>
              <a:buChar char="•"/>
            </a:pPr>
            <a:r>
              <a:rPr lang="en-US" sz="1600" dirty="0">
                <a:latin typeface="Cabin"/>
              </a:rPr>
              <a:t>Quick and easy </a:t>
            </a:r>
          </a:p>
          <a:p>
            <a:pPr marL="239395" indent="-239395">
              <a:buFont typeface="Arial" panose="020B0604020202020204" pitchFamily="34" charset="0"/>
              <a:buChar char="•"/>
            </a:pPr>
            <a:r>
              <a:rPr lang="en-US" sz="1600" dirty="0">
                <a:latin typeface="Cabin"/>
              </a:rPr>
              <a:t>≤2/5 is an abnormal score -&gt; </a:t>
            </a:r>
            <a:r>
              <a:rPr lang="en-US" sz="1600" b="1" dirty="0">
                <a:latin typeface="Cabin"/>
              </a:rPr>
              <a:t>further testing</a:t>
            </a:r>
          </a:p>
          <a:p>
            <a:pPr marL="239395" indent="-239395">
              <a:buFont typeface="Arial" panose="020B0604020202020204" pitchFamily="34" charset="0"/>
              <a:buChar char="•"/>
            </a:pPr>
            <a:r>
              <a:rPr lang="en-US" sz="1600" dirty="0">
                <a:latin typeface="Cabin"/>
              </a:rPr>
              <a:t>99% sensitive  </a:t>
            </a:r>
          </a:p>
        </p:txBody>
      </p:sp>
    </p:spTree>
    <p:extLst>
      <p:ext uri="{BB962C8B-B14F-4D97-AF65-F5344CB8AC3E}">
        <p14:creationId xmlns:p14="http://schemas.microsoft.com/office/powerpoint/2010/main" val="66563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27" end="2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28" end="2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29" end="2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30" end="3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32" end="3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33" end="3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xEl>
                                              <p:pRg st="34" end="3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xEl>
                                              <p:pRg st="35" end="3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
                                            <p:txEl>
                                              <p:pRg st="36" end="3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38" end="38"/>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
                                            <p:txEl>
                                              <p:pRg st="39" end="39"/>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
                                            <p:txEl>
                                              <p:pRg st="40" end="4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
                                            <p:txEl>
                                              <p:pRg st="41" end="41"/>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
                                            <p:txEl>
                                              <p:pRg st="42" end="4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
                                            <p:txEl>
                                              <p:pRg st="44" end="44"/>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
                                            <p:txEl>
                                              <p:pRg st="45" end="45"/>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
                                            <p:txEl>
                                              <p:pRg st="46" end="46"/>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xEl>
                                              <p:pRg st="47" end="47"/>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xEl>
                                              <p:pRg st="48" end="4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2548B7-063E-EA4A-9A6A-15E0BAA3C663}"/>
              </a:ext>
            </a:extLst>
          </p:cNvPr>
          <p:cNvSpPr txBox="1"/>
          <p:nvPr/>
        </p:nvSpPr>
        <p:spPr>
          <a:xfrm>
            <a:off x="2025649" y="5023068"/>
            <a:ext cx="3829051" cy="2215991"/>
          </a:xfrm>
          <a:prstGeom prst="rect">
            <a:avLst/>
          </a:prstGeom>
          <a:noFill/>
        </p:spPr>
        <p:txBody>
          <a:bodyPr wrap="square" rtlCol="0">
            <a:spAutoFit/>
          </a:bodyPr>
          <a:lstStyle/>
          <a:p>
            <a:r>
              <a:rPr lang="en-US" sz="2000" dirty="0" err="1">
                <a:latin typeface="Cabin" pitchFamily="2" charset="77"/>
              </a:rPr>
              <a:t>MoCA</a:t>
            </a:r>
            <a:r>
              <a:rPr lang="en-US" sz="2000" dirty="0">
                <a:latin typeface="Cabin" pitchFamily="2" charset="77"/>
              </a:rPr>
              <a:t> website: </a:t>
            </a:r>
            <a:r>
              <a:rPr lang="en-US" sz="2000" dirty="0">
                <a:latin typeface="Cabin" pitchFamily="2" charset="77"/>
                <a:hlinkClick r:id="rId3"/>
              </a:rPr>
              <a:t>https://www.mocatest.org/</a:t>
            </a:r>
            <a:r>
              <a:rPr lang="en-US" sz="2000" dirty="0">
                <a:latin typeface="Cabin" pitchFamily="2" charset="77"/>
              </a:rPr>
              <a:t>  </a:t>
            </a:r>
          </a:p>
          <a:p>
            <a:endParaRPr lang="en-US" sz="2000" dirty="0">
              <a:latin typeface="Cabin" pitchFamily="2" charset="77"/>
            </a:endParaRPr>
          </a:p>
          <a:p>
            <a:r>
              <a:rPr lang="en-US" sz="2000" dirty="0">
                <a:latin typeface="Cabin" pitchFamily="2" charset="77"/>
              </a:rPr>
              <a:t>Step-by-step (free) training video: </a:t>
            </a:r>
            <a:r>
              <a:rPr lang="en-US" sz="2000" dirty="0">
                <a:latin typeface="Cabin" pitchFamily="2" charset="77"/>
                <a:hlinkClick r:id="rId4"/>
              </a:rPr>
              <a:t>http://bcove.me/gke40f7p</a:t>
            </a:r>
            <a:r>
              <a:rPr lang="en-US" sz="2000" dirty="0">
                <a:latin typeface="Cabin" pitchFamily="2" charset="77"/>
              </a:rPr>
              <a:t> </a:t>
            </a:r>
          </a:p>
          <a:p>
            <a:endParaRPr lang="en-US" sz="2000" dirty="0">
              <a:latin typeface="Cabin" pitchFamily="2" charset="77"/>
            </a:endParaRPr>
          </a:p>
          <a:p>
            <a:endParaRPr lang="en-US" dirty="0"/>
          </a:p>
        </p:txBody>
      </p:sp>
      <p:pic>
        <p:nvPicPr>
          <p:cNvPr id="4" name="Picture 3">
            <a:extLst>
              <a:ext uri="{FF2B5EF4-FFF2-40B4-BE49-F238E27FC236}">
                <a16:creationId xmlns:a16="http://schemas.microsoft.com/office/drawing/2014/main" id="{C90307BB-3D1D-DC4F-8F25-AE5AEF44CAE2}"/>
              </a:ext>
            </a:extLst>
          </p:cNvPr>
          <p:cNvPicPr>
            <a:picLocks noChangeAspect="1"/>
          </p:cNvPicPr>
          <p:nvPr/>
        </p:nvPicPr>
        <p:blipFill>
          <a:blip r:embed="rId5"/>
          <a:stretch>
            <a:fillRect/>
          </a:stretch>
        </p:blipFill>
        <p:spPr>
          <a:xfrm>
            <a:off x="2025649" y="146091"/>
            <a:ext cx="3670301" cy="4773598"/>
          </a:xfrm>
          <a:prstGeom prst="rect">
            <a:avLst/>
          </a:prstGeom>
          <a:ln/>
        </p:spPr>
        <p:style>
          <a:lnRef idx="0">
            <a:schemeClr val="accent4"/>
          </a:lnRef>
          <a:fillRef idx="3">
            <a:schemeClr val="accent4"/>
          </a:fillRef>
          <a:effectRef idx="3">
            <a:schemeClr val="accent4"/>
          </a:effectRef>
          <a:fontRef idx="minor">
            <a:schemeClr val="lt1"/>
          </a:fontRef>
        </p:style>
      </p:pic>
      <p:pic>
        <p:nvPicPr>
          <p:cNvPr id="2" name="Picture 1">
            <a:extLst>
              <a:ext uri="{FF2B5EF4-FFF2-40B4-BE49-F238E27FC236}">
                <a16:creationId xmlns:a16="http://schemas.microsoft.com/office/drawing/2014/main" id="{BC0D8342-E7AD-9590-75F4-D09C3CB5713A}"/>
              </a:ext>
            </a:extLst>
          </p:cNvPr>
          <p:cNvPicPr>
            <a:picLocks noChangeAspect="1"/>
          </p:cNvPicPr>
          <p:nvPr/>
        </p:nvPicPr>
        <p:blipFill>
          <a:blip r:embed="rId6"/>
          <a:stretch>
            <a:fillRect/>
          </a:stretch>
        </p:blipFill>
        <p:spPr>
          <a:xfrm>
            <a:off x="6032500" y="146090"/>
            <a:ext cx="3687444" cy="4773597"/>
          </a:xfrm>
          <a:prstGeom prst="rect">
            <a:avLst/>
          </a:prstGeom>
          <a:ln>
            <a:solidFill>
              <a:schemeClr val="accent6">
                <a:lumMod val="75000"/>
              </a:schemeClr>
            </a:solidFill>
          </a:ln>
        </p:spPr>
      </p:pic>
      <p:sp>
        <p:nvSpPr>
          <p:cNvPr id="6" name="TextBox 5">
            <a:extLst>
              <a:ext uri="{FF2B5EF4-FFF2-40B4-BE49-F238E27FC236}">
                <a16:creationId xmlns:a16="http://schemas.microsoft.com/office/drawing/2014/main" id="{C31476D5-AA3F-C94E-D3AF-8BA90749FCDC}"/>
              </a:ext>
            </a:extLst>
          </p:cNvPr>
          <p:cNvSpPr txBox="1"/>
          <p:nvPr/>
        </p:nvSpPr>
        <p:spPr>
          <a:xfrm>
            <a:off x="6032500" y="5023068"/>
            <a:ext cx="5880099" cy="1815882"/>
          </a:xfrm>
          <a:prstGeom prst="rect">
            <a:avLst/>
          </a:prstGeom>
          <a:noFill/>
        </p:spPr>
        <p:txBody>
          <a:bodyPr wrap="square">
            <a:spAutoFit/>
          </a:bodyPr>
          <a:lstStyle/>
          <a:p>
            <a:r>
              <a:rPr lang="en-US" sz="1400" dirty="0">
                <a:latin typeface="Cabin" pitchFamily="2" charset="77"/>
              </a:rPr>
              <a:t>SLUMS website: </a:t>
            </a:r>
            <a:r>
              <a:rPr lang="en-US" sz="1400" dirty="0">
                <a:latin typeface="Cabin" pitchFamily="2" charset="77"/>
                <a:hlinkClick r:id="rId7"/>
              </a:rPr>
              <a:t>https://www.slu.edu/medicine/internal-medicine/geriatric-medicine/aging-successfully/assessment-tools/mental-status-exam.php</a:t>
            </a:r>
            <a:r>
              <a:rPr lang="en-US" sz="1400" dirty="0">
                <a:latin typeface="Cabin" pitchFamily="2" charset="77"/>
              </a:rPr>
              <a:t>    </a:t>
            </a:r>
          </a:p>
          <a:p>
            <a:endParaRPr lang="en-US" sz="1400" dirty="0">
              <a:latin typeface="Cabin" pitchFamily="2" charset="77"/>
            </a:endParaRPr>
          </a:p>
          <a:p>
            <a:r>
              <a:rPr lang="en-US" sz="1400" dirty="0">
                <a:latin typeface="Cabin" pitchFamily="2" charset="77"/>
              </a:rPr>
              <a:t>SLUMS instructions/scoring: </a:t>
            </a:r>
            <a:r>
              <a:rPr lang="en-US" sz="1400" dirty="0">
                <a:latin typeface="Cabin" pitchFamily="2" charset="77"/>
                <a:hlinkClick r:id="rId8"/>
              </a:rPr>
              <a:t>https://www.albertahealthservices.ca/assets/info/hp/hpsp/if-hp-hpsp-cognitive-screening-slums-scoring.pdf</a:t>
            </a:r>
            <a:r>
              <a:rPr lang="en-US" sz="1400" dirty="0">
                <a:latin typeface="Cabin" pitchFamily="2" charset="77"/>
              </a:rPr>
              <a:t> </a:t>
            </a:r>
          </a:p>
          <a:p>
            <a:endParaRPr lang="en-US" sz="1400" dirty="0">
              <a:latin typeface="Cabin" pitchFamily="2" charset="77"/>
            </a:endParaRPr>
          </a:p>
          <a:p>
            <a:r>
              <a:rPr lang="en-US" sz="1400" dirty="0">
                <a:latin typeface="Cabin" pitchFamily="2" charset="77"/>
              </a:rPr>
              <a:t>SLUMs training video: </a:t>
            </a:r>
            <a:r>
              <a:rPr lang="en-US" sz="1400" dirty="0">
                <a:latin typeface="Cabin" pitchFamily="2" charset="77"/>
                <a:hlinkClick r:id="rId9"/>
              </a:rPr>
              <a:t>https://www.youtube.com/watch?v=z4ctoWU-qzw</a:t>
            </a:r>
            <a:r>
              <a:rPr lang="en-US" sz="1400" dirty="0">
                <a:latin typeface="Cabin" pitchFamily="2" charset="77"/>
              </a:rPr>
              <a:t> </a:t>
            </a:r>
          </a:p>
        </p:txBody>
      </p:sp>
    </p:spTree>
    <p:extLst>
      <p:ext uri="{BB962C8B-B14F-4D97-AF65-F5344CB8AC3E}">
        <p14:creationId xmlns:p14="http://schemas.microsoft.com/office/powerpoint/2010/main" val="3575247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C0064-BD2F-27A5-DE6C-9A354236A50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A3E7009-C5D7-977F-D3A2-59123D9BB015}"/>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096EF8A-7F43-A8DA-953A-F48B64175E63}"/>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a:solidFill>
                  <a:srgbClr val="00B0F0"/>
                </a:solidFill>
                <a:latin typeface="Segoe UI"/>
                <a:cs typeface="Segoe UI"/>
              </a:rPr>
              <a:t>Neuropsychology assessment</a:t>
            </a:r>
          </a:p>
        </p:txBody>
      </p:sp>
      <p:sp>
        <p:nvSpPr>
          <p:cNvPr id="29" name="Rectangle 28">
            <a:extLst>
              <a:ext uri="{FF2B5EF4-FFF2-40B4-BE49-F238E27FC236}">
                <a16:creationId xmlns:a16="http://schemas.microsoft.com/office/drawing/2014/main" id="{D2708733-7534-0646-9D7F-51715ECC357F}"/>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E3EF0BB5-807A-C7F8-80CE-BD52E2CF6222}"/>
              </a:ext>
            </a:extLst>
          </p:cNvPr>
          <p:cNvSpPr>
            <a:spLocks noGrp="1"/>
          </p:cNvSpPr>
          <p:nvPr>
            <p:ph idx="1"/>
          </p:nvPr>
        </p:nvSpPr>
        <p:spPr>
          <a:xfrm>
            <a:off x="838200" y="1825624"/>
            <a:ext cx="10515600" cy="4738607"/>
          </a:xfrm>
        </p:spPr>
        <p:txBody>
          <a:bodyPr vert="horz" lIns="91440" tIns="45720" rIns="91440" bIns="45720" rtlCol="0" anchor="t">
            <a:normAutofit/>
          </a:bodyPr>
          <a:lstStyle/>
          <a:p>
            <a:endParaRPr lang="en-US" sz="2600" dirty="0">
              <a:latin typeface="Segoe UI"/>
              <a:cs typeface="Segoe UI"/>
            </a:endParaRPr>
          </a:p>
          <a:p>
            <a:endParaRPr lang="en-US" dirty="0"/>
          </a:p>
        </p:txBody>
      </p:sp>
      <p:sp>
        <p:nvSpPr>
          <p:cNvPr id="4" name="Content Placeholder 2">
            <a:extLst>
              <a:ext uri="{FF2B5EF4-FFF2-40B4-BE49-F238E27FC236}">
                <a16:creationId xmlns:a16="http://schemas.microsoft.com/office/drawing/2014/main" id="{A54D2CBE-6F57-B3E4-C288-A4814DEF2CEF}"/>
              </a:ext>
            </a:extLst>
          </p:cNvPr>
          <p:cNvSpPr txBox="1">
            <a:spLocks/>
          </p:cNvSpPr>
          <p:nvPr/>
        </p:nvSpPr>
        <p:spPr>
          <a:xfrm>
            <a:off x="531447" y="1915338"/>
            <a:ext cx="11209215" cy="24867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Arial,Sans-Serif" panose="020B0604020202020204" pitchFamily="34" charset="0"/>
            </a:pPr>
            <a:r>
              <a:rPr lang="en-US" sz="2400" dirty="0">
                <a:latin typeface="Segoe UI"/>
                <a:cs typeface="Segoe UI"/>
              </a:rPr>
              <a:t>2-4 hour comprehensive evaluation </a:t>
            </a:r>
          </a:p>
          <a:p>
            <a:pPr marL="342900" indent="-342900">
              <a:lnSpc>
                <a:spcPct val="100000"/>
              </a:lnSpc>
              <a:spcBef>
                <a:spcPts val="0"/>
              </a:spcBef>
              <a:buFont typeface="Arial,Sans-Serif" panose="020B0604020202020204" pitchFamily="34" charset="0"/>
            </a:pPr>
            <a:endParaRPr lang="en-US" dirty="0">
              <a:latin typeface="Segoe UI"/>
              <a:cs typeface="Segoe UI"/>
            </a:endParaRPr>
          </a:p>
          <a:p>
            <a:pPr marL="800100" lvl="1" indent="-342900">
              <a:lnSpc>
                <a:spcPct val="100000"/>
              </a:lnSpc>
              <a:spcBef>
                <a:spcPts val="0"/>
              </a:spcBef>
              <a:buFont typeface="Arial,Sans-Serif" panose="020B0604020202020204" pitchFamily="34" charset="0"/>
            </a:pPr>
            <a:endParaRPr lang="en-US" dirty="0">
              <a:latin typeface="Segoe UI"/>
              <a:cs typeface="Segoe UI"/>
            </a:endParaRPr>
          </a:p>
          <a:p>
            <a:pPr marL="342900" indent="-342900">
              <a:lnSpc>
                <a:spcPct val="100000"/>
              </a:lnSpc>
              <a:spcBef>
                <a:spcPts val="0"/>
              </a:spcBef>
              <a:buFont typeface="Arial"/>
              <a:buChar char="•"/>
            </a:pPr>
            <a:endParaRPr lang="en-US" dirty="0">
              <a:latin typeface="Segoe UI"/>
              <a:cs typeface="Segoe UI"/>
            </a:endParaRPr>
          </a:p>
          <a:p>
            <a:pPr marL="0" indent="0">
              <a:lnSpc>
                <a:spcPct val="100000"/>
              </a:lnSpc>
              <a:spcBef>
                <a:spcPts val="0"/>
              </a:spcBef>
              <a:buNone/>
            </a:pPr>
            <a:endParaRPr lang="en-US" dirty="0">
              <a:latin typeface="Segoe UI"/>
              <a:cs typeface="Segoe UI"/>
            </a:endParaRPr>
          </a:p>
          <a:p>
            <a:pPr marL="685800">
              <a:lnSpc>
                <a:spcPct val="100000"/>
              </a:lnSpc>
              <a:spcBef>
                <a:spcPts val="0"/>
              </a:spcBef>
            </a:pPr>
            <a:endParaRPr lang="en-US" sz="1800" dirty="0">
              <a:latin typeface="Arial"/>
              <a:cs typeface="Arial"/>
            </a:endParaRPr>
          </a:p>
          <a:p>
            <a:endParaRPr lang="en-US" sz="2600" dirty="0">
              <a:latin typeface="Segoe UI"/>
              <a:cs typeface="Segoe UI"/>
            </a:endParaRPr>
          </a:p>
          <a:p>
            <a:endParaRPr lang="en-US" dirty="0">
              <a:cs typeface="Segoe UI"/>
            </a:endParaRPr>
          </a:p>
        </p:txBody>
      </p:sp>
      <p:sp>
        <p:nvSpPr>
          <p:cNvPr id="5" name="TextBox 4">
            <a:extLst>
              <a:ext uri="{FF2B5EF4-FFF2-40B4-BE49-F238E27FC236}">
                <a16:creationId xmlns:a16="http://schemas.microsoft.com/office/drawing/2014/main" id="{BD795C5F-73E8-66AC-0D13-144EC330D578}"/>
              </a:ext>
            </a:extLst>
          </p:cNvPr>
          <p:cNvSpPr txBox="1"/>
          <p:nvPr/>
        </p:nvSpPr>
        <p:spPr>
          <a:xfrm>
            <a:off x="525517" y="2456793"/>
            <a:ext cx="947244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latin typeface="Segoe UI"/>
                <a:cs typeface="Segoe UI"/>
              </a:rPr>
              <a:t>Helps support a diagnoses in more complex cases:</a:t>
            </a:r>
          </a:p>
          <a:p>
            <a:pPr marL="800100" lvl="1" indent="-342900">
              <a:buFont typeface="Arial"/>
              <a:buChar char="•"/>
            </a:pPr>
            <a:r>
              <a:rPr lang="en-US" sz="2400">
                <a:latin typeface="Segoe UI"/>
                <a:cs typeface="Segoe UI"/>
              </a:rPr>
              <a:t>Highly educated persons</a:t>
            </a:r>
          </a:p>
          <a:p>
            <a:pPr marL="800100" lvl="1" indent="-342900">
              <a:buFont typeface="Arial"/>
              <a:buChar char="•"/>
            </a:pPr>
            <a:r>
              <a:rPr lang="en-US" sz="2400">
                <a:latin typeface="Segoe UI"/>
                <a:cs typeface="Segoe UI"/>
              </a:rPr>
              <a:t>Mild cognitive impairment</a:t>
            </a:r>
          </a:p>
          <a:p>
            <a:pPr marL="800100" lvl="1" indent="-342900">
              <a:buFont typeface="Arial"/>
              <a:buChar char="•"/>
            </a:pPr>
            <a:r>
              <a:rPr lang="en-US" sz="2400">
                <a:latin typeface="Segoe UI"/>
                <a:cs typeface="Segoe UI"/>
              </a:rPr>
              <a:t>Differentiating learning disabilities from dementia </a:t>
            </a:r>
          </a:p>
          <a:p>
            <a:pPr marL="800100" lvl="1" indent="-342900">
              <a:buFont typeface="Arial"/>
              <a:buChar char="•"/>
            </a:pPr>
            <a:r>
              <a:rPr lang="en-US" sz="2400">
                <a:latin typeface="Segoe UI"/>
                <a:cs typeface="Segoe UI"/>
              </a:rPr>
              <a:t>Differentiating attention or mood disorders from dementia</a:t>
            </a:r>
            <a:endParaRPr lang="en-US"/>
          </a:p>
        </p:txBody>
      </p:sp>
    </p:spTree>
    <p:extLst>
      <p:ext uri="{BB962C8B-B14F-4D97-AF65-F5344CB8AC3E}">
        <p14:creationId xmlns:p14="http://schemas.microsoft.com/office/powerpoint/2010/main" val="423686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FE488AD-3F52-42F7-8886-CF1E6AB69A90}"/>
              </a:ext>
            </a:extLst>
          </p:cNvPr>
          <p:cNvSpPr txBox="1">
            <a:spLocks/>
          </p:cNvSpPr>
          <p:nvPr/>
        </p:nvSpPr>
        <p:spPr>
          <a:xfrm>
            <a:off x="535578" y="2005624"/>
            <a:ext cx="11231884"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solidFill>
                  <a:srgbClr val="061F57"/>
                </a:solidFill>
                <a:latin typeface="Segoe UI"/>
                <a:ea typeface="+mn-lt"/>
                <a:cs typeface="+mn-lt"/>
              </a:rPr>
              <a:t>We do not have any financial disclosures</a:t>
            </a:r>
          </a:p>
          <a:p>
            <a:pPr marL="514350" indent="-514350">
              <a:buAutoNum type="romanUcPeriod"/>
            </a:pPr>
            <a:endParaRPr lang="en-US" dirty="0"/>
          </a:p>
          <a:p>
            <a:pPr marL="0" indent="0">
              <a:buNone/>
            </a:pPr>
            <a:endParaRPr lang="en-US" sz="3200" dirty="0">
              <a:solidFill>
                <a:srgbClr val="061F57"/>
              </a:solidFill>
              <a:latin typeface="Avenir Next LT Pro"/>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Disclosures</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345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B6537-72BE-C2C5-EB20-9EE4A6289D7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A31C0F2-EFB9-8A32-8E22-58EC4877A1F4}"/>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9B55768-2EA3-A59D-51E3-2213E83F7C1C}"/>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CFFF4E"/>
                </a:solidFill>
                <a:latin typeface="Segoe UI"/>
                <a:cs typeface="Segoe UI"/>
              </a:rPr>
              <a:t>Tips</a:t>
            </a:r>
            <a:r>
              <a:rPr lang="en-US" sz="4800" b="1" dirty="0">
                <a:solidFill>
                  <a:srgbClr val="33CCFF"/>
                </a:solidFill>
                <a:latin typeface="Segoe UI"/>
                <a:cs typeface="Segoe UI"/>
              </a:rPr>
              <a:t> – for cognitive screening</a:t>
            </a:r>
            <a:endParaRPr lang="en-US" dirty="0">
              <a:solidFill>
                <a:srgbClr val="33CCFF"/>
              </a:solidFill>
            </a:endParaRPr>
          </a:p>
        </p:txBody>
      </p:sp>
      <p:sp>
        <p:nvSpPr>
          <p:cNvPr id="29" name="Rectangle 28">
            <a:extLst>
              <a:ext uri="{FF2B5EF4-FFF2-40B4-BE49-F238E27FC236}">
                <a16:creationId xmlns:a16="http://schemas.microsoft.com/office/drawing/2014/main" id="{2F7FE770-A1C9-29D3-D982-D0CD8E80D337}"/>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578F3876-386F-8FA9-2EE3-BDBFEF902BE0}"/>
              </a:ext>
            </a:extLst>
          </p:cNvPr>
          <p:cNvSpPr>
            <a:spLocks noGrp="1"/>
          </p:cNvSpPr>
          <p:nvPr>
            <p:ph idx="1"/>
          </p:nvPr>
        </p:nvSpPr>
        <p:spPr>
          <a:xfrm>
            <a:off x="838200" y="1825624"/>
            <a:ext cx="10515600" cy="4738607"/>
          </a:xfrm>
        </p:spPr>
        <p:txBody>
          <a:bodyPr vert="horz" lIns="91440" tIns="45720" rIns="91440" bIns="45720" rtlCol="0" anchor="t">
            <a:normAutofit/>
          </a:bodyPr>
          <a:lstStyle/>
          <a:p>
            <a:r>
              <a:rPr lang="en-US" sz="2600" dirty="0">
                <a:latin typeface="Segoe UI"/>
                <a:cs typeface="Segoe UI"/>
              </a:rPr>
              <a:t>Schedule a separate (extended length) appointment</a:t>
            </a:r>
          </a:p>
          <a:p>
            <a:r>
              <a:rPr lang="en-US" sz="2600" dirty="0">
                <a:latin typeface="Segoe UI"/>
                <a:cs typeface="Segoe UI"/>
              </a:rPr>
              <a:t>Bring hearing aids and/or glasses </a:t>
            </a:r>
          </a:p>
          <a:p>
            <a:r>
              <a:rPr lang="en-US" sz="2600" dirty="0">
                <a:latin typeface="Segoe UI"/>
                <a:cs typeface="Segoe UI"/>
              </a:rPr>
              <a:t>Bring instructions into the room </a:t>
            </a:r>
          </a:p>
          <a:p>
            <a:r>
              <a:rPr lang="en-US" sz="2600" dirty="0">
                <a:latin typeface="Segoe UI"/>
                <a:cs typeface="Segoe UI"/>
              </a:rPr>
              <a:t>Use in-person interpreter and language-specific screening test if needed</a:t>
            </a:r>
          </a:p>
          <a:p>
            <a:pPr marL="0" indent="0">
              <a:buNone/>
            </a:pPr>
            <a:endParaRPr lang="en-US" sz="2600" dirty="0">
              <a:latin typeface="Segoe UI"/>
              <a:cs typeface="Segoe UI"/>
            </a:endParaRPr>
          </a:p>
          <a:p>
            <a:pPr marL="0" indent="0">
              <a:buNone/>
            </a:pPr>
            <a:r>
              <a:rPr lang="en-US" sz="2600">
                <a:latin typeface="Segoe UI"/>
                <a:cs typeface="Segoe UI"/>
              </a:rPr>
              <a:t>*scores are used for comparison to peers</a:t>
            </a:r>
          </a:p>
          <a:p>
            <a:pPr marL="0" indent="0">
              <a:buNone/>
            </a:pPr>
            <a:r>
              <a:rPr lang="en-US" sz="2600" dirty="0">
                <a:latin typeface="Segoe UI"/>
                <a:cs typeface="Segoe UI"/>
              </a:rPr>
              <a:t>*by itself, a low score on a screening test does </a:t>
            </a:r>
            <a:r>
              <a:rPr lang="en-US" sz="2600" i="1" dirty="0">
                <a:latin typeface="Segoe UI"/>
                <a:cs typeface="Segoe UI"/>
              </a:rPr>
              <a:t>not</a:t>
            </a:r>
            <a:r>
              <a:rPr lang="en-US" sz="2600" dirty="0">
                <a:latin typeface="Segoe UI"/>
                <a:cs typeface="Segoe UI"/>
              </a:rPr>
              <a:t> equate to dementia. </a:t>
            </a:r>
            <a:r>
              <a:rPr lang="en-US" sz="2600" b="1" dirty="0">
                <a:solidFill>
                  <a:srgbClr val="0070C0"/>
                </a:solidFill>
                <a:latin typeface="Segoe UI"/>
                <a:cs typeface="Segoe UI"/>
              </a:rPr>
              <a:t>To make a dementia diagnosis you need to also show functional decline. </a:t>
            </a:r>
            <a:endParaRPr lang="en-US" b="1"/>
          </a:p>
          <a:p>
            <a:endParaRPr lang="en-US" dirty="0"/>
          </a:p>
        </p:txBody>
      </p:sp>
    </p:spTree>
    <p:extLst>
      <p:ext uri="{BB962C8B-B14F-4D97-AF65-F5344CB8AC3E}">
        <p14:creationId xmlns:p14="http://schemas.microsoft.com/office/powerpoint/2010/main" val="19221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71540-28AC-7C42-A21E-6E2970898953}"/>
              </a:ext>
            </a:extLst>
          </p:cNvPr>
          <p:cNvSpPr>
            <a:spLocks noGrp="1"/>
          </p:cNvSpPr>
          <p:nvPr>
            <p:ph type="title"/>
          </p:nvPr>
        </p:nvSpPr>
        <p:spPr>
          <a:xfrm>
            <a:off x="740832" y="53177"/>
            <a:ext cx="8311728" cy="1325563"/>
          </a:xfrm>
        </p:spPr>
        <p:txBody>
          <a:bodyPr>
            <a:normAutofit/>
          </a:bodyPr>
          <a:lstStyle/>
          <a:p>
            <a:r>
              <a:rPr lang="en-US" sz="3600" b="1" u="sng" dirty="0">
                <a:solidFill>
                  <a:schemeClr val="tx2"/>
                </a:solidFill>
                <a:latin typeface="Segoe UI"/>
                <a:cs typeface="Segoe UI"/>
              </a:rPr>
              <a:t>Taking a functional history:</a:t>
            </a:r>
          </a:p>
        </p:txBody>
      </p:sp>
      <p:sp>
        <p:nvSpPr>
          <p:cNvPr id="8" name="Rectangle 7">
            <a:extLst>
              <a:ext uri="{FF2B5EF4-FFF2-40B4-BE49-F238E27FC236}">
                <a16:creationId xmlns:a16="http://schemas.microsoft.com/office/drawing/2014/main" id="{54C01BB1-2FAD-7147-A7C9-A22855E889C2}"/>
              </a:ext>
            </a:extLst>
          </p:cNvPr>
          <p:cNvSpPr/>
          <p:nvPr/>
        </p:nvSpPr>
        <p:spPr>
          <a:xfrm>
            <a:off x="919426" y="1267487"/>
            <a:ext cx="5545398" cy="3694200"/>
          </a:xfrm>
          <a:prstGeom prst="rect">
            <a:avLst/>
          </a:prstGeom>
          <a:noFill/>
          <a:ln w="38100">
            <a:solidFill>
              <a:srgbClr val="FF40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F42A7E2-8DC3-8347-9498-82297994D31E}"/>
              </a:ext>
            </a:extLst>
          </p:cNvPr>
          <p:cNvSpPr txBox="1"/>
          <p:nvPr/>
        </p:nvSpPr>
        <p:spPr>
          <a:xfrm>
            <a:off x="1248933" y="1516742"/>
            <a:ext cx="3122341" cy="2752548"/>
          </a:xfrm>
          <a:prstGeom prst="rect">
            <a:avLst/>
          </a:prstGeom>
          <a:noFill/>
        </p:spPr>
        <p:txBody>
          <a:bodyPr wrap="square" lIns="91440" tIns="45720" rIns="91440" bIns="45720" rtlCol="0" anchor="t">
            <a:spAutoFit/>
          </a:bodyPr>
          <a:lstStyle/>
          <a:p>
            <a:pPr>
              <a:lnSpc>
                <a:spcPts val="3000"/>
              </a:lnSpc>
            </a:pPr>
            <a:r>
              <a:rPr lang="en-US" sz="2000" b="1" dirty="0">
                <a:solidFill>
                  <a:schemeClr val="accent1">
                    <a:lumMod val="50000"/>
                  </a:schemeClr>
                </a:solidFill>
                <a:highlight>
                  <a:srgbClr val="CFFF4E"/>
                </a:highlight>
                <a:latin typeface="Segoe UI"/>
                <a:cs typeface="Segoe UI"/>
              </a:rPr>
              <a:t>IADLs: </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Manage finances</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Use transportation</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Take medications</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Prepare meals</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Do housework</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Use telephone </a:t>
            </a:r>
          </a:p>
        </p:txBody>
      </p:sp>
      <p:sp>
        <p:nvSpPr>
          <p:cNvPr id="12" name="TextBox 11">
            <a:extLst>
              <a:ext uri="{FF2B5EF4-FFF2-40B4-BE49-F238E27FC236}">
                <a16:creationId xmlns:a16="http://schemas.microsoft.com/office/drawing/2014/main" id="{17AB04C6-B823-9048-84EA-CA7A850180AC}"/>
              </a:ext>
            </a:extLst>
          </p:cNvPr>
          <p:cNvSpPr txBox="1"/>
          <p:nvPr/>
        </p:nvSpPr>
        <p:spPr>
          <a:xfrm>
            <a:off x="4254736" y="1565533"/>
            <a:ext cx="2405780" cy="2752548"/>
          </a:xfrm>
          <a:prstGeom prst="rect">
            <a:avLst/>
          </a:prstGeom>
          <a:noFill/>
        </p:spPr>
        <p:txBody>
          <a:bodyPr wrap="square" lIns="91440" tIns="45720" rIns="91440" bIns="45720" rtlCol="0" anchor="t">
            <a:spAutoFit/>
          </a:bodyPr>
          <a:lstStyle/>
          <a:p>
            <a:pPr>
              <a:lnSpc>
                <a:spcPts val="3000"/>
              </a:lnSpc>
            </a:pPr>
            <a:r>
              <a:rPr lang="en-US" sz="2000" b="1" dirty="0">
                <a:solidFill>
                  <a:schemeClr val="accent1">
                    <a:lumMod val="50000"/>
                  </a:schemeClr>
                </a:solidFill>
                <a:highlight>
                  <a:srgbClr val="CFFF4E"/>
                </a:highlight>
                <a:latin typeface="Segoe UI"/>
                <a:cs typeface="Segoe UI"/>
              </a:rPr>
              <a:t>ADLs: </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Bathe</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Dress</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Toilet</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Transfer</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Ambulate</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Feed</a:t>
            </a:r>
          </a:p>
        </p:txBody>
      </p:sp>
    </p:spTree>
    <p:extLst>
      <p:ext uri="{BB962C8B-B14F-4D97-AF65-F5344CB8AC3E}">
        <p14:creationId xmlns:p14="http://schemas.microsoft.com/office/powerpoint/2010/main" val="129799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C01BB1-2FAD-7147-A7C9-A22855E889C2}"/>
              </a:ext>
            </a:extLst>
          </p:cNvPr>
          <p:cNvSpPr/>
          <p:nvPr/>
        </p:nvSpPr>
        <p:spPr>
          <a:xfrm>
            <a:off x="919426" y="1267487"/>
            <a:ext cx="5545398" cy="3694200"/>
          </a:xfrm>
          <a:prstGeom prst="rect">
            <a:avLst/>
          </a:prstGeom>
          <a:noFill/>
          <a:ln w="38100">
            <a:solidFill>
              <a:srgbClr val="FF40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F42A7E2-8DC3-8347-9498-82297994D31E}"/>
              </a:ext>
            </a:extLst>
          </p:cNvPr>
          <p:cNvSpPr txBox="1"/>
          <p:nvPr/>
        </p:nvSpPr>
        <p:spPr>
          <a:xfrm>
            <a:off x="1248933" y="1516742"/>
            <a:ext cx="3122341" cy="2752548"/>
          </a:xfrm>
          <a:prstGeom prst="rect">
            <a:avLst/>
          </a:prstGeom>
          <a:noFill/>
        </p:spPr>
        <p:txBody>
          <a:bodyPr wrap="square" lIns="91440" tIns="45720" rIns="91440" bIns="45720" rtlCol="0" anchor="t">
            <a:spAutoFit/>
          </a:bodyPr>
          <a:lstStyle/>
          <a:p>
            <a:pPr>
              <a:lnSpc>
                <a:spcPts val="3000"/>
              </a:lnSpc>
            </a:pPr>
            <a:r>
              <a:rPr lang="en-US" sz="2000" b="1" dirty="0">
                <a:solidFill>
                  <a:schemeClr val="accent1">
                    <a:lumMod val="50000"/>
                  </a:schemeClr>
                </a:solidFill>
                <a:highlight>
                  <a:srgbClr val="CFFF4E"/>
                </a:highlight>
                <a:latin typeface="Segoe UI"/>
                <a:cs typeface="Segoe UI"/>
              </a:rPr>
              <a:t>IADLs: </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Manage finances</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Use transportation</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Take medications</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Prepare meals</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Do housework</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Use telephone </a:t>
            </a:r>
          </a:p>
        </p:txBody>
      </p:sp>
      <p:sp>
        <p:nvSpPr>
          <p:cNvPr id="12" name="TextBox 11">
            <a:extLst>
              <a:ext uri="{FF2B5EF4-FFF2-40B4-BE49-F238E27FC236}">
                <a16:creationId xmlns:a16="http://schemas.microsoft.com/office/drawing/2014/main" id="{17AB04C6-B823-9048-84EA-CA7A850180AC}"/>
              </a:ext>
            </a:extLst>
          </p:cNvPr>
          <p:cNvSpPr txBox="1"/>
          <p:nvPr/>
        </p:nvSpPr>
        <p:spPr>
          <a:xfrm>
            <a:off x="4254736" y="1565533"/>
            <a:ext cx="2405780" cy="2752548"/>
          </a:xfrm>
          <a:prstGeom prst="rect">
            <a:avLst/>
          </a:prstGeom>
          <a:noFill/>
        </p:spPr>
        <p:txBody>
          <a:bodyPr wrap="square" lIns="91440" tIns="45720" rIns="91440" bIns="45720" rtlCol="0" anchor="t">
            <a:spAutoFit/>
          </a:bodyPr>
          <a:lstStyle/>
          <a:p>
            <a:pPr>
              <a:lnSpc>
                <a:spcPts val="3000"/>
              </a:lnSpc>
            </a:pPr>
            <a:r>
              <a:rPr lang="en-US" sz="2000" b="1" dirty="0">
                <a:solidFill>
                  <a:schemeClr val="accent1">
                    <a:lumMod val="50000"/>
                  </a:schemeClr>
                </a:solidFill>
                <a:highlight>
                  <a:srgbClr val="CFFF4E"/>
                </a:highlight>
                <a:latin typeface="Segoe UI"/>
                <a:cs typeface="Segoe UI"/>
              </a:rPr>
              <a:t>ADLs: </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Bathe</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Dress</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Toilet</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Transfer</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Ambulate</a:t>
            </a:r>
          </a:p>
          <a:p>
            <a:pPr marL="285750" indent="-285750">
              <a:lnSpc>
                <a:spcPts val="3000"/>
              </a:lnSpc>
              <a:buFont typeface="Arial" panose="020B0604020202020204" pitchFamily="34" charset="0"/>
              <a:buChar char="•"/>
            </a:pPr>
            <a:r>
              <a:rPr lang="en-US" sz="2000" dirty="0">
                <a:solidFill>
                  <a:schemeClr val="accent1">
                    <a:lumMod val="50000"/>
                  </a:schemeClr>
                </a:solidFill>
                <a:latin typeface="Segoe UI"/>
                <a:cs typeface="Segoe UI"/>
              </a:rPr>
              <a:t>Feed</a:t>
            </a:r>
          </a:p>
        </p:txBody>
      </p:sp>
      <mc:AlternateContent xmlns:mc="http://schemas.openxmlformats.org/markup-compatibility/2006">
        <mc:Choice xmlns:p14="http://schemas.microsoft.com/office/powerpoint/2010/main" Requires="p14">
          <p:contentPart p14:bwMode="auto" r:id="rId3">
            <p14:nvContentPartPr>
              <p14:cNvPr id="10" name="Ink 9">
                <a:extLst>
                  <a:ext uri="{FF2B5EF4-FFF2-40B4-BE49-F238E27FC236}">
                    <a16:creationId xmlns:a16="http://schemas.microsoft.com/office/drawing/2014/main" id="{B72863F2-D271-1449-A85C-EC4B4F13ADCC}"/>
                  </a:ext>
                </a:extLst>
              </p14:cNvPr>
              <p14:cNvContentPartPr/>
              <p14:nvPr/>
            </p14:nvContentPartPr>
            <p14:xfrm>
              <a:off x="1647606" y="2136407"/>
              <a:ext cx="1807920" cy="36360"/>
            </p14:xfrm>
          </p:contentPart>
        </mc:Choice>
        <mc:Fallback>
          <p:pic>
            <p:nvPicPr>
              <p:cNvPr id="10" name="Ink 9">
                <a:extLst>
                  <a:ext uri="{FF2B5EF4-FFF2-40B4-BE49-F238E27FC236}">
                    <a16:creationId xmlns:a16="http://schemas.microsoft.com/office/drawing/2014/main" id="{B72863F2-D271-1449-A85C-EC4B4F13ADCC}"/>
                  </a:ext>
                </a:extLst>
              </p:cNvPr>
              <p:cNvPicPr/>
              <p:nvPr/>
            </p:nvPicPr>
            <p:blipFill>
              <a:blip r:embed="rId4"/>
              <a:stretch>
                <a:fillRect/>
              </a:stretch>
            </p:blipFill>
            <p:spPr>
              <a:xfrm>
                <a:off x="1575606" y="1992407"/>
                <a:ext cx="1951560" cy="324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3" name="Ink 12">
                <a:extLst>
                  <a:ext uri="{FF2B5EF4-FFF2-40B4-BE49-F238E27FC236}">
                    <a16:creationId xmlns:a16="http://schemas.microsoft.com/office/drawing/2014/main" id="{B8FE9015-D4B2-984E-BBA6-A9574CFD00A7}"/>
                  </a:ext>
                </a:extLst>
              </p14:cNvPr>
              <p14:cNvContentPartPr/>
              <p14:nvPr/>
            </p14:nvContentPartPr>
            <p14:xfrm>
              <a:off x="1647731" y="2509433"/>
              <a:ext cx="1942200" cy="106200"/>
            </p14:xfrm>
          </p:contentPart>
        </mc:Choice>
        <mc:Fallback>
          <p:pic>
            <p:nvPicPr>
              <p:cNvPr id="13" name="Ink 12">
                <a:extLst>
                  <a:ext uri="{FF2B5EF4-FFF2-40B4-BE49-F238E27FC236}">
                    <a16:creationId xmlns:a16="http://schemas.microsoft.com/office/drawing/2014/main" id="{B8FE9015-D4B2-984E-BBA6-A9574CFD00A7}"/>
                  </a:ext>
                </a:extLst>
              </p:cNvPr>
              <p:cNvPicPr/>
              <p:nvPr/>
            </p:nvPicPr>
            <p:blipFill>
              <a:blip r:embed="rId6"/>
              <a:stretch>
                <a:fillRect/>
              </a:stretch>
            </p:blipFill>
            <p:spPr>
              <a:xfrm>
                <a:off x="1575731" y="2365433"/>
                <a:ext cx="2085840" cy="393840"/>
              </a:xfrm>
              <a:prstGeom prst="rect">
                <a:avLst/>
              </a:prstGeom>
            </p:spPr>
          </p:pic>
        </mc:Fallback>
      </mc:AlternateContent>
      <p:sp>
        <p:nvSpPr>
          <p:cNvPr id="6" name="Title 1">
            <a:extLst>
              <a:ext uri="{FF2B5EF4-FFF2-40B4-BE49-F238E27FC236}">
                <a16:creationId xmlns:a16="http://schemas.microsoft.com/office/drawing/2014/main" id="{63421A41-6BF5-CBD6-1F4C-094FA8F2B58B}"/>
              </a:ext>
            </a:extLst>
          </p:cNvPr>
          <p:cNvSpPr txBox="1">
            <a:spLocks/>
          </p:cNvSpPr>
          <p:nvPr/>
        </p:nvSpPr>
        <p:spPr>
          <a:xfrm>
            <a:off x="740832" y="53177"/>
            <a:ext cx="70506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u="sng" dirty="0">
                <a:solidFill>
                  <a:schemeClr val="tx2"/>
                </a:solidFill>
                <a:latin typeface="Segoe UI"/>
                <a:cs typeface="Segoe UI"/>
              </a:rPr>
              <a:t>Taking a functional history:</a:t>
            </a:r>
          </a:p>
        </p:txBody>
      </p:sp>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34A68E33-878F-8A8F-936D-422A1D292C77}"/>
                  </a:ext>
                </a:extLst>
              </p14:cNvPr>
              <p14:cNvContentPartPr/>
              <p14:nvPr/>
            </p14:nvContentPartPr>
            <p14:xfrm>
              <a:off x="1633383" y="2941716"/>
              <a:ext cx="1942200" cy="106200"/>
            </p14:xfrm>
          </p:contentPart>
        </mc:Choice>
        <mc:Fallback>
          <p:pic>
            <p:nvPicPr>
              <p:cNvPr id="2" name="Ink 1">
                <a:extLst>
                  <a:ext uri="{FF2B5EF4-FFF2-40B4-BE49-F238E27FC236}">
                    <a16:creationId xmlns:a16="http://schemas.microsoft.com/office/drawing/2014/main" id="{34A68E33-878F-8A8F-936D-422A1D292C77}"/>
                  </a:ext>
                </a:extLst>
              </p:cNvPr>
              <p:cNvPicPr/>
              <p:nvPr/>
            </p:nvPicPr>
            <p:blipFill>
              <a:blip r:embed="rId6"/>
              <a:stretch>
                <a:fillRect/>
              </a:stretch>
            </p:blipFill>
            <p:spPr>
              <a:xfrm>
                <a:off x="1561383" y="2797716"/>
                <a:ext cx="2085840" cy="393840"/>
              </a:xfrm>
              <a:prstGeom prst="rect">
                <a:avLst/>
              </a:prstGeom>
            </p:spPr>
          </p:pic>
        </mc:Fallback>
      </mc:AlternateContent>
      <p:sp>
        <p:nvSpPr>
          <p:cNvPr id="3" name="Content Placeholder 3">
            <a:extLst>
              <a:ext uri="{FF2B5EF4-FFF2-40B4-BE49-F238E27FC236}">
                <a16:creationId xmlns:a16="http://schemas.microsoft.com/office/drawing/2014/main" id="{CE9E4526-EE82-C5E3-6BBC-BFDC26FC11DF}"/>
              </a:ext>
            </a:extLst>
          </p:cNvPr>
          <p:cNvSpPr txBox="1">
            <a:spLocks/>
          </p:cNvSpPr>
          <p:nvPr/>
        </p:nvSpPr>
        <p:spPr>
          <a:xfrm>
            <a:off x="6795298" y="1122442"/>
            <a:ext cx="4916291" cy="46097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050" b="1" dirty="0">
              <a:solidFill>
                <a:schemeClr val="bg2">
                  <a:lumMod val="25000"/>
                </a:schemeClr>
              </a:solidFill>
            </a:endParaRPr>
          </a:p>
          <a:p>
            <a:pPr marL="457200" indent="-457200">
              <a:buAutoNum type="arabicPeriod"/>
            </a:pPr>
            <a:r>
              <a:rPr lang="en-US" dirty="0">
                <a:latin typeface="Segoe UI"/>
                <a:cs typeface="Segoe UI"/>
              </a:rPr>
              <a:t>Look for changes as compared to baseline</a:t>
            </a:r>
            <a:endParaRPr lang="en-US" sz="1050">
              <a:latin typeface="Segoe UI"/>
              <a:cs typeface="Segoe UI"/>
            </a:endParaRPr>
          </a:p>
          <a:p>
            <a:pPr marL="457200" indent="-457200">
              <a:buAutoNum type="arabicPeriod"/>
            </a:pPr>
            <a:r>
              <a:rPr lang="en-US" dirty="0">
                <a:latin typeface="Segoe UI"/>
                <a:cs typeface="Segoe UI"/>
              </a:rPr>
              <a:t>Functional abilities exist on a continuum </a:t>
            </a:r>
            <a:r>
              <a:rPr lang="en-US" sz="2000" dirty="0">
                <a:latin typeface="Segoe UI"/>
                <a:cs typeface="Segoe UI"/>
              </a:rPr>
              <a:t>(independent&gt;assist&gt;dependent)</a:t>
            </a:r>
            <a:endParaRPr lang="en-US" sz="900">
              <a:latin typeface="Segoe UI"/>
              <a:cs typeface="Segoe UI"/>
            </a:endParaRPr>
          </a:p>
          <a:p>
            <a:pPr marL="457200" indent="-457200">
              <a:buAutoNum type="arabicPeriod"/>
            </a:pPr>
            <a:r>
              <a:rPr lang="en-US" dirty="0">
                <a:latin typeface="Segoe UI"/>
                <a:cs typeface="Segoe UI"/>
              </a:rPr>
              <a:t>IADLs are higher level and will become impaired first before ADLs</a:t>
            </a:r>
            <a:endParaRPr lang="en-US" sz="900" dirty="0">
              <a:latin typeface="Segoe UI"/>
              <a:cs typeface="Segoe UI"/>
            </a:endParaRPr>
          </a:p>
        </p:txBody>
      </p:sp>
    </p:spTree>
    <p:extLst>
      <p:ext uri="{BB962C8B-B14F-4D97-AF65-F5344CB8AC3E}">
        <p14:creationId xmlns:p14="http://schemas.microsoft.com/office/powerpoint/2010/main" val="325161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F7A43-721E-9FE6-716B-82669C9EDD3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CD91B0A-EF1B-8329-EEE1-A33268AC6482}"/>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72B727A-7A45-4B9E-2386-CDD31D3B21D5}"/>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rgbClr val="33CCFF"/>
                </a:solidFill>
                <a:latin typeface="Segoe UI"/>
                <a:ea typeface="Calibri"/>
                <a:cs typeface="Segoe UI"/>
              </a:rPr>
              <a:t>What is </a:t>
            </a:r>
            <a:r>
              <a:rPr lang="en-US" sz="4400" b="1" dirty="0">
                <a:solidFill>
                  <a:srgbClr val="CFFF4E"/>
                </a:solidFill>
                <a:latin typeface="Segoe UI"/>
                <a:ea typeface="Calibri"/>
                <a:cs typeface="Segoe UI"/>
              </a:rPr>
              <a:t>mild cognitive impairment </a:t>
            </a:r>
            <a:r>
              <a:rPr lang="en-US" sz="4400" b="1" dirty="0">
                <a:solidFill>
                  <a:srgbClr val="33CCFF"/>
                </a:solidFill>
                <a:latin typeface="Segoe UI"/>
                <a:ea typeface="Calibri"/>
                <a:cs typeface="Segoe UI"/>
              </a:rPr>
              <a:t>(MCI)?</a:t>
            </a:r>
            <a:endParaRPr lang="en-US" sz="1600">
              <a:solidFill>
                <a:srgbClr val="33CCFF"/>
              </a:solidFill>
              <a:latin typeface="Segoe UI"/>
              <a:ea typeface="Calibri"/>
              <a:cs typeface="Calibri"/>
            </a:endParaRPr>
          </a:p>
        </p:txBody>
      </p:sp>
      <p:sp>
        <p:nvSpPr>
          <p:cNvPr id="29" name="Rectangle 28">
            <a:extLst>
              <a:ext uri="{FF2B5EF4-FFF2-40B4-BE49-F238E27FC236}">
                <a16:creationId xmlns:a16="http://schemas.microsoft.com/office/drawing/2014/main" id="{EF16B59E-3587-5BF9-FB5E-8CE76C71FB3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3">
            <a:extLst>
              <a:ext uri="{FF2B5EF4-FFF2-40B4-BE49-F238E27FC236}">
                <a16:creationId xmlns:a16="http://schemas.microsoft.com/office/drawing/2014/main" id="{96F195A4-19A4-0474-5DFB-39AEA59A99C6}"/>
              </a:ext>
            </a:extLst>
          </p:cNvPr>
          <p:cNvSpPr>
            <a:spLocks noGrp="1"/>
          </p:cNvSpPr>
          <p:nvPr>
            <p:ph idx="1"/>
          </p:nvPr>
        </p:nvSpPr>
        <p:spPr>
          <a:xfrm>
            <a:off x="715206" y="1844859"/>
            <a:ext cx="10515600" cy="4351338"/>
          </a:xfrm>
        </p:spPr>
        <p:txBody>
          <a:bodyPr vert="horz" lIns="91440" tIns="45720" rIns="91440" bIns="45720" rtlCol="0" anchor="t">
            <a:normAutofit/>
          </a:bodyPr>
          <a:lstStyle/>
          <a:p>
            <a:pPr marL="0" indent="0">
              <a:buNone/>
            </a:pPr>
            <a:r>
              <a:rPr lang="en-US" sz="3200" b="1" dirty="0">
                <a:latin typeface="Segoe UI"/>
                <a:cs typeface="Segoe UI"/>
              </a:rPr>
              <a:t>Cognitive impairment </a:t>
            </a:r>
            <a:r>
              <a:rPr lang="en-US" sz="3200" b="1" i="1" dirty="0">
                <a:latin typeface="Segoe UI"/>
                <a:cs typeface="Segoe UI"/>
              </a:rPr>
              <a:t>without</a:t>
            </a:r>
            <a:r>
              <a:rPr lang="en-US" sz="3200" b="1" dirty="0">
                <a:latin typeface="Segoe UI"/>
                <a:cs typeface="Segoe UI"/>
              </a:rPr>
              <a:t> functional decline</a:t>
            </a:r>
          </a:p>
          <a:p>
            <a:pPr marL="0" indent="0">
              <a:buNone/>
            </a:pPr>
            <a:endParaRPr lang="en-US" sz="1000" b="1" dirty="0">
              <a:solidFill>
                <a:schemeClr val="bg2">
                  <a:lumMod val="25000"/>
                </a:schemeClr>
              </a:solidFill>
            </a:endParaRPr>
          </a:p>
        </p:txBody>
      </p:sp>
      <p:sp>
        <p:nvSpPr>
          <p:cNvPr id="5" name="TextBox 4">
            <a:extLst>
              <a:ext uri="{FF2B5EF4-FFF2-40B4-BE49-F238E27FC236}">
                <a16:creationId xmlns:a16="http://schemas.microsoft.com/office/drawing/2014/main" id="{A2DEE719-6FEB-EF47-A639-06DC495CA418}"/>
              </a:ext>
            </a:extLst>
          </p:cNvPr>
          <p:cNvSpPr txBox="1"/>
          <p:nvPr/>
        </p:nvSpPr>
        <p:spPr>
          <a:xfrm>
            <a:off x="10016783" y="5819656"/>
            <a:ext cx="2365451" cy="646331"/>
          </a:xfrm>
          <a:prstGeom prst="rect">
            <a:avLst/>
          </a:prstGeom>
          <a:noFill/>
        </p:spPr>
        <p:txBody>
          <a:bodyPr wrap="square" lIns="91440" tIns="45720" rIns="91440" bIns="45720" rtlCol="0" anchor="t">
            <a:spAutoFit/>
          </a:bodyPr>
          <a:lstStyle/>
          <a:p>
            <a:r>
              <a:rPr lang="en-US" sz="3600" b="1" dirty="0">
                <a:solidFill>
                  <a:srgbClr val="00B050"/>
                </a:solidFill>
                <a:latin typeface="Segoe UI"/>
                <a:cs typeface="Segoe UI"/>
              </a:rPr>
              <a:t>Pearl #2</a:t>
            </a:r>
          </a:p>
        </p:txBody>
      </p:sp>
    </p:spTree>
    <p:extLst>
      <p:ext uri="{BB962C8B-B14F-4D97-AF65-F5344CB8AC3E}">
        <p14:creationId xmlns:p14="http://schemas.microsoft.com/office/powerpoint/2010/main" val="43095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6D039-510B-BAD8-B32E-CA5C5A628C1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A67E36A-9B47-0D44-A15D-483A465B465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466748E-74D6-9A26-7345-1C3995A25DC5}"/>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rgbClr val="33CCFF"/>
                </a:solidFill>
                <a:latin typeface="Segoe UI"/>
                <a:cs typeface="Segoe UI"/>
              </a:rPr>
              <a:t>What is </a:t>
            </a:r>
            <a:r>
              <a:rPr lang="en-US" sz="4400" b="1" dirty="0">
                <a:solidFill>
                  <a:srgbClr val="CFFF4E"/>
                </a:solidFill>
                <a:latin typeface="Segoe UI"/>
                <a:cs typeface="Segoe UI"/>
              </a:rPr>
              <a:t>mild cognitive impairment </a:t>
            </a:r>
            <a:r>
              <a:rPr lang="en-US" sz="4400" b="1" dirty="0">
                <a:solidFill>
                  <a:srgbClr val="33CCFF"/>
                </a:solidFill>
                <a:latin typeface="Segoe UI"/>
                <a:cs typeface="Segoe UI"/>
              </a:rPr>
              <a:t>(MCI)?</a:t>
            </a:r>
            <a:endParaRPr lang="en-US" sz="1600" dirty="0">
              <a:solidFill>
                <a:srgbClr val="33CCFF"/>
              </a:solidFill>
            </a:endParaRPr>
          </a:p>
        </p:txBody>
      </p:sp>
      <p:sp>
        <p:nvSpPr>
          <p:cNvPr id="29" name="Rectangle 28">
            <a:extLst>
              <a:ext uri="{FF2B5EF4-FFF2-40B4-BE49-F238E27FC236}">
                <a16:creationId xmlns:a16="http://schemas.microsoft.com/office/drawing/2014/main" id="{8B16A19F-52E4-B780-8803-468B7BAF1185}"/>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3">
            <a:extLst>
              <a:ext uri="{FF2B5EF4-FFF2-40B4-BE49-F238E27FC236}">
                <a16:creationId xmlns:a16="http://schemas.microsoft.com/office/drawing/2014/main" id="{7F01AF30-969B-6189-4DC5-8EC07A229D2A}"/>
              </a:ext>
            </a:extLst>
          </p:cNvPr>
          <p:cNvSpPr>
            <a:spLocks noGrp="1"/>
          </p:cNvSpPr>
          <p:nvPr>
            <p:ph idx="1"/>
          </p:nvPr>
        </p:nvSpPr>
        <p:spPr>
          <a:xfrm>
            <a:off x="715206" y="1844859"/>
            <a:ext cx="10515600" cy="4351338"/>
          </a:xfrm>
        </p:spPr>
        <p:txBody>
          <a:bodyPr vert="horz" lIns="91440" tIns="45720" rIns="91440" bIns="45720" rtlCol="0" anchor="t">
            <a:normAutofit/>
          </a:bodyPr>
          <a:lstStyle/>
          <a:p>
            <a:pPr marL="0" indent="0">
              <a:buNone/>
            </a:pPr>
            <a:r>
              <a:rPr lang="en-US" sz="3200" b="1" dirty="0">
                <a:latin typeface="Segoe UI"/>
                <a:cs typeface="Segoe UI"/>
              </a:rPr>
              <a:t>Cognitive impairment </a:t>
            </a:r>
            <a:r>
              <a:rPr lang="en-US" sz="3200" b="1" i="1" dirty="0">
                <a:latin typeface="Segoe UI"/>
                <a:cs typeface="Segoe UI"/>
              </a:rPr>
              <a:t>without</a:t>
            </a:r>
            <a:r>
              <a:rPr lang="en-US" sz="3200" b="1" dirty="0">
                <a:latin typeface="Segoe UI"/>
                <a:cs typeface="Segoe UI"/>
              </a:rPr>
              <a:t> functional decline</a:t>
            </a:r>
          </a:p>
          <a:p>
            <a:pPr marL="0" indent="0">
              <a:buNone/>
            </a:pPr>
            <a:endParaRPr lang="en-US" sz="900" b="1" dirty="0">
              <a:solidFill>
                <a:schemeClr val="bg2">
                  <a:lumMod val="25000"/>
                </a:schemeClr>
              </a:solidFill>
              <a:latin typeface="Segoe UI"/>
              <a:cs typeface="Segoe UI"/>
            </a:endParaRPr>
          </a:p>
          <a:p>
            <a:r>
              <a:rPr lang="en-US" dirty="0">
                <a:latin typeface="Segoe UI"/>
                <a:cs typeface="Segoe UI"/>
              </a:rPr>
              <a:t>MCI ≠ mild dementia </a:t>
            </a:r>
          </a:p>
          <a:p>
            <a:r>
              <a:rPr lang="en-US" dirty="0">
                <a:latin typeface="Segoe UI"/>
                <a:cs typeface="Segoe UI"/>
              </a:rPr>
              <a:t>Limited benefit of dementia medications in MCI</a:t>
            </a:r>
          </a:p>
          <a:p>
            <a:r>
              <a:rPr lang="en-US" b="1" dirty="0">
                <a:latin typeface="Segoe UI"/>
                <a:cs typeface="Segoe UI"/>
              </a:rPr>
              <a:t>Aggressively target risk factors for dementia! And create a surveillance plan! </a:t>
            </a:r>
          </a:p>
          <a:p>
            <a:r>
              <a:rPr lang="en-US">
                <a:solidFill>
                  <a:srgbClr val="0070C0"/>
                </a:solidFill>
                <a:latin typeface="Segoe UI"/>
                <a:cs typeface="Segoe UI"/>
              </a:rPr>
              <a:t>10-20% of patients with MCI will develop dementia each year</a:t>
            </a:r>
          </a:p>
        </p:txBody>
      </p:sp>
    </p:spTree>
    <p:extLst>
      <p:ext uri="{BB962C8B-B14F-4D97-AF65-F5344CB8AC3E}">
        <p14:creationId xmlns:p14="http://schemas.microsoft.com/office/powerpoint/2010/main" val="238554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2CB5BA-A4F1-0D41-B460-36D5D319EA02}"/>
              </a:ext>
            </a:extLst>
          </p:cNvPr>
          <p:cNvPicPr>
            <a:picLocks noChangeAspect="1"/>
          </p:cNvPicPr>
          <p:nvPr/>
        </p:nvPicPr>
        <p:blipFill>
          <a:blip r:embed="rId3"/>
          <a:stretch>
            <a:fillRect/>
          </a:stretch>
        </p:blipFill>
        <p:spPr>
          <a:xfrm>
            <a:off x="979714" y="2165743"/>
            <a:ext cx="10872651" cy="2526514"/>
          </a:xfrm>
          <a:prstGeom prst="rect">
            <a:avLst/>
          </a:prstGeom>
        </p:spPr>
      </p:pic>
      <p:cxnSp>
        <p:nvCxnSpPr>
          <p:cNvPr id="3" name="Straight Connector 2">
            <a:extLst>
              <a:ext uri="{FF2B5EF4-FFF2-40B4-BE49-F238E27FC236}">
                <a16:creationId xmlns:a16="http://schemas.microsoft.com/office/drawing/2014/main" id="{E6C87C80-6948-CF46-9497-96DEA7E751C8}"/>
              </a:ext>
            </a:extLst>
          </p:cNvPr>
          <p:cNvCxnSpPr>
            <a:cxnSpLocks/>
          </p:cNvCxnSpPr>
          <p:nvPr/>
        </p:nvCxnSpPr>
        <p:spPr>
          <a:xfrm>
            <a:off x="5355772" y="914400"/>
            <a:ext cx="0" cy="4480561"/>
          </a:xfrm>
          <a:prstGeom prst="line">
            <a:avLst/>
          </a:prstGeom>
          <a:ln w="38100">
            <a:solidFill>
              <a:srgbClr val="FF2600"/>
            </a:solidFill>
            <a:prstDash val="dash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7D32293-7903-3F4D-976B-2F8789B3A7CC}"/>
              </a:ext>
            </a:extLst>
          </p:cNvPr>
          <p:cNvSpPr txBox="1"/>
          <p:nvPr/>
        </p:nvSpPr>
        <p:spPr>
          <a:xfrm>
            <a:off x="4203579" y="5490879"/>
            <a:ext cx="2338251" cy="646331"/>
          </a:xfrm>
          <a:prstGeom prst="rect">
            <a:avLst/>
          </a:prstGeom>
          <a:noFill/>
          <a:ln>
            <a:noFill/>
          </a:ln>
        </p:spPr>
        <p:txBody>
          <a:bodyPr wrap="square" lIns="91440" tIns="45720" rIns="91440" bIns="45720" rtlCol="0" anchor="t">
            <a:spAutoFit/>
          </a:bodyPr>
          <a:lstStyle/>
          <a:p>
            <a:pPr algn="ctr"/>
            <a:r>
              <a:rPr lang="en-US" b="1" dirty="0">
                <a:solidFill>
                  <a:srgbClr val="FF2600"/>
                </a:solidFill>
                <a:latin typeface="Segoe UI"/>
                <a:cs typeface="Segoe UI"/>
              </a:rPr>
              <a:t>Functional impairment</a:t>
            </a:r>
          </a:p>
        </p:txBody>
      </p:sp>
      <p:sp>
        <p:nvSpPr>
          <p:cNvPr id="5" name="TextBox 4">
            <a:extLst>
              <a:ext uri="{FF2B5EF4-FFF2-40B4-BE49-F238E27FC236}">
                <a16:creationId xmlns:a16="http://schemas.microsoft.com/office/drawing/2014/main" id="{1385833D-BB80-8240-92A2-C66196024230}"/>
              </a:ext>
            </a:extLst>
          </p:cNvPr>
          <p:cNvSpPr txBox="1"/>
          <p:nvPr/>
        </p:nvSpPr>
        <p:spPr>
          <a:xfrm>
            <a:off x="8871284" y="6385500"/>
            <a:ext cx="4601333" cy="338554"/>
          </a:xfrm>
          <a:prstGeom prst="rect">
            <a:avLst/>
          </a:prstGeom>
          <a:noFill/>
        </p:spPr>
        <p:txBody>
          <a:bodyPr wrap="square" rtlCol="0">
            <a:spAutoFit/>
          </a:bodyPr>
          <a:lstStyle/>
          <a:p>
            <a:r>
              <a:rPr lang="en-US" sz="1600" dirty="0"/>
              <a:t>Adapted from: </a:t>
            </a:r>
            <a:r>
              <a:rPr lang="en-US" sz="1600" dirty="0">
                <a:hlinkClick r:id="rId4"/>
              </a:rPr>
              <a:t>https://www.alz.org/</a:t>
            </a:r>
            <a:r>
              <a:rPr lang="en-US" sz="1600" dirty="0"/>
              <a:t> </a:t>
            </a:r>
          </a:p>
        </p:txBody>
      </p:sp>
    </p:spTree>
    <p:extLst>
      <p:ext uri="{BB962C8B-B14F-4D97-AF65-F5344CB8AC3E}">
        <p14:creationId xmlns:p14="http://schemas.microsoft.com/office/powerpoint/2010/main" val="310891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113832A-9E0F-8F17-EFA4-044A921F0DB5}"/>
              </a:ext>
            </a:extLst>
          </p:cNvPr>
          <p:cNvGrpSpPr/>
          <p:nvPr/>
        </p:nvGrpSpPr>
        <p:grpSpPr>
          <a:xfrm>
            <a:off x="6046926" y="363598"/>
            <a:ext cx="5522222" cy="5868501"/>
            <a:chOff x="496957" y="343720"/>
            <a:chExt cx="5522222" cy="5868501"/>
          </a:xfrm>
        </p:grpSpPr>
        <p:grpSp>
          <p:nvGrpSpPr>
            <p:cNvPr id="6" name="Group 5">
              <a:extLst>
                <a:ext uri="{FF2B5EF4-FFF2-40B4-BE49-F238E27FC236}">
                  <a16:creationId xmlns:a16="http://schemas.microsoft.com/office/drawing/2014/main" id="{CF1F7285-F4BC-89DE-C2D8-1818B7DD6D4A}"/>
                </a:ext>
              </a:extLst>
            </p:cNvPr>
            <p:cNvGrpSpPr/>
            <p:nvPr/>
          </p:nvGrpSpPr>
          <p:grpSpPr>
            <a:xfrm>
              <a:off x="586409" y="844824"/>
              <a:ext cx="5432770" cy="5367397"/>
              <a:chOff x="3431968" y="57031"/>
              <a:chExt cx="6374019" cy="6619994"/>
            </a:xfrm>
          </p:grpSpPr>
          <p:pic>
            <p:nvPicPr>
              <p:cNvPr id="3" name="Picture 2">
                <a:extLst>
                  <a:ext uri="{FF2B5EF4-FFF2-40B4-BE49-F238E27FC236}">
                    <a16:creationId xmlns:a16="http://schemas.microsoft.com/office/drawing/2014/main" id="{BDC44B11-9003-6399-482D-4E86FA8724CB}"/>
                  </a:ext>
                </a:extLst>
              </p:cNvPr>
              <p:cNvPicPr>
                <a:picLocks noChangeAspect="1"/>
              </p:cNvPicPr>
              <p:nvPr/>
            </p:nvPicPr>
            <p:blipFill>
              <a:blip r:embed="rId3"/>
              <a:stretch>
                <a:fillRect/>
              </a:stretch>
            </p:blipFill>
            <p:spPr>
              <a:xfrm>
                <a:off x="3431969" y="1096691"/>
                <a:ext cx="6374018" cy="5580334"/>
              </a:xfrm>
              <a:prstGeom prst="rect">
                <a:avLst/>
              </a:prstGeom>
            </p:spPr>
          </p:pic>
          <p:pic>
            <p:nvPicPr>
              <p:cNvPr id="5" name="Picture 4">
                <a:extLst>
                  <a:ext uri="{FF2B5EF4-FFF2-40B4-BE49-F238E27FC236}">
                    <a16:creationId xmlns:a16="http://schemas.microsoft.com/office/drawing/2014/main" id="{CE82C651-3D7D-35C6-70AE-873B1AA3C022}"/>
                  </a:ext>
                </a:extLst>
              </p:cNvPr>
              <p:cNvPicPr>
                <a:picLocks noChangeAspect="1"/>
              </p:cNvPicPr>
              <p:nvPr/>
            </p:nvPicPr>
            <p:blipFill>
              <a:blip r:embed="rId4"/>
              <a:stretch>
                <a:fillRect/>
              </a:stretch>
            </p:blipFill>
            <p:spPr>
              <a:xfrm>
                <a:off x="3431968" y="57031"/>
                <a:ext cx="6374019" cy="714613"/>
              </a:xfrm>
              <a:prstGeom prst="rect">
                <a:avLst/>
              </a:prstGeom>
            </p:spPr>
          </p:pic>
        </p:grpSp>
        <p:sp>
          <p:nvSpPr>
            <p:cNvPr id="7" name="TextBox 6">
              <a:extLst>
                <a:ext uri="{FF2B5EF4-FFF2-40B4-BE49-F238E27FC236}">
                  <a16:creationId xmlns:a16="http://schemas.microsoft.com/office/drawing/2014/main" id="{1101A951-926E-4211-F291-72674639C775}"/>
                </a:ext>
              </a:extLst>
            </p:cNvPr>
            <p:cNvSpPr txBox="1"/>
            <p:nvPr/>
          </p:nvSpPr>
          <p:spPr>
            <a:xfrm>
              <a:off x="496957" y="343720"/>
              <a:ext cx="4214191" cy="400110"/>
            </a:xfrm>
            <a:prstGeom prst="rect">
              <a:avLst/>
            </a:prstGeom>
            <a:noFill/>
          </p:spPr>
          <p:txBody>
            <a:bodyPr wrap="square" lIns="91440" tIns="45720" rIns="91440" bIns="45720" rtlCol="0" anchor="t">
              <a:spAutoFit/>
            </a:bodyPr>
            <a:lstStyle/>
            <a:p>
              <a:r>
                <a:rPr lang="en-US" sz="2000" b="1" dirty="0">
                  <a:solidFill>
                    <a:schemeClr val="accent6">
                      <a:lumMod val="50000"/>
                    </a:schemeClr>
                  </a:solidFill>
                </a:rPr>
                <a:t>FAST Scale for Dementia Staging</a:t>
              </a:r>
              <a:endParaRPr lang="en-US" sz="2000" b="1" dirty="0">
                <a:solidFill>
                  <a:schemeClr val="accent6">
                    <a:lumMod val="50000"/>
                  </a:schemeClr>
                </a:solidFill>
                <a:ea typeface="Calibri"/>
                <a:cs typeface="Calibri"/>
              </a:endParaRPr>
            </a:p>
          </p:txBody>
        </p:sp>
      </p:grpSp>
      <p:sp>
        <p:nvSpPr>
          <p:cNvPr id="2" name="TextBox 1">
            <a:extLst>
              <a:ext uri="{FF2B5EF4-FFF2-40B4-BE49-F238E27FC236}">
                <a16:creationId xmlns:a16="http://schemas.microsoft.com/office/drawing/2014/main" id="{F8090AF7-5FE3-E1FD-F63F-F898211927D3}"/>
              </a:ext>
            </a:extLst>
          </p:cNvPr>
          <p:cNvSpPr txBox="1"/>
          <p:nvPr/>
        </p:nvSpPr>
        <p:spPr>
          <a:xfrm>
            <a:off x="633883" y="1032535"/>
            <a:ext cx="5092505" cy="3508653"/>
          </a:xfrm>
          <a:prstGeom prst="rect">
            <a:avLst/>
          </a:prstGeom>
          <a:noFill/>
          <a:ln>
            <a:solidFill>
              <a:schemeClr val="tx1">
                <a:lumMod val="75000"/>
                <a:lumOff val="25000"/>
              </a:schemeClr>
            </a:solidFill>
          </a:ln>
        </p:spPr>
        <p:txBody>
          <a:bodyPr wrap="square" lIns="91440" tIns="45720" rIns="91440" bIns="45720" rtlCol="0" anchor="t">
            <a:spAutoFit/>
          </a:bodyPr>
          <a:lstStyle/>
          <a:p>
            <a:r>
              <a:rPr lang="en-US" sz="2400" b="1" u="sng" dirty="0"/>
              <a:t>Hospice eligibility for dementia </a:t>
            </a:r>
          </a:p>
          <a:p>
            <a:endParaRPr lang="en-US" dirty="0"/>
          </a:p>
          <a:p>
            <a:r>
              <a:rPr lang="en-US" b="1" dirty="0"/>
              <a:t>Stage 7 or beyond,</a:t>
            </a:r>
          </a:p>
          <a:p>
            <a:r>
              <a:rPr lang="en-US" dirty="0"/>
              <a:t>          </a:t>
            </a:r>
            <a:r>
              <a:rPr lang="en-US" b="1" dirty="0"/>
              <a:t>AND</a:t>
            </a:r>
          </a:p>
          <a:p>
            <a:r>
              <a:rPr lang="en-US" b="1" dirty="0"/>
              <a:t>One or more in the last 12 months: </a:t>
            </a:r>
          </a:p>
          <a:p>
            <a:pPr marL="285750" indent="-285750">
              <a:buFontTx/>
              <a:buChar char="-"/>
            </a:pPr>
            <a:r>
              <a:rPr lang="en-US" dirty="0"/>
              <a:t>Aspiration pneumonia</a:t>
            </a:r>
          </a:p>
          <a:p>
            <a:pPr marL="285750" indent="-285750">
              <a:buFontTx/>
              <a:buChar char="-"/>
            </a:pPr>
            <a:r>
              <a:rPr lang="en-US" dirty="0"/>
              <a:t>Pyelonephritis</a:t>
            </a:r>
          </a:p>
          <a:p>
            <a:pPr marL="285750" indent="-285750">
              <a:buFontTx/>
              <a:buChar char="-"/>
            </a:pPr>
            <a:r>
              <a:rPr lang="en-US" dirty="0"/>
              <a:t>Sepsis</a:t>
            </a:r>
          </a:p>
          <a:p>
            <a:pPr marL="285750" indent="-285750">
              <a:buFontTx/>
              <a:buChar char="-"/>
            </a:pPr>
            <a:r>
              <a:rPr lang="en-US" dirty="0"/>
              <a:t>Multiple pressure ulcers (</a:t>
            </a:r>
            <a:r>
              <a:rPr lang="en-US" b="0" i="0" dirty="0">
                <a:effectLst/>
                <a:latin typeface="Noto Sans" panose="020B0502040204020203" pitchFamily="34" charset="0"/>
              </a:rPr>
              <a:t>≥</a:t>
            </a:r>
            <a:r>
              <a:rPr lang="en-US" dirty="0"/>
              <a:t> stage 3)</a:t>
            </a:r>
          </a:p>
          <a:p>
            <a:pPr marL="285750" indent="-285750">
              <a:buFontTx/>
              <a:buChar char="-"/>
            </a:pPr>
            <a:r>
              <a:rPr lang="en-US" dirty="0"/>
              <a:t>Recurrent fever despite </a:t>
            </a:r>
            <a:r>
              <a:rPr lang="en-US" dirty="0" err="1"/>
              <a:t>abx</a:t>
            </a:r>
            <a:r>
              <a:rPr lang="en-US" dirty="0"/>
              <a:t> </a:t>
            </a:r>
          </a:p>
          <a:p>
            <a:pPr marL="285750" indent="-285750">
              <a:buFontTx/>
              <a:buChar char="-"/>
            </a:pPr>
            <a:r>
              <a:rPr lang="en-US" b="1"/>
              <a:t>10% weight loss or albumin &lt;2.5 </a:t>
            </a:r>
            <a:endParaRPr lang="en-US" b="1">
              <a:ea typeface="Calibri"/>
              <a:cs typeface="Calibri"/>
            </a:endParaRPr>
          </a:p>
          <a:p>
            <a:pPr marL="285750" indent="-285750">
              <a:buFontTx/>
              <a:buChar char="-"/>
            </a:pPr>
            <a:r>
              <a:rPr lang="en-US" dirty="0"/>
              <a:t>Other condition that suggests limited prognosis </a:t>
            </a:r>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9D84E242-8466-084D-208C-ECD3BAA4DE28}"/>
                  </a:ext>
                </a:extLst>
              </p14:cNvPr>
              <p14:cNvContentPartPr/>
              <p14:nvPr/>
            </p14:nvContentPartPr>
            <p14:xfrm>
              <a:off x="586832" y="1830891"/>
              <a:ext cx="859446" cy="108804"/>
            </p14:xfrm>
          </p:contentPart>
        </mc:Choice>
        <mc:Fallback>
          <p:pic>
            <p:nvPicPr>
              <p:cNvPr id="4" name="Ink 3">
                <a:extLst>
                  <a:ext uri="{FF2B5EF4-FFF2-40B4-BE49-F238E27FC236}">
                    <a16:creationId xmlns:a16="http://schemas.microsoft.com/office/drawing/2014/main" id="{9D84E242-8466-084D-208C-ECD3BAA4DE28}"/>
                  </a:ext>
                </a:extLst>
              </p:cNvPr>
              <p:cNvPicPr/>
              <p:nvPr/>
            </p:nvPicPr>
            <p:blipFill>
              <a:blip r:embed="rId6"/>
              <a:stretch>
                <a:fillRect/>
              </a:stretch>
            </p:blipFill>
            <p:spPr>
              <a:xfrm>
                <a:off x="532847" y="1723164"/>
                <a:ext cx="967057" cy="323898"/>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93158607-8564-C246-3DB7-2B6D30333EF4}"/>
                  </a:ext>
                </a:extLst>
              </p14:cNvPr>
              <p14:cNvContentPartPr/>
              <p14:nvPr/>
            </p14:nvContentPartPr>
            <p14:xfrm>
              <a:off x="6050094" y="4888266"/>
              <a:ext cx="5713876" cy="215059"/>
            </p14:xfrm>
          </p:contentPart>
        </mc:Choice>
        <mc:Fallback>
          <p:pic>
            <p:nvPicPr>
              <p:cNvPr id="9" name="Ink 8">
                <a:extLst>
                  <a:ext uri="{FF2B5EF4-FFF2-40B4-BE49-F238E27FC236}">
                    <a16:creationId xmlns:a16="http://schemas.microsoft.com/office/drawing/2014/main" id="{93158607-8564-C246-3DB7-2B6D30333EF4}"/>
                  </a:ext>
                </a:extLst>
              </p:cNvPr>
              <p:cNvPicPr/>
              <p:nvPr/>
            </p:nvPicPr>
            <p:blipFill>
              <a:blip r:embed="rId8"/>
              <a:stretch>
                <a:fillRect/>
              </a:stretch>
            </p:blipFill>
            <p:spPr>
              <a:xfrm>
                <a:off x="5996098" y="4780377"/>
                <a:ext cx="5821508" cy="430478"/>
              </a:xfrm>
              <a:prstGeom prst="rect">
                <a:avLst/>
              </a:prstGeom>
            </p:spPr>
          </p:pic>
        </mc:Fallback>
      </mc:AlternateContent>
    </p:spTree>
    <p:extLst>
      <p:ext uri="{BB962C8B-B14F-4D97-AF65-F5344CB8AC3E}">
        <p14:creationId xmlns:p14="http://schemas.microsoft.com/office/powerpoint/2010/main" val="37579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946C56-5F4B-F24D-8AB7-3E4D3E3C3BA1}"/>
              </a:ext>
            </a:extLst>
          </p:cNvPr>
          <p:cNvPicPr>
            <a:picLocks noChangeAspect="1"/>
          </p:cNvPicPr>
          <p:nvPr/>
        </p:nvPicPr>
        <p:blipFill rotWithShape="1">
          <a:blip r:embed="rId3"/>
          <a:srcRect l="886" r="-734"/>
          <a:stretch/>
        </p:blipFill>
        <p:spPr>
          <a:xfrm>
            <a:off x="0" y="0"/>
            <a:ext cx="5489730" cy="6859728"/>
          </a:xfrm>
          <a:prstGeom prst="rect">
            <a:avLst/>
          </a:prstGeom>
        </p:spPr>
      </p:pic>
      <p:sp>
        <p:nvSpPr>
          <p:cNvPr id="10" name="Rectangle 9">
            <a:extLst>
              <a:ext uri="{FF2B5EF4-FFF2-40B4-BE49-F238E27FC236}">
                <a16:creationId xmlns:a16="http://schemas.microsoft.com/office/drawing/2014/main" id="{5E56355D-7027-E64F-AF58-DA4A6A33E386}"/>
              </a:ext>
            </a:extLst>
          </p:cNvPr>
          <p:cNvSpPr/>
          <p:nvPr/>
        </p:nvSpPr>
        <p:spPr>
          <a:xfrm>
            <a:off x="5489730" y="1930400"/>
            <a:ext cx="6908735" cy="1754326"/>
          </a:xfrm>
          <a:prstGeom prst="rect">
            <a:avLst/>
          </a:prstGeom>
          <a:noFill/>
        </p:spPr>
        <p:txBody>
          <a:bodyPr wrap="square" lIns="91440" tIns="45720" rIns="91440" bIns="45720" anchor="t">
            <a:spAutoFit/>
          </a:bodyPr>
          <a:lstStyle/>
          <a:p>
            <a:pPr algn="ctr"/>
            <a:r>
              <a:rPr lang="en-US" sz="5400" b="1" cap="none" spc="0" dirty="0">
                <a:ln w="12700" cmpd="sng">
                  <a:solidFill>
                    <a:schemeClr val="accent4"/>
                  </a:solidFill>
                  <a:prstDash val="solid"/>
                </a:ln>
                <a:solidFill>
                  <a:schemeClr val="tx2"/>
                </a:solidFill>
                <a:effectLst/>
                <a:latin typeface="Segoe UI"/>
                <a:cs typeface="Segoe UI"/>
              </a:rPr>
              <a:t>You must have </a:t>
            </a:r>
            <a:r>
              <a:rPr lang="en-US" sz="5400" b="1" u="sng" cap="none" spc="0" dirty="0">
                <a:ln w="12700" cmpd="sng">
                  <a:solidFill>
                    <a:schemeClr val="accent4"/>
                  </a:solidFill>
                  <a:prstDash val="solid"/>
                </a:ln>
                <a:solidFill>
                  <a:schemeClr val="tx2"/>
                </a:solidFill>
                <a:effectLst/>
                <a:latin typeface="Segoe UI"/>
                <a:cs typeface="Segoe UI"/>
              </a:rPr>
              <a:t>collateral history </a:t>
            </a:r>
            <a:endParaRPr lang="en-US" sz="5400" b="1" cap="none" spc="0" dirty="0">
              <a:ln w="12700" cmpd="sng">
                <a:solidFill>
                  <a:schemeClr val="accent4"/>
                </a:solidFill>
                <a:prstDash val="solid"/>
              </a:ln>
              <a:solidFill>
                <a:schemeClr val="tx2"/>
              </a:solidFill>
              <a:effectLst/>
              <a:latin typeface="Segoe UI"/>
              <a:cs typeface="Segoe UI"/>
            </a:endParaRPr>
          </a:p>
        </p:txBody>
      </p:sp>
      <p:sp>
        <p:nvSpPr>
          <p:cNvPr id="12" name="TextBox 11">
            <a:extLst>
              <a:ext uri="{FF2B5EF4-FFF2-40B4-BE49-F238E27FC236}">
                <a16:creationId xmlns:a16="http://schemas.microsoft.com/office/drawing/2014/main" id="{27E4F2D4-1B02-A049-AA10-CA72CD6CA063}"/>
              </a:ext>
            </a:extLst>
          </p:cNvPr>
          <p:cNvSpPr txBox="1"/>
          <p:nvPr/>
        </p:nvSpPr>
        <p:spPr>
          <a:xfrm>
            <a:off x="6181864" y="3836074"/>
            <a:ext cx="6218903" cy="461665"/>
          </a:xfrm>
          <a:prstGeom prst="rect">
            <a:avLst/>
          </a:prstGeom>
          <a:noFill/>
        </p:spPr>
        <p:txBody>
          <a:bodyPr wrap="square" lIns="91440" tIns="45720" rIns="91440" bIns="45720" rtlCol="0" anchor="t">
            <a:spAutoFit/>
          </a:bodyPr>
          <a:lstStyle/>
          <a:p>
            <a:r>
              <a:rPr lang="en-US" sz="2400" dirty="0">
                <a:latin typeface="Segoe UI"/>
                <a:cs typeface="Segoe UI"/>
              </a:rPr>
              <a:t>Because </a:t>
            </a:r>
            <a:r>
              <a:rPr lang="en-US" sz="2400" b="1" dirty="0">
                <a:latin typeface="Segoe UI"/>
                <a:cs typeface="Segoe UI"/>
              </a:rPr>
              <a:t>insight</a:t>
            </a:r>
            <a:r>
              <a:rPr lang="en-US" sz="2400" dirty="0">
                <a:latin typeface="Segoe UI"/>
                <a:cs typeface="Segoe UI"/>
              </a:rPr>
              <a:t> is impaired in dementia </a:t>
            </a:r>
          </a:p>
        </p:txBody>
      </p:sp>
      <p:sp>
        <p:nvSpPr>
          <p:cNvPr id="5" name="TextBox 4">
            <a:extLst>
              <a:ext uri="{FF2B5EF4-FFF2-40B4-BE49-F238E27FC236}">
                <a16:creationId xmlns:a16="http://schemas.microsoft.com/office/drawing/2014/main" id="{961A6FEC-21D4-A242-8FE3-4414B9CD404A}"/>
              </a:ext>
            </a:extLst>
          </p:cNvPr>
          <p:cNvSpPr txBox="1"/>
          <p:nvPr/>
        </p:nvSpPr>
        <p:spPr>
          <a:xfrm>
            <a:off x="10104120" y="5942124"/>
            <a:ext cx="2502611" cy="646331"/>
          </a:xfrm>
          <a:prstGeom prst="rect">
            <a:avLst/>
          </a:prstGeom>
          <a:noFill/>
        </p:spPr>
        <p:txBody>
          <a:bodyPr wrap="square" lIns="91440" tIns="45720" rIns="91440" bIns="45720" rtlCol="0" anchor="t">
            <a:spAutoFit/>
          </a:bodyPr>
          <a:lstStyle/>
          <a:p>
            <a:r>
              <a:rPr lang="en-US" sz="3600" b="1" dirty="0">
                <a:solidFill>
                  <a:srgbClr val="00B050"/>
                </a:solidFill>
                <a:latin typeface="Segoe UI"/>
                <a:cs typeface="Segoe UI"/>
              </a:rPr>
              <a:t>Pearl #3</a:t>
            </a:r>
          </a:p>
        </p:txBody>
      </p:sp>
    </p:spTree>
    <p:extLst>
      <p:ext uri="{BB962C8B-B14F-4D97-AF65-F5344CB8AC3E}">
        <p14:creationId xmlns:p14="http://schemas.microsoft.com/office/powerpoint/2010/main" val="66222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3C2AC-40BA-7134-641A-7D8038F3498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09297A0-4E94-4061-BBF5-1BEE8422A8F2}"/>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D7C51CB-EF6D-6326-3850-D4A77F7D0627}"/>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33CCFF"/>
                </a:solidFill>
                <a:latin typeface="Segoe UI"/>
                <a:cs typeface="Segoe UI"/>
              </a:rPr>
              <a:t>Patient case - Celia 73yow </a:t>
            </a:r>
            <a:endParaRPr lang="en-US" dirty="0">
              <a:solidFill>
                <a:srgbClr val="33CCFF"/>
              </a:solidFill>
            </a:endParaRPr>
          </a:p>
        </p:txBody>
      </p:sp>
      <p:sp>
        <p:nvSpPr>
          <p:cNvPr id="29" name="Rectangle 28">
            <a:extLst>
              <a:ext uri="{FF2B5EF4-FFF2-40B4-BE49-F238E27FC236}">
                <a16:creationId xmlns:a16="http://schemas.microsoft.com/office/drawing/2014/main" id="{5DF5E6DA-38A5-7479-9791-91B6949037A6}"/>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EF750BA-F722-614E-75FD-48BE5C9BBD2B}"/>
              </a:ext>
            </a:extLst>
          </p:cNvPr>
          <p:cNvSpPr txBox="1"/>
          <p:nvPr/>
        </p:nvSpPr>
        <p:spPr>
          <a:xfrm>
            <a:off x="563880" y="1955604"/>
            <a:ext cx="6856056" cy="2953053"/>
          </a:xfrm>
          <a:prstGeom prst="rect">
            <a:avLst/>
          </a:prstGeom>
          <a:noFill/>
        </p:spPr>
        <p:txBody>
          <a:bodyPr wrap="square" lIns="91440" tIns="45720" rIns="91440" bIns="45720" rtlCol="0" anchor="t">
            <a:spAutoFit/>
          </a:bodyPr>
          <a:lstStyle/>
          <a:p>
            <a:pPr>
              <a:lnSpc>
                <a:spcPts val="3000"/>
              </a:lnSpc>
            </a:pPr>
            <a:r>
              <a:rPr lang="en-US" sz="2400" b="1" u="sng" dirty="0">
                <a:latin typeface="Segoe UI"/>
                <a:cs typeface="Segoe UI"/>
              </a:rPr>
              <a:t>IADLs:</a:t>
            </a:r>
            <a:r>
              <a:rPr lang="en-US" sz="2400" b="1" dirty="0">
                <a:latin typeface="Segoe UI"/>
                <a:cs typeface="Segoe UI"/>
              </a:rPr>
              <a:t> </a:t>
            </a:r>
          </a:p>
          <a:p>
            <a:pPr marL="285750" indent="-285750">
              <a:lnSpc>
                <a:spcPts val="2800"/>
              </a:lnSpc>
              <a:buFont typeface="Arial" panose="020B0604020202020204" pitchFamily="34" charset="0"/>
              <a:buChar char="•"/>
            </a:pPr>
            <a:r>
              <a:rPr lang="en-US" dirty="0">
                <a:latin typeface="Segoe UI"/>
                <a:cs typeface="Segoe UI"/>
              </a:rPr>
              <a:t>Manage finances – </a:t>
            </a:r>
            <a:r>
              <a:rPr lang="en-US">
                <a:solidFill>
                  <a:srgbClr val="FFC000"/>
                </a:solidFill>
                <a:latin typeface="Segoe UI"/>
                <a:cs typeface="Segoe UI"/>
              </a:rPr>
              <a:t>A, her daughter took over bill pay, Celia uses </a:t>
            </a:r>
            <a:r>
              <a:rPr lang="en-US" dirty="0">
                <a:solidFill>
                  <a:srgbClr val="FFC000"/>
                </a:solidFill>
                <a:latin typeface="Segoe UI"/>
                <a:cs typeface="Segoe UI"/>
              </a:rPr>
              <a:t>her checkbook and cash </a:t>
            </a:r>
          </a:p>
          <a:p>
            <a:pPr marL="285750" indent="-285750">
              <a:lnSpc>
                <a:spcPts val="2800"/>
              </a:lnSpc>
              <a:buFont typeface="Arial" panose="020B0604020202020204" pitchFamily="34" charset="0"/>
              <a:buChar char="•"/>
            </a:pPr>
            <a:r>
              <a:rPr lang="en-US" dirty="0">
                <a:latin typeface="Segoe UI"/>
                <a:cs typeface="Segoe UI"/>
              </a:rPr>
              <a:t>Use transportation – </a:t>
            </a:r>
            <a:r>
              <a:rPr lang="en-US" dirty="0">
                <a:solidFill>
                  <a:srgbClr val="C00000"/>
                </a:solidFill>
                <a:latin typeface="Segoe UI"/>
                <a:cs typeface="Segoe UI"/>
              </a:rPr>
              <a:t>D, recently became lost in familiar place</a:t>
            </a:r>
          </a:p>
          <a:p>
            <a:pPr marL="285750" indent="-285750">
              <a:lnSpc>
                <a:spcPts val="2800"/>
              </a:lnSpc>
              <a:buFont typeface="Arial" panose="020B0604020202020204" pitchFamily="34" charset="0"/>
              <a:buChar char="•"/>
            </a:pPr>
            <a:r>
              <a:rPr lang="en-US" dirty="0">
                <a:latin typeface="Segoe UI"/>
                <a:cs typeface="Segoe UI"/>
              </a:rPr>
              <a:t>Take medications –</a:t>
            </a:r>
            <a:r>
              <a:rPr lang="en-US" dirty="0">
                <a:solidFill>
                  <a:srgbClr val="C00000"/>
                </a:solidFill>
                <a:latin typeface="Segoe UI"/>
                <a:cs typeface="Segoe UI"/>
              </a:rPr>
              <a:t> D, multiple pill bottles are expired</a:t>
            </a:r>
          </a:p>
          <a:p>
            <a:pPr marL="285750" indent="-285750">
              <a:lnSpc>
                <a:spcPts val="2800"/>
              </a:lnSpc>
              <a:buFont typeface="Arial" panose="020B0604020202020204" pitchFamily="34" charset="0"/>
              <a:buChar char="•"/>
            </a:pPr>
            <a:r>
              <a:rPr lang="en-US" dirty="0">
                <a:latin typeface="Segoe UI"/>
                <a:cs typeface="Segoe UI"/>
              </a:rPr>
              <a:t>Prepare meals – </a:t>
            </a:r>
            <a:r>
              <a:rPr lang="en-US">
                <a:solidFill>
                  <a:srgbClr val="00B050"/>
                </a:solidFill>
                <a:latin typeface="Segoe UI"/>
                <a:cs typeface="Segoe UI"/>
              </a:rPr>
              <a:t>I, uses the microwave more</a:t>
            </a:r>
          </a:p>
          <a:p>
            <a:pPr marL="285750" indent="-285750">
              <a:lnSpc>
                <a:spcPts val="2800"/>
              </a:lnSpc>
              <a:buFont typeface="Arial" panose="020B0604020202020204" pitchFamily="34" charset="0"/>
              <a:buChar char="•"/>
            </a:pPr>
            <a:r>
              <a:rPr lang="en-US" dirty="0">
                <a:latin typeface="Segoe UI"/>
                <a:cs typeface="Segoe UI"/>
              </a:rPr>
              <a:t>Do housework –</a:t>
            </a:r>
            <a:r>
              <a:rPr lang="en-US">
                <a:solidFill>
                  <a:srgbClr val="00B050"/>
                </a:solidFill>
                <a:latin typeface="Segoe UI"/>
                <a:cs typeface="Segoe UI"/>
              </a:rPr>
              <a:t> I </a:t>
            </a:r>
          </a:p>
          <a:p>
            <a:pPr marL="285750" indent="-285750">
              <a:lnSpc>
                <a:spcPts val="2800"/>
              </a:lnSpc>
              <a:buFont typeface="Arial" panose="020B0604020202020204" pitchFamily="34" charset="0"/>
              <a:buChar char="•"/>
            </a:pPr>
            <a:r>
              <a:rPr lang="en-US">
                <a:latin typeface="Segoe UI"/>
                <a:cs typeface="Segoe UI"/>
              </a:rPr>
              <a:t>Use telephone –</a:t>
            </a:r>
            <a:r>
              <a:rPr lang="en-US">
                <a:solidFill>
                  <a:srgbClr val="00B050"/>
                </a:solidFill>
                <a:latin typeface="Segoe UI"/>
                <a:cs typeface="Segoe UI"/>
              </a:rPr>
              <a:t> I</a:t>
            </a:r>
          </a:p>
        </p:txBody>
      </p:sp>
      <p:sp>
        <p:nvSpPr>
          <p:cNvPr id="13" name="TextBox 12">
            <a:extLst>
              <a:ext uri="{FF2B5EF4-FFF2-40B4-BE49-F238E27FC236}">
                <a16:creationId xmlns:a16="http://schemas.microsoft.com/office/drawing/2014/main" id="{7E2652C1-1ECF-32A7-9111-2BFF2C33BD33}"/>
              </a:ext>
            </a:extLst>
          </p:cNvPr>
          <p:cNvSpPr txBox="1"/>
          <p:nvPr/>
        </p:nvSpPr>
        <p:spPr>
          <a:xfrm>
            <a:off x="7727338" y="1955604"/>
            <a:ext cx="3900782" cy="2756909"/>
          </a:xfrm>
          <a:prstGeom prst="rect">
            <a:avLst/>
          </a:prstGeom>
          <a:noFill/>
        </p:spPr>
        <p:txBody>
          <a:bodyPr wrap="square" lIns="91440" tIns="45720" rIns="91440" bIns="45720" rtlCol="0" anchor="t">
            <a:spAutoFit/>
          </a:bodyPr>
          <a:lstStyle/>
          <a:p>
            <a:pPr>
              <a:lnSpc>
                <a:spcPts val="3000"/>
              </a:lnSpc>
            </a:pPr>
            <a:r>
              <a:rPr lang="en-US" sz="2400" b="1" u="sng" dirty="0">
                <a:latin typeface="Segoe UI"/>
                <a:cs typeface="Segoe UI"/>
              </a:rPr>
              <a:t>ADLs: </a:t>
            </a:r>
          </a:p>
          <a:p>
            <a:pPr marL="285750" indent="-285750">
              <a:lnSpc>
                <a:spcPts val="3000"/>
              </a:lnSpc>
              <a:buFont typeface="Arial" panose="020B0604020202020204" pitchFamily="34" charset="0"/>
              <a:buChar char="•"/>
            </a:pPr>
            <a:r>
              <a:rPr lang="en-US" dirty="0">
                <a:latin typeface="Segoe UI"/>
                <a:cs typeface="Segoe UI"/>
              </a:rPr>
              <a:t>Bathe – </a:t>
            </a:r>
            <a:r>
              <a:rPr lang="en-US" dirty="0">
                <a:solidFill>
                  <a:srgbClr val="00B050"/>
                </a:solidFill>
                <a:latin typeface="Segoe UI"/>
                <a:cs typeface="Segoe UI"/>
              </a:rPr>
              <a:t>I, every other day</a:t>
            </a:r>
          </a:p>
          <a:p>
            <a:pPr marL="285750" indent="-285750">
              <a:lnSpc>
                <a:spcPts val="3000"/>
              </a:lnSpc>
              <a:buFont typeface="Arial" panose="020B0604020202020204" pitchFamily="34" charset="0"/>
              <a:buChar char="•"/>
            </a:pPr>
            <a:r>
              <a:rPr lang="en-US" dirty="0">
                <a:latin typeface="Segoe UI"/>
                <a:cs typeface="Segoe UI"/>
              </a:rPr>
              <a:t>Dress –</a:t>
            </a:r>
            <a:r>
              <a:rPr lang="en-US" dirty="0">
                <a:solidFill>
                  <a:srgbClr val="00B050"/>
                </a:solidFill>
                <a:latin typeface="Segoe UI"/>
                <a:cs typeface="Segoe UI"/>
              </a:rPr>
              <a:t> I</a:t>
            </a:r>
          </a:p>
          <a:p>
            <a:pPr marL="285750" indent="-285750">
              <a:lnSpc>
                <a:spcPts val="3000"/>
              </a:lnSpc>
              <a:buFont typeface="Arial" panose="020B0604020202020204" pitchFamily="34" charset="0"/>
              <a:buChar char="•"/>
            </a:pPr>
            <a:r>
              <a:rPr lang="en-US" dirty="0">
                <a:latin typeface="Segoe UI"/>
                <a:cs typeface="Segoe UI"/>
              </a:rPr>
              <a:t>Toilet –</a:t>
            </a:r>
            <a:r>
              <a:rPr lang="en-US" dirty="0">
                <a:solidFill>
                  <a:srgbClr val="00B050"/>
                </a:solidFill>
                <a:latin typeface="Segoe UI"/>
                <a:cs typeface="Segoe UI"/>
              </a:rPr>
              <a:t> I, no incontinence </a:t>
            </a:r>
          </a:p>
          <a:p>
            <a:pPr marL="285750" indent="-285750">
              <a:lnSpc>
                <a:spcPts val="3000"/>
              </a:lnSpc>
              <a:buFont typeface="Arial" panose="020B0604020202020204" pitchFamily="34" charset="0"/>
              <a:buChar char="•"/>
            </a:pPr>
            <a:r>
              <a:rPr lang="en-US" dirty="0">
                <a:latin typeface="Segoe UI"/>
                <a:cs typeface="Segoe UI"/>
              </a:rPr>
              <a:t>Transfer –</a:t>
            </a:r>
            <a:r>
              <a:rPr lang="en-US" dirty="0">
                <a:solidFill>
                  <a:srgbClr val="00B050"/>
                </a:solidFill>
                <a:latin typeface="Segoe UI"/>
                <a:cs typeface="Segoe UI"/>
              </a:rPr>
              <a:t> I </a:t>
            </a:r>
          </a:p>
          <a:p>
            <a:pPr marL="285750" indent="-285750">
              <a:lnSpc>
                <a:spcPts val="3000"/>
              </a:lnSpc>
              <a:buFont typeface="Arial" panose="020B0604020202020204" pitchFamily="34" charset="0"/>
              <a:buChar char="•"/>
            </a:pPr>
            <a:r>
              <a:rPr lang="en-US" dirty="0">
                <a:latin typeface="Segoe UI"/>
                <a:cs typeface="Segoe UI"/>
              </a:rPr>
              <a:t>Ambulate –</a:t>
            </a:r>
            <a:r>
              <a:rPr lang="en-US" dirty="0">
                <a:solidFill>
                  <a:srgbClr val="00B050"/>
                </a:solidFill>
                <a:latin typeface="Segoe UI"/>
                <a:cs typeface="Segoe UI"/>
              </a:rPr>
              <a:t> I </a:t>
            </a:r>
          </a:p>
          <a:p>
            <a:pPr marL="285750" indent="-285750">
              <a:lnSpc>
                <a:spcPts val="3000"/>
              </a:lnSpc>
              <a:buFont typeface="Arial" panose="020B0604020202020204" pitchFamily="34" charset="0"/>
              <a:buChar char="•"/>
            </a:pPr>
            <a:r>
              <a:rPr lang="en-US" dirty="0">
                <a:latin typeface="Segoe UI"/>
                <a:cs typeface="Segoe UI"/>
              </a:rPr>
              <a:t>Feed – </a:t>
            </a:r>
            <a:r>
              <a:rPr lang="en-US" dirty="0">
                <a:solidFill>
                  <a:srgbClr val="00B050"/>
                </a:solidFill>
                <a:latin typeface="Segoe UI"/>
                <a:cs typeface="Segoe UI"/>
              </a:rPr>
              <a:t>I </a:t>
            </a:r>
          </a:p>
        </p:txBody>
      </p:sp>
      <p:sp>
        <p:nvSpPr>
          <p:cNvPr id="14" name="TextBox 13">
            <a:extLst>
              <a:ext uri="{FF2B5EF4-FFF2-40B4-BE49-F238E27FC236}">
                <a16:creationId xmlns:a16="http://schemas.microsoft.com/office/drawing/2014/main" id="{6BE04DF6-302C-3426-3AD9-EF6AB2A0396A}"/>
              </a:ext>
            </a:extLst>
          </p:cNvPr>
          <p:cNvSpPr txBox="1"/>
          <p:nvPr/>
        </p:nvSpPr>
        <p:spPr>
          <a:xfrm>
            <a:off x="9429533" y="5436178"/>
            <a:ext cx="2457667" cy="1015663"/>
          </a:xfrm>
          <a:prstGeom prst="rect">
            <a:avLst/>
          </a:prstGeom>
          <a:noFill/>
          <a:ln>
            <a:solidFill>
              <a:schemeClr val="bg2">
                <a:lumMod val="90000"/>
              </a:schemeClr>
            </a:solidFill>
          </a:ln>
        </p:spPr>
        <p:txBody>
          <a:bodyPr wrap="square" lIns="91440" tIns="45720" rIns="91440" bIns="45720" anchor="t">
            <a:spAutoFit/>
          </a:bodyPr>
          <a:lstStyle/>
          <a:p>
            <a:pPr marL="0" indent="0">
              <a:buNone/>
            </a:pPr>
            <a:r>
              <a:rPr lang="en-US" sz="2000" b="1" dirty="0">
                <a:solidFill>
                  <a:srgbClr val="00B050"/>
                </a:solidFill>
                <a:latin typeface="Segoe UI"/>
                <a:cs typeface="Segoe UI"/>
              </a:rPr>
              <a:t>I = independent</a:t>
            </a:r>
            <a:r>
              <a:rPr lang="en-US" sz="2000" b="1" dirty="0">
                <a:solidFill>
                  <a:srgbClr val="FF7E79"/>
                </a:solidFill>
                <a:latin typeface="Segoe UI"/>
                <a:cs typeface="Segoe UI"/>
              </a:rPr>
              <a:t> </a:t>
            </a:r>
          </a:p>
          <a:p>
            <a:pPr marL="0" indent="0">
              <a:buNone/>
            </a:pPr>
            <a:r>
              <a:rPr lang="en-US" sz="2000" b="1" dirty="0">
                <a:solidFill>
                  <a:srgbClr val="FFC000"/>
                </a:solidFill>
                <a:latin typeface="Segoe UI"/>
                <a:cs typeface="Segoe UI"/>
              </a:rPr>
              <a:t>A = assist</a:t>
            </a:r>
            <a:endParaRPr lang="en-US" sz="2000" b="1" dirty="0">
              <a:solidFill>
                <a:srgbClr val="FF7E79"/>
              </a:solidFill>
              <a:latin typeface="Segoe UI"/>
              <a:cs typeface="Segoe UI"/>
            </a:endParaRPr>
          </a:p>
          <a:p>
            <a:pPr marL="0" indent="0">
              <a:buNone/>
            </a:pPr>
            <a:r>
              <a:rPr lang="en-US" sz="2000" b="1" dirty="0">
                <a:solidFill>
                  <a:srgbClr val="FF0000"/>
                </a:solidFill>
                <a:latin typeface="Segoe UI"/>
                <a:cs typeface="Segoe UI"/>
              </a:rPr>
              <a:t>D = dependent </a:t>
            </a:r>
          </a:p>
        </p:txBody>
      </p:sp>
    </p:spTree>
    <p:extLst>
      <p:ext uri="{BB962C8B-B14F-4D97-AF65-F5344CB8AC3E}">
        <p14:creationId xmlns:p14="http://schemas.microsoft.com/office/powerpoint/2010/main" val="280862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62BB2-E0E1-0646-2D7F-542ED5865E5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7A3D588-6A72-5299-DFB3-77DE5AC12C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E6CB580-7E07-0572-A2B6-8418D06939B1}"/>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CFFF4E"/>
                </a:solidFill>
                <a:latin typeface="Segoe UI"/>
                <a:cs typeface="Segoe UI"/>
              </a:rPr>
              <a:t>Differential diagnosis</a:t>
            </a:r>
            <a:r>
              <a:rPr lang="en-US" sz="4800" b="1" dirty="0">
                <a:solidFill>
                  <a:srgbClr val="33CCFF"/>
                </a:solidFill>
                <a:latin typeface="Segoe UI"/>
                <a:cs typeface="Segoe UI"/>
              </a:rPr>
              <a:t>: 6 Ds </a:t>
            </a:r>
            <a:endParaRPr lang="en-US" dirty="0">
              <a:solidFill>
                <a:srgbClr val="33CCFF"/>
              </a:solidFill>
            </a:endParaRPr>
          </a:p>
        </p:txBody>
      </p:sp>
      <p:sp>
        <p:nvSpPr>
          <p:cNvPr id="29" name="Rectangle 28">
            <a:extLst>
              <a:ext uri="{FF2B5EF4-FFF2-40B4-BE49-F238E27FC236}">
                <a16:creationId xmlns:a16="http://schemas.microsoft.com/office/drawing/2014/main" id="{C37591B7-2B75-B581-1917-AD7C38735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61ECDD-724C-6647-974B-A58F41B63FFA}"/>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514350" indent="-514350">
              <a:buFont typeface="+mj-lt"/>
              <a:buAutoNum type="arabicPeriod"/>
            </a:pPr>
            <a:r>
              <a:rPr lang="en-US" u="sng" dirty="0">
                <a:latin typeface="Segoe UI"/>
                <a:cs typeface="Segoe UI"/>
              </a:rPr>
              <a:t>D</a:t>
            </a:r>
            <a:r>
              <a:rPr lang="en-US" dirty="0">
                <a:latin typeface="Segoe UI"/>
                <a:cs typeface="Segoe UI"/>
              </a:rPr>
              <a:t>ementia </a:t>
            </a:r>
          </a:p>
          <a:p>
            <a:pPr marL="514350" indent="-514350">
              <a:buFont typeface="+mj-lt"/>
              <a:buAutoNum type="arabicPeriod"/>
            </a:pPr>
            <a:r>
              <a:rPr lang="en-US" u="sng" dirty="0">
                <a:latin typeface="Segoe UI"/>
                <a:cs typeface="Segoe UI"/>
              </a:rPr>
              <a:t>D</a:t>
            </a:r>
            <a:r>
              <a:rPr lang="en-US" dirty="0">
                <a:latin typeface="Segoe UI"/>
                <a:cs typeface="Segoe UI"/>
              </a:rPr>
              <a:t>elirium </a:t>
            </a:r>
          </a:p>
          <a:p>
            <a:pPr marL="514350" indent="-514350">
              <a:buFont typeface="+mj-lt"/>
              <a:buAutoNum type="arabicPeriod"/>
            </a:pPr>
            <a:r>
              <a:rPr lang="en-US" u="sng" dirty="0">
                <a:latin typeface="Segoe UI"/>
                <a:cs typeface="Segoe UI"/>
              </a:rPr>
              <a:t>D</a:t>
            </a:r>
            <a:r>
              <a:rPr lang="en-US" dirty="0">
                <a:latin typeface="Segoe UI"/>
                <a:cs typeface="Segoe UI"/>
              </a:rPr>
              <a:t>epression/mood disorders</a:t>
            </a:r>
            <a:endParaRPr lang="en-US">
              <a:solidFill>
                <a:srgbClr val="0070C0"/>
              </a:solidFill>
              <a:latin typeface="Segoe UI"/>
              <a:cs typeface="Segoe UI"/>
            </a:endParaRPr>
          </a:p>
          <a:p>
            <a:pPr marL="514350" indent="-514350">
              <a:buFont typeface="+mj-lt"/>
              <a:buAutoNum type="arabicPeriod"/>
            </a:pPr>
            <a:r>
              <a:rPr lang="en-US" u="sng" dirty="0">
                <a:latin typeface="Segoe UI"/>
                <a:cs typeface="Segoe UI"/>
              </a:rPr>
              <a:t>D</a:t>
            </a:r>
            <a:r>
              <a:rPr lang="en-US" dirty="0">
                <a:latin typeface="Segoe UI"/>
                <a:cs typeface="Segoe UI"/>
              </a:rPr>
              <a:t>amaged brain</a:t>
            </a:r>
            <a:endParaRPr lang="en-US" sz="2000">
              <a:solidFill>
                <a:srgbClr val="0070C0"/>
              </a:solidFill>
              <a:latin typeface="Segoe UI"/>
              <a:cs typeface="Segoe UI"/>
            </a:endParaRPr>
          </a:p>
          <a:p>
            <a:pPr marL="514350" indent="-514350">
              <a:buFont typeface="+mj-lt"/>
              <a:buAutoNum type="arabicPeriod"/>
            </a:pPr>
            <a:r>
              <a:rPr lang="en-US" u="sng" dirty="0">
                <a:latin typeface="Segoe UI"/>
                <a:cs typeface="Segoe UI"/>
              </a:rPr>
              <a:t>D</a:t>
            </a:r>
            <a:r>
              <a:rPr lang="en-US" dirty="0">
                <a:latin typeface="Segoe UI"/>
                <a:cs typeface="Segoe UI"/>
              </a:rPr>
              <a:t>eficient education </a:t>
            </a:r>
          </a:p>
          <a:p>
            <a:pPr marL="514350" indent="-514350">
              <a:buFont typeface="+mj-lt"/>
              <a:buAutoNum type="arabicPeriod"/>
            </a:pPr>
            <a:r>
              <a:rPr lang="en-US" u="sng" dirty="0">
                <a:latin typeface="Segoe UI"/>
                <a:cs typeface="Segoe UI"/>
              </a:rPr>
              <a:t>D</a:t>
            </a:r>
            <a:r>
              <a:rPr lang="en-US" dirty="0">
                <a:latin typeface="Segoe UI"/>
                <a:cs typeface="Segoe UI"/>
              </a:rPr>
              <a:t>evelopmental delay </a:t>
            </a:r>
          </a:p>
          <a:p>
            <a:pPr marL="0" indent="0">
              <a:buNone/>
            </a:pPr>
            <a:endParaRPr lang="en-US" dirty="0"/>
          </a:p>
        </p:txBody>
      </p:sp>
      <p:sp>
        <p:nvSpPr>
          <p:cNvPr id="4" name="Content Placeholder 2">
            <a:extLst>
              <a:ext uri="{FF2B5EF4-FFF2-40B4-BE49-F238E27FC236}">
                <a16:creationId xmlns:a16="http://schemas.microsoft.com/office/drawing/2014/main" id="{71161C51-089C-7445-9AF7-DE197AE1EAD7}"/>
              </a:ext>
            </a:extLst>
          </p:cNvPr>
          <p:cNvSpPr txBox="1">
            <a:spLocks/>
          </p:cNvSpPr>
          <p:nvPr/>
        </p:nvSpPr>
        <p:spPr>
          <a:xfrm>
            <a:off x="5288280" y="6060491"/>
            <a:ext cx="8244840" cy="5382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663300"/>
                </a:solidFill>
                <a:latin typeface="Segoe UI"/>
                <a:cs typeface="Segoe UI"/>
              </a:rPr>
              <a:t>Cognitive impairment is often multifactorial! </a:t>
            </a:r>
          </a:p>
        </p:txBody>
      </p:sp>
      <p:pic>
        <p:nvPicPr>
          <p:cNvPr id="5" name="Picture 4">
            <a:extLst>
              <a:ext uri="{FF2B5EF4-FFF2-40B4-BE49-F238E27FC236}">
                <a16:creationId xmlns:a16="http://schemas.microsoft.com/office/drawing/2014/main" id="{016BD16F-7685-9242-88D8-AC6F6ACCBF9B}"/>
              </a:ext>
            </a:extLst>
          </p:cNvPr>
          <p:cNvPicPr>
            <a:picLocks noChangeAspect="1"/>
          </p:cNvPicPr>
          <p:nvPr/>
        </p:nvPicPr>
        <p:blipFill rotWithShape="1">
          <a:blip r:embed="rId3"/>
          <a:srcRect l="3085" r="6010"/>
          <a:stretch/>
        </p:blipFill>
        <p:spPr>
          <a:xfrm>
            <a:off x="6008696" y="1825625"/>
            <a:ext cx="5345104" cy="4045985"/>
          </a:xfrm>
          <a:prstGeom prst="rect">
            <a:avLst/>
          </a:prstGeom>
        </p:spPr>
      </p:pic>
    </p:spTree>
    <p:extLst>
      <p:ext uri="{BB962C8B-B14F-4D97-AF65-F5344CB8AC3E}">
        <p14:creationId xmlns:p14="http://schemas.microsoft.com/office/powerpoint/2010/main" val="319326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E0E26-2510-652E-7EAD-E446AF92EF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C30209E-FA29-B791-F162-3CD54EA549EF}"/>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C1B228AE-4163-89BA-7D7E-2A5E9E49D13B}"/>
              </a:ext>
            </a:extLst>
          </p:cNvPr>
          <p:cNvSpPr txBox="1">
            <a:spLocks/>
          </p:cNvSpPr>
          <p:nvPr/>
        </p:nvSpPr>
        <p:spPr>
          <a:xfrm>
            <a:off x="522515" y="1999568"/>
            <a:ext cx="11375973" cy="46296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a:solidFill>
                  <a:srgbClr val="061F57"/>
                </a:solidFill>
                <a:latin typeface="Segoe UI"/>
                <a:ea typeface="+mn-lt"/>
                <a:cs typeface="+mn-lt"/>
              </a:rPr>
              <a:t>Differentiate normal aging, MCI, and dementia</a:t>
            </a:r>
          </a:p>
          <a:p>
            <a:pPr marL="514350" indent="-514350">
              <a:buFont typeface="+mj-lt"/>
              <a:buAutoNum type="arabicPeriod"/>
            </a:pPr>
            <a:r>
              <a:rPr lang="en-US" dirty="0">
                <a:solidFill>
                  <a:srgbClr val="061F57"/>
                </a:solidFill>
                <a:latin typeface="Segoe UI"/>
                <a:ea typeface="+mn-lt"/>
                <a:cs typeface="+mn-lt"/>
              </a:rPr>
              <a:t>Describe the role of screening tools, biomarkers and neuroimaging to aid in diagnosis</a:t>
            </a:r>
            <a:endParaRPr lang="en-US" dirty="0">
              <a:ea typeface="Calibri"/>
              <a:cs typeface="Calibri"/>
            </a:endParaRPr>
          </a:p>
          <a:p>
            <a:pPr marL="514350" indent="-514350">
              <a:buAutoNum type="arabicPeriod"/>
            </a:pPr>
            <a:r>
              <a:rPr lang="en-US" dirty="0">
                <a:solidFill>
                  <a:srgbClr val="061F57"/>
                </a:solidFill>
                <a:latin typeface="Segoe UI"/>
                <a:ea typeface="+mn-lt"/>
                <a:cs typeface="+mn-lt"/>
              </a:rPr>
              <a:t>Identify behavioral and pharmacologic management options &amp; available resources</a:t>
            </a:r>
          </a:p>
          <a:p>
            <a:pPr marL="0" indent="0">
              <a:buNone/>
            </a:pPr>
            <a:endParaRPr lang="en-US" dirty="0">
              <a:solidFill>
                <a:srgbClr val="061F57"/>
              </a:solidFill>
              <a:latin typeface="Segoe UI"/>
              <a:ea typeface="+mn-lt"/>
              <a:cs typeface="+mn-lt"/>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b="0" i="0" dirty="0">
              <a:solidFill>
                <a:srgbClr val="000000"/>
              </a:solidFill>
              <a:effectLst/>
              <a:latin typeface="Segoe UI" panose="020B0502040204020203" pitchFamily="34" charset="0"/>
              <a:cs typeface="Calibri"/>
            </a:endParaRPr>
          </a:p>
          <a:p>
            <a:pPr marL="0" indent="0">
              <a:buFont typeface="Arial" panose="020B0604020202020204" pitchFamily="34" charse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
        <p:nvSpPr>
          <p:cNvPr id="11" name="Rectangle: Rounded Corners 10">
            <a:extLst>
              <a:ext uri="{FF2B5EF4-FFF2-40B4-BE49-F238E27FC236}">
                <a16:creationId xmlns:a16="http://schemas.microsoft.com/office/drawing/2014/main" id="{3E173834-33D4-89C0-E53D-B2D83821F0A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Objectives</a:t>
            </a:r>
            <a:endParaRPr lang="en-US" dirty="0">
              <a:ea typeface="+mj-ea"/>
            </a:endParaRPr>
          </a:p>
        </p:txBody>
      </p:sp>
      <p:sp>
        <p:nvSpPr>
          <p:cNvPr id="14" name="Rectangle 13">
            <a:extLst>
              <a:ext uri="{FF2B5EF4-FFF2-40B4-BE49-F238E27FC236}">
                <a16:creationId xmlns:a16="http://schemas.microsoft.com/office/drawing/2014/main" id="{E5DEF110-0F45-A056-8A28-A1F14E14054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71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292DE2-E6FA-AC4C-F39C-FF3D8D33786A}"/>
              </a:ext>
            </a:extLst>
          </p:cNvPr>
          <p:cNvPicPr>
            <a:picLocks noChangeAspect="1"/>
          </p:cNvPicPr>
          <p:nvPr/>
        </p:nvPicPr>
        <p:blipFill>
          <a:blip r:embed="rId3"/>
          <a:srcRect l="1325" t="1138" r="2207" b="4125"/>
          <a:stretch>
            <a:fillRect/>
          </a:stretch>
        </p:blipFill>
        <p:spPr>
          <a:xfrm>
            <a:off x="3696780" y="40105"/>
            <a:ext cx="4477186" cy="6788545"/>
          </a:xfrm>
          <a:prstGeom prst="rect">
            <a:avLst/>
          </a:prstGeom>
          <a:ln>
            <a:solidFill>
              <a:srgbClr val="00B050"/>
            </a:solidFill>
          </a:ln>
        </p:spPr>
      </p:pic>
      <p:sp>
        <p:nvSpPr>
          <p:cNvPr id="3" name="Rectangle 2">
            <a:extLst>
              <a:ext uri="{FF2B5EF4-FFF2-40B4-BE49-F238E27FC236}">
                <a16:creationId xmlns:a16="http://schemas.microsoft.com/office/drawing/2014/main" id="{899E7D3B-0D82-4342-B18A-718BA576EF66}"/>
              </a:ext>
            </a:extLst>
          </p:cNvPr>
          <p:cNvSpPr/>
          <p:nvPr/>
        </p:nvSpPr>
        <p:spPr>
          <a:xfrm>
            <a:off x="8165770" y="6550223"/>
            <a:ext cx="4080732" cy="307777"/>
          </a:xfrm>
          <a:prstGeom prst="rect">
            <a:avLst/>
          </a:prstGeom>
        </p:spPr>
        <p:txBody>
          <a:bodyPr wrap="none">
            <a:spAutoFit/>
          </a:bodyPr>
          <a:lstStyle/>
          <a:p>
            <a:r>
              <a:rPr lang="en-US" sz="1400" dirty="0"/>
              <a:t>Livingston G et al. Lancet. 2024;404(10452):572-628</a:t>
            </a:r>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43" name="Ink 42">
                <a:extLst>
                  <a:ext uri="{FF2B5EF4-FFF2-40B4-BE49-F238E27FC236}">
                    <a16:creationId xmlns:a16="http://schemas.microsoft.com/office/drawing/2014/main" id="{D7546BE3-F6DA-28E7-D5A1-F14602BF0030}"/>
                  </a:ext>
                </a:extLst>
              </p14:cNvPr>
              <p14:cNvContentPartPr/>
              <p14:nvPr/>
            </p14:nvContentPartPr>
            <p14:xfrm>
              <a:off x="7103410" y="5731796"/>
              <a:ext cx="787680" cy="787680"/>
            </p14:xfrm>
          </p:contentPart>
        </mc:Choice>
        <mc:Fallback>
          <p:pic>
            <p:nvPicPr>
              <p:cNvPr id="43" name="Ink 42">
                <a:extLst>
                  <a:ext uri="{FF2B5EF4-FFF2-40B4-BE49-F238E27FC236}">
                    <a16:creationId xmlns:a16="http://schemas.microsoft.com/office/drawing/2014/main" id="{D7546BE3-F6DA-28E7-D5A1-F14602BF0030}"/>
                  </a:ext>
                </a:extLst>
              </p:cNvPr>
              <p:cNvPicPr/>
              <p:nvPr/>
            </p:nvPicPr>
            <p:blipFill>
              <a:blip r:embed="rId5"/>
              <a:stretch>
                <a:fillRect/>
              </a:stretch>
            </p:blipFill>
            <p:spPr>
              <a:xfrm>
                <a:off x="7067410" y="5695796"/>
                <a:ext cx="859320" cy="8593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
            <p14:nvContentPartPr>
              <p14:cNvPr id="8" name="Ink 7">
                <a:extLst>
                  <a:ext uri="{FF2B5EF4-FFF2-40B4-BE49-F238E27FC236}">
                    <a16:creationId xmlns:a16="http://schemas.microsoft.com/office/drawing/2014/main" id="{F9162208-50BE-130C-4077-B9E7F38EB64B}"/>
                  </a:ext>
                </a:extLst>
              </p14:cNvPr>
              <p14:cNvContentPartPr/>
              <p14:nvPr/>
            </p14:nvContentPartPr>
            <p14:xfrm>
              <a:off x="6004414" y="1717370"/>
              <a:ext cx="441771" cy="461825"/>
            </p14:xfrm>
          </p:contentPart>
        </mc:Choice>
        <mc:Fallback>
          <p:pic>
            <p:nvPicPr>
              <p:cNvPr id="8" name="Ink 7">
                <a:extLst>
                  <a:ext uri="{FF2B5EF4-FFF2-40B4-BE49-F238E27FC236}">
                    <a16:creationId xmlns:a16="http://schemas.microsoft.com/office/drawing/2014/main" id="{F9162208-50BE-130C-4077-B9E7F38EB64B}"/>
                  </a:ext>
                </a:extLst>
              </p:cNvPr>
              <p:cNvPicPr/>
              <p:nvPr/>
            </p:nvPicPr>
            <p:blipFill>
              <a:blip r:embed="rId7"/>
              <a:stretch>
                <a:fillRect/>
              </a:stretch>
            </p:blipFill>
            <p:spPr>
              <a:xfrm>
                <a:off x="5968439" y="1681374"/>
                <a:ext cx="513361" cy="533456"/>
              </a:xfrm>
              <a:prstGeom prst="rect">
                <a:avLst/>
              </a:prstGeom>
            </p:spPr>
          </p:pic>
        </mc:Fallback>
      </mc:AlternateContent>
    </p:spTree>
    <p:extLst>
      <p:ext uri="{BB962C8B-B14F-4D97-AF65-F5344CB8AC3E}">
        <p14:creationId xmlns:p14="http://schemas.microsoft.com/office/powerpoint/2010/main" val="64207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B10DC-7675-065D-3952-8B67046A7ED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4DB6E0C-BD42-E6AB-DB63-C122DAB46347}"/>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084907-5EF5-26B0-40BA-B12CE987972E}"/>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CFFF4E"/>
                </a:solidFill>
                <a:latin typeface="Segoe UI"/>
                <a:cs typeface="Segoe UI"/>
              </a:rPr>
              <a:t>Workup</a:t>
            </a:r>
            <a:r>
              <a:rPr lang="en-US" sz="4800" b="1" dirty="0">
                <a:solidFill>
                  <a:srgbClr val="33CCFF"/>
                </a:solidFill>
                <a:latin typeface="Segoe UI"/>
                <a:cs typeface="Segoe UI"/>
              </a:rPr>
              <a:t> – of cognitive impairment</a:t>
            </a:r>
            <a:endParaRPr lang="en-US" dirty="0">
              <a:solidFill>
                <a:srgbClr val="33CCFF"/>
              </a:solidFill>
            </a:endParaRPr>
          </a:p>
        </p:txBody>
      </p:sp>
      <p:sp>
        <p:nvSpPr>
          <p:cNvPr id="29" name="Rectangle 28">
            <a:extLst>
              <a:ext uri="{FF2B5EF4-FFF2-40B4-BE49-F238E27FC236}">
                <a16:creationId xmlns:a16="http://schemas.microsoft.com/office/drawing/2014/main" id="{3F2A6E7E-A657-18E7-0C6E-B001025C654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7991423F-AFB1-4667-A9DB-AD280FD66EB3}"/>
              </a:ext>
            </a:extLst>
          </p:cNvPr>
          <p:cNvSpPr txBox="1">
            <a:spLocks/>
          </p:cNvSpPr>
          <p:nvPr/>
        </p:nvSpPr>
        <p:spPr>
          <a:xfrm>
            <a:off x="1081623" y="1718470"/>
            <a:ext cx="10824130" cy="48268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alibri"/>
                <a:ea typeface="Calibri"/>
                <a:cs typeface="Segoe UI"/>
              </a:rPr>
              <a:t>History </a:t>
            </a:r>
            <a:r>
              <a:rPr lang="en-US" sz="1600" dirty="0">
                <a:solidFill>
                  <a:srgbClr val="0070C0"/>
                </a:solidFill>
                <a:latin typeface="Calibri"/>
                <a:ea typeface="Calibri"/>
                <a:cs typeface="Segoe UI"/>
              </a:rPr>
              <a:t>of cognitive changes, behaviors, brain insults (TBI, falls, strokes), CV risks, fam </a:t>
            </a:r>
            <a:r>
              <a:rPr lang="en-US" sz="1600" dirty="0" err="1">
                <a:solidFill>
                  <a:srgbClr val="0070C0"/>
                </a:solidFill>
                <a:latin typeface="Calibri"/>
                <a:ea typeface="Calibri"/>
                <a:cs typeface="Segoe UI"/>
              </a:rPr>
              <a:t>hx</a:t>
            </a:r>
            <a:r>
              <a:rPr lang="en-US" sz="1600" dirty="0">
                <a:solidFill>
                  <a:srgbClr val="0070C0"/>
                </a:solidFill>
                <a:latin typeface="Calibri"/>
                <a:ea typeface="Calibri"/>
                <a:cs typeface="Segoe UI"/>
              </a:rPr>
              <a:t>, sensory loss (hearing, vision)</a:t>
            </a:r>
          </a:p>
          <a:p>
            <a:r>
              <a:rPr lang="en-US" sz="2400" dirty="0">
                <a:latin typeface="Calibri"/>
                <a:ea typeface="Calibri"/>
                <a:cs typeface="Segoe UI"/>
              </a:rPr>
              <a:t>Functional status </a:t>
            </a:r>
            <a:r>
              <a:rPr lang="en-US" sz="1600" dirty="0">
                <a:solidFill>
                  <a:srgbClr val="0070C0"/>
                </a:solidFill>
                <a:latin typeface="Calibri"/>
                <a:ea typeface="Calibri"/>
                <a:cs typeface="Segoe UI"/>
              </a:rPr>
              <a:t>ADLs/IADLs</a:t>
            </a:r>
          </a:p>
          <a:p>
            <a:r>
              <a:rPr lang="en-US" sz="2400" dirty="0">
                <a:latin typeface="Calibri"/>
                <a:ea typeface="Calibri"/>
                <a:cs typeface="Segoe UI"/>
              </a:rPr>
              <a:t>Social history </a:t>
            </a:r>
            <a:r>
              <a:rPr lang="en-US" sz="1600" dirty="0">
                <a:solidFill>
                  <a:srgbClr val="0070C0"/>
                </a:solidFill>
                <a:latin typeface="Calibri"/>
                <a:ea typeface="Calibri"/>
                <a:cs typeface="Segoe UI"/>
              </a:rPr>
              <a:t>education level, occupation, social support, substance use </a:t>
            </a:r>
          </a:p>
          <a:p>
            <a:r>
              <a:rPr lang="en-US" sz="2400" dirty="0">
                <a:latin typeface="Calibri"/>
                <a:ea typeface="Calibri"/>
                <a:cs typeface="Segoe UI"/>
              </a:rPr>
              <a:t>Cognitive screen </a:t>
            </a:r>
            <a:r>
              <a:rPr lang="en-US" sz="1600" dirty="0">
                <a:solidFill>
                  <a:srgbClr val="0070C0"/>
                </a:solidFill>
                <a:latin typeface="Calibri"/>
                <a:ea typeface="Calibri"/>
                <a:cs typeface="Segoe UI"/>
              </a:rPr>
              <a:t>MoCA or SLUMS, +/- formal </a:t>
            </a:r>
            <a:r>
              <a:rPr lang="en-US" sz="1600">
                <a:solidFill>
                  <a:srgbClr val="0070C0"/>
                </a:solidFill>
                <a:latin typeface="Calibri"/>
                <a:ea typeface="Calibri"/>
                <a:cs typeface="Segoe UI"/>
              </a:rPr>
              <a:t>neuropsychology</a:t>
            </a:r>
            <a:r>
              <a:rPr lang="en-US" sz="1600" dirty="0">
                <a:solidFill>
                  <a:srgbClr val="0070C0"/>
                </a:solidFill>
                <a:latin typeface="Calibri"/>
                <a:ea typeface="Calibri"/>
                <a:cs typeface="Segoe UI"/>
              </a:rPr>
              <a:t> testing </a:t>
            </a:r>
          </a:p>
          <a:p>
            <a:r>
              <a:rPr lang="en-US" sz="2400" dirty="0">
                <a:latin typeface="Calibri"/>
                <a:ea typeface="Calibri"/>
                <a:cs typeface="Segoe UI"/>
              </a:rPr>
              <a:t>Mood disorder screen </a:t>
            </a:r>
            <a:r>
              <a:rPr lang="en-US" sz="1600" dirty="0">
                <a:solidFill>
                  <a:srgbClr val="0070C0"/>
                </a:solidFill>
                <a:latin typeface="Calibri"/>
                <a:ea typeface="Calibri"/>
                <a:cs typeface="Segoe UI"/>
              </a:rPr>
              <a:t>PHQ9 or GDS, GAD7</a:t>
            </a:r>
          </a:p>
          <a:p>
            <a:r>
              <a:rPr lang="en-US" sz="2400" dirty="0">
                <a:latin typeface="Calibri"/>
                <a:ea typeface="Calibri"/>
                <a:cs typeface="Segoe UI"/>
              </a:rPr>
              <a:t>Neurologic exam </a:t>
            </a:r>
            <a:r>
              <a:rPr lang="en-US" sz="1600" dirty="0">
                <a:solidFill>
                  <a:srgbClr val="0070C0"/>
                </a:solidFill>
                <a:latin typeface="Calibri"/>
                <a:ea typeface="Calibri"/>
                <a:cs typeface="Segoe UI"/>
              </a:rPr>
              <a:t>for focal deficits, gait and balance, parkinsonism </a:t>
            </a:r>
            <a:endParaRPr lang="en-US" sz="1600">
              <a:latin typeface="Calibri"/>
              <a:ea typeface="Calibri"/>
              <a:cs typeface="Segoe UI"/>
            </a:endParaRPr>
          </a:p>
          <a:p>
            <a:r>
              <a:rPr lang="en-US" sz="2400" dirty="0">
                <a:latin typeface="Calibri"/>
                <a:ea typeface="Calibri"/>
                <a:cs typeface="Segoe UI"/>
              </a:rPr>
              <a:t>Labs: CBC, CMP, TSH reflex, B12</a:t>
            </a:r>
            <a:r>
              <a:rPr lang="en-US" sz="3600" dirty="0">
                <a:latin typeface="Calibri"/>
                <a:ea typeface="Calibri"/>
                <a:cs typeface="Segoe UI"/>
              </a:rPr>
              <a:t> </a:t>
            </a:r>
            <a:r>
              <a:rPr lang="en-US" sz="1600" dirty="0">
                <a:solidFill>
                  <a:srgbClr val="0070C0"/>
                </a:solidFill>
                <a:latin typeface="Calibri"/>
                <a:ea typeface="Calibri"/>
                <a:cs typeface="Segoe UI"/>
              </a:rPr>
              <a:t>+/- RPR, HIV (if risk factors) +/-APOE e4 allele (if considering anti-amyloid </a:t>
            </a:r>
            <a:r>
              <a:rPr lang="en-US" sz="1600" dirty="0" err="1">
                <a:solidFill>
                  <a:srgbClr val="0070C0"/>
                </a:solidFill>
                <a:latin typeface="Calibri"/>
                <a:ea typeface="Calibri"/>
                <a:cs typeface="Segoe UI"/>
              </a:rPr>
              <a:t>tx</a:t>
            </a:r>
            <a:r>
              <a:rPr lang="en-US" sz="1600" dirty="0">
                <a:solidFill>
                  <a:srgbClr val="0070C0"/>
                </a:solidFill>
                <a:latin typeface="Calibri"/>
                <a:ea typeface="Calibri"/>
                <a:cs typeface="Segoe UI"/>
              </a:rPr>
              <a:t>)</a:t>
            </a:r>
          </a:p>
          <a:p>
            <a:r>
              <a:rPr lang="en-US" sz="2400" dirty="0">
                <a:latin typeface="Calibri"/>
                <a:ea typeface="Calibri"/>
                <a:cs typeface="Segoe UI"/>
              </a:rPr>
              <a:t>Biomarkers: next slide</a:t>
            </a:r>
          </a:p>
          <a:p>
            <a:r>
              <a:rPr lang="en-US" sz="2400" dirty="0">
                <a:latin typeface="Calibri"/>
                <a:ea typeface="Calibri"/>
                <a:cs typeface="Segoe UI"/>
              </a:rPr>
              <a:t>Imaging* – CT head wo, MRI head wo </a:t>
            </a:r>
            <a:r>
              <a:rPr lang="en-US" sz="1600" dirty="0">
                <a:solidFill>
                  <a:srgbClr val="0070C0"/>
                </a:solidFill>
                <a:latin typeface="Calibri"/>
                <a:ea typeface="Calibri"/>
                <a:cs typeface="Segoe UI"/>
              </a:rPr>
              <a:t>to r/o neoplasm, NPH, regions of brain atrophy, CVA or degree of </a:t>
            </a:r>
            <a:r>
              <a:rPr lang="en-US" sz="1600">
                <a:solidFill>
                  <a:srgbClr val="0070C0"/>
                </a:solidFill>
                <a:latin typeface="Calibri"/>
                <a:ea typeface="Calibri"/>
                <a:cs typeface="Segoe UI"/>
              </a:rPr>
              <a:t>white matter disease * check records (ER visits) for prior head imaging</a:t>
            </a:r>
          </a:p>
        </p:txBody>
      </p:sp>
    </p:spTree>
    <p:extLst>
      <p:ext uri="{BB962C8B-B14F-4D97-AF65-F5344CB8AC3E}">
        <p14:creationId xmlns:p14="http://schemas.microsoft.com/office/powerpoint/2010/main" val="5903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73A7D-745D-70C5-6FAA-3EB51C4BCD49}"/>
              </a:ext>
            </a:extLst>
          </p:cNvPr>
          <p:cNvPicPr>
            <a:picLocks noChangeAspect="1"/>
          </p:cNvPicPr>
          <p:nvPr/>
        </p:nvPicPr>
        <p:blipFill>
          <a:blip r:embed="rId3"/>
          <a:srcRect b="26039"/>
          <a:stretch>
            <a:fillRect/>
          </a:stretch>
        </p:blipFill>
        <p:spPr>
          <a:xfrm>
            <a:off x="696036" y="408142"/>
            <a:ext cx="11046672" cy="5296997"/>
          </a:xfrm>
          <a:prstGeom prst="rect">
            <a:avLst/>
          </a:prstGeom>
          <a:ln>
            <a:solidFill>
              <a:schemeClr val="bg2">
                <a:lumMod val="90000"/>
              </a:schemeClr>
            </a:solidFill>
          </a:ln>
        </p:spPr>
      </p:pic>
      <p:sp>
        <p:nvSpPr>
          <p:cNvPr id="5" name="TextBox 4">
            <a:extLst>
              <a:ext uri="{FF2B5EF4-FFF2-40B4-BE49-F238E27FC236}">
                <a16:creationId xmlns:a16="http://schemas.microsoft.com/office/drawing/2014/main" id="{4DD1D156-BE86-8245-8218-BEB9BF84A8E7}"/>
              </a:ext>
            </a:extLst>
          </p:cNvPr>
          <p:cNvSpPr txBox="1"/>
          <p:nvPr/>
        </p:nvSpPr>
        <p:spPr>
          <a:xfrm>
            <a:off x="5048573" y="6488668"/>
            <a:ext cx="9142708" cy="369332"/>
          </a:xfrm>
          <a:prstGeom prst="rect">
            <a:avLst/>
          </a:prstGeom>
          <a:noFill/>
        </p:spPr>
        <p:txBody>
          <a:bodyPr wrap="square">
            <a:spAutoFit/>
          </a:bodyPr>
          <a:lstStyle/>
          <a:p>
            <a:r>
              <a:rPr lang="en-US" sz="1800" b="0" i="0" kern="1200" dirty="0">
                <a:solidFill>
                  <a:schemeClr val="tx1"/>
                </a:solidFill>
                <a:effectLst/>
                <a:latin typeface="+mn-lt"/>
                <a:ea typeface="+mn-ea"/>
                <a:cs typeface="+mn-cs"/>
              </a:rPr>
              <a:t>Day, G. Diagnosing Alzheimer’s Disease. Continuum. 2024. 30(6)1584-1613</a:t>
            </a:r>
          </a:p>
        </p:txBody>
      </p:sp>
      <p:sp>
        <p:nvSpPr>
          <p:cNvPr id="6" name="TextBox 5">
            <a:extLst>
              <a:ext uri="{FF2B5EF4-FFF2-40B4-BE49-F238E27FC236}">
                <a16:creationId xmlns:a16="http://schemas.microsoft.com/office/drawing/2014/main" id="{DBB0EC05-3902-CDCC-47BA-13C34C2BE6DD}"/>
              </a:ext>
            </a:extLst>
          </p:cNvPr>
          <p:cNvSpPr txBox="1"/>
          <p:nvPr/>
        </p:nvSpPr>
        <p:spPr>
          <a:xfrm>
            <a:off x="3875963" y="5876375"/>
            <a:ext cx="5445457" cy="400110"/>
          </a:xfrm>
          <a:prstGeom prst="rect">
            <a:avLst/>
          </a:prstGeom>
          <a:noFill/>
        </p:spPr>
        <p:txBody>
          <a:bodyPr wrap="square" rtlCol="0">
            <a:spAutoFit/>
          </a:bodyPr>
          <a:lstStyle/>
          <a:p>
            <a:r>
              <a:rPr lang="en-US" sz="2000" b="1" dirty="0">
                <a:highlight>
                  <a:srgbClr val="D0CECE"/>
                </a:highlight>
              </a:rPr>
              <a:t>Figure 1-1 The Lifespan of Alzheimer Disease </a:t>
            </a:r>
          </a:p>
        </p:txBody>
      </p:sp>
    </p:spTree>
    <p:extLst>
      <p:ext uri="{BB962C8B-B14F-4D97-AF65-F5344CB8AC3E}">
        <p14:creationId xmlns:p14="http://schemas.microsoft.com/office/powerpoint/2010/main" val="3027635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E148F-6220-4AAB-99C7-C57C2C5CE19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A1DF6C8-6BFE-B0EF-AF6A-B8801B051F04}"/>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A35D31A-7DD5-F2F0-9A66-715C69A77966}"/>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33CCFF"/>
                </a:solidFill>
                <a:latin typeface="Segoe UI"/>
                <a:cs typeface="Segoe UI"/>
              </a:rPr>
              <a:t>Alzheimer’s Disease – </a:t>
            </a:r>
            <a:r>
              <a:rPr lang="en-US" sz="4800" b="1" dirty="0">
                <a:solidFill>
                  <a:srgbClr val="CFFF4E"/>
                </a:solidFill>
                <a:latin typeface="Segoe UI"/>
                <a:cs typeface="Segoe UI"/>
              </a:rPr>
              <a:t>Fluid Biomarkers</a:t>
            </a:r>
            <a:endParaRPr lang="en-US" dirty="0">
              <a:solidFill>
                <a:srgbClr val="CFFF4E"/>
              </a:solidFill>
            </a:endParaRPr>
          </a:p>
        </p:txBody>
      </p:sp>
      <p:sp>
        <p:nvSpPr>
          <p:cNvPr id="29" name="Rectangle 28">
            <a:extLst>
              <a:ext uri="{FF2B5EF4-FFF2-40B4-BE49-F238E27FC236}">
                <a16:creationId xmlns:a16="http://schemas.microsoft.com/office/drawing/2014/main" id="{DB343B58-5ED8-E6E6-F2EF-6026C746ABB1}"/>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E4355AD5-83CC-9C0E-9329-AB69EA94DA54}"/>
              </a:ext>
            </a:extLst>
          </p:cNvPr>
          <p:cNvSpPr>
            <a:spLocks noGrp="1"/>
          </p:cNvSpPr>
          <p:nvPr>
            <p:ph idx="1"/>
          </p:nvPr>
        </p:nvSpPr>
        <p:spPr>
          <a:xfrm>
            <a:off x="685809" y="1873568"/>
            <a:ext cx="6098107" cy="4464662"/>
          </a:xfrm>
        </p:spPr>
        <p:txBody>
          <a:bodyPr vert="horz" lIns="91440" tIns="45720" rIns="91440" bIns="45720" rtlCol="0" anchor="t">
            <a:normAutofit/>
          </a:bodyPr>
          <a:lstStyle/>
          <a:p>
            <a:r>
              <a:rPr lang="en-US" sz="2400" b="1">
                <a:latin typeface="Calibri"/>
                <a:ea typeface="Calibri"/>
                <a:cs typeface="Segoe UI"/>
              </a:rPr>
              <a:t>CSF</a:t>
            </a:r>
            <a:r>
              <a:rPr lang="en-US" sz="2400" dirty="0">
                <a:latin typeface="Calibri"/>
                <a:ea typeface="Calibri"/>
                <a:cs typeface="Segoe UI"/>
              </a:rPr>
              <a:t> </a:t>
            </a:r>
          </a:p>
          <a:p>
            <a:pPr lvl="1"/>
            <a:r>
              <a:rPr lang="en-US" sz="2000" dirty="0">
                <a:latin typeface="Calibri"/>
                <a:ea typeface="Calibri"/>
                <a:cs typeface="Segoe UI"/>
              </a:rPr>
              <a:t>A</a:t>
            </a:r>
            <a:r>
              <a:rPr lang="el-GR" sz="2000" dirty="0">
                <a:latin typeface="Calibri"/>
                <a:ea typeface="Calibri"/>
                <a:cs typeface="Segoe UI"/>
              </a:rPr>
              <a:t>β</a:t>
            </a:r>
            <a:r>
              <a:rPr lang="en-US" sz="2000" dirty="0">
                <a:latin typeface="Calibri"/>
                <a:ea typeface="Calibri"/>
                <a:cs typeface="Segoe UI"/>
              </a:rPr>
              <a:t>42/A</a:t>
            </a:r>
            <a:r>
              <a:rPr lang="el-GR" sz="2000" dirty="0">
                <a:latin typeface="Calibri"/>
                <a:ea typeface="Calibri"/>
                <a:cs typeface="Segoe UI"/>
              </a:rPr>
              <a:t>β</a:t>
            </a:r>
            <a:r>
              <a:rPr lang="en-US" sz="2000" dirty="0">
                <a:latin typeface="Calibri"/>
                <a:ea typeface="Calibri"/>
                <a:cs typeface="Segoe UI"/>
              </a:rPr>
              <a:t>40 ratio</a:t>
            </a:r>
          </a:p>
          <a:p>
            <a:pPr lvl="1"/>
            <a:r>
              <a:rPr lang="en-US" sz="2000" dirty="0">
                <a:latin typeface="Calibri"/>
                <a:ea typeface="Calibri"/>
                <a:cs typeface="Segoe UI"/>
              </a:rPr>
              <a:t>p-tau181/A</a:t>
            </a:r>
            <a:r>
              <a:rPr lang="el-GR" sz="2000" dirty="0">
                <a:latin typeface="Calibri"/>
                <a:ea typeface="Calibri"/>
                <a:cs typeface="Segoe UI"/>
              </a:rPr>
              <a:t>β</a:t>
            </a:r>
            <a:r>
              <a:rPr lang="en-US" sz="2000" dirty="0">
                <a:latin typeface="Calibri"/>
                <a:ea typeface="Calibri"/>
                <a:cs typeface="Segoe UI"/>
              </a:rPr>
              <a:t>42</a:t>
            </a:r>
          </a:p>
          <a:p>
            <a:pPr lvl="1"/>
            <a:r>
              <a:rPr lang="en-US" sz="2000" dirty="0">
                <a:latin typeface="Calibri"/>
                <a:ea typeface="Calibri"/>
                <a:cs typeface="Segoe UI"/>
              </a:rPr>
              <a:t>t-tau181/A</a:t>
            </a:r>
            <a:r>
              <a:rPr lang="el-GR" sz="2000" dirty="0">
                <a:latin typeface="Calibri"/>
                <a:ea typeface="Calibri"/>
                <a:cs typeface="Segoe UI"/>
              </a:rPr>
              <a:t>β</a:t>
            </a:r>
            <a:r>
              <a:rPr lang="en-US" sz="2000" dirty="0">
                <a:latin typeface="Calibri"/>
                <a:ea typeface="Calibri"/>
                <a:cs typeface="Segoe UI"/>
              </a:rPr>
              <a:t>42</a:t>
            </a:r>
          </a:p>
          <a:p>
            <a:r>
              <a:rPr lang="en-US" sz="2400" b="1" dirty="0">
                <a:latin typeface="Calibri"/>
                <a:ea typeface="Calibri"/>
                <a:cs typeface="Segoe UI"/>
              </a:rPr>
              <a:t>Blood based </a:t>
            </a:r>
          </a:p>
          <a:p>
            <a:pPr lvl="1"/>
            <a:r>
              <a:rPr lang="en-US" sz="2000" dirty="0">
                <a:highlight>
                  <a:srgbClr val="E7D5FF"/>
                </a:highlight>
                <a:latin typeface="Calibri"/>
                <a:ea typeface="Calibri"/>
                <a:cs typeface="Segoe UI"/>
              </a:rPr>
              <a:t>P-Tau217</a:t>
            </a:r>
            <a:r>
              <a:rPr lang="en-US" sz="2000" dirty="0">
                <a:latin typeface="Calibri"/>
                <a:ea typeface="Calibri"/>
                <a:cs typeface="Segoe UI"/>
              </a:rPr>
              <a:t> (</a:t>
            </a:r>
            <a:r>
              <a:rPr lang="en-US" sz="2000" b="1" dirty="0">
                <a:latin typeface="Calibri"/>
                <a:ea typeface="Calibri"/>
                <a:cs typeface="Segoe UI"/>
              </a:rPr>
              <a:t>best option! </a:t>
            </a:r>
            <a:r>
              <a:rPr lang="en-US" sz="2000" dirty="0">
                <a:latin typeface="Calibri"/>
                <a:ea typeface="Calibri"/>
                <a:cs typeface="Segoe UI"/>
              </a:rPr>
              <a:t>equivalent accuracy to FDA approved CSF biomarkers and amyloid PET scan)</a:t>
            </a:r>
          </a:p>
          <a:p>
            <a:pPr lvl="1"/>
            <a:r>
              <a:rPr lang="en-US" sz="2000" dirty="0">
                <a:latin typeface="Calibri"/>
                <a:ea typeface="Calibri"/>
                <a:cs typeface="Segoe UI"/>
              </a:rPr>
              <a:t>A</a:t>
            </a:r>
            <a:r>
              <a:rPr lang="el-GR" sz="2000" dirty="0">
                <a:latin typeface="Calibri"/>
                <a:ea typeface="Calibri"/>
                <a:cs typeface="Segoe UI"/>
              </a:rPr>
              <a:t>β</a:t>
            </a:r>
            <a:r>
              <a:rPr lang="en-US" sz="2000" dirty="0">
                <a:latin typeface="Calibri"/>
                <a:ea typeface="Calibri"/>
                <a:cs typeface="Segoe UI"/>
              </a:rPr>
              <a:t>42/A</a:t>
            </a:r>
            <a:r>
              <a:rPr lang="el-GR" sz="2000" dirty="0">
                <a:latin typeface="Calibri"/>
                <a:ea typeface="Calibri"/>
                <a:cs typeface="Segoe UI"/>
              </a:rPr>
              <a:t>β</a:t>
            </a:r>
            <a:r>
              <a:rPr lang="en-US" sz="2000" dirty="0">
                <a:latin typeface="Calibri"/>
                <a:ea typeface="Calibri"/>
                <a:cs typeface="Segoe UI"/>
              </a:rPr>
              <a:t>40 ratio</a:t>
            </a:r>
          </a:p>
          <a:p>
            <a:pPr lvl="1"/>
            <a:r>
              <a:rPr lang="en-US" sz="2000" dirty="0">
                <a:latin typeface="Calibri"/>
                <a:ea typeface="Calibri"/>
                <a:cs typeface="Segoe UI"/>
              </a:rPr>
              <a:t>P-Tau217/Aβ42 ratio</a:t>
            </a:r>
          </a:p>
          <a:p>
            <a:pPr lvl="1"/>
            <a:r>
              <a:rPr lang="en-US" sz="2000" dirty="0">
                <a:latin typeface="Calibri"/>
                <a:ea typeface="Calibri"/>
                <a:cs typeface="Segoe UI"/>
              </a:rPr>
              <a:t>Others: p-Tau181, p-Tau 231, </a:t>
            </a:r>
            <a:r>
              <a:rPr lang="en-US" sz="2000" err="1">
                <a:latin typeface="Calibri"/>
                <a:ea typeface="Calibri"/>
                <a:cs typeface="Segoe UI"/>
              </a:rPr>
              <a:t>NfL</a:t>
            </a:r>
            <a:endParaRPr lang="en-US" sz="2000">
              <a:latin typeface="Calibri"/>
              <a:ea typeface="Calibri"/>
              <a:cs typeface="Segoe UI"/>
            </a:endParaRPr>
          </a:p>
          <a:p>
            <a:r>
              <a:rPr lang="en-US" sz="2400" b="1" dirty="0">
                <a:latin typeface="Calibri"/>
                <a:ea typeface="Calibri"/>
                <a:cs typeface="Segoe UI"/>
              </a:rPr>
              <a:t>Salivary</a:t>
            </a:r>
            <a:r>
              <a:rPr lang="en-US" sz="2400" dirty="0">
                <a:latin typeface="Calibri"/>
                <a:ea typeface="Calibri"/>
                <a:cs typeface="Segoe UI"/>
              </a:rPr>
              <a:t> – </a:t>
            </a:r>
            <a:r>
              <a:rPr lang="en-US" sz="2400" i="1" dirty="0">
                <a:latin typeface="Calibri"/>
                <a:ea typeface="Calibri"/>
                <a:cs typeface="Segoe UI"/>
              </a:rPr>
              <a:t>in studies</a:t>
            </a:r>
            <a:r>
              <a:rPr lang="en-US" sz="2400" i="1" dirty="0">
                <a:latin typeface="Segoe UI"/>
                <a:cs typeface="Segoe UI"/>
              </a:rPr>
              <a:t> </a:t>
            </a:r>
          </a:p>
          <a:p>
            <a:endParaRPr lang="en-US" sz="2400" dirty="0">
              <a:latin typeface="+mn-lt"/>
            </a:endParaRPr>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7FF0E93A-593F-B37C-9660-9DB1970C4AC4}"/>
                  </a:ext>
                </a:extLst>
              </p14:cNvPr>
              <p14:cNvContentPartPr/>
              <p14:nvPr/>
            </p14:nvContentPartPr>
            <p14:xfrm>
              <a:off x="3495019" y="2153265"/>
              <a:ext cx="3653280" cy="1445794"/>
            </p14:xfrm>
          </p:contentPart>
        </mc:Choice>
        <mc:Fallback>
          <p:pic>
            <p:nvPicPr>
              <p:cNvPr id="3" name="Ink 2">
                <a:extLst>
                  <a:ext uri="{FF2B5EF4-FFF2-40B4-BE49-F238E27FC236}">
                    <a16:creationId xmlns:a16="http://schemas.microsoft.com/office/drawing/2014/main" id="{7FF0E93A-593F-B37C-9660-9DB1970C4AC4}"/>
                  </a:ext>
                </a:extLst>
              </p:cNvPr>
              <p:cNvPicPr/>
              <p:nvPr/>
            </p:nvPicPr>
            <p:blipFill>
              <a:blip r:embed="rId4"/>
              <a:stretch>
                <a:fillRect/>
              </a:stretch>
            </p:blipFill>
            <p:spPr>
              <a:xfrm>
                <a:off x="3432013" y="2090264"/>
                <a:ext cx="3778932" cy="1571437"/>
              </a:xfrm>
              <a:prstGeom prst="rect">
                <a:avLst/>
              </a:prstGeom>
            </p:spPr>
          </p:pic>
        </mc:Fallback>
      </mc:AlternateContent>
      <p:sp>
        <p:nvSpPr>
          <p:cNvPr id="4" name="Content Placeholder 2">
            <a:extLst>
              <a:ext uri="{FF2B5EF4-FFF2-40B4-BE49-F238E27FC236}">
                <a16:creationId xmlns:a16="http://schemas.microsoft.com/office/drawing/2014/main" id="{95ADBC73-4BC4-9A71-F216-D7D412B3F605}"/>
              </a:ext>
            </a:extLst>
          </p:cNvPr>
          <p:cNvSpPr txBox="1">
            <a:spLocks/>
          </p:cNvSpPr>
          <p:nvPr/>
        </p:nvSpPr>
        <p:spPr>
          <a:xfrm>
            <a:off x="7151305" y="1802539"/>
            <a:ext cx="4703204" cy="479330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highlight>
                  <a:srgbClr val="FF9E09"/>
                </a:highlight>
                <a:latin typeface="Calibri"/>
                <a:ea typeface="Calibri"/>
                <a:cs typeface="Segoe UI"/>
              </a:rPr>
              <a:t>When to use?</a:t>
            </a:r>
          </a:p>
          <a:p>
            <a:r>
              <a:rPr lang="en-US" sz="2400" dirty="0">
                <a:latin typeface="Calibri"/>
                <a:ea typeface="Calibri"/>
                <a:cs typeface="Segoe UI"/>
              </a:rPr>
              <a:t>Early in disease (MCI or mild dementia) to help differentiate or support a hypothesis</a:t>
            </a:r>
          </a:p>
          <a:p>
            <a:r>
              <a:rPr lang="en-US" sz="2400" i="1" dirty="0">
                <a:solidFill>
                  <a:srgbClr val="2F2F2F"/>
                </a:solidFill>
                <a:highlight>
                  <a:srgbClr val="FFFF00"/>
                </a:highlight>
                <a:latin typeface="Calibri"/>
                <a:ea typeface="Calibri"/>
                <a:cs typeface="Segoe UI"/>
              </a:rPr>
              <a:t>Not </a:t>
            </a:r>
            <a:r>
              <a:rPr lang="en-US" sz="2400" dirty="0">
                <a:solidFill>
                  <a:srgbClr val="2F2F2F"/>
                </a:solidFill>
                <a:highlight>
                  <a:srgbClr val="FFFF00"/>
                </a:highlight>
                <a:latin typeface="Calibri"/>
                <a:ea typeface="Calibri"/>
                <a:cs typeface="Segoe UI"/>
              </a:rPr>
              <a:t>for screening of asymptomatic persons </a:t>
            </a:r>
          </a:p>
          <a:p>
            <a:r>
              <a:rPr lang="en-US" sz="2400" dirty="0">
                <a:latin typeface="Calibri"/>
                <a:ea typeface="Calibri"/>
                <a:cs typeface="Segoe UI"/>
              </a:rPr>
              <a:t>Not yet being used to evaluate disease progression or to monitor treatment response</a:t>
            </a:r>
          </a:p>
          <a:p>
            <a:endParaRPr lang="en-US" sz="2400" dirty="0">
              <a:latin typeface="Calibri"/>
              <a:ea typeface="Calibri"/>
              <a:cs typeface="Segoe UI"/>
            </a:endParaRPr>
          </a:p>
          <a:p>
            <a:pPr marL="0" indent="0">
              <a:buNone/>
            </a:pPr>
            <a:r>
              <a:rPr lang="en-US" sz="2400" b="1" u="sng" dirty="0">
                <a:highlight>
                  <a:srgbClr val="FF9E09"/>
                </a:highlight>
                <a:latin typeface="Calibri"/>
                <a:ea typeface="Calibri"/>
                <a:cs typeface="Segoe UI"/>
              </a:rPr>
              <a:t>Logistics:</a:t>
            </a:r>
            <a:r>
              <a:rPr lang="en-US" sz="2400" dirty="0">
                <a:latin typeface="Calibri"/>
                <a:ea typeface="Calibri"/>
                <a:cs typeface="Segoe UI"/>
              </a:rPr>
              <a:t> </a:t>
            </a:r>
          </a:p>
          <a:p>
            <a:r>
              <a:rPr lang="en-US" sz="2400" dirty="0">
                <a:latin typeface="Calibri"/>
                <a:ea typeface="Calibri"/>
                <a:cs typeface="Segoe UI"/>
              </a:rPr>
              <a:t>Check collection requirements </a:t>
            </a:r>
          </a:p>
          <a:p>
            <a:r>
              <a:rPr lang="en-US" sz="2400" dirty="0">
                <a:latin typeface="Calibri"/>
                <a:ea typeface="Calibri"/>
                <a:cs typeface="Segoe UI"/>
              </a:rPr>
              <a:t>Not covered by insurance </a:t>
            </a:r>
            <a:r>
              <a:rPr lang="en-US" sz="2200" dirty="0">
                <a:latin typeface="Calibri"/>
                <a:ea typeface="Calibri"/>
                <a:cs typeface="Segoe UI"/>
              </a:rPr>
              <a:t>($200-1,400)</a:t>
            </a:r>
            <a:endParaRPr lang="en-US" sz="2400" dirty="0">
              <a:latin typeface="Calibri"/>
              <a:ea typeface="Calibri"/>
              <a:cs typeface="Segoe UI"/>
            </a:endParaRPr>
          </a:p>
        </p:txBody>
      </p:sp>
    </p:spTree>
    <p:extLst>
      <p:ext uri="{BB962C8B-B14F-4D97-AF65-F5344CB8AC3E}">
        <p14:creationId xmlns:p14="http://schemas.microsoft.com/office/powerpoint/2010/main" val="92940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31E7D-01C8-9D83-7206-223D1683180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F4DCEF5-6EF3-EBDA-EA70-65C1BE434EF6}"/>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2A8FDA-4128-F396-0FF8-3B029FCF1105}"/>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rgbClr val="33CCFF"/>
                </a:solidFill>
                <a:latin typeface="Segoe UI"/>
                <a:cs typeface="Segoe UI"/>
              </a:rPr>
              <a:t>Alzheimer’s Disease – </a:t>
            </a:r>
            <a:r>
              <a:rPr lang="en-US" sz="4400" b="1" dirty="0">
                <a:solidFill>
                  <a:srgbClr val="CFFF4E"/>
                </a:solidFill>
                <a:latin typeface="Segoe UI"/>
                <a:cs typeface="Segoe UI"/>
              </a:rPr>
              <a:t>Imaging Biomarkers</a:t>
            </a:r>
            <a:endParaRPr lang="en-US" sz="1600" dirty="0">
              <a:solidFill>
                <a:srgbClr val="CFFF4E"/>
              </a:solidFill>
            </a:endParaRPr>
          </a:p>
        </p:txBody>
      </p:sp>
      <p:sp>
        <p:nvSpPr>
          <p:cNvPr id="29" name="Rectangle 28">
            <a:extLst>
              <a:ext uri="{FF2B5EF4-FFF2-40B4-BE49-F238E27FC236}">
                <a16:creationId xmlns:a16="http://schemas.microsoft.com/office/drawing/2014/main" id="{A60C2502-3C06-2266-58C5-2C750BE0DCE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4F7A9B6C-AD94-538B-C747-444F05718368}"/>
              </a:ext>
            </a:extLst>
          </p:cNvPr>
          <p:cNvSpPr>
            <a:spLocks noGrp="1"/>
          </p:cNvSpPr>
          <p:nvPr>
            <p:ph idx="1"/>
          </p:nvPr>
        </p:nvSpPr>
        <p:spPr>
          <a:xfrm>
            <a:off x="441969" y="1873568"/>
            <a:ext cx="5654031" cy="4464662"/>
          </a:xfrm>
        </p:spPr>
        <p:txBody>
          <a:bodyPr vert="horz" lIns="91440" tIns="45720" rIns="91440" bIns="45720" rtlCol="0" anchor="t">
            <a:normAutofit/>
          </a:bodyPr>
          <a:lstStyle/>
          <a:p>
            <a:r>
              <a:rPr lang="en-US" sz="2400" b="1" dirty="0">
                <a:latin typeface="+mn-lt"/>
              </a:rPr>
              <a:t>Amyloid PET</a:t>
            </a:r>
            <a:r>
              <a:rPr lang="en-US" sz="2400" dirty="0">
                <a:latin typeface="+mn-lt"/>
              </a:rPr>
              <a:t> </a:t>
            </a:r>
            <a:endParaRPr lang="en-US" sz="2400">
              <a:latin typeface="+mn-lt"/>
              <a:ea typeface="Calibri"/>
              <a:cs typeface="Calibri"/>
            </a:endParaRPr>
          </a:p>
          <a:p>
            <a:pPr lvl="1"/>
            <a:r>
              <a:rPr lang="en-US" sz="2000" dirty="0">
                <a:latin typeface="+mn-lt"/>
              </a:rPr>
              <a:t>Core biomarker for Alzheimer’s Disease (AD)</a:t>
            </a:r>
            <a:endParaRPr lang="en-US" sz="2000">
              <a:latin typeface="+mn-lt"/>
              <a:ea typeface="Calibri"/>
              <a:cs typeface="Calibri"/>
            </a:endParaRPr>
          </a:p>
          <a:p>
            <a:pPr lvl="1"/>
            <a:r>
              <a:rPr lang="en-US" sz="2000" dirty="0">
                <a:latin typeface="+mn-lt"/>
              </a:rPr>
              <a:t>Available at OHSU</a:t>
            </a:r>
            <a:endParaRPr lang="en-US" sz="2000">
              <a:latin typeface="+mn-lt"/>
              <a:ea typeface="Calibri"/>
              <a:cs typeface="Calibri"/>
            </a:endParaRPr>
          </a:p>
          <a:p>
            <a:pPr lvl="1"/>
            <a:r>
              <a:rPr lang="en-US" sz="2000" dirty="0">
                <a:latin typeface="+mn-lt"/>
              </a:rPr>
              <a:t>Covered by Medicare B </a:t>
            </a:r>
            <a:r>
              <a:rPr lang="en-US" sz="1600" dirty="0">
                <a:latin typeface="+mn-lt"/>
              </a:rPr>
              <a:t>($3K, patient will pay 20%)</a:t>
            </a:r>
            <a:endParaRPr lang="en-US" sz="1600">
              <a:latin typeface="+mn-lt"/>
              <a:ea typeface="Calibri"/>
              <a:cs typeface="Calibri"/>
            </a:endParaRPr>
          </a:p>
          <a:p>
            <a:endParaRPr lang="en-US" sz="1400" b="1" dirty="0">
              <a:latin typeface="+mn-lt"/>
              <a:ea typeface="Calibri"/>
              <a:cs typeface="Calibri"/>
            </a:endParaRPr>
          </a:p>
          <a:p>
            <a:r>
              <a:rPr lang="en-US" sz="2400" b="1" dirty="0">
                <a:latin typeface="+mn-lt"/>
              </a:rPr>
              <a:t>Tau PET</a:t>
            </a:r>
            <a:endParaRPr lang="en-US" sz="2400" b="1">
              <a:latin typeface="+mn-lt"/>
              <a:ea typeface="Calibri"/>
              <a:cs typeface="Calibri"/>
            </a:endParaRPr>
          </a:p>
          <a:p>
            <a:pPr lvl="1"/>
            <a:r>
              <a:rPr lang="en-US" sz="2000" dirty="0">
                <a:latin typeface="+mn-lt"/>
              </a:rPr>
              <a:t>Core biomarker for AD</a:t>
            </a:r>
            <a:endParaRPr lang="en-US" sz="2000">
              <a:latin typeface="+mn-lt"/>
              <a:ea typeface="Calibri"/>
              <a:cs typeface="Calibri"/>
            </a:endParaRPr>
          </a:p>
          <a:p>
            <a:pPr lvl="1"/>
            <a:r>
              <a:rPr lang="en-US" sz="2000" dirty="0">
                <a:latin typeface="+mn-lt"/>
              </a:rPr>
              <a:t>Emerging use, mostly in research</a:t>
            </a:r>
            <a:endParaRPr lang="en-US" sz="2000">
              <a:latin typeface="+mn-lt"/>
              <a:ea typeface="Calibri"/>
              <a:cs typeface="Calibri"/>
            </a:endParaRPr>
          </a:p>
          <a:p>
            <a:pPr lvl="1"/>
            <a:r>
              <a:rPr lang="en-US" sz="2000" dirty="0">
                <a:latin typeface="+mn-lt"/>
              </a:rPr>
              <a:t>Not covered by Medicare</a:t>
            </a:r>
            <a:endParaRPr lang="en-US" sz="2000" i="1" dirty="0">
              <a:latin typeface="+mn-lt"/>
            </a:endParaRPr>
          </a:p>
          <a:p>
            <a:endParaRPr lang="en-US" sz="2400" dirty="0">
              <a:latin typeface="+mn-lt"/>
            </a:endParaRPr>
          </a:p>
        </p:txBody>
      </p:sp>
      <p:sp>
        <p:nvSpPr>
          <p:cNvPr id="7" name="Content Placeholder 2">
            <a:extLst>
              <a:ext uri="{FF2B5EF4-FFF2-40B4-BE49-F238E27FC236}">
                <a16:creationId xmlns:a16="http://schemas.microsoft.com/office/drawing/2014/main" id="{9448D10A-FF1C-6231-5F95-A2090AE19ED2}"/>
              </a:ext>
            </a:extLst>
          </p:cNvPr>
          <p:cNvSpPr txBox="1">
            <a:spLocks/>
          </p:cNvSpPr>
          <p:nvPr/>
        </p:nvSpPr>
        <p:spPr>
          <a:xfrm>
            <a:off x="6220808" y="1873568"/>
            <a:ext cx="5529223" cy="44646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latin typeface="+mn-lt"/>
              </a:rPr>
              <a:t>MRI with volume analysis</a:t>
            </a:r>
          </a:p>
          <a:p>
            <a:pPr lvl="1"/>
            <a:r>
              <a:rPr lang="en-US" sz="2000" dirty="0">
                <a:latin typeface="+mn-lt"/>
              </a:rPr>
              <a:t>Non-specific biomarker for AD</a:t>
            </a:r>
          </a:p>
          <a:p>
            <a:pPr lvl="1"/>
            <a:r>
              <a:rPr lang="en-US" sz="2000" dirty="0">
                <a:latin typeface="+mn-lt"/>
              </a:rPr>
              <a:t>Available at OHSU</a:t>
            </a:r>
          </a:p>
          <a:p>
            <a:pPr lvl="2"/>
            <a:r>
              <a:rPr lang="en-US" sz="1600" dirty="0">
                <a:latin typeface="+mn-lt"/>
              </a:rPr>
              <a:t>MRI dementia protocol to OHSU (not HMC) with “</a:t>
            </a:r>
            <a:r>
              <a:rPr lang="en-US" sz="1600" dirty="0" err="1">
                <a:latin typeface="+mn-lt"/>
              </a:rPr>
              <a:t>NeuroQuant</a:t>
            </a:r>
            <a:r>
              <a:rPr lang="en-US" sz="1600" dirty="0">
                <a:latin typeface="+mn-lt"/>
              </a:rPr>
              <a:t>” analysis </a:t>
            </a:r>
            <a:endParaRPr lang="en-US" b="1" dirty="0">
              <a:latin typeface="+mn-lt"/>
            </a:endParaRPr>
          </a:p>
          <a:p>
            <a:pPr lvl="2"/>
            <a:endParaRPr lang="en-US" sz="1600" dirty="0">
              <a:latin typeface="+mn-lt"/>
            </a:endParaRPr>
          </a:p>
          <a:p>
            <a:r>
              <a:rPr lang="en-US" sz="2400" b="1" dirty="0">
                <a:latin typeface="+mn-lt"/>
              </a:rPr>
              <a:t>FDG-PET </a:t>
            </a:r>
            <a:endParaRPr lang="en-US" sz="2400" dirty="0">
              <a:latin typeface="+mn-lt"/>
            </a:endParaRPr>
          </a:p>
          <a:p>
            <a:pPr lvl="1"/>
            <a:r>
              <a:rPr lang="en-US" sz="2000" dirty="0">
                <a:latin typeface="+mn-lt"/>
              </a:rPr>
              <a:t>Non-specific biomarker for AD</a:t>
            </a:r>
          </a:p>
          <a:p>
            <a:pPr lvl="1"/>
            <a:r>
              <a:rPr lang="en-US" sz="2000" dirty="0">
                <a:latin typeface="+mn-lt"/>
              </a:rPr>
              <a:t>Available at OHSU </a:t>
            </a:r>
          </a:p>
          <a:p>
            <a:pPr lvl="1"/>
            <a:r>
              <a:rPr lang="en-US" sz="2000" dirty="0">
                <a:latin typeface="+mn-lt"/>
              </a:rPr>
              <a:t>To differentiate frontotemporal dementia </a:t>
            </a:r>
            <a:r>
              <a:rPr lang="en-US" sz="2000">
                <a:latin typeface="+mn-lt"/>
              </a:rPr>
              <a:t>from AD, further </a:t>
            </a:r>
            <a:r>
              <a:rPr lang="en-US" sz="2000" dirty="0">
                <a:latin typeface="+mn-lt"/>
              </a:rPr>
              <a:t>evaluate the patterning of brain disease </a:t>
            </a:r>
            <a:endParaRPr lang="en-US" b="1" dirty="0">
              <a:latin typeface="+mn-lt"/>
            </a:endParaRPr>
          </a:p>
          <a:p>
            <a:endParaRPr lang="en-US" sz="2400" dirty="0">
              <a:latin typeface="+mn-lt"/>
            </a:endParaRPr>
          </a:p>
        </p:txBody>
      </p:sp>
    </p:spTree>
    <p:extLst>
      <p:ext uri="{BB962C8B-B14F-4D97-AF65-F5344CB8AC3E}">
        <p14:creationId xmlns:p14="http://schemas.microsoft.com/office/powerpoint/2010/main" val="122277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C4FC7-EAA0-E337-BFCA-2317B633D47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DD1C7AA-947E-BE02-DD5D-5620ECD6D85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E821E72-6457-595F-607E-EDF966B27195}"/>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solidFill>
                  <a:srgbClr val="CFFF4E"/>
                </a:solidFill>
                <a:latin typeface="Segoe UI"/>
                <a:cs typeface="Segoe UI"/>
              </a:rPr>
              <a:t>Racial &amp; ethnic differences</a:t>
            </a:r>
            <a:r>
              <a:rPr lang="en-US" sz="4000" b="1" dirty="0">
                <a:solidFill>
                  <a:srgbClr val="33CCFF"/>
                </a:solidFill>
                <a:latin typeface="Segoe UI"/>
                <a:cs typeface="Segoe UI"/>
              </a:rPr>
              <a:t> – blood biomarkers</a:t>
            </a:r>
            <a:endParaRPr lang="en-US" sz="1400" dirty="0">
              <a:solidFill>
                <a:srgbClr val="CFFF4E"/>
              </a:solidFill>
            </a:endParaRPr>
          </a:p>
        </p:txBody>
      </p:sp>
      <p:sp>
        <p:nvSpPr>
          <p:cNvPr id="29" name="Rectangle 28">
            <a:extLst>
              <a:ext uri="{FF2B5EF4-FFF2-40B4-BE49-F238E27FC236}">
                <a16:creationId xmlns:a16="http://schemas.microsoft.com/office/drawing/2014/main" id="{C855E112-579F-1F87-D375-2CB48AF2FA76}"/>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756E0968-62B2-5F68-5F41-C83CC270FFF5}"/>
              </a:ext>
            </a:extLst>
          </p:cNvPr>
          <p:cNvSpPr>
            <a:spLocks noGrp="1"/>
          </p:cNvSpPr>
          <p:nvPr>
            <p:ph idx="1"/>
          </p:nvPr>
        </p:nvSpPr>
        <p:spPr>
          <a:xfrm>
            <a:off x="6269745" y="1763840"/>
            <a:ext cx="4532367" cy="4464662"/>
          </a:xfrm>
        </p:spPr>
        <p:txBody>
          <a:bodyPr>
            <a:normAutofit/>
          </a:bodyPr>
          <a:lstStyle/>
          <a:p>
            <a:r>
              <a:rPr lang="en-US" sz="2400" dirty="0">
                <a:latin typeface="+mn-lt"/>
              </a:rPr>
              <a:t>Lack of representation in dementia research, both in biomarkers and treatment </a:t>
            </a:r>
          </a:p>
          <a:p>
            <a:r>
              <a:rPr lang="en-US" sz="2400" dirty="0">
                <a:latin typeface="+mn-lt"/>
              </a:rPr>
              <a:t>This 2022 study showed significant differences in blood-based biomarker levels across Mexican American, Non-Hispanic White, and African Americans </a:t>
            </a:r>
          </a:p>
          <a:p>
            <a:r>
              <a:rPr lang="en-US" sz="2400" dirty="0">
                <a:latin typeface="+mn-lt"/>
              </a:rPr>
              <a:t>We need normative values for different groups </a:t>
            </a:r>
          </a:p>
          <a:p>
            <a:endParaRPr lang="en-US" sz="2400" dirty="0">
              <a:latin typeface="+mn-lt"/>
            </a:endParaRPr>
          </a:p>
        </p:txBody>
      </p:sp>
      <p:pic>
        <p:nvPicPr>
          <p:cNvPr id="3" name="Picture 2">
            <a:extLst>
              <a:ext uri="{FF2B5EF4-FFF2-40B4-BE49-F238E27FC236}">
                <a16:creationId xmlns:a16="http://schemas.microsoft.com/office/drawing/2014/main" id="{68DA2D91-9D77-24E5-BD8E-B9E6582BBE10}"/>
              </a:ext>
            </a:extLst>
          </p:cNvPr>
          <p:cNvPicPr>
            <a:picLocks noChangeAspect="1"/>
          </p:cNvPicPr>
          <p:nvPr/>
        </p:nvPicPr>
        <p:blipFill>
          <a:blip r:embed="rId3"/>
          <a:stretch>
            <a:fillRect/>
          </a:stretch>
        </p:blipFill>
        <p:spPr>
          <a:xfrm>
            <a:off x="2389632" y="1662170"/>
            <a:ext cx="3578830" cy="5173999"/>
          </a:xfrm>
          <a:prstGeom prst="rect">
            <a:avLst/>
          </a:prstGeom>
          <a:ln>
            <a:solidFill>
              <a:schemeClr val="bg2">
                <a:lumMod val="75000"/>
              </a:schemeClr>
            </a:solidFill>
          </a:ln>
        </p:spPr>
      </p:pic>
      <p:sp>
        <p:nvSpPr>
          <p:cNvPr id="5" name="TextBox 4">
            <a:extLst>
              <a:ext uri="{FF2B5EF4-FFF2-40B4-BE49-F238E27FC236}">
                <a16:creationId xmlns:a16="http://schemas.microsoft.com/office/drawing/2014/main" id="{DCBBB06B-E519-558D-64EF-69DB04F4F82B}"/>
              </a:ext>
            </a:extLst>
          </p:cNvPr>
          <p:cNvSpPr txBox="1"/>
          <p:nvPr/>
        </p:nvSpPr>
        <p:spPr>
          <a:xfrm>
            <a:off x="6269745" y="6420671"/>
            <a:ext cx="5371052" cy="415498"/>
          </a:xfrm>
          <a:prstGeom prst="rect">
            <a:avLst/>
          </a:prstGeom>
          <a:noFill/>
        </p:spPr>
        <p:txBody>
          <a:bodyPr wrap="square">
            <a:spAutoFit/>
          </a:bodyPr>
          <a:lstStyle/>
          <a:p>
            <a:r>
              <a:rPr lang="en-US" sz="1050" b="0" i="0" kern="1200" dirty="0">
                <a:solidFill>
                  <a:schemeClr val="tx1"/>
                </a:solidFill>
                <a:effectLst/>
                <a:latin typeface="+mn-lt"/>
                <a:ea typeface="+mn-ea"/>
                <a:cs typeface="+mn-cs"/>
              </a:rPr>
              <a:t>Hall J</a:t>
            </a:r>
            <a:r>
              <a:rPr lang="en-US" sz="1050" dirty="0"/>
              <a:t>R et al</a:t>
            </a:r>
            <a:r>
              <a:rPr lang="en-US" sz="1050" b="0" i="0" kern="1200" dirty="0">
                <a:solidFill>
                  <a:schemeClr val="tx1"/>
                </a:solidFill>
                <a:effectLst/>
                <a:latin typeface="+mn-lt"/>
                <a:ea typeface="+mn-ea"/>
                <a:cs typeface="+mn-cs"/>
              </a:rPr>
              <a:t>. Characterizing Plasma Biomarkers of Alzheimer's in a Diverse Community-Based Cohort: A Cross-Sectional Study of the HAB-HD Cohort. </a:t>
            </a:r>
            <a:r>
              <a:rPr lang="en-US" sz="1050" b="0" i="1" kern="1200" dirty="0">
                <a:solidFill>
                  <a:schemeClr val="tx1"/>
                </a:solidFill>
                <a:effectLst/>
                <a:latin typeface="+mn-lt"/>
                <a:ea typeface="+mn-ea"/>
                <a:cs typeface="+mn-cs"/>
              </a:rPr>
              <a:t>Front Neurol</a:t>
            </a:r>
            <a:r>
              <a:rPr lang="en-US" sz="1050" b="0" i="0" kern="1200" dirty="0">
                <a:solidFill>
                  <a:schemeClr val="tx1"/>
                </a:solidFill>
                <a:effectLst/>
                <a:latin typeface="+mn-lt"/>
                <a:ea typeface="+mn-ea"/>
                <a:cs typeface="+mn-cs"/>
              </a:rPr>
              <a:t>. 2022;13:871947</a:t>
            </a:r>
            <a:endParaRPr lang="en-US" sz="1050" dirty="0"/>
          </a:p>
        </p:txBody>
      </p:sp>
    </p:spTree>
    <p:extLst>
      <p:ext uri="{BB962C8B-B14F-4D97-AF65-F5344CB8AC3E}">
        <p14:creationId xmlns:p14="http://schemas.microsoft.com/office/powerpoint/2010/main" val="6656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7B0FF-DED8-8424-A29B-456A06FB309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271E949-F901-172E-0497-2F4224DABCDA}"/>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B06590C-564E-833D-179B-589673A48595}"/>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33CCFF"/>
                </a:solidFill>
                <a:latin typeface="Segoe UI"/>
                <a:cs typeface="Segoe UI"/>
              </a:rPr>
              <a:t>Patient case - Celia 73yow </a:t>
            </a:r>
            <a:endParaRPr lang="en-US" dirty="0">
              <a:solidFill>
                <a:srgbClr val="33CCFF"/>
              </a:solidFill>
            </a:endParaRPr>
          </a:p>
        </p:txBody>
      </p:sp>
      <p:sp>
        <p:nvSpPr>
          <p:cNvPr id="29" name="Rectangle 28">
            <a:extLst>
              <a:ext uri="{FF2B5EF4-FFF2-40B4-BE49-F238E27FC236}">
                <a16:creationId xmlns:a16="http://schemas.microsoft.com/office/drawing/2014/main" id="{1A056A4E-3899-E557-7542-ACE9476E9297}"/>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D5FF9497-34CF-C988-ED55-2ED1A2D5CF7B}"/>
              </a:ext>
            </a:extLst>
          </p:cNvPr>
          <p:cNvSpPr txBox="1">
            <a:spLocks/>
          </p:cNvSpPr>
          <p:nvPr/>
        </p:nvSpPr>
        <p:spPr>
          <a:xfrm>
            <a:off x="214888" y="1817511"/>
            <a:ext cx="6688811" cy="47936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10" name="Picture 9">
            <a:extLst>
              <a:ext uri="{FF2B5EF4-FFF2-40B4-BE49-F238E27FC236}">
                <a16:creationId xmlns:a16="http://schemas.microsoft.com/office/drawing/2014/main" id="{333E2482-33D5-F893-D416-4B16A2C46499}"/>
              </a:ext>
            </a:extLst>
          </p:cNvPr>
          <p:cNvPicPr>
            <a:picLocks noChangeAspect="1"/>
          </p:cNvPicPr>
          <p:nvPr/>
        </p:nvPicPr>
        <p:blipFill>
          <a:blip r:embed="rId3"/>
          <a:srcRect l="11009"/>
          <a:stretch>
            <a:fillRect/>
          </a:stretch>
        </p:blipFill>
        <p:spPr>
          <a:xfrm>
            <a:off x="7247465" y="2240215"/>
            <a:ext cx="4813813" cy="3610716"/>
          </a:xfrm>
          <a:prstGeom prst="rect">
            <a:avLst/>
          </a:prstGeom>
        </p:spPr>
      </p:pic>
      <p:sp>
        <p:nvSpPr>
          <p:cNvPr id="15" name="TextBox 14">
            <a:extLst>
              <a:ext uri="{FF2B5EF4-FFF2-40B4-BE49-F238E27FC236}">
                <a16:creationId xmlns:a16="http://schemas.microsoft.com/office/drawing/2014/main" id="{472F78AA-9D3F-CBC8-FE8E-2ED3261347DF}"/>
              </a:ext>
            </a:extLst>
          </p:cNvPr>
          <p:cNvSpPr txBox="1"/>
          <p:nvPr/>
        </p:nvSpPr>
        <p:spPr>
          <a:xfrm>
            <a:off x="214888" y="1817510"/>
            <a:ext cx="6825992" cy="550920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200" dirty="0"/>
              <a:t>Memory changes were first notice two years </a:t>
            </a:r>
            <a:r>
              <a:rPr lang="en-US" sz="2200"/>
              <a:t>ago. She is repeating herself more. The progression has been </a:t>
            </a:r>
            <a:r>
              <a:rPr lang="en-US" sz="2200" b="1"/>
              <a:t>gradual</a:t>
            </a:r>
            <a:r>
              <a:rPr lang="en-US" sz="2200"/>
              <a:t>. She denies mood symptoms.</a:t>
            </a:r>
            <a:endParaRPr lang="en-US" sz="2200">
              <a:ea typeface="Calibri"/>
              <a:cs typeface="Calibri"/>
            </a:endParaRPr>
          </a:p>
          <a:p>
            <a:pPr marL="0" indent="0">
              <a:buNone/>
            </a:pPr>
            <a:endParaRPr lang="en-US" sz="2200" dirty="0"/>
          </a:p>
          <a:p>
            <a:pPr marL="285750" indent="-285750">
              <a:buFont typeface="Arial" panose="020B0604020202020204" pitchFamily="34" charset="0"/>
              <a:buChar char="•"/>
            </a:pPr>
            <a:r>
              <a:rPr lang="en-US" sz="2200" dirty="0" err="1"/>
              <a:t>Phmx</a:t>
            </a:r>
            <a:r>
              <a:rPr lang="en-US" sz="2200" dirty="0"/>
              <a:t>: </a:t>
            </a:r>
            <a:r>
              <a:rPr lang="en-US" sz="2200" b="1" dirty="0"/>
              <a:t>hypothyroidism</a:t>
            </a:r>
            <a:r>
              <a:rPr lang="en-US" sz="2200" dirty="0"/>
              <a:t>, osteopenia, anxiety in remission</a:t>
            </a:r>
            <a:endParaRPr lang="en-US" sz="2200" dirty="0">
              <a:ea typeface="Calibri"/>
              <a:cs typeface="Calibri"/>
            </a:endParaRPr>
          </a:p>
          <a:p>
            <a:pPr marL="285750" indent="-285750">
              <a:buFont typeface="Arial" panose="020B0604020202020204" pitchFamily="34" charset="0"/>
              <a:buChar char="•"/>
            </a:pPr>
            <a:endParaRPr lang="en-US" sz="2200" dirty="0">
              <a:ea typeface="Calibri" panose="020F0502020204030204"/>
              <a:cs typeface="Calibri" panose="020F0502020204030204"/>
            </a:endParaRPr>
          </a:p>
          <a:p>
            <a:pPr marL="285750" indent="-285750">
              <a:buFont typeface="Arial" panose="020B0604020202020204" pitchFamily="34" charset="0"/>
              <a:buChar char="•"/>
            </a:pPr>
            <a:r>
              <a:rPr lang="en-US" sz="2200">
                <a:ea typeface="Calibri" panose="020F0502020204030204"/>
                <a:cs typeface="Calibri" panose="020F0502020204030204"/>
              </a:rPr>
              <a:t>Meds: </a:t>
            </a:r>
            <a:r>
              <a:rPr lang="en-US" sz="2200" b="1">
                <a:ea typeface="Calibri" panose="020F0502020204030204"/>
                <a:cs typeface="Calibri" panose="020F0502020204030204"/>
              </a:rPr>
              <a:t>levothyroxine </a:t>
            </a:r>
            <a:r>
              <a:rPr lang="en-US" sz="2200">
                <a:ea typeface="Calibri" panose="020F0502020204030204"/>
                <a:cs typeface="Calibri" panose="020F0502020204030204"/>
              </a:rPr>
              <a:t>75mcg QD, sertraline 100mg QD,OTC Ca/D3, OTC </a:t>
            </a:r>
            <a:r>
              <a:rPr lang="en-US" sz="2200" b="1">
                <a:ea typeface="Calibri" panose="020F0502020204030204"/>
                <a:cs typeface="Calibri" panose="020F0502020204030204"/>
              </a:rPr>
              <a:t>Tylenol PM</a:t>
            </a:r>
            <a:endParaRPr lang="en-US" sz="2200" b="1" dirty="0">
              <a:ea typeface="Calibri"/>
              <a:cs typeface="Calibri"/>
            </a:endParaRPr>
          </a:p>
          <a:p>
            <a:pPr marL="285750" indent="-285750">
              <a:buFont typeface="Arial" panose="020B0604020202020204" pitchFamily="34" charset="0"/>
              <a:buChar char="•"/>
            </a:pPr>
            <a:endParaRPr lang="en-US" sz="2200" dirty="0">
              <a:ea typeface="Calibri"/>
              <a:cs typeface="Calibri"/>
            </a:endParaRPr>
          </a:p>
          <a:p>
            <a:pPr marL="285750" indent="-285750">
              <a:buFont typeface="Arial" panose="020B0604020202020204" pitchFamily="34" charset="0"/>
              <a:buChar char="•"/>
            </a:pPr>
            <a:r>
              <a:rPr lang="en-US" sz="2200" dirty="0">
                <a:ea typeface="Calibri"/>
                <a:cs typeface="Calibri"/>
              </a:rPr>
              <a:t>Social </a:t>
            </a:r>
            <a:r>
              <a:rPr lang="en-US" sz="2200" dirty="0" err="1">
                <a:ea typeface="Calibri"/>
                <a:cs typeface="Calibri"/>
              </a:rPr>
              <a:t>hx</a:t>
            </a:r>
            <a:r>
              <a:rPr lang="en-US" sz="2200" dirty="0">
                <a:ea typeface="Calibri"/>
                <a:cs typeface="Calibri"/>
              </a:rPr>
              <a:t>: 1 year of college. Worked as a receptionist in a dental office. 2 children. </a:t>
            </a:r>
            <a:r>
              <a:rPr lang="en-US" sz="2200" b="1" dirty="0">
                <a:ea typeface="Calibri"/>
                <a:cs typeface="Calibri"/>
              </a:rPr>
              <a:t>Lives alone</a:t>
            </a:r>
            <a:r>
              <a:rPr lang="en-US" sz="2200" dirty="0">
                <a:ea typeface="Calibri"/>
                <a:cs typeface="Calibri"/>
              </a:rPr>
              <a:t> after becoming widowed. </a:t>
            </a:r>
            <a:r>
              <a:rPr lang="en-US" sz="2200" b="1" dirty="0">
                <a:ea typeface="Calibri"/>
                <a:cs typeface="Calibri"/>
              </a:rPr>
              <a:t>Daughter and son-in-law are nearby</a:t>
            </a:r>
            <a:r>
              <a:rPr lang="en-US" sz="2200" dirty="0">
                <a:ea typeface="Calibri"/>
                <a:cs typeface="Calibri"/>
              </a:rPr>
              <a:t>. </a:t>
            </a:r>
          </a:p>
          <a:p>
            <a:pPr marL="285750" indent="-285750">
              <a:buFont typeface="Arial" panose="020B0604020202020204" pitchFamily="34" charset="0"/>
              <a:buChar char="•"/>
            </a:pPr>
            <a:endParaRPr lang="en-US" sz="2200" dirty="0">
              <a:ea typeface="Calibri"/>
              <a:cs typeface="Calibri"/>
            </a:endParaRPr>
          </a:p>
          <a:p>
            <a:pPr marL="285750" indent="-285750">
              <a:buFont typeface="Arial" panose="020B0604020202020204" pitchFamily="34" charset="0"/>
              <a:buChar char="•"/>
            </a:pPr>
            <a:endParaRPr lang="en-US" sz="2200" dirty="0">
              <a:ea typeface="Calibri"/>
              <a:cs typeface="Calibri"/>
            </a:endParaRPr>
          </a:p>
          <a:p>
            <a:endParaRPr lang="en-US" sz="2200" dirty="0">
              <a:ea typeface="Calibri"/>
              <a:cs typeface="Calibri"/>
            </a:endParaRPr>
          </a:p>
        </p:txBody>
      </p:sp>
    </p:spTree>
    <p:extLst>
      <p:ext uri="{BB962C8B-B14F-4D97-AF65-F5344CB8AC3E}">
        <p14:creationId xmlns:p14="http://schemas.microsoft.com/office/powerpoint/2010/main" val="365619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325F6-ECB4-0972-06D8-E029142680C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3C9A0FC-DE43-114F-5024-7FF3A46A430F}"/>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79877D5-20F2-E29F-4708-3C8D14030DE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33CCFF"/>
                </a:solidFill>
                <a:latin typeface="Segoe UI"/>
                <a:cs typeface="Segoe UI"/>
              </a:rPr>
              <a:t>Patient case - Celia 73yow </a:t>
            </a:r>
            <a:endParaRPr lang="en-US" dirty="0">
              <a:solidFill>
                <a:srgbClr val="33CCFF"/>
              </a:solidFill>
            </a:endParaRPr>
          </a:p>
        </p:txBody>
      </p:sp>
      <p:sp>
        <p:nvSpPr>
          <p:cNvPr id="29" name="Rectangle 28">
            <a:extLst>
              <a:ext uri="{FF2B5EF4-FFF2-40B4-BE49-F238E27FC236}">
                <a16:creationId xmlns:a16="http://schemas.microsoft.com/office/drawing/2014/main" id="{8A7C5415-0065-065F-45CE-CD8DD1CE9643}"/>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0A6089A6-C528-9A83-B9A9-C64E52B1A22E}"/>
              </a:ext>
            </a:extLst>
          </p:cNvPr>
          <p:cNvSpPr txBox="1">
            <a:spLocks/>
          </p:cNvSpPr>
          <p:nvPr/>
        </p:nvSpPr>
        <p:spPr>
          <a:xfrm>
            <a:off x="214888" y="1817511"/>
            <a:ext cx="6688811" cy="47936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10" name="Picture 9">
            <a:extLst>
              <a:ext uri="{FF2B5EF4-FFF2-40B4-BE49-F238E27FC236}">
                <a16:creationId xmlns:a16="http://schemas.microsoft.com/office/drawing/2014/main" id="{8CD500BD-FB1C-F02C-2B51-D98981D2FD42}"/>
              </a:ext>
            </a:extLst>
          </p:cNvPr>
          <p:cNvPicPr>
            <a:picLocks noChangeAspect="1"/>
          </p:cNvPicPr>
          <p:nvPr/>
        </p:nvPicPr>
        <p:blipFill>
          <a:blip r:embed="rId3"/>
          <a:srcRect l="11009"/>
          <a:stretch>
            <a:fillRect/>
          </a:stretch>
        </p:blipFill>
        <p:spPr>
          <a:xfrm>
            <a:off x="7247465" y="2240215"/>
            <a:ext cx="4813813" cy="3610716"/>
          </a:xfrm>
          <a:prstGeom prst="rect">
            <a:avLst/>
          </a:prstGeom>
        </p:spPr>
      </p:pic>
      <p:sp>
        <p:nvSpPr>
          <p:cNvPr id="15" name="TextBox 14">
            <a:extLst>
              <a:ext uri="{FF2B5EF4-FFF2-40B4-BE49-F238E27FC236}">
                <a16:creationId xmlns:a16="http://schemas.microsoft.com/office/drawing/2014/main" id="{BFB4615C-D8C5-9968-0F95-6624B160C68F}"/>
              </a:ext>
            </a:extLst>
          </p:cNvPr>
          <p:cNvSpPr txBox="1"/>
          <p:nvPr/>
        </p:nvSpPr>
        <p:spPr>
          <a:xfrm>
            <a:off x="214888" y="1817510"/>
            <a:ext cx="6825992" cy="449353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200" b="1" dirty="0"/>
              <a:t>Follow-up visit #1: </a:t>
            </a:r>
            <a:r>
              <a:rPr lang="en-US" sz="2200" dirty="0"/>
              <a:t>Her neuro exam is normal. </a:t>
            </a:r>
            <a:r>
              <a:rPr lang="en-US" sz="2200" b="1" dirty="0"/>
              <a:t>TSH is elevated.</a:t>
            </a:r>
            <a:r>
              <a:rPr lang="en-US" sz="2200" dirty="0"/>
              <a:t> Head imaging shows generalized atrophy and a mild white matter changes. </a:t>
            </a:r>
          </a:p>
          <a:p>
            <a:pPr marL="0" indent="0">
              <a:buNone/>
            </a:pPr>
            <a:endParaRPr lang="en-US" sz="2200" dirty="0"/>
          </a:p>
          <a:p>
            <a:pPr marL="285750" indent="-285750">
              <a:buFont typeface="Arial" panose="020B0604020202020204" pitchFamily="34" charset="0"/>
              <a:buChar char="•"/>
            </a:pPr>
            <a:r>
              <a:rPr lang="en-US" sz="2200"/>
              <a:t>You suspect dementia. However, you </a:t>
            </a:r>
            <a:r>
              <a:rPr lang="en-US" sz="2200" dirty="0"/>
              <a:t>recommend the daughter start supervising her medications (levothyroxine) and </a:t>
            </a:r>
            <a:r>
              <a:rPr lang="en-US" sz="2200" b="1" dirty="0"/>
              <a:t>reassess once her thyroid levels are normal</a:t>
            </a:r>
            <a:r>
              <a:rPr lang="en-US" sz="2200" dirty="0"/>
              <a:t>. You counsel her to </a:t>
            </a:r>
            <a:r>
              <a:rPr lang="en-US" sz="2200" b="1" dirty="0"/>
              <a:t>stop using Tylenol PM</a:t>
            </a:r>
            <a:r>
              <a:rPr lang="en-US" sz="2200" dirty="0"/>
              <a:t> and instead recommend melatonin. </a:t>
            </a:r>
          </a:p>
          <a:p>
            <a:pPr marL="0" indent="0">
              <a:buNone/>
            </a:pPr>
            <a:endParaRPr lang="en-US" sz="2200" dirty="0"/>
          </a:p>
          <a:p>
            <a:pPr marL="285750" indent="-285750">
              <a:buFont typeface="Arial" panose="020B0604020202020204" pitchFamily="34" charset="0"/>
              <a:buChar char="•"/>
            </a:pPr>
            <a:r>
              <a:rPr lang="en-US" sz="2200" dirty="0"/>
              <a:t>You say it is </a:t>
            </a:r>
            <a:r>
              <a:rPr lang="en-US" sz="2200" b="1" dirty="0"/>
              <a:t>not safe for her to continue driving</a:t>
            </a:r>
            <a:r>
              <a:rPr lang="en-US" sz="2200" dirty="0"/>
              <a:t> until she has a driving evaluation, she does not think she’ll pass so she gives up the keys. </a:t>
            </a:r>
          </a:p>
        </p:txBody>
      </p:sp>
    </p:spTree>
    <p:extLst>
      <p:ext uri="{BB962C8B-B14F-4D97-AF65-F5344CB8AC3E}">
        <p14:creationId xmlns:p14="http://schemas.microsoft.com/office/powerpoint/2010/main" val="37139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D5782-5E49-0A8F-38FC-B40A4272408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A90E587-03FC-499F-A9A5-62EB96F69977}"/>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D1A6F5A-4CFA-D3B4-757B-C5A99E77FC03}"/>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33CCFF"/>
                </a:solidFill>
                <a:latin typeface="Segoe UI"/>
                <a:cs typeface="Segoe UI"/>
              </a:rPr>
              <a:t>Patient case - Celia 73yow </a:t>
            </a:r>
            <a:endParaRPr lang="en-US" dirty="0">
              <a:solidFill>
                <a:srgbClr val="33CCFF"/>
              </a:solidFill>
            </a:endParaRPr>
          </a:p>
        </p:txBody>
      </p:sp>
      <p:sp>
        <p:nvSpPr>
          <p:cNvPr id="29" name="Rectangle 28">
            <a:extLst>
              <a:ext uri="{FF2B5EF4-FFF2-40B4-BE49-F238E27FC236}">
                <a16:creationId xmlns:a16="http://schemas.microsoft.com/office/drawing/2014/main" id="{F8E959EB-3BD6-1610-45D9-527164221D21}"/>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DA0EE46D-AE7B-5FFD-8CDB-34E840507198}"/>
              </a:ext>
            </a:extLst>
          </p:cNvPr>
          <p:cNvSpPr txBox="1">
            <a:spLocks/>
          </p:cNvSpPr>
          <p:nvPr/>
        </p:nvSpPr>
        <p:spPr>
          <a:xfrm>
            <a:off x="214888" y="1817511"/>
            <a:ext cx="6688811" cy="47936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10" name="Picture 9">
            <a:extLst>
              <a:ext uri="{FF2B5EF4-FFF2-40B4-BE49-F238E27FC236}">
                <a16:creationId xmlns:a16="http://schemas.microsoft.com/office/drawing/2014/main" id="{1D939596-AEB0-289A-784A-1A8A7ED2F8CB}"/>
              </a:ext>
            </a:extLst>
          </p:cNvPr>
          <p:cNvPicPr>
            <a:picLocks noChangeAspect="1"/>
          </p:cNvPicPr>
          <p:nvPr/>
        </p:nvPicPr>
        <p:blipFill>
          <a:blip r:embed="rId3"/>
          <a:srcRect l="11009"/>
          <a:stretch>
            <a:fillRect/>
          </a:stretch>
        </p:blipFill>
        <p:spPr>
          <a:xfrm>
            <a:off x="7247465" y="2240215"/>
            <a:ext cx="4813813" cy="3610716"/>
          </a:xfrm>
          <a:prstGeom prst="rect">
            <a:avLst/>
          </a:prstGeom>
        </p:spPr>
      </p:pic>
      <p:sp>
        <p:nvSpPr>
          <p:cNvPr id="15" name="TextBox 14">
            <a:extLst>
              <a:ext uri="{FF2B5EF4-FFF2-40B4-BE49-F238E27FC236}">
                <a16:creationId xmlns:a16="http://schemas.microsoft.com/office/drawing/2014/main" id="{A0CFBC20-57D8-B465-C044-8CC352A472B4}"/>
              </a:ext>
            </a:extLst>
          </p:cNvPr>
          <p:cNvSpPr txBox="1"/>
          <p:nvPr/>
        </p:nvSpPr>
        <p:spPr>
          <a:xfrm>
            <a:off x="130722" y="1817511"/>
            <a:ext cx="7032577" cy="3108543"/>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200" b="1" dirty="0"/>
              <a:t>Follow-up visit #2: </a:t>
            </a:r>
            <a:r>
              <a:rPr lang="en-US" sz="2400"/>
              <a:t>She returns in 3 months. Her TSH is now normal. </a:t>
            </a:r>
            <a:endParaRPr lang="en-US"/>
          </a:p>
          <a:p>
            <a:pPr marL="342900" indent="-342900">
              <a:buFont typeface="Arial" panose="020B0604020202020204" pitchFamily="34" charset="0"/>
              <a:buChar char="•"/>
            </a:pPr>
            <a:endParaRPr lang="en-US" sz="1000" dirty="0">
              <a:ea typeface="Calibri"/>
              <a:cs typeface="Calibri"/>
            </a:endParaRPr>
          </a:p>
          <a:p>
            <a:pPr marL="342900" indent="-342900">
              <a:buFont typeface="Arial" panose="020B0604020202020204" pitchFamily="34" charset="0"/>
              <a:buChar char="•"/>
            </a:pPr>
            <a:r>
              <a:rPr lang="en-US" sz="2400" dirty="0"/>
              <a:t>You repeat a MoCA and she scores 15/30 (prior was 16/30). She continues to require </a:t>
            </a:r>
            <a:r>
              <a:rPr lang="en-US" sz="2400"/>
              <a:t>assistance and is </a:t>
            </a:r>
            <a:r>
              <a:rPr lang="en-US" sz="2400" dirty="0"/>
              <a:t>dependent for multiple IADLs.</a:t>
            </a:r>
            <a:endParaRPr lang="en-US" dirty="0"/>
          </a:p>
          <a:p>
            <a:pPr marL="342900" indent="-342900">
              <a:buFont typeface="Arial" panose="020B0604020202020204" pitchFamily="34" charset="0"/>
              <a:buChar char="•"/>
            </a:pPr>
            <a:endParaRPr lang="en-US" sz="2000" dirty="0">
              <a:ea typeface="Calibri"/>
              <a:cs typeface="Calibri"/>
            </a:endParaRPr>
          </a:p>
          <a:p>
            <a:pPr marL="342900" indent="-342900">
              <a:buFont typeface="Arial" panose="020B0604020202020204" pitchFamily="34" charset="0"/>
              <a:buChar char="•"/>
            </a:pPr>
            <a:r>
              <a:rPr lang="en-US" sz="2400" dirty="0">
                <a:highlight>
                  <a:srgbClr val="CFFF4E"/>
                </a:highlight>
              </a:rPr>
              <a:t>You diagnose dementia</a:t>
            </a:r>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86334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E158-BC7F-F9D5-C47E-E03F0F3AF39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B864E35-6BC7-E2EC-8CE3-8E9713C33400}"/>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66660F5-0E47-A0B4-9411-94F72B84E1B9}"/>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CFFF4E"/>
                </a:solidFill>
                <a:latin typeface="Segoe UI"/>
                <a:cs typeface="Segoe UI"/>
              </a:rPr>
              <a:t>Tips</a:t>
            </a:r>
            <a:r>
              <a:rPr lang="en-US" sz="4800" b="1" dirty="0">
                <a:solidFill>
                  <a:srgbClr val="33CCFF"/>
                </a:solidFill>
                <a:latin typeface="Segoe UI"/>
                <a:cs typeface="Segoe UI"/>
              </a:rPr>
              <a:t> – for disclosing a diagnosis</a:t>
            </a:r>
            <a:endParaRPr lang="en-US" dirty="0">
              <a:solidFill>
                <a:srgbClr val="33CCFF"/>
              </a:solidFill>
            </a:endParaRPr>
          </a:p>
        </p:txBody>
      </p:sp>
      <p:sp>
        <p:nvSpPr>
          <p:cNvPr id="29" name="Rectangle 28">
            <a:extLst>
              <a:ext uri="{FF2B5EF4-FFF2-40B4-BE49-F238E27FC236}">
                <a16:creationId xmlns:a16="http://schemas.microsoft.com/office/drawing/2014/main" id="{CA032E36-0D93-7101-5216-90364C14E174}"/>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5282AFFA-3F63-1F40-662B-186F32A33796}"/>
              </a:ext>
            </a:extLst>
          </p:cNvPr>
          <p:cNvSpPr>
            <a:spLocks noGrp="1"/>
          </p:cNvSpPr>
          <p:nvPr>
            <p:ph idx="1"/>
          </p:nvPr>
        </p:nvSpPr>
        <p:spPr>
          <a:xfrm>
            <a:off x="838200" y="1825624"/>
            <a:ext cx="10515600" cy="4738607"/>
          </a:xfrm>
        </p:spPr>
        <p:txBody>
          <a:bodyPr vert="horz" lIns="91440" tIns="45720" rIns="91440" bIns="45720" rtlCol="0" anchor="t">
            <a:normAutofit/>
          </a:bodyPr>
          <a:lstStyle/>
          <a:p>
            <a:r>
              <a:rPr lang="en-US" dirty="0">
                <a:latin typeface="Calibri"/>
                <a:ea typeface="Calibri"/>
                <a:cs typeface="Calibri"/>
              </a:rPr>
              <a:t>Don’t make a dementia diagnosis on the first visit</a:t>
            </a:r>
          </a:p>
          <a:p>
            <a:r>
              <a:rPr lang="en-US" dirty="0">
                <a:latin typeface="Calibri"/>
                <a:ea typeface="Calibri"/>
                <a:cs typeface="Calibri"/>
              </a:rPr>
              <a:t>Be deliberate in sharing the diagnosis</a:t>
            </a:r>
          </a:p>
          <a:p>
            <a:r>
              <a:rPr lang="en-US" dirty="0">
                <a:latin typeface="Calibri"/>
                <a:ea typeface="Calibri"/>
                <a:cs typeface="Calibri"/>
              </a:rPr>
              <a:t>Make a follow-up to discuss management</a:t>
            </a:r>
          </a:p>
          <a:p>
            <a:endParaRPr lang="en-US" dirty="0">
              <a:latin typeface="Calibri"/>
              <a:ea typeface="Calibri"/>
              <a:cs typeface="Calibri"/>
            </a:endParaRPr>
          </a:p>
          <a:p>
            <a:pPr marL="0" indent="0">
              <a:buNone/>
            </a:pPr>
            <a:r>
              <a:rPr lang="en-US" dirty="0">
                <a:latin typeface="Calibri"/>
                <a:ea typeface="Calibri"/>
                <a:cs typeface="Calibri"/>
              </a:rPr>
              <a:t>Disclosure example: </a:t>
            </a:r>
            <a:r>
              <a:rPr lang="en-US" dirty="0">
                <a:solidFill>
                  <a:srgbClr val="00B0F0"/>
                </a:solidFill>
                <a:latin typeface="Calibri"/>
                <a:ea typeface="Calibri"/>
                <a:cs typeface="Calibri"/>
                <a:hlinkClick r:id="rId3">
                  <a:extLst>
                    <a:ext uri="{A12FA001-AC4F-418D-AE19-62706E023703}">
                      <ahyp:hlinkClr xmlns:ahyp="http://schemas.microsoft.com/office/drawing/2018/hyperlinkcolor" val="tx"/>
                    </a:ext>
                  </a:extLst>
                </a:hlinkClick>
              </a:rPr>
              <a:t>https://www.alz.org/professionals/health-systems-clinicians/dementia-diagnosis/disclosure-of-diagnosis</a:t>
            </a:r>
            <a:endParaRPr lang="en-US">
              <a:solidFill>
                <a:srgbClr val="0070C0"/>
              </a:solidFill>
              <a:latin typeface="Calibri"/>
              <a:ea typeface="Calibri"/>
              <a:cs typeface="Calibri"/>
            </a:endParaRPr>
          </a:p>
          <a:p>
            <a:endParaRPr lang="en-US" dirty="0"/>
          </a:p>
        </p:txBody>
      </p:sp>
    </p:spTree>
    <p:extLst>
      <p:ext uri="{BB962C8B-B14F-4D97-AF65-F5344CB8AC3E}">
        <p14:creationId xmlns:p14="http://schemas.microsoft.com/office/powerpoint/2010/main" val="263984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BC458-9DB1-638F-B45B-36089F882FED}"/>
              </a:ext>
            </a:extLst>
          </p:cNvPr>
          <p:cNvPicPr>
            <a:picLocks noChangeAspect="1"/>
          </p:cNvPicPr>
          <p:nvPr/>
        </p:nvPicPr>
        <p:blipFill>
          <a:blip r:embed="rId3"/>
          <a:stretch>
            <a:fillRect/>
          </a:stretch>
        </p:blipFill>
        <p:spPr>
          <a:xfrm>
            <a:off x="101044" y="484045"/>
            <a:ext cx="5882222" cy="5889910"/>
          </a:xfrm>
          <a:prstGeom prst="rect">
            <a:avLst/>
          </a:prstGeom>
        </p:spPr>
      </p:pic>
      <p:pic>
        <p:nvPicPr>
          <p:cNvPr id="2" name="Picture 1">
            <a:extLst>
              <a:ext uri="{FF2B5EF4-FFF2-40B4-BE49-F238E27FC236}">
                <a16:creationId xmlns:a16="http://schemas.microsoft.com/office/drawing/2014/main" id="{CF7303CF-D17D-5C34-B8FE-98EF87BB0F63}"/>
              </a:ext>
            </a:extLst>
          </p:cNvPr>
          <p:cNvPicPr>
            <a:picLocks noChangeAspect="1"/>
          </p:cNvPicPr>
          <p:nvPr/>
        </p:nvPicPr>
        <p:blipFill>
          <a:blip r:embed="rId4"/>
          <a:stretch>
            <a:fillRect/>
          </a:stretch>
        </p:blipFill>
        <p:spPr>
          <a:xfrm>
            <a:off x="6070948" y="759637"/>
            <a:ext cx="5994956" cy="5309224"/>
          </a:xfrm>
          <a:prstGeom prst="rect">
            <a:avLst/>
          </a:prstGeom>
          <a:ln>
            <a:solidFill>
              <a:schemeClr val="bg2">
                <a:lumMod val="90000"/>
              </a:schemeClr>
            </a:solidFill>
          </a:ln>
        </p:spPr>
      </p:pic>
    </p:spTree>
    <p:extLst>
      <p:ext uri="{BB962C8B-B14F-4D97-AF65-F5344CB8AC3E}">
        <p14:creationId xmlns:p14="http://schemas.microsoft.com/office/powerpoint/2010/main" val="136528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03204E-0E79-B74B-9DDA-99A7B028388C}"/>
              </a:ext>
            </a:extLst>
          </p:cNvPr>
          <p:cNvPicPr>
            <a:picLocks noChangeAspect="1"/>
          </p:cNvPicPr>
          <p:nvPr/>
        </p:nvPicPr>
        <p:blipFill>
          <a:blip r:embed="rId3"/>
          <a:stretch>
            <a:fillRect/>
          </a:stretch>
        </p:blipFill>
        <p:spPr>
          <a:xfrm>
            <a:off x="2392531" y="236705"/>
            <a:ext cx="7406937" cy="5971043"/>
          </a:xfrm>
          <a:prstGeom prst="rect">
            <a:avLst/>
          </a:prstGeom>
        </p:spPr>
      </p:pic>
      <p:sp>
        <p:nvSpPr>
          <p:cNvPr id="3" name="Rectangle 2">
            <a:extLst>
              <a:ext uri="{FF2B5EF4-FFF2-40B4-BE49-F238E27FC236}">
                <a16:creationId xmlns:a16="http://schemas.microsoft.com/office/drawing/2014/main" id="{19456080-C099-8B4E-B3A3-B1D87D4AA4ED}"/>
              </a:ext>
            </a:extLst>
          </p:cNvPr>
          <p:cNvSpPr/>
          <p:nvPr/>
        </p:nvSpPr>
        <p:spPr>
          <a:xfrm>
            <a:off x="6315840" y="6436629"/>
            <a:ext cx="5876160" cy="369332"/>
          </a:xfrm>
          <a:prstGeom prst="rect">
            <a:avLst/>
          </a:prstGeom>
        </p:spPr>
        <p:txBody>
          <a:bodyPr wrap="none">
            <a:spAutoFit/>
          </a:bodyPr>
          <a:lstStyle/>
          <a:p>
            <a:r>
              <a:rPr lang="en-US" dirty="0">
                <a:hlinkClick r:id="rId4"/>
              </a:rPr>
              <a:t>https://www.alz.org/alzheimers-dementia/what-is-dementia</a:t>
            </a:r>
            <a:r>
              <a:rPr lang="en-US" dirty="0"/>
              <a:t> </a:t>
            </a:r>
          </a:p>
        </p:txBody>
      </p:sp>
    </p:spTree>
    <p:extLst>
      <p:ext uri="{BB962C8B-B14F-4D97-AF65-F5344CB8AC3E}">
        <p14:creationId xmlns:p14="http://schemas.microsoft.com/office/powerpoint/2010/main" val="2902618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B928F4-7194-DD4C-A2DB-96279F23F7FC}"/>
              </a:ext>
            </a:extLst>
          </p:cNvPr>
          <p:cNvGrpSpPr/>
          <p:nvPr/>
        </p:nvGrpSpPr>
        <p:grpSpPr>
          <a:xfrm>
            <a:off x="1361873" y="156746"/>
            <a:ext cx="10196597" cy="6337299"/>
            <a:chOff x="1422400" y="609600"/>
            <a:chExt cx="9685867" cy="5816599"/>
          </a:xfrm>
        </p:grpSpPr>
        <p:pic>
          <p:nvPicPr>
            <p:cNvPr id="1026" name="Picture 2">
              <a:extLst>
                <a:ext uri="{FF2B5EF4-FFF2-40B4-BE49-F238E27FC236}">
                  <a16:creationId xmlns:a16="http://schemas.microsoft.com/office/drawing/2014/main" id="{94292692-58F1-D847-B4DB-E7A59A4BA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63600"/>
              <a:ext cx="8534400" cy="5130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770BE3A-CF36-004E-A64A-7A390BEC64D7}"/>
                </a:ext>
              </a:extLst>
            </p:cNvPr>
            <p:cNvSpPr/>
            <p:nvPr/>
          </p:nvSpPr>
          <p:spPr>
            <a:xfrm>
              <a:off x="9364133" y="609600"/>
              <a:ext cx="1744134" cy="69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B7CB5E3-9AE5-2A48-8AFC-2BA53DB4C8AC}"/>
                </a:ext>
              </a:extLst>
            </p:cNvPr>
            <p:cNvSpPr/>
            <p:nvPr/>
          </p:nvSpPr>
          <p:spPr>
            <a:xfrm>
              <a:off x="1422400" y="5731932"/>
              <a:ext cx="3454400" cy="694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5555B3A8-A769-7D49-9465-97D276C1687A}"/>
              </a:ext>
            </a:extLst>
          </p:cNvPr>
          <p:cNvSpPr txBox="1"/>
          <p:nvPr/>
        </p:nvSpPr>
        <p:spPr>
          <a:xfrm>
            <a:off x="7611533" y="6494045"/>
            <a:ext cx="6129866" cy="338554"/>
          </a:xfrm>
          <a:prstGeom prst="rect">
            <a:avLst/>
          </a:prstGeom>
          <a:noFill/>
        </p:spPr>
        <p:txBody>
          <a:bodyPr wrap="square" rtlCol="0">
            <a:spAutoFit/>
          </a:bodyPr>
          <a:lstStyle/>
          <a:p>
            <a:r>
              <a:rPr lang="en-US" sz="1600" dirty="0">
                <a:latin typeface="Cabin" pitchFamily="2" charset="77"/>
              </a:rPr>
              <a:t>Adapted from: Kapasi et al. Acta </a:t>
            </a:r>
            <a:r>
              <a:rPr lang="en-US" sz="1600" dirty="0" err="1">
                <a:latin typeface="Cabin" pitchFamily="2" charset="77"/>
              </a:rPr>
              <a:t>Neuropathol</a:t>
            </a:r>
            <a:r>
              <a:rPr lang="en-US" sz="1600" dirty="0">
                <a:latin typeface="Cabin" pitchFamily="2" charset="77"/>
              </a:rPr>
              <a:t>. 2017 </a:t>
            </a:r>
          </a:p>
        </p:txBody>
      </p:sp>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8A3920E9-425D-81AE-9C61-241106C92F86}"/>
                  </a:ext>
                </a:extLst>
              </p14:cNvPr>
              <p14:cNvContentPartPr/>
              <p14:nvPr/>
            </p14:nvContentPartPr>
            <p14:xfrm>
              <a:off x="6496817" y="2286000"/>
              <a:ext cx="4542534" cy="1006370"/>
            </p14:xfrm>
          </p:contentPart>
        </mc:Choice>
        <mc:Fallback>
          <p:pic>
            <p:nvPicPr>
              <p:cNvPr id="7" name="Ink 6">
                <a:extLst>
                  <a:ext uri="{FF2B5EF4-FFF2-40B4-BE49-F238E27FC236}">
                    <a16:creationId xmlns:a16="http://schemas.microsoft.com/office/drawing/2014/main" id="{8A3920E9-425D-81AE-9C61-241106C92F86}"/>
                  </a:ext>
                </a:extLst>
              </p:cNvPr>
              <p:cNvPicPr/>
              <p:nvPr/>
            </p:nvPicPr>
            <p:blipFill>
              <a:blip r:embed="rId5"/>
              <a:stretch>
                <a:fillRect/>
              </a:stretch>
            </p:blipFill>
            <p:spPr>
              <a:xfrm>
                <a:off x="6461179" y="2250007"/>
                <a:ext cx="4614169" cy="1077996"/>
              </a:xfrm>
              <a:prstGeom prst="rect">
                <a:avLst/>
              </a:prstGeom>
            </p:spPr>
          </p:pic>
        </mc:Fallback>
      </mc:AlternateContent>
    </p:spTree>
    <p:extLst>
      <p:ext uri="{BB962C8B-B14F-4D97-AF65-F5344CB8AC3E}">
        <p14:creationId xmlns:p14="http://schemas.microsoft.com/office/powerpoint/2010/main" val="9983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1949CDC-8B2B-BF46-AEEC-FBD6BF47028D}"/>
              </a:ext>
            </a:extLst>
          </p:cNvPr>
          <p:cNvGraphicFramePr>
            <a:graphicFrameLocks noGrp="1"/>
          </p:cNvGraphicFramePr>
          <p:nvPr/>
        </p:nvGraphicFramePr>
        <p:xfrm>
          <a:off x="142877" y="57152"/>
          <a:ext cx="11872912" cy="6707495"/>
        </p:xfrm>
        <a:graphic>
          <a:graphicData uri="http://schemas.openxmlformats.org/drawingml/2006/table">
            <a:tbl>
              <a:tblPr firstRow="1" bandRow="1">
                <a:tableStyleId>{F5AB1C69-6EDB-4FF4-983F-18BD219EF322}</a:tableStyleId>
              </a:tblPr>
              <a:tblGrid>
                <a:gridCol w="1179989">
                  <a:extLst>
                    <a:ext uri="{9D8B030D-6E8A-4147-A177-3AD203B41FA5}">
                      <a16:colId xmlns:a16="http://schemas.microsoft.com/office/drawing/2014/main" val="513923839"/>
                    </a:ext>
                  </a:extLst>
                </a:gridCol>
                <a:gridCol w="2209394">
                  <a:extLst>
                    <a:ext uri="{9D8B030D-6E8A-4147-A177-3AD203B41FA5}">
                      <a16:colId xmlns:a16="http://schemas.microsoft.com/office/drawing/2014/main" val="2777822907"/>
                    </a:ext>
                  </a:extLst>
                </a:gridCol>
                <a:gridCol w="2059250">
                  <a:extLst>
                    <a:ext uri="{9D8B030D-6E8A-4147-A177-3AD203B41FA5}">
                      <a16:colId xmlns:a16="http://schemas.microsoft.com/office/drawing/2014/main" val="2634854528"/>
                    </a:ext>
                  </a:extLst>
                </a:gridCol>
                <a:gridCol w="2131759">
                  <a:extLst>
                    <a:ext uri="{9D8B030D-6E8A-4147-A177-3AD203B41FA5}">
                      <a16:colId xmlns:a16="http://schemas.microsoft.com/office/drawing/2014/main" val="1289485621"/>
                    </a:ext>
                  </a:extLst>
                </a:gridCol>
                <a:gridCol w="1926055">
                  <a:extLst>
                    <a:ext uri="{9D8B030D-6E8A-4147-A177-3AD203B41FA5}">
                      <a16:colId xmlns:a16="http://schemas.microsoft.com/office/drawing/2014/main" val="2734594909"/>
                    </a:ext>
                  </a:extLst>
                </a:gridCol>
                <a:gridCol w="2366465">
                  <a:extLst>
                    <a:ext uri="{9D8B030D-6E8A-4147-A177-3AD203B41FA5}">
                      <a16:colId xmlns:a16="http://schemas.microsoft.com/office/drawing/2014/main" val="3030157236"/>
                    </a:ext>
                  </a:extLst>
                </a:gridCol>
              </a:tblGrid>
              <a:tr h="656685">
                <a:tc>
                  <a:txBody>
                    <a:bodyPr/>
                    <a:lstStyle/>
                    <a:p>
                      <a:endParaRPr lang="en-US" b="1" dirty="0">
                        <a:latin typeface="Cabin" pitchFamily="2" charset="77"/>
                      </a:endParaRPr>
                    </a:p>
                  </a:txBody>
                  <a:tcPr/>
                </a:tc>
                <a:tc>
                  <a:txBody>
                    <a:bodyPr/>
                    <a:lstStyle/>
                    <a:p>
                      <a:r>
                        <a:rPr lang="en-US" dirty="0">
                          <a:latin typeface="Cabin" pitchFamily="2" charset="77"/>
                        </a:rPr>
                        <a:t>Alzheimer’s Disease (AD)</a:t>
                      </a:r>
                    </a:p>
                  </a:txBody>
                  <a:tcPr/>
                </a:tc>
                <a:tc>
                  <a:txBody>
                    <a:bodyPr/>
                    <a:lstStyle/>
                    <a:p>
                      <a:r>
                        <a:rPr lang="en-US" dirty="0">
                          <a:latin typeface="Cabin" pitchFamily="2" charset="77"/>
                        </a:rPr>
                        <a:t>Vascular Dementia (</a:t>
                      </a:r>
                      <a:r>
                        <a:rPr lang="en-US" dirty="0" err="1">
                          <a:latin typeface="Cabin" pitchFamily="2" charset="77"/>
                        </a:rPr>
                        <a:t>VaD</a:t>
                      </a:r>
                      <a:r>
                        <a:rPr lang="en-US" dirty="0">
                          <a:latin typeface="Cabin" pitchFamily="2" charset="77"/>
                        </a:rPr>
                        <a:t>)</a:t>
                      </a:r>
                    </a:p>
                  </a:txBody>
                  <a:tcPr/>
                </a:tc>
                <a:tc>
                  <a:txBody>
                    <a:bodyPr/>
                    <a:lstStyle/>
                    <a:p>
                      <a:r>
                        <a:rPr lang="en-US" dirty="0">
                          <a:latin typeface="Cabin" pitchFamily="2" charset="77"/>
                        </a:rPr>
                        <a:t>Dementia with Lewy Bodies (DLB)</a:t>
                      </a:r>
                    </a:p>
                  </a:txBody>
                  <a:tcPr/>
                </a:tc>
                <a:tc>
                  <a:txBody>
                    <a:bodyPr/>
                    <a:lstStyle/>
                    <a:p>
                      <a:r>
                        <a:rPr lang="en-US" dirty="0">
                          <a:latin typeface="Cabin" pitchFamily="2" charset="77"/>
                        </a:rPr>
                        <a:t>Frontotemporal Dementia (FTD)</a:t>
                      </a:r>
                    </a:p>
                  </a:txBody>
                  <a:tcPr/>
                </a:tc>
                <a:tc>
                  <a:txBody>
                    <a:bodyPr/>
                    <a:lstStyle/>
                    <a:p>
                      <a:r>
                        <a:rPr lang="en-US" dirty="0">
                          <a:latin typeface="Cabin" pitchFamily="2" charset="77"/>
                        </a:rPr>
                        <a:t>Parkinson’s Disease Dementia (PDD)</a:t>
                      </a:r>
                    </a:p>
                  </a:txBody>
                  <a:tcPr/>
                </a:tc>
                <a:extLst>
                  <a:ext uri="{0D108BD9-81ED-4DB2-BD59-A6C34878D82A}">
                    <a16:rowId xmlns:a16="http://schemas.microsoft.com/office/drawing/2014/main" val="3407961354"/>
                  </a:ext>
                </a:extLst>
              </a:tr>
              <a:tr h="620467">
                <a:tc>
                  <a:txBody>
                    <a:bodyPr/>
                    <a:lstStyle/>
                    <a:p>
                      <a:r>
                        <a:rPr lang="en-US" sz="1200" b="1" dirty="0">
                          <a:latin typeface="Cabin" pitchFamily="2" charset="77"/>
                        </a:rPr>
                        <a:t>Prevalence</a:t>
                      </a:r>
                    </a:p>
                    <a:p>
                      <a:r>
                        <a:rPr lang="en-US" sz="900" b="0" dirty="0">
                          <a:latin typeface="Cabin" pitchFamily="2" charset="77"/>
                        </a:rPr>
                        <a:t>*varies by source</a:t>
                      </a:r>
                    </a:p>
                  </a:txBody>
                  <a:tcPr/>
                </a:tc>
                <a:tc>
                  <a:txBody>
                    <a:bodyPr/>
                    <a:lstStyle/>
                    <a:p>
                      <a:pPr algn="l" fontAlgn="t"/>
                      <a:r>
                        <a:rPr lang="en-US" sz="1050" b="0" i="0" u="none" strike="noStrike" dirty="0">
                          <a:solidFill>
                            <a:srgbClr val="000000"/>
                          </a:solidFill>
                          <a:effectLst/>
                          <a:latin typeface="Calibri" panose="020F0502020204030204" pitchFamily="34" charset="0"/>
                        </a:rPr>
                        <a:t>#1 cause </a:t>
                      </a:r>
                    </a:p>
                    <a:p>
                      <a:pPr algn="l" fontAlgn="t"/>
                      <a:r>
                        <a:rPr lang="en-US" sz="1050" b="0" i="0" u="none" strike="noStrike" dirty="0">
                          <a:solidFill>
                            <a:srgbClr val="000000"/>
                          </a:solidFill>
                          <a:effectLst/>
                          <a:latin typeface="Calibri" panose="020F0502020204030204" pitchFamily="34" charset="0"/>
                        </a:rPr>
                        <a:t>60-70% of cases</a:t>
                      </a:r>
                    </a:p>
                  </a:txBody>
                  <a:tcPr marL="9525" marR="9525" marT="9525" marB="0"/>
                </a:tc>
                <a:tc>
                  <a:txBody>
                    <a:bodyPr/>
                    <a:lstStyle/>
                    <a:p>
                      <a:pPr algn="l" fontAlgn="t"/>
                      <a:r>
                        <a:rPr lang="en-US" sz="1050" b="0" i="0" u="none" strike="noStrike" dirty="0">
                          <a:solidFill>
                            <a:srgbClr val="000000"/>
                          </a:solidFill>
                          <a:effectLst/>
                          <a:latin typeface="Calibri" panose="020F0502020204030204" pitchFamily="34" charset="0"/>
                        </a:rPr>
                        <a:t>20-40% of cases</a:t>
                      </a:r>
                    </a:p>
                    <a:p>
                      <a:pPr algn="l" fontAlgn="t"/>
                      <a:r>
                        <a:rPr lang="en-US" sz="1050" b="0" i="0" u="none" strike="noStrike" dirty="0">
                          <a:solidFill>
                            <a:srgbClr val="000000"/>
                          </a:solidFill>
                          <a:effectLst/>
                          <a:latin typeface="Calibri" panose="020F0502020204030204" pitchFamily="34" charset="0"/>
                        </a:rPr>
                        <a:t>A common contributor “mixed dementia” to AD</a:t>
                      </a:r>
                    </a:p>
                  </a:txBody>
                  <a:tcPr marL="9525" marR="9525" marT="9525" marB="0"/>
                </a:tc>
                <a:tc>
                  <a:txBody>
                    <a:bodyPr/>
                    <a:lstStyle/>
                    <a:p>
                      <a:pPr algn="l" fontAlgn="t"/>
                      <a:r>
                        <a:rPr lang="en-US" sz="1050" b="0" i="0" u="none" strike="noStrike" dirty="0">
                          <a:solidFill>
                            <a:srgbClr val="000000"/>
                          </a:solidFill>
                          <a:effectLst/>
                          <a:latin typeface="Calibri" panose="020F0502020204030204" pitchFamily="34" charset="0"/>
                        </a:rPr>
                        <a:t>10-30% of cases</a:t>
                      </a:r>
                    </a:p>
                  </a:txBody>
                  <a:tcPr marL="9525" marR="9525" marT="9525" marB="0"/>
                </a:tc>
                <a:tc>
                  <a:txBody>
                    <a:bodyPr/>
                    <a:lstStyle/>
                    <a:p>
                      <a:pPr algn="l" fontAlgn="t"/>
                      <a:r>
                        <a:rPr lang="en-US" sz="1050" b="0" i="0" u="none" strike="noStrike" dirty="0">
                          <a:solidFill>
                            <a:srgbClr val="000000"/>
                          </a:solidFill>
                          <a:effectLst/>
                          <a:latin typeface="Calibri" panose="020F0502020204030204" pitchFamily="34" charset="0"/>
                        </a:rPr>
                        <a:t>5-10% of cases</a:t>
                      </a:r>
                    </a:p>
                  </a:txBody>
                  <a:tcPr marL="9525" marR="9525" marT="9525" marB="0"/>
                </a:tc>
                <a:tc>
                  <a:txBody>
                    <a:bodyPr/>
                    <a:lstStyle/>
                    <a:p>
                      <a:pPr algn="l" fontAlgn="t"/>
                      <a:r>
                        <a:rPr lang="en-US" sz="1050" b="0" i="0" u="none" strike="noStrike" dirty="0">
                          <a:solidFill>
                            <a:srgbClr val="000000"/>
                          </a:solidFill>
                          <a:effectLst/>
                          <a:latin typeface="Calibri" panose="020F0502020204030204" pitchFamily="34" charset="0"/>
                        </a:rPr>
                        <a:t>&lt;5% of cases</a:t>
                      </a:r>
                    </a:p>
                  </a:txBody>
                  <a:tcPr marL="9525" marR="9525" marT="9525" marB="0"/>
                </a:tc>
                <a:extLst>
                  <a:ext uri="{0D108BD9-81ED-4DB2-BD59-A6C34878D82A}">
                    <a16:rowId xmlns:a16="http://schemas.microsoft.com/office/drawing/2014/main" val="246747599"/>
                  </a:ext>
                </a:extLst>
              </a:tr>
              <a:tr h="1651484">
                <a:tc>
                  <a:txBody>
                    <a:bodyPr/>
                    <a:lstStyle/>
                    <a:p>
                      <a:r>
                        <a:rPr lang="en-US" sz="1200" b="1" dirty="0">
                          <a:latin typeface="Cabin" pitchFamily="2" charset="77"/>
                        </a:rPr>
                        <a:t>Defining features</a:t>
                      </a:r>
                    </a:p>
                  </a:txBody>
                  <a:tcPr/>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Slowly progressive</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Memory changes are predominant “amnestic presentation”</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Impaired learning and recall of new information</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Insidious onset from microvascular disease</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Abrupt “step-wise” progression for large vessel infarcts/CVA</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Consider CV risk factors (HTN, DM2, OSA </a:t>
                      </a:r>
                      <a:r>
                        <a:rPr lang="en-US" sz="1050" b="0" i="0" u="none" strike="noStrike" dirty="0" err="1">
                          <a:solidFill>
                            <a:srgbClr val="000000"/>
                          </a:solidFill>
                          <a:effectLst/>
                          <a:latin typeface="Calibri" panose="020F0502020204030204" pitchFamily="34" charset="0"/>
                        </a:rPr>
                        <a:t>etc</a:t>
                      </a:r>
                      <a:r>
                        <a:rPr lang="en-US" sz="1050" b="0" i="0" u="none" strike="noStrike" dirty="0">
                          <a:solidFill>
                            <a:srgbClr val="000000"/>
                          </a:solidFill>
                          <a:effectLst/>
                          <a:latin typeface="Calibri" panose="020F0502020204030204" pitchFamily="34" charset="0"/>
                        </a:rPr>
                        <a:t>) </a:t>
                      </a:r>
                    </a:p>
                  </a:txBody>
                  <a:tcPr marL="9525" marR="9525" marT="9525" marB="0"/>
                </a:tc>
                <a:tc>
                  <a:txBody>
                    <a:bodyPr/>
                    <a:lstStyle/>
                    <a:p>
                      <a:pPr algn="l" fontAlgn="t"/>
                      <a:r>
                        <a:rPr lang="en-US" sz="1050" b="0" i="0" u="none" strike="noStrike" dirty="0">
                          <a:solidFill>
                            <a:srgbClr val="000000"/>
                          </a:solidFill>
                          <a:effectLst/>
                          <a:latin typeface="Calibri" panose="020F0502020204030204" pitchFamily="34" charset="0"/>
                        </a:rPr>
                        <a:t>Core features: </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Parkinsonism (bradykinesia)</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Cognitive fluctuations</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Visual hallucinations </a:t>
                      </a:r>
                    </a:p>
                    <a:p>
                      <a:pPr marL="0" indent="0" algn="l" fontAlgn="t">
                        <a:buFont typeface="Arial" panose="020B0604020202020204" pitchFamily="34" charset="0"/>
                        <a:buNone/>
                      </a:pPr>
                      <a:endParaRPr lang="en-US" sz="1050" b="0" i="0" u="none" strike="noStrike" dirty="0">
                        <a:solidFill>
                          <a:srgbClr val="000000"/>
                        </a:solidFill>
                        <a:effectLst/>
                        <a:latin typeface="Calibri" panose="020F0502020204030204" pitchFamily="34" charset="0"/>
                      </a:endParaRPr>
                    </a:p>
                    <a:p>
                      <a:pPr marL="0" indent="0" algn="l" fontAlgn="t">
                        <a:buFont typeface="Arial" panose="020B0604020202020204" pitchFamily="34" charset="0"/>
                        <a:buNone/>
                      </a:pPr>
                      <a:r>
                        <a:rPr lang="en-US" sz="1050" b="0" i="0" u="none" strike="noStrike" dirty="0">
                          <a:solidFill>
                            <a:srgbClr val="000000"/>
                          </a:solidFill>
                          <a:effectLst/>
                          <a:latin typeface="Calibri" panose="020F0502020204030204" pitchFamily="34" charset="0"/>
                        </a:rPr>
                        <a:t>Supportive features: </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Autonomic dysfunction</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Anosmia </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Constipation </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REM sleep behavior disorder</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Younger onset (50-60yo), often misdiagnosed as MH disorder </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Behavioral variant (</a:t>
                      </a:r>
                      <a:r>
                        <a:rPr lang="en-US" sz="1050" b="0" i="0" u="none" strike="noStrike" dirty="0" err="1">
                          <a:solidFill>
                            <a:srgbClr val="000000"/>
                          </a:solidFill>
                          <a:effectLst/>
                          <a:latin typeface="Calibri" panose="020F0502020204030204" pitchFamily="34" charset="0"/>
                        </a:rPr>
                        <a:t>BvFTD</a:t>
                      </a:r>
                      <a:r>
                        <a:rPr lang="en-US" sz="1050" b="0" i="0" u="none" strike="noStrike" dirty="0">
                          <a:solidFill>
                            <a:srgbClr val="000000"/>
                          </a:solidFill>
                          <a:effectLst/>
                          <a:latin typeface="Calibri" panose="020F0502020204030204" pitchFamily="34" charset="0"/>
                        </a:rPr>
                        <a:t>): personality changes, disinhibition, socially inappropriate, apathy, sweet cravings </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Language variants (PPA): loss of language use or meaning</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Motor symptoms proceed cognitive impairment by ≥1 year and typically 5-10 years</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Prevalence is high (40-80%) in late stage Parkinson’s Disease (PD)</a:t>
                      </a:r>
                    </a:p>
                  </a:txBody>
                  <a:tcPr marL="9525" marR="9525" marT="9525" marB="0"/>
                </a:tc>
                <a:extLst>
                  <a:ext uri="{0D108BD9-81ED-4DB2-BD59-A6C34878D82A}">
                    <a16:rowId xmlns:a16="http://schemas.microsoft.com/office/drawing/2014/main" val="2851913438"/>
                  </a:ext>
                </a:extLst>
              </a:tr>
              <a:tr h="830628">
                <a:tc>
                  <a:txBody>
                    <a:bodyPr/>
                    <a:lstStyle/>
                    <a:p>
                      <a:r>
                        <a:rPr lang="en-US" sz="1200" b="1" dirty="0">
                          <a:latin typeface="Cabin" pitchFamily="2" charset="77"/>
                        </a:rPr>
                        <a:t>Findings on cognitive tests</a:t>
                      </a:r>
                    </a:p>
                  </a:txBody>
                  <a:tcPr/>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Deficits in memory/delayed recall </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No improvement in memory with cueing (low MIS)</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Variable deficits depending on lesion: : executive function, attention</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Improvement in memory with cueing (high MIS)</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Deficits in visuospatial/executive function and attention, memory may be relatively preserved </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Deficits in executive function and language </a:t>
                      </a:r>
                    </a:p>
                  </a:txBody>
                  <a:tcPr marL="9525" marR="9525" marT="9525" marB="0"/>
                </a:tc>
                <a:tc>
                  <a:txBody>
                    <a:bodyPr/>
                    <a:lstStyle/>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50" b="0" i="0" u="none" strike="noStrike" dirty="0">
                          <a:solidFill>
                            <a:srgbClr val="000000"/>
                          </a:solidFill>
                          <a:effectLst/>
                          <a:latin typeface="Calibri" panose="020F0502020204030204" pitchFamily="34" charset="0"/>
                        </a:rPr>
                        <a:t>Deficits in visuospatial/executive function, memory may be relatively preserved </a:t>
                      </a:r>
                    </a:p>
                    <a:p>
                      <a:pPr algn="l" fontAlgn="t"/>
                      <a:endParaRPr lang="en-US" sz="105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465757515"/>
                  </a:ext>
                </a:extLst>
              </a:tr>
              <a:tr h="1281632">
                <a:tc>
                  <a:txBody>
                    <a:bodyPr/>
                    <a:lstStyle/>
                    <a:p>
                      <a:r>
                        <a:rPr lang="en-US" sz="1200" b="1" dirty="0">
                          <a:latin typeface="Cabin" pitchFamily="2" charset="77"/>
                        </a:rPr>
                        <a:t>Imaging findings </a:t>
                      </a:r>
                    </a:p>
                    <a:p>
                      <a:endParaRPr lang="en-US" sz="1200" b="1" dirty="0">
                        <a:latin typeface="Cabin" pitchFamily="2" charset="77"/>
                      </a:endParaRPr>
                    </a:p>
                  </a:txBody>
                  <a:tcPr/>
                </a:tc>
                <a:tc>
                  <a:txBody>
                    <a:bodyPr/>
                    <a:lstStyle/>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50" b="0" i="0" u="none" strike="noStrike" dirty="0">
                          <a:solidFill>
                            <a:srgbClr val="000000"/>
                          </a:solidFill>
                          <a:effectLst/>
                          <a:latin typeface="Calibri" panose="020F0502020204030204" pitchFamily="34" charset="0"/>
                        </a:rPr>
                        <a:t>Medial temporal lobe atrophy, decreased hippocampal volume</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50" b="0" i="0" u="none" strike="noStrike" dirty="0">
                          <a:solidFill>
                            <a:srgbClr val="000000"/>
                          </a:solidFill>
                          <a:effectLst/>
                          <a:latin typeface="Calibri" panose="020F0502020204030204" pitchFamily="34" charset="0"/>
                        </a:rPr>
                        <a:t>Special imaging: Volumetric MRI used to assess patterns of atrophy and hippocampal volume,  amyloid-PET (research only)</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Single large infarct, multiple small infarcts, or moderate (&gt;25%) white matter changes</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MRI is more sensitive to white matter changes than CT</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Special imaging: </a:t>
                      </a:r>
                      <a:r>
                        <a:rPr lang="en-US" sz="1050" b="0" i="0" u="none" strike="noStrike" dirty="0" err="1">
                          <a:solidFill>
                            <a:srgbClr val="000000"/>
                          </a:solidFill>
                          <a:effectLst/>
                          <a:latin typeface="Calibri" panose="020F0502020204030204" pitchFamily="34" charset="0"/>
                        </a:rPr>
                        <a:t>DaT</a:t>
                      </a:r>
                      <a:r>
                        <a:rPr lang="en-US" sz="1050" b="0" i="0" u="none" strike="noStrike" dirty="0">
                          <a:solidFill>
                            <a:srgbClr val="000000"/>
                          </a:solidFill>
                          <a:effectLst/>
                          <a:latin typeface="Calibri" panose="020F0502020204030204" pitchFamily="34" charset="0"/>
                        </a:rPr>
                        <a:t> Scan used to differentiate essential tremor from PDD/DLB)</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Fontal and temporal predominant atrophy </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Special imaging: FDG-PET used to differentiate AD from FTD</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Special imaging: </a:t>
                      </a:r>
                      <a:r>
                        <a:rPr lang="en-US" sz="1050" b="0" i="0" u="none" strike="noStrike" dirty="0" err="1">
                          <a:solidFill>
                            <a:srgbClr val="000000"/>
                          </a:solidFill>
                          <a:effectLst/>
                          <a:latin typeface="Calibri" panose="020F0502020204030204" pitchFamily="34" charset="0"/>
                        </a:rPr>
                        <a:t>DaT</a:t>
                      </a:r>
                      <a:r>
                        <a:rPr lang="en-US" sz="1050" b="0" i="0" u="none" strike="noStrike" dirty="0">
                          <a:solidFill>
                            <a:srgbClr val="000000"/>
                          </a:solidFill>
                          <a:effectLst/>
                          <a:latin typeface="Calibri" panose="020F0502020204030204" pitchFamily="34" charset="0"/>
                        </a:rPr>
                        <a:t> Scan used to differentiate essential tremor from PDD/DLB</a:t>
                      </a:r>
                    </a:p>
                  </a:txBody>
                  <a:tcPr marL="9525" marR="9525" marT="9525" marB="0"/>
                </a:tc>
                <a:extLst>
                  <a:ext uri="{0D108BD9-81ED-4DB2-BD59-A6C34878D82A}">
                    <a16:rowId xmlns:a16="http://schemas.microsoft.com/office/drawing/2014/main" val="3823774411"/>
                  </a:ext>
                </a:extLst>
              </a:tr>
              <a:tr h="963297">
                <a:tc>
                  <a:txBody>
                    <a:bodyPr/>
                    <a:lstStyle/>
                    <a:p>
                      <a:r>
                        <a:rPr lang="en-US" sz="1200" b="1" dirty="0">
                          <a:latin typeface="Cabin" pitchFamily="2" charset="77"/>
                        </a:rPr>
                        <a:t>Medications </a:t>
                      </a:r>
                    </a:p>
                    <a:p>
                      <a:endParaRPr lang="en-US" sz="1200" b="1" dirty="0">
                        <a:latin typeface="Cabin" pitchFamily="2" charset="77"/>
                      </a:endParaRPr>
                    </a:p>
                  </a:txBody>
                  <a:tcPr/>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mild: cholinesterase inhibitors (ex. donepezil)</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mod-severe: NMDA-antagonists (ex memantine)</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If mixed etiology try cholinesterase inhibitors (not for pure </a:t>
                      </a:r>
                      <a:r>
                        <a:rPr lang="en-US" sz="1050" b="0" i="0" u="none" strike="noStrike" dirty="0" err="1">
                          <a:solidFill>
                            <a:srgbClr val="000000"/>
                          </a:solidFill>
                          <a:effectLst/>
                          <a:latin typeface="Calibri" panose="020F0502020204030204" pitchFamily="34" charset="0"/>
                        </a:rPr>
                        <a:t>VaD</a:t>
                      </a:r>
                      <a:r>
                        <a:rPr lang="en-US" sz="1050" b="0" i="0" u="none" strike="noStrike" dirty="0">
                          <a:solidFill>
                            <a:srgbClr val="000000"/>
                          </a:solidFill>
                          <a:effectLst/>
                          <a:latin typeface="Calibri" panose="020F0502020204030204" pitchFamily="34" charset="0"/>
                        </a:rPr>
                        <a:t>)</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Manage CV disease </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No evidence for ASA or statins</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Cholinesterase inhibitors helpful for cognition and psychosis </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Careful with antipsychotics (use only quetiapine and </a:t>
                      </a:r>
                      <a:r>
                        <a:rPr lang="en-US" sz="1050" b="0" i="0" u="none" strike="noStrike" dirty="0" err="1">
                          <a:solidFill>
                            <a:srgbClr val="000000"/>
                          </a:solidFill>
                          <a:effectLst/>
                          <a:latin typeface="Calibri" panose="020F0502020204030204" pitchFamily="34" charset="0"/>
                        </a:rPr>
                        <a:t>pimavaserin</a:t>
                      </a:r>
                      <a:r>
                        <a:rPr lang="en-US" sz="1050" b="0" i="0" u="none" strike="noStrike" dirty="0">
                          <a:solidFill>
                            <a:srgbClr val="000000"/>
                          </a:solidFill>
                          <a:effectLst/>
                          <a:latin typeface="Calibri" panose="020F0502020204030204" pitchFamily="34" charset="0"/>
                        </a:rPr>
                        <a:t>) </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Avoid dementia medications, they may worsen symptoms   </a:t>
                      </a:r>
                    </a:p>
                  </a:txBody>
                  <a:tcPr marL="9525" marR="9525" marT="9525" marB="0"/>
                </a:tc>
                <a:tc>
                  <a:txBody>
                    <a:bodyPr/>
                    <a:lstStyle/>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Cholinesterase inhibitors helpful for cognition and psychosis </a:t>
                      </a:r>
                    </a:p>
                    <a:p>
                      <a:pPr marL="171450" indent="-171450" algn="l" fontAlgn="t">
                        <a:buFont typeface="Arial" panose="020B0604020202020204" pitchFamily="34" charset="0"/>
                        <a:buChar char="•"/>
                      </a:pPr>
                      <a:r>
                        <a:rPr lang="en-US" sz="1050" b="0" i="0" u="none" strike="noStrike" dirty="0">
                          <a:solidFill>
                            <a:srgbClr val="000000"/>
                          </a:solidFill>
                          <a:effectLst/>
                          <a:latin typeface="Calibri" panose="020F0502020204030204" pitchFamily="34" charset="0"/>
                        </a:rPr>
                        <a:t>Careful with antipsychotics (use only quetiapine and </a:t>
                      </a:r>
                      <a:r>
                        <a:rPr lang="en-US" sz="1050" b="0" i="0" u="none" strike="noStrike" dirty="0" err="1">
                          <a:solidFill>
                            <a:srgbClr val="000000"/>
                          </a:solidFill>
                          <a:effectLst/>
                          <a:latin typeface="Calibri" panose="020F0502020204030204" pitchFamily="34" charset="0"/>
                        </a:rPr>
                        <a:t>pimavaserin</a:t>
                      </a:r>
                      <a:r>
                        <a:rPr lang="en-US" sz="1050" b="0" i="0" u="none" strike="noStrike" dirty="0">
                          <a:solidFill>
                            <a:srgbClr val="000000"/>
                          </a:solidFill>
                          <a:effectLst/>
                          <a:latin typeface="Calibri" panose="020F0502020204030204" pitchFamily="34" charset="0"/>
                        </a:rPr>
                        <a:t>) </a:t>
                      </a:r>
                    </a:p>
                    <a:p>
                      <a:pPr algn="l" fontAlgn="t"/>
                      <a:endParaRPr lang="en-US" sz="105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232371842"/>
                  </a:ext>
                </a:extLst>
              </a:tr>
              <a:tr h="703302">
                <a:tc>
                  <a:txBody>
                    <a:bodyPr/>
                    <a:lstStyle/>
                    <a:p>
                      <a:r>
                        <a:rPr lang="en-US" sz="1200" b="1" dirty="0">
                          <a:latin typeface="Cabin" pitchFamily="2" charset="77"/>
                        </a:rPr>
                        <a:t>Prognosis </a:t>
                      </a:r>
                    </a:p>
                  </a:txBody>
                  <a:tcPr/>
                </a:tc>
                <a:tc>
                  <a:txBody>
                    <a:bodyPr/>
                    <a:lstStyle/>
                    <a:p>
                      <a:pPr algn="l" fontAlgn="t"/>
                      <a:r>
                        <a:rPr lang="en-US" sz="1050" b="0" i="0" u="none" strike="noStrike" dirty="0">
                          <a:solidFill>
                            <a:srgbClr val="000000"/>
                          </a:solidFill>
                          <a:effectLst/>
                          <a:latin typeface="Calibri" panose="020F0502020204030204" pitchFamily="34" charset="0"/>
                        </a:rPr>
                        <a:t>10-14 years (onset to death)</a:t>
                      </a:r>
                    </a:p>
                    <a:p>
                      <a:pPr algn="l" fontAlgn="t"/>
                      <a:r>
                        <a:rPr lang="en-US" sz="1050" b="0" i="0" u="none" strike="noStrike" dirty="0">
                          <a:solidFill>
                            <a:srgbClr val="000000"/>
                          </a:solidFill>
                          <a:effectLst/>
                          <a:latin typeface="Calibri" panose="020F0502020204030204" pitchFamily="34" charset="0"/>
                        </a:rPr>
                        <a:t>Median survival after dx is 7 years</a:t>
                      </a:r>
                    </a:p>
                  </a:txBody>
                  <a:tcPr marL="9525" marR="9525" marT="9525" marB="0"/>
                </a:tc>
                <a:tc>
                  <a:txBody>
                    <a:bodyPr/>
                    <a:lstStyle/>
                    <a:p>
                      <a:pPr algn="l" fontAlgn="t"/>
                      <a:r>
                        <a:rPr lang="en-US" sz="1050" b="0" i="0" u="none" strike="noStrike" dirty="0">
                          <a:solidFill>
                            <a:srgbClr val="000000"/>
                          </a:solidFill>
                          <a:effectLst/>
                          <a:latin typeface="Calibri" panose="020F0502020204030204" pitchFamily="34" charset="0"/>
                        </a:rPr>
                        <a:t>Heterogeneous </a:t>
                      </a:r>
                    </a:p>
                    <a:p>
                      <a:pPr algn="l" fontAlgn="t"/>
                      <a:endParaRPr lang="en-US" sz="105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1050" b="0" i="0" u="none" strike="noStrike" dirty="0">
                          <a:solidFill>
                            <a:srgbClr val="000000"/>
                          </a:solidFill>
                          <a:effectLst/>
                          <a:latin typeface="Calibri" panose="020F0502020204030204" pitchFamily="34" charset="0"/>
                        </a:rPr>
                        <a:t>5-7 years </a:t>
                      </a:r>
                    </a:p>
                  </a:txBody>
                  <a:tcPr marL="9525" marR="9525" marT="9525" marB="0"/>
                </a:tc>
                <a:tc>
                  <a:txBody>
                    <a:bodyPr/>
                    <a:lstStyle/>
                    <a:p>
                      <a:pPr algn="l" fontAlgn="t"/>
                      <a:r>
                        <a:rPr lang="en-US" sz="1050" b="0" i="0" u="none" strike="noStrike" dirty="0">
                          <a:solidFill>
                            <a:srgbClr val="000000"/>
                          </a:solidFill>
                          <a:effectLst/>
                          <a:latin typeface="Calibri" panose="020F0502020204030204" pitchFamily="34" charset="0"/>
                        </a:rPr>
                        <a:t>4-6 years, however diagnosis may be missed for years </a:t>
                      </a:r>
                    </a:p>
                    <a:p>
                      <a:pPr algn="l" fontAlgn="t"/>
                      <a:r>
                        <a:rPr lang="en-US" sz="1050" b="0" i="0" u="none" strike="noStrike" dirty="0">
                          <a:solidFill>
                            <a:srgbClr val="000000"/>
                          </a:solidFill>
                          <a:effectLst/>
                          <a:latin typeface="Calibri" panose="020F0502020204030204" pitchFamily="34" charset="0"/>
                        </a:rPr>
                        <a:t>Longer for language variants</a:t>
                      </a:r>
                    </a:p>
                  </a:txBody>
                  <a:tcPr marL="9525" marR="9525" marT="9525" marB="0"/>
                </a:tc>
                <a:tc>
                  <a:txBody>
                    <a:bodyPr/>
                    <a:lstStyle/>
                    <a:p>
                      <a:endParaRPr lang="en-US" sz="1050" dirty="0"/>
                    </a:p>
                  </a:txBody>
                  <a:tcPr/>
                </a:tc>
                <a:extLst>
                  <a:ext uri="{0D108BD9-81ED-4DB2-BD59-A6C34878D82A}">
                    <a16:rowId xmlns:a16="http://schemas.microsoft.com/office/drawing/2014/main" val="247558494"/>
                  </a:ext>
                </a:extLst>
              </a:tr>
            </a:tbl>
          </a:graphicData>
        </a:graphic>
      </p:graphicFrame>
    </p:spTree>
    <p:extLst>
      <p:ext uri="{BB962C8B-B14F-4D97-AF65-F5344CB8AC3E}">
        <p14:creationId xmlns:p14="http://schemas.microsoft.com/office/powerpoint/2010/main" val="2022597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0568E4-C4B8-7F48-9F35-F576D2005D2F}"/>
              </a:ext>
            </a:extLst>
          </p:cNvPr>
          <p:cNvPicPr>
            <a:picLocks noChangeAspect="1"/>
          </p:cNvPicPr>
          <p:nvPr/>
        </p:nvPicPr>
        <p:blipFill rotWithShape="1">
          <a:blip r:embed="rId3">
            <a:alphaModFix/>
          </a:blip>
          <a:srcRect b="1562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7BEB4E4-DE2C-114D-AB3F-BBF97BB9CA88}"/>
              </a:ext>
            </a:extLst>
          </p:cNvPr>
          <p:cNvSpPr/>
          <p:nvPr/>
        </p:nvSpPr>
        <p:spPr>
          <a:xfrm>
            <a:off x="1146456" y="2274838"/>
            <a:ext cx="10491362" cy="2308324"/>
          </a:xfrm>
          <a:prstGeom prst="rect">
            <a:avLst/>
          </a:prstGeom>
          <a:noFill/>
        </p:spPr>
        <p:txBody>
          <a:bodyPr wrap="square" lIns="91440" tIns="45720" rIns="91440" bIns="45720" anchor="t">
            <a:spAutoFit/>
          </a:bodyPr>
          <a:lstStyle/>
          <a:p>
            <a:pPr algn="ctr"/>
            <a:r>
              <a:rPr lang="en-US" sz="7200" b="1" dirty="0">
                <a:ln w="6600">
                  <a:solidFill>
                    <a:srgbClr val="CBFDCC"/>
                  </a:solidFill>
                  <a:prstDash val="solid"/>
                </a:ln>
                <a:solidFill>
                  <a:srgbClr val="CBFDCC"/>
                </a:solidFill>
                <a:effectLst>
                  <a:glow rad="139700">
                    <a:schemeClr val="accent3">
                      <a:satMod val="175000"/>
                      <a:alpha val="40000"/>
                    </a:schemeClr>
                  </a:glow>
                  <a:outerShdw dist="38100" dir="2700000" algn="tl" rotWithShape="0">
                    <a:schemeClr val="accent2"/>
                  </a:outerShdw>
                </a:effectLst>
                <a:latin typeface="Cabin"/>
              </a:rPr>
              <a:t>Treatment</a:t>
            </a:r>
            <a:r>
              <a:rPr lang="en-US" sz="7200" b="1" cap="none" spc="0" dirty="0">
                <a:ln w="6600">
                  <a:solidFill>
                    <a:srgbClr val="CBFDCC"/>
                  </a:solidFill>
                  <a:prstDash val="solid"/>
                </a:ln>
                <a:solidFill>
                  <a:srgbClr val="CBFDCC"/>
                </a:solidFill>
                <a:effectLst>
                  <a:glow rad="139700">
                    <a:schemeClr val="accent3">
                      <a:satMod val="175000"/>
                      <a:alpha val="40000"/>
                    </a:schemeClr>
                  </a:glow>
                  <a:outerShdw dist="38100" dir="2700000" algn="tl" rotWithShape="0">
                    <a:schemeClr val="accent2"/>
                  </a:outerShdw>
                </a:effectLst>
                <a:latin typeface="Cabin"/>
              </a:rPr>
              <a:t> is </a:t>
            </a:r>
            <a:r>
              <a:rPr lang="en-US" sz="7200" b="1" dirty="0">
                <a:ln w="6600">
                  <a:solidFill>
                    <a:srgbClr val="CBFDCC"/>
                  </a:solidFill>
                  <a:prstDash val="solid"/>
                </a:ln>
                <a:solidFill>
                  <a:srgbClr val="CBFDCC"/>
                </a:solidFill>
                <a:effectLst>
                  <a:glow rad="139700">
                    <a:schemeClr val="accent3">
                      <a:satMod val="175000"/>
                      <a:alpha val="40000"/>
                    </a:schemeClr>
                  </a:glow>
                  <a:outerShdw dist="38100" dir="2700000" algn="tl" rotWithShape="0">
                    <a:schemeClr val="accent2"/>
                  </a:outerShdw>
                </a:effectLst>
                <a:latin typeface="Cabin"/>
              </a:rPr>
              <a:t>largely environmental</a:t>
            </a:r>
            <a:r>
              <a:rPr lang="en-US" sz="7200" b="1" cap="none" spc="0" dirty="0">
                <a:ln w="6600">
                  <a:solidFill>
                    <a:srgbClr val="CBFDCC"/>
                  </a:solidFill>
                  <a:prstDash val="solid"/>
                </a:ln>
                <a:solidFill>
                  <a:srgbClr val="CBFDCC"/>
                </a:solidFill>
                <a:effectLst>
                  <a:glow rad="139700">
                    <a:schemeClr val="accent3">
                      <a:satMod val="175000"/>
                      <a:alpha val="40000"/>
                    </a:schemeClr>
                  </a:glow>
                  <a:outerShdw dist="38100" dir="2700000" algn="tl" rotWithShape="0">
                    <a:schemeClr val="accent2"/>
                  </a:outerShdw>
                </a:effectLst>
                <a:latin typeface="Cabin"/>
              </a:rPr>
              <a:t> </a:t>
            </a:r>
            <a:endParaRPr lang="en-US" dirty="0"/>
          </a:p>
        </p:txBody>
      </p:sp>
      <p:sp>
        <p:nvSpPr>
          <p:cNvPr id="6" name="Rectangle 5">
            <a:extLst>
              <a:ext uri="{FF2B5EF4-FFF2-40B4-BE49-F238E27FC236}">
                <a16:creationId xmlns:a16="http://schemas.microsoft.com/office/drawing/2014/main" id="{BD374BEC-6C42-CD4B-9C7E-5666220A77FD}"/>
              </a:ext>
            </a:extLst>
          </p:cNvPr>
          <p:cNvSpPr/>
          <p:nvPr/>
        </p:nvSpPr>
        <p:spPr>
          <a:xfrm>
            <a:off x="10028103" y="6111233"/>
            <a:ext cx="2306569" cy="523220"/>
          </a:xfrm>
          <a:prstGeom prst="rect">
            <a:avLst/>
          </a:prstGeom>
          <a:noFill/>
        </p:spPr>
        <p:txBody>
          <a:bodyPr wrap="square" lIns="91440" tIns="45720" rIns="91440" bIns="45720">
            <a:spAutoFit/>
          </a:bodyPr>
          <a:lstStyle/>
          <a:p>
            <a:pPr algn="ctr"/>
            <a:r>
              <a:rPr lang="en-US" sz="2800" b="1" cap="none" spc="0" dirty="0">
                <a:ln w="6600">
                  <a:solidFill>
                    <a:srgbClr val="CBFDCC"/>
                  </a:solidFill>
                  <a:prstDash val="solid"/>
                </a:ln>
                <a:solidFill>
                  <a:srgbClr val="CBFDCC"/>
                </a:solidFill>
                <a:effectLst>
                  <a:glow rad="139700">
                    <a:schemeClr val="accent3">
                      <a:satMod val="175000"/>
                      <a:alpha val="40000"/>
                    </a:schemeClr>
                  </a:glow>
                  <a:outerShdw dist="38100" dir="2700000" algn="tl" rotWithShape="0">
                    <a:schemeClr val="accent2"/>
                  </a:outerShdw>
                </a:effectLst>
                <a:latin typeface="Cabin" pitchFamily="2" charset="77"/>
              </a:rPr>
              <a:t>Pearl #4</a:t>
            </a:r>
            <a:endParaRPr lang="en-US" sz="2800" b="1" cap="none" spc="0" dirty="0">
              <a:ln w="6600">
                <a:solidFill>
                  <a:srgbClr val="CBFDCC"/>
                </a:solidFill>
                <a:prstDash val="solid"/>
              </a:ln>
              <a:solidFill>
                <a:srgbClr val="CBFDCC"/>
              </a:solidFill>
              <a:effectLst>
                <a:glow rad="139700">
                  <a:schemeClr val="accent3">
                    <a:satMod val="1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3758021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7384E-1C33-9C94-4F20-A5AC72CE23E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5457A91-58F0-5367-631D-D207A44DA455}"/>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29AEE08-3B7E-A964-2B41-268250127EB8}"/>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CFFF4E"/>
                </a:solidFill>
                <a:latin typeface="Segoe UI"/>
                <a:cs typeface="Segoe UI"/>
              </a:rPr>
              <a:t>Treatment</a:t>
            </a:r>
            <a:endParaRPr lang="en-US" dirty="0"/>
          </a:p>
        </p:txBody>
      </p:sp>
      <p:sp>
        <p:nvSpPr>
          <p:cNvPr id="29" name="Rectangle 28">
            <a:extLst>
              <a:ext uri="{FF2B5EF4-FFF2-40B4-BE49-F238E27FC236}">
                <a16:creationId xmlns:a16="http://schemas.microsoft.com/office/drawing/2014/main" id="{DE53CD41-B94D-E547-E493-2B4734CFC3C6}"/>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019CB979-67F1-99FA-8691-B84DB1A3140A}"/>
              </a:ext>
            </a:extLst>
          </p:cNvPr>
          <p:cNvSpPr>
            <a:spLocks noGrp="1"/>
          </p:cNvSpPr>
          <p:nvPr>
            <p:ph idx="1"/>
          </p:nvPr>
        </p:nvSpPr>
        <p:spPr>
          <a:xfrm>
            <a:off x="838200" y="1825624"/>
            <a:ext cx="10515600" cy="4738607"/>
          </a:xfrm>
        </p:spPr>
        <p:txBody>
          <a:bodyPr vert="horz" lIns="91440" tIns="45720" rIns="91440" bIns="45720" rtlCol="0" anchor="t">
            <a:normAutofit/>
          </a:bodyPr>
          <a:lstStyle/>
          <a:p>
            <a:endParaRPr lang="en-US" dirty="0">
              <a:solidFill>
                <a:srgbClr val="2F2F2F"/>
              </a:solidFill>
              <a:latin typeface="Calibri"/>
              <a:ea typeface="Calibri"/>
              <a:cs typeface="Calibri"/>
            </a:endParaRPr>
          </a:p>
          <a:p>
            <a:endParaRPr lang="en-US" dirty="0"/>
          </a:p>
        </p:txBody>
      </p:sp>
      <p:sp>
        <p:nvSpPr>
          <p:cNvPr id="3" name="TextBox 2">
            <a:extLst>
              <a:ext uri="{FF2B5EF4-FFF2-40B4-BE49-F238E27FC236}">
                <a16:creationId xmlns:a16="http://schemas.microsoft.com/office/drawing/2014/main" id="{CCAF9CF7-8329-5ACA-4F5E-17E0D31F211B}"/>
              </a:ext>
            </a:extLst>
          </p:cNvPr>
          <p:cNvSpPr txBox="1"/>
          <p:nvPr/>
        </p:nvSpPr>
        <p:spPr>
          <a:xfrm>
            <a:off x="838200" y="1990725"/>
            <a:ext cx="10648950"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Font typeface=""/>
              <a:buAutoNum type="arabicPeriod"/>
            </a:pPr>
            <a:r>
              <a:rPr lang="en-US" sz="3200" dirty="0">
                <a:solidFill>
                  <a:srgbClr val="2F2F2F"/>
                </a:solidFill>
                <a:latin typeface="Calibri"/>
                <a:cs typeface="Arial"/>
              </a:rPr>
              <a:t>Promote healthy lifestyle </a:t>
            </a:r>
            <a:r>
              <a:rPr lang="en-US" sz="2400" dirty="0">
                <a:solidFill>
                  <a:srgbClr val="0070C0"/>
                </a:solidFill>
                <a:latin typeface="Calibri"/>
                <a:cs typeface="Arial"/>
              </a:rPr>
              <a:t>– social support/engagement, cognitive stimulation, Mediterranean diet, physical activity (Tai Chi), smoking cessation </a:t>
            </a:r>
            <a:r>
              <a:rPr lang="en-US" sz="2400" dirty="0">
                <a:solidFill>
                  <a:srgbClr val="2F2F2F"/>
                </a:solidFill>
                <a:latin typeface="Calibri"/>
                <a:cs typeface="Arial"/>
              </a:rPr>
              <a:t>​</a:t>
            </a:r>
            <a:endParaRPr lang="en-US"/>
          </a:p>
          <a:p>
            <a:pPr marL="514350" indent="-514350">
              <a:buAutoNum type="arabicPeriod"/>
            </a:pPr>
            <a:r>
              <a:rPr lang="en-US" sz="3200" dirty="0">
                <a:solidFill>
                  <a:srgbClr val="2F2F2F"/>
                </a:solidFill>
                <a:latin typeface="Calibri"/>
                <a:cs typeface="Arial"/>
              </a:rPr>
              <a:t>Manage comorbidities </a:t>
            </a:r>
            <a:r>
              <a:rPr lang="en-US" sz="2400" dirty="0">
                <a:solidFill>
                  <a:srgbClr val="0070C0"/>
                </a:solidFill>
                <a:latin typeface="Calibri"/>
                <a:cs typeface="Arial"/>
              </a:rPr>
              <a:t>– HTN, OSA, diabetes (especially hypoglycemia risk) etc.</a:t>
            </a:r>
            <a:r>
              <a:rPr lang="en-US" sz="2400" dirty="0">
                <a:solidFill>
                  <a:srgbClr val="2F2F2F"/>
                </a:solidFill>
                <a:latin typeface="Calibri"/>
                <a:cs typeface="Arial"/>
              </a:rPr>
              <a:t>​</a:t>
            </a:r>
            <a:endParaRPr lang="en-US"/>
          </a:p>
          <a:p>
            <a:pPr marL="514350" indent="-514350">
              <a:buAutoNum type="arabicPeriod"/>
            </a:pPr>
            <a:r>
              <a:rPr lang="en-US" sz="3200" dirty="0">
                <a:solidFill>
                  <a:srgbClr val="2F2F2F"/>
                </a:solidFill>
                <a:latin typeface="Calibri"/>
                <a:cs typeface="Arial"/>
              </a:rPr>
              <a:t>Optimize sensory function </a:t>
            </a:r>
            <a:r>
              <a:rPr lang="en-US" sz="2400" dirty="0">
                <a:solidFill>
                  <a:srgbClr val="0070C0"/>
                </a:solidFill>
                <a:latin typeface="Calibri"/>
                <a:cs typeface="Arial"/>
              </a:rPr>
              <a:t>– hearing, vision, tactile</a:t>
            </a:r>
            <a:r>
              <a:rPr lang="en-US" sz="2400" dirty="0">
                <a:solidFill>
                  <a:srgbClr val="2F2F2F"/>
                </a:solidFill>
                <a:latin typeface="Calibri"/>
                <a:cs typeface="Arial"/>
              </a:rPr>
              <a:t>​</a:t>
            </a:r>
            <a:endParaRPr lang="en-US"/>
          </a:p>
          <a:p>
            <a:pPr marL="514350" indent="-514350">
              <a:buAutoNum type="arabicPeriod"/>
            </a:pPr>
            <a:r>
              <a:rPr lang="en-US" sz="3200" dirty="0">
                <a:solidFill>
                  <a:srgbClr val="2F2F2F"/>
                </a:solidFill>
                <a:latin typeface="Calibri"/>
                <a:cs typeface="Arial"/>
              </a:rPr>
              <a:t>Advance care planning </a:t>
            </a:r>
            <a:r>
              <a:rPr lang="en-US" sz="2400" dirty="0">
                <a:solidFill>
                  <a:srgbClr val="0070C0"/>
                </a:solidFill>
                <a:latin typeface="Calibri"/>
                <a:cs typeface="Arial"/>
              </a:rPr>
              <a:t>– understand finances, living situation, caregiver support, Advance Directives, POLST </a:t>
            </a:r>
            <a:endParaRPr lang="en-US"/>
          </a:p>
          <a:p>
            <a:pPr algn="ctr"/>
            <a:endParaRPr lang="en-US"/>
          </a:p>
        </p:txBody>
      </p:sp>
      <p:sp>
        <p:nvSpPr>
          <p:cNvPr id="4" name="TextBox 3">
            <a:extLst>
              <a:ext uri="{FF2B5EF4-FFF2-40B4-BE49-F238E27FC236}">
                <a16:creationId xmlns:a16="http://schemas.microsoft.com/office/drawing/2014/main" id="{8B718A30-CCAB-2D75-51E2-270552789555}"/>
              </a:ext>
            </a:extLst>
          </p:cNvPr>
          <p:cNvSpPr txBox="1"/>
          <p:nvPr/>
        </p:nvSpPr>
        <p:spPr>
          <a:xfrm>
            <a:off x="6660874" y="5603875"/>
            <a:ext cx="4691269" cy="830997"/>
          </a:xfrm>
          <a:prstGeom prst="rect">
            <a:avLst/>
          </a:prstGeom>
          <a:solidFill>
            <a:srgbClr val="CFFF4E"/>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FF4CEC"/>
                </a:solidFill>
                <a:latin typeface="Calibri"/>
                <a:ea typeface="Calibri"/>
                <a:cs typeface="Calibri"/>
              </a:rPr>
              <a:t>7% of dementias are attributed to </a:t>
            </a:r>
            <a:r>
              <a:rPr lang="en-US" sz="2400" b="1" dirty="0">
                <a:solidFill>
                  <a:srgbClr val="FF4CEC"/>
                </a:solidFill>
                <a:latin typeface="Calibri"/>
                <a:ea typeface="Calibri"/>
                <a:cs typeface="Calibri"/>
              </a:rPr>
              <a:t>untreated hearing loss!</a:t>
            </a:r>
          </a:p>
        </p:txBody>
      </p:sp>
    </p:spTree>
    <p:extLst>
      <p:ext uri="{BB962C8B-B14F-4D97-AF65-F5344CB8AC3E}">
        <p14:creationId xmlns:p14="http://schemas.microsoft.com/office/powerpoint/2010/main" val="88072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BDBC4-5CBE-244E-B1DF-2EF0FDE6A8B8}"/>
              </a:ext>
            </a:extLst>
          </p:cNvPr>
          <p:cNvPicPr>
            <a:picLocks noChangeAspect="1"/>
          </p:cNvPicPr>
          <p:nvPr/>
        </p:nvPicPr>
        <p:blipFill>
          <a:blip r:embed="rId3"/>
          <a:stretch>
            <a:fillRect/>
          </a:stretch>
        </p:blipFill>
        <p:spPr>
          <a:xfrm>
            <a:off x="0" y="-124416"/>
            <a:ext cx="12192000" cy="7106832"/>
          </a:xfrm>
          <a:prstGeom prst="rect">
            <a:avLst/>
          </a:prstGeom>
        </p:spPr>
      </p:pic>
      <p:sp>
        <p:nvSpPr>
          <p:cNvPr id="3" name="TextBox 2">
            <a:extLst>
              <a:ext uri="{FF2B5EF4-FFF2-40B4-BE49-F238E27FC236}">
                <a16:creationId xmlns:a16="http://schemas.microsoft.com/office/drawing/2014/main" id="{230A775B-AD94-044B-B2EB-1B85BBF47648}"/>
              </a:ext>
            </a:extLst>
          </p:cNvPr>
          <p:cNvSpPr txBox="1"/>
          <p:nvPr/>
        </p:nvSpPr>
        <p:spPr>
          <a:xfrm>
            <a:off x="338667" y="304800"/>
            <a:ext cx="7027333" cy="707886"/>
          </a:xfrm>
          <a:prstGeom prst="rect">
            <a:avLst/>
          </a:prstGeom>
          <a:noFill/>
        </p:spPr>
        <p:txBody>
          <a:bodyPr wrap="square" lIns="91440" tIns="45720" rIns="91440" bIns="45720" rtlCol="0" anchor="t">
            <a:spAutoFit/>
          </a:bodyPr>
          <a:lstStyle/>
          <a:p>
            <a:r>
              <a:rPr lang="en-US" sz="4000" b="1" dirty="0">
                <a:solidFill>
                  <a:srgbClr val="F3FFF4"/>
                </a:solidFill>
                <a:latin typeface="Cabin"/>
              </a:rPr>
              <a:t>“the long goodbye” </a:t>
            </a:r>
          </a:p>
        </p:txBody>
      </p:sp>
    </p:spTree>
    <p:extLst>
      <p:ext uri="{BB962C8B-B14F-4D97-AF65-F5344CB8AC3E}">
        <p14:creationId xmlns:p14="http://schemas.microsoft.com/office/powerpoint/2010/main" val="223144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23B9D-7F2A-4B4B-D0FA-02DF6735014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C3996C4-8DB5-727A-96FE-4A5F396D8444}"/>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E582C79-FD85-71BB-CB43-1B1428913225}"/>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00B0F0"/>
                </a:solidFill>
                <a:latin typeface="Segoe UI"/>
                <a:cs typeface="Segoe UI"/>
              </a:rPr>
              <a:t>Treatment </a:t>
            </a:r>
            <a:r>
              <a:rPr lang="en-US" sz="4800" b="1" dirty="0">
                <a:solidFill>
                  <a:srgbClr val="CFFF4E"/>
                </a:solidFill>
                <a:latin typeface="Segoe UI"/>
                <a:cs typeface="Segoe UI"/>
              </a:rPr>
              <a:t>– the 5 S's</a:t>
            </a:r>
            <a:endParaRPr lang="en-US" sz="4800" dirty="0">
              <a:solidFill>
                <a:srgbClr val="000000"/>
              </a:solidFill>
              <a:latin typeface="Segoe UI"/>
              <a:cs typeface="Segoe UI"/>
            </a:endParaRPr>
          </a:p>
        </p:txBody>
      </p:sp>
      <p:sp>
        <p:nvSpPr>
          <p:cNvPr id="29" name="Rectangle 28">
            <a:extLst>
              <a:ext uri="{FF2B5EF4-FFF2-40B4-BE49-F238E27FC236}">
                <a16:creationId xmlns:a16="http://schemas.microsoft.com/office/drawing/2014/main" id="{A437D4E2-C6B7-72E9-8E5B-DC68D259BD68}"/>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396ABCB2-C9BE-9C66-AE5F-14359B0F8A4D}"/>
              </a:ext>
            </a:extLst>
          </p:cNvPr>
          <p:cNvSpPr>
            <a:spLocks noGrp="1"/>
          </p:cNvSpPr>
          <p:nvPr>
            <p:ph idx="1"/>
          </p:nvPr>
        </p:nvSpPr>
        <p:spPr>
          <a:xfrm>
            <a:off x="838200" y="1825624"/>
            <a:ext cx="10515600" cy="4738607"/>
          </a:xfrm>
        </p:spPr>
        <p:txBody>
          <a:bodyPr vert="horz" lIns="91440" tIns="45720" rIns="91440" bIns="45720" rtlCol="0" anchor="t">
            <a:normAutofit/>
          </a:bodyPr>
          <a:lstStyle/>
          <a:p>
            <a:endParaRPr lang="en-US" dirty="0">
              <a:solidFill>
                <a:srgbClr val="2F2F2F"/>
              </a:solidFill>
              <a:latin typeface="Calibri"/>
              <a:ea typeface="Calibri"/>
              <a:cs typeface="Calibri"/>
            </a:endParaRPr>
          </a:p>
          <a:p>
            <a:endParaRPr lang="en-US" dirty="0"/>
          </a:p>
        </p:txBody>
      </p:sp>
      <p:sp>
        <p:nvSpPr>
          <p:cNvPr id="3" name="Content Placeholder 2">
            <a:extLst>
              <a:ext uri="{FF2B5EF4-FFF2-40B4-BE49-F238E27FC236}">
                <a16:creationId xmlns:a16="http://schemas.microsoft.com/office/drawing/2014/main" id="{D461ECDD-724C-6647-974B-A58F41B63FFA}"/>
              </a:ext>
            </a:extLst>
          </p:cNvPr>
          <p:cNvSpPr>
            <a:spLocks noGrp="1"/>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u="sng" dirty="0">
                <a:latin typeface="Calibri"/>
                <a:ea typeface="Calibri"/>
                <a:cs typeface="Calibri"/>
              </a:rPr>
              <a:t>S</a:t>
            </a:r>
            <a:r>
              <a:rPr lang="en-US" sz="3200" dirty="0">
                <a:latin typeface="Calibri"/>
                <a:ea typeface="Calibri"/>
                <a:cs typeface="Calibri"/>
              </a:rPr>
              <a:t>afety </a:t>
            </a:r>
            <a:r>
              <a:rPr lang="en-US" sz="3200" dirty="0">
                <a:solidFill>
                  <a:srgbClr val="2F2F2F"/>
                </a:solidFill>
                <a:latin typeface="Calibri"/>
                <a:ea typeface="Calibri"/>
                <a:cs typeface="Calibri"/>
              </a:rPr>
              <a:t>--&gt; </a:t>
            </a:r>
            <a:r>
              <a:rPr lang="en-US" sz="2400" dirty="0">
                <a:solidFill>
                  <a:srgbClr val="0070C0"/>
                </a:solidFill>
                <a:latin typeface="Calibri"/>
                <a:ea typeface="Calibri"/>
                <a:cs typeface="Calibri"/>
              </a:rPr>
              <a:t>weapons, drivability, door locks, stoves, scalding bath water</a:t>
            </a:r>
          </a:p>
          <a:p>
            <a:r>
              <a:rPr lang="en-US" sz="3200" u="sng" dirty="0">
                <a:latin typeface="Calibri"/>
                <a:ea typeface="Calibri"/>
                <a:cs typeface="Calibri"/>
              </a:rPr>
              <a:t>S</a:t>
            </a:r>
            <a:r>
              <a:rPr lang="en-US" sz="3200" dirty="0">
                <a:latin typeface="Calibri"/>
                <a:ea typeface="Calibri"/>
                <a:cs typeface="Calibri"/>
              </a:rPr>
              <a:t>tructure </a:t>
            </a:r>
            <a:r>
              <a:rPr lang="en-US" sz="3200" dirty="0">
                <a:solidFill>
                  <a:srgbClr val="2F2F2F"/>
                </a:solidFill>
                <a:latin typeface="Calibri"/>
                <a:ea typeface="Calibri"/>
                <a:cs typeface="Calibri"/>
              </a:rPr>
              <a:t>--&gt; </a:t>
            </a:r>
            <a:r>
              <a:rPr lang="en-US" sz="2400" dirty="0">
                <a:solidFill>
                  <a:srgbClr val="0070C0"/>
                </a:solidFill>
                <a:latin typeface="Calibri"/>
                <a:ea typeface="Calibri"/>
                <a:cs typeface="Calibri"/>
              </a:rPr>
              <a:t>orientation, regular sleep/wake cycles, mealtimes, medication admin </a:t>
            </a:r>
          </a:p>
          <a:p>
            <a:r>
              <a:rPr lang="en-US" sz="3200" u="sng" dirty="0">
                <a:latin typeface="Calibri"/>
                <a:ea typeface="Calibri"/>
                <a:cs typeface="Calibri"/>
              </a:rPr>
              <a:t>S</a:t>
            </a:r>
            <a:r>
              <a:rPr lang="en-US" sz="3200" dirty="0">
                <a:latin typeface="Calibri"/>
                <a:ea typeface="Calibri"/>
                <a:cs typeface="Calibri"/>
              </a:rPr>
              <a:t>timuli </a:t>
            </a:r>
            <a:r>
              <a:rPr lang="en-US" sz="3200" dirty="0">
                <a:solidFill>
                  <a:srgbClr val="2F2F2F"/>
                </a:solidFill>
                <a:latin typeface="Calibri"/>
                <a:ea typeface="Calibri"/>
                <a:cs typeface="Calibri"/>
              </a:rPr>
              <a:t>--&gt; </a:t>
            </a:r>
            <a:r>
              <a:rPr lang="en-US" sz="2400" dirty="0">
                <a:solidFill>
                  <a:srgbClr val="0070C0"/>
                </a:solidFill>
                <a:latin typeface="Calibri"/>
                <a:ea typeface="Calibri"/>
                <a:cs typeface="Calibri"/>
              </a:rPr>
              <a:t>throughout the day to reduce boredom and stress </a:t>
            </a:r>
          </a:p>
          <a:p>
            <a:r>
              <a:rPr lang="en-US" sz="3200" u="sng" dirty="0">
                <a:latin typeface="Calibri"/>
                <a:ea typeface="Calibri"/>
                <a:cs typeface="Calibri"/>
              </a:rPr>
              <a:t>S</a:t>
            </a:r>
            <a:r>
              <a:rPr lang="en-US" sz="3200" dirty="0">
                <a:latin typeface="Calibri"/>
                <a:ea typeface="Calibri"/>
                <a:cs typeface="Calibri"/>
              </a:rPr>
              <a:t>upervision </a:t>
            </a:r>
            <a:r>
              <a:rPr lang="en-US" sz="3200" dirty="0">
                <a:solidFill>
                  <a:srgbClr val="2F2F2F"/>
                </a:solidFill>
                <a:latin typeface="Calibri"/>
                <a:ea typeface="Calibri"/>
                <a:cs typeface="Calibri"/>
              </a:rPr>
              <a:t>--&gt; </a:t>
            </a:r>
            <a:r>
              <a:rPr lang="en-US" sz="2400" dirty="0">
                <a:solidFill>
                  <a:srgbClr val="0070C0"/>
                </a:solidFill>
                <a:latin typeface="Calibri"/>
                <a:ea typeface="Calibri"/>
                <a:cs typeface="Calibri"/>
              </a:rPr>
              <a:t>Do they need 24/7 supervision? Do </a:t>
            </a:r>
            <a:r>
              <a:rPr lang="en-US" sz="2400" i="1" dirty="0">
                <a:solidFill>
                  <a:srgbClr val="0070C0"/>
                </a:solidFill>
                <a:latin typeface="Calibri"/>
                <a:ea typeface="Calibri"/>
                <a:cs typeface="Calibri"/>
              </a:rPr>
              <a:t>not</a:t>
            </a:r>
            <a:r>
              <a:rPr lang="en-US" sz="2400" dirty="0">
                <a:solidFill>
                  <a:srgbClr val="0070C0"/>
                </a:solidFill>
                <a:latin typeface="Calibri"/>
                <a:ea typeface="Calibri"/>
                <a:cs typeface="Calibri"/>
              </a:rPr>
              <a:t> prescribe any medications if there is not adequate supervision! </a:t>
            </a:r>
          </a:p>
          <a:p>
            <a:r>
              <a:rPr lang="en-US" sz="3200" u="sng" dirty="0">
                <a:latin typeface="Calibri"/>
                <a:ea typeface="Calibri"/>
                <a:cs typeface="Calibri"/>
              </a:rPr>
              <a:t>S</a:t>
            </a:r>
            <a:r>
              <a:rPr lang="en-US" sz="3200" dirty="0">
                <a:latin typeface="Calibri"/>
                <a:ea typeface="Calibri"/>
                <a:cs typeface="Calibri"/>
              </a:rPr>
              <a:t>tress </a:t>
            </a:r>
            <a:r>
              <a:rPr lang="en-US" sz="3200" dirty="0">
                <a:solidFill>
                  <a:srgbClr val="2F2F2F"/>
                </a:solidFill>
                <a:latin typeface="Calibri"/>
                <a:ea typeface="Calibri"/>
                <a:cs typeface="Calibri"/>
              </a:rPr>
              <a:t>--&gt; </a:t>
            </a:r>
            <a:r>
              <a:rPr lang="en-US" sz="2400" dirty="0">
                <a:solidFill>
                  <a:srgbClr val="0070C0"/>
                </a:solidFill>
                <a:latin typeface="Calibri"/>
                <a:ea typeface="Calibri"/>
                <a:cs typeface="Calibri"/>
              </a:rPr>
              <a:t>patient &amp; caregiver</a:t>
            </a:r>
          </a:p>
          <a:p>
            <a:pPr marL="0" indent="0">
              <a:buNone/>
            </a:pPr>
            <a:endParaRPr lang="en-US" dirty="0"/>
          </a:p>
        </p:txBody>
      </p:sp>
    </p:spTree>
    <p:extLst>
      <p:ext uri="{BB962C8B-B14F-4D97-AF65-F5344CB8AC3E}">
        <p14:creationId xmlns:p14="http://schemas.microsoft.com/office/powerpoint/2010/main" val="4501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A5B3C3-7C02-8E21-249E-7B748F9668EB}"/>
              </a:ext>
            </a:extLst>
          </p:cNvPr>
          <p:cNvPicPr>
            <a:picLocks noChangeAspect="1"/>
          </p:cNvPicPr>
          <p:nvPr/>
        </p:nvPicPr>
        <p:blipFill>
          <a:blip r:embed="rId3"/>
          <a:stretch>
            <a:fillRect/>
          </a:stretch>
        </p:blipFill>
        <p:spPr>
          <a:xfrm>
            <a:off x="1272144" y="273149"/>
            <a:ext cx="4600695" cy="6060176"/>
          </a:xfrm>
          <a:prstGeom prst="rect">
            <a:avLst/>
          </a:prstGeom>
          <a:ln>
            <a:solidFill>
              <a:schemeClr val="tx1">
                <a:lumMod val="90000"/>
                <a:lumOff val="10000"/>
              </a:schemeClr>
            </a:solidFill>
          </a:ln>
        </p:spPr>
      </p:pic>
      <p:pic>
        <p:nvPicPr>
          <p:cNvPr id="7" name="Picture 6">
            <a:extLst>
              <a:ext uri="{FF2B5EF4-FFF2-40B4-BE49-F238E27FC236}">
                <a16:creationId xmlns:a16="http://schemas.microsoft.com/office/drawing/2014/main" id="{B0E9F297-4C50-BD88-67D2-3EA1F0C69C1A}"/>
              </a:ext>
            </a:extLst>
          </p:cNvPr>
          <p:cNvPicPr>
            <a:picLocks noChangeAspect="1"/>
          </p:cNvPicPr>
          <p:nvPr/>
        </p:nvPicPr>
        <p:blipFill>
          <a:blip r:embed="rId4"/>
          <a:stretch>
            <a:fillRect/>
          </a:stretch>
        </p:blipFill>
        <p:spPr>
          <a:xfrm>
            <a:off x="5967045" y="273149"/>
            <a:ext cx="4700955" cy="6060176"/>
          </a:xfrm>
          <a:prstGeom prst="rect">
            <a:avLst/>
          </a:prstGeom>
          <a:ln>
            <a:solidFill>
              <a:schemeClr val="tx1">
                <a:lumMod val="90000"/>
                <a:lumOff val="10000"/>
              </a:schemeClr>
            </a:solidFill>
          </a:ln>
        </p:spPr>
      </p:pic>
      <p:sp>
        <p:nvSpPr>
          <p:cNvPr id="9" name="TextBox 8">
            <a:extLst>
              <a:ext uri="{FF2B5EF4-FFF2-40B4-BE49-F238E27FC236}">
                <a16:creationId xmlns:a16="http://schemas.microsoft.com/office/drawing/2014/main" id="{C3488E7C-DB91-0AA8-FFE6-EBC3B2508202}"/>
              </a:ext>
            </a:extLst>
          </p:cNvPr>
          <p:cNvSpPr txBox="1"/>
          <p:nvPr/>
        </p:nvSpPr>
        <p:spPr>
          <a:xfrm>
            <a:off x="222738" y="6453229"/>
            <a:ext cx="13610493" cy="338554"/>
          </a:xfrm>
          <a:prstGeom prst="rect">
            <a:avLst/>
          </a:prstGeom>
          <a:noFill/>
        </p:spPr>
        <p:txBody>
          <a:bodyPr wrap="square">
            <a:spAutoFit/>
          </a:bodyPr>
          <a:lstStyle/>
          <a:p>
            <a:r>
              <a:rPr lang="en-US" sz="1600" b="0" i="0" u="none" strike="noStrike" baseline="0" dirty="0"/>
              <a:t>Home safety checklist from Alzheimer's Association: </a:t>
            </a:r>
            <a:r>
              <a:rPr lang="en-US" sz="1600" b="0" i="0" u="none" strike="noStrike" baseline="0" dirty="0">
                <a:hlinkClick r:id="rId5"/>
              </a:rPr>
              <a:t>https://www.alz.org/media/Documents/alzheimers-dementia-home-safety-checklist.pdf</a:t>
            </a:r>
            <a:r>
              <a:rPr lang="en-US" sz="1600" b="0" i="0" u="none" strike="noStrike" baseline="0" dirty="0"/>
              <a:t> </a:t>
            </a:r>
          </a:p>
        </p:txBody>
      </p:sp>
    </p:spTree>
    <p:extLst>
      <p:ext uri="{BB962C8B-B14F-4D97-AF65-F5344CB8AC3E}">
        <p14:creationId xmlns:p14="http://schemas.microsoft.com/office/powerpoint/2010/main" val="119221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3BCA1-5C15-79FC-519A-711BA46E7D6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8FEAC79-86C1-D408-0434-C1533B927F2D}"/>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63431A5-CA8B-CE1C-C9F2-6D50AAA74F79}"/>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33CCFF"/>
                </a:solidFill>
                <a:latin typeface="Segoe UI"/>
                <a:cs typeface="Segoe UI"/>
              </a:rPr>
              <a:t>Dementia </a:t>
            </a:r>
            <a:r>
              <a:rPr lang="en-US" sz="4800" b="1" dirty="0">
                <a:solidFill>
                  <a:srgbClr val="CFFF4E"/>
                </a:solidFill>
                <a:latin typeface="Segoe UI"/>
                <a:cs typeface="Segoe UI"/>
              </a:rPr>
              <a:t>behaviors</a:t>
            </a:r>
            <a:endParaRPr lang="en-US" dirty="0">
              <a:solidFill>
                <a:srgbClr val="33CCFF"/>
              </a:solidFill>
            </a:endParaRPr>
          </a:p>
        </p:txBody>
      </p:sp>
      <p:sp>
        <p:nvSpPr>
          <p:cNvPr id="29" name="Rectangle 28">
            <a:extLst>
              <a:ext uri="{FF2B5EF4-FFF2-40B4-BE49-F238E27FC236}">
                <a16:creationId xmlns:a16="http://schemas.microsoft.com/office/drawing/2014/main" id="{AEC8B3D9-A2EA-F2DC-F0AC-2118B527107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61ECDD-724C-6647-974B-A58F41B63FFA}"/>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dirty="0">
                <a:latin typeface="Calibri"/>
                <a:ea typeface="Calibri"/>
                <a:cs typeface="Calibri"/>
              </a:rPr>
              <a:t>Psychosis </a:t>
            </a:r>
            <a:r>
              <a:rPr lang="en-US" sz="1800" dirty="0">
                <a:solidFill>
                  <a:srgbClr val="0070C0"/>
                </a:solidFill>
                <a:latin typeface="Calibri"/>
                <a:ea typeface="Calibri"/>
                <a:cs typeface="Calibri"/>
              </a:rPr>
              <a:t>- delusions, hallucinations </a:t>
            </a:r>
          </a:p>
          <a:p>
            <a:r>
              <a:rPr lang="en-US" dirty="0">
                <a:latin typeface="Calibri"/>
                <a:ea typeface="Calibri"/>
                <a:cs typeface="Calibri"/>
              </a:rPr>
              <a:t>Aggression, irritability </a:t>
            </a:r>
            <a:r>
              <a:rPr lang="en-US" sz="1800" dirty="0">
                <a:solidFill>
                  <a:srgbClr val="0070C0"/>
                </a:solidFill>
                <a:latin typeface="Calibri"/>
                <a:ea typeface="Calibri"/>
                <a:cs typeface="Calibri"/>
              </a:rPr>
              <a:t>– verbal or physical, anger</a:t>
            </a:r>
            <a:endParaRPr lang="en-US" sz="1800">
              <a:latin typeface="Calibri"/>
              <a:ea typeface="Calibri"/>
              <a:cs typeface="Calibri"/>
            </a:endParaRPr>
          </a:p>
          <a:p>
            <a:r>
              <a:rPr lang="en-US" dirty="0">
                <a:latin typeface="Calibri"/>
                <a:ea typeface="Calibri"/>
                <a:cs typeface="Calibri"/>
              </a:rPr>
              <a:t>Resistance to cares </a:t>
            </a:r>
            <a:r>
              <a:rPr lang="en-US" sz="1800" dirty="0">
                <a:solidFill>
                  <a:srgbClr val="0070C0"/>
                </a:solidFill>
                <a:latin typeface="Calibri"/>
                <a:ea typeface="Calibri"/>
                <a:cs typeface="Calibri"/>
              </a:rPr>
              <a:t>– bathing, peri-care, dressing </a:t>
            </a:r>
          </a:p>
          <a:p>
            <a:r>
              <a:rPr lang="en-US" dirty="0">
                <a:latin typeface="Calibri"/>
                <a:ea typeface="Calibri"/>
                <a:cs typeface="Calibri"/>
              </a:rPr>
              <a:t>Wandering or exit seeking</a:t>
            </a:r>
          </a:p>
          <a:p>
            <a:r>
              <a:rPr lang="en-US" dirty="0">
                <a:latin typeface="Calibri"/>
                <a:ea typeface="Calibri"/>
                <a:cs typeface="Calibri"/>
              </a:rPr>
              <a:t>Sleep disturbances </a:t>
            </a:r>
            <a:r>
              <a:rPr lang="en-US" sz="1800" dirty="0">
                <a:solidFill>
                  <a:srgbClr val="0070C0"/>
                </a:solidFill>
                <a:latin typeface="Calibri"/>
                <a:ea typeface="Calibri"/>
                <a:cs typeface="Calibri"/>
              </a:rPr>
              <a:t>– REM sleep disorders (ex. dream enactment) are associated with LBD </a:t>
            </a:r>
          </a:p>
          <a:p>
            <a:r>
              <a:rPr lang="en-US" dirty="0">
                <a:latin typeface="Calibri"/>
                <a:ea typeface="Calibri"/>
                <a:cs typeface="Calibri"/>
              </a:rPr>
              <a:t>Inappropriate sexual behavior </a:t>
            </a:r>
          </a:p>
          <a:p>
            <a:endParaRPr lang="en-US" dirty="0"/>
          </a:p>
        </p:txBody>
      </p:sp>
      <p:sp>
        <p:nvSpPr>
          <p:cNvPr id="4" name="Content Placeholder 2">
            <a:extLst>
              <a:ext uri="{FF2B5EF4-FFF2-40B4-BE49-F238E27FC236}">
                <a16:creationId xmlns:a16="http://schemas.microsoft.com/office/drawing/2014/main" id="{EAC69EDA-FD0A-8143-99CB-9D455C7E55EB}"/>
              </a:ext>
            </a:extLst>
          </p:cNvPr>
          <p:cNvSpPr txBox="1">
            <a:spLocks/>
          </p:cNvSpPr>
          <p:nvPr/>
        </p:nvSpPr>
        <p:spPr>
          <a:xfrm>
            <a:off x="484494" y="5572327"/>
            <a:ext cx="11897658" cy="5533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FF0000"/>
                </a:solidFill>
                <a:latin typeface="Calibri"/>
                <a:ea typeface="Calibri"/>
                <a:cs typeface="Calibri"/>
              </a:rPr>
              <a:t>* Ask about </a:t>
            </a:r>
            <a:r>
              <a:rPr lang="en-US" sz="2400" u="sng" dirty="0">
                <a:solidFill>
                  <a:srgbClr val="FF0000"/>
                </a:solidFill>
                <a:latin typeface="Calibri"/>
                <a:ea typeface="Calibri"/>
                <a:cs typeface="Calibri"/>
              </a:rPr>
              <a:t>preceding triggers</a:t>
            </a:r>
            <a:r>
              <a:rPr lang="en-US" sz="2400" dirty="0">
                <a:solidFill>
                  <a:srgbClr val="FF0000"/>
                </a:solidFill>
                <a:latin typeface="Calibri"/>
                <a:ea typeface="Calibri"/>
                <a:cs typeface="Calibri"/>
              </a:rPr>
              <a:t>, in hopes of reducing or eliminating that trigger</a:t>
            </a:r>
          </a:p>
        </p:txBody>
      </p:sp>
      <p:sp>
        <p:nvSpPr>
          <p:cNvPr id="5" name="TextBox 4">
            <a:extLst>
              <a:ext uri="{FF2B5EF4-FFF2-40B4-BE49-F238E27FC236}">
                <a16:creationId xmlns:a16="http://schemas.microsoft.com/office/drawing/2014/main" id="{DCD02693-F903-D805-2F6D-6A237010551A}"/>
              </a:ext>
            </a:extLst>
          </p:cNvPr>
          <p:cNvSpPr txBox="1"/>
          <p:nvPr/>
        </p:nvSpPr>
        <p:spPr>
          <a:xfrm>
            <a:off x="484494" y="5134330"/>
            <a:ext cx="11223012" cy="461665"/>
          </a:xfrm>
          <a:prstGeom prst="rect">
            <a:avLst/>
          </a:prstGeom>
          <a:noFill/>
        </p:spPr>
        <p:txBody>
          <a:bodyPr wrap="square" lIns="91440" tIns="45720" rIns="91440" bIns="45720" rtlCol="0" anchor="t">
            <a:spAutoFit/>
          </a:bodyPr>
          <a:lstStyle/>
          <a:p>
            <a:r>
              <a:rPr lang="en-US" sz="2400" dirty="0">
                <a:solidFill>
                  <a:srgbClr val="FF0000"/>
                </a:solidFill>
                <a:latin typeface="Calibri"/>
                <a:ea typeface="Calibri"/>
                <a:cs typeface="Calibri"/>
              </a:rPr>
              <a:t>* Avoid using the term “agitation” it is non-specific</a:t>
            </a:r>
          </a:p>
        </p:txBody>
      </p:sp>
      <p:sp>
        <p:nvSpPr>
          <p:cNvPr id="6" name="TextBox 5">
            <a:extLst>
              <a:ext uri="{FF2B5EF4-FFF2-40B4-BE49-F238E27FC236}">
                <a16:creationId xmlns:a16="http://schemas.microsoft.com/office/drawing/2014/main" id="{E2DD72A9-0C5E-FA6B-EAE5-3DD72E402999}"/>
              </a:ext>
            </a:extLst>
          </p:cNvPr>
          <p:cNvSpPr txBox="1"/>
          <p:nvPr/>
        </p:nvSpPr>
        <p:spPr>
          <a:xfrm>
            <a:off x="484494" y="5946130"/>
            <a:ext cx="10685103" cy="461665"/>
          </a:xfrm>
          <a:prstGeom prst="rect">
            <a:avLst/>
          </a:prstGeom>
          <a:noFill/>
        </p:spPr>
        <p:txBody>
          <a:bodyPr wrap="square" lIns="91440" tIns="45720" rIns="91440" bIns="45720" rtlCol="0" anchor="t">
            <a:spAutoFit/>
          </a:bodyPr>
          <a:lstStyle/>
          <a:p>
            <a:r>
              <a:rPr lang="en-US" sz="2400" dirty="0">
                <a:solidFill>
                  <a:srgbClr val="FF0000"/>
                </a:solidFill>
                <a:latin typeface="Calibri"/>
                <a:ea typeface="Calibri"/>
                <a:cs typeface="Calibri"/>
              </a:rPr>
              <a:t>* When treating behaviors, identify “target symptom” </a:t>
            </a:r>
          </a:p>
        </p:txBody>
      </p:sp>
    </p:spTree>
    <p:extLst>
      <p:ext uri="{BB962C8B-B14F-4D97-AF65-F5344CB8AC3E}">
        <p14:creationId xmlns:p14="http://schemas.microsoft.com/office/powerpoint/2010/main" val="244859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8246B-1AB2-9749-8E99-E80E2C5B135F}"/>
              </a:ext>
            </a:extLst>
          </p:cNvPr>
          <p:cNvSpPr>
            <a:spLocks noGrp="1"/>
          </p:cNvSpPr>
          <p:nvPr>
            <p:ph type="title"/>
          </p:nvPr>
        </p:nvSpPr>
        <p:spPr/>
        <p:txBody>
          <a:bodyPr>
            <a:normAutofit/>
          </a:bodyPr>
          <a:lstStyle/>
          <a:p>
            <a:r>
              <a:rPr lang="en-US" sz="4800" b="1" dirty="0">
                <a:solidFill>
                  <a:srgbClr val="FF9C23"/>
                </a:solidFill>
                <a:latin typeface="Calibri"/>
                <a:ea typeface="Calibri"/>
                <a:cs typeface="Calibri"/>
              </a:rPr>
              <a:t>Avoid the 2 Cs:</a:t>
            </a:r>
          </a:p>
        </p:txBody>
      </p:sp>
      <p:sp>
        <p:nvSpPr>
          <p:cNvPr id="3" name="Content Placeholder 2">
            <a:extLst>
              <a:ext uri="{FF2B5EF4-FFF2-40B4-BE49-F238E27FC236}">
                <a16:creationId xmlns:a16="http://schemas.microsoft.com/office/drawing/2014/main" id="{D461ECDD-724C-6647-974B-A58F41B63FFA}"/>
              </a:ext>
            </a:extLst>
          </p:cNvPr>
          <p:cNvSpPr>
            <a:spLocks noGrp="1"/>
          </p:cNvSpPr>
          <p:nvPr>
            <p:ph idx="1"/>
          </p:nvPr>
        </p:nvSpPr>
        <p:spPr/>
        <p:txBody>
          <a:bodyPr vert="horz" lIns="91440" tIns="45720" rIns="91440" bIns="45720" rtlCol="0" anchor="t">
            <a:normAutofit/>
          </a:bodyPr>
          <a:lstStyle/>
          <a:p>
            <a:r>
              <a:rPr lang="en-US" sz="3600" u="sng" dirty="0">
                <a:solidFill>
                  <a:srgbClr val="FF9C23"/>
                </a:solidFill>
                <a:latin typeface="Calibri"/>
                <a:ea typeface="Calibri"/>
                <a:cs typeface="Calibri"/>
              </a:rPr>
              <a:t>C</a:t>
            </a:r>
            <a:r>
              <a:rPr lang="en-US" sz="3600" dirty="0">
                <a:solidFill>
                  <a:srgbClr val="FF9C23"/>
                </a:solidFill>
                <a:latin typeface="Calibri"/>
                <a:ea typeface="Calibri"/>
                <a:cs typeface="Calibri"/>
              </a:rPr>
              <a:t>onfrontation</a:t>
            </a:r>
          </a:p>
          <a:p>
            <a:r>
              <a:rPr lang="en-US" sz="3600" u="sng" dirty="0">
                <a:solidFill>
                  <a:srgbClr val="FF9C23"/>
                </a:solidFill>
                <a:latin typeface="Calibri"/>
                <a:ea typeface="Calibri"/>
                <a:cs typeface="Calibri"/>
              </a:rPr>
              <a:t>C</a:t>
            </a:r>
            <a:r>
              <a:rPr lang="en-US" sz="3600" dirty="0">
                <a:solidFill>
                  <a:srgbClr val="FF9C23"/>
                </a:solidFill>
                <a:latin typeface="Calibri"/>
                <a:ea typeface="Calibri"/>
                <a:cs typeface="Calibri"/>
              </a:rPr>
              <a:t>orrection</a:t>
            </a:r>
            <a:r>
              <a:rPr lang="en-US" dirty="0">
                <a:solidFill>
                  <a:srgbClr val="FF9C23"/>
                </a:solidFill>
                <a:latin typeface="Cabin"/>
              </a:rPr>
              <a:t> </a:t>
            </a:r>
          </a:p>
        </p:txBody>
      </p:sp>
      <p:pic>
        <p:nvPicPr>
          <p:cNvPr id="7" name="Picture 6">
            <a:extLst>
              <a:ext uri="{FF2B5EF4-FFF2-40B4-BE49-F238E27FC236}">
                <a16:creationId xmlns:a16="http://schemas.microsoft.com/office/drawing/2014/main" id="{48A18A98-581D-A643-804F-095CB539DB10}"/>
              </a:ext>
            </a:extLst>
          </p:cNvPr>
          <p:cNvPicPr>
            <a:picLocks noChangeAspect="1"/>
          </p:cNvPicPr>
          <p:nvPr/>
        </p:nvPicPr>
        <p:blipFill rotWithShape="1">
          <a:blip r:embed="rId3"/>
          <a:srcRect t="12421"/>
          <a:stretch/>
        </p:blipFill>
        <p:spPr>
          <a:xfrm>
            <a:off x="5833894" y="1492452"/>
            <a:ext cx="5355858" cy="3873095"/>
          </a:xfrm>
          <a:prstGeom prst="rect">
            <a:avLst/>
          </a:prstGeom>
        </p:spPr>
      </p:pic>
      <p:sp>
        <p:nvSpPr>
          <p:cNvPr id="8" name="Rectangle 7">
            <a:extLst>
              <a:ext uri="{FF2B5EF4-FFF2-40B4-BE49-F238E27FC236}">
                <a16:creationId xmlns:a16="http://schemas.microsoft.com/office/drawing/2014/main" id="{1C1A8131-3EA6-7347-A920-79446741FFB8}"/>
              </a:ext>
            </a:extLst>
          </p:cNvPr>
          <p:cNvSpPr/>
          <p:nvPr/>
        </p:nvSpPr>
        <p:spPr>
          <a:xfrm>
            <a:off x="6589296" y="5427757"/>
            <a:ext cx="6096000" cy="369332"/>
          </a:xfrm>
          <a:prstGeom prst="rect">
            <a:avLst/>
          </a:prstGeom>
        </p:spPr>
        <p:txBody>
          <a:bodyPr lIns="91440" tIns="45720" rIns="91440" bIns="45720" anchor="t">
            <a:spAutoFit/>
          </a:bodyPr>
          <a:lstStyle/>
          <a:p>
            <a:r>
              <a:rPr lang="en-US" b="1" dirty="0">
                <a:solidFill>
                  <a:srgbClr val="729BA3"/>
                </a:solidFill>
                <a:latin typeface="Calibri"/>
                <a:ea typeface="Calibri"/>
                <a:cs typeface="Calibri"/>
              </a:rPr>
              <a:t>Avoid poking them with a sharp stick!</a:t>
            </a:r>
          </a:p>
        </p:txBody>
      </p:sp>
      <p:sp>
        <p:nvSpPr>
          <p:cNvPr id="6" name="Rectangle 5">
            <a:extLst>
              <a:ext uri="{FF2B5EF4-FFF2-40B4-BE49-F238E27FC236}">
                <a16:creationId xmlns:a16="http://schemas.microsoft.com/office/drawing/2014/main" id="{2B69F316-1D2C-9F47-8461-D7706948A7F9}"/>
              </a:ext>
            </a:extLst>
          </p:cNvPr>
          <p:cNvSpPr/>
          <p:nvPr/>
        </p:nvSpPr>
        <p:spPr>
          <a:xfrm>
            <a:off x="112295" y="96254"/>
            <a:ext cx="11967410" cy="6657472"/>
          </a:xfrm>
          <a:prstGeom prst="rect">
            <a:avLst/>
          </a:prstGeom>
          <a:noFill/>
          <a:ln w="130175">
            <a:solidFill>
              <a:srgbClr val="FF9C23"/>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13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B2FAFD-C93F-8349-9B6A-0BCE85DCD5C2}"/>
              </a:ext>
            </a:extLst>
          </p:cNvPr>
          <p:cNvPicPr>
            <a:picLocks noChangeAspect="1"/>
          </p:cNvPicPr>
          <p:nvPr/>
        </p:nvPicPr>
        <p:blipFill>
          <a:blip r:embed="rId3"/>
          <a:stretch>
            <a:fillRect/>
          </a:stretch>
        </p:blipFill>
        <p:spPr>
          <a:xfrm>
            <a:off x="1059329" y="515052"/>
            <a:ext cx="10354128" cy="5827895"/>
          </a:xfrm>
          <a:prstGeom prst="rect">
            <a:avLst/>
          </a:prstGeom>
        </p:spPr>
      </p:pic>
      <p:sp>
        <p:nvSpPr>
          <p:cNvPr id="3" name="Rectangle 2">
            <a:extLst>
              <a:ext uri="{FF2B5EF4-FFF2-40B4-BE49-F238E27FC236}">
                <a16:creationId xmlns:a16="http://schemas.microsoft.com/office/drawing/2014/main" id="{1E63399E-C9E7-9D40-8F6C-95D4954A0E5E}"/>
              </a:ext>
            </a:extLst>
          </p:cNvPr>
          <p:cNvSpPr/>
          <p:nvPr/>
        </p:nvSpPr>
        <p:spPr>
          <a:xfrm>
            <a:off x="5253317" y="6488668"/>
            <a:ext cx="7512424" cy="369332"/>
          </a:xfrm>
          <a:prstGeom prst="rect">
            <a:avLst/>
          </a:prstGeom>
        </p:spPr>
        <p:txBody>
          <a:bodyPr wrap="square">
            <a:spAutoFit/>
          </a:bodyPr>
          <a:lstStyle/>
          <a:p>
            <a:r>
              <a:rPr lang="en-US" dirty="0">
                <a:hlinkClick r:id="rId4"/>
              </a:rPr>
              <a:t>https://www.alz.org/media/Documents/alzheimers-facts-and-figures.pdf</a:t>
            </a:r>
            <a:r>
              <a:rPr lang="en-US" dirty="0"/>
              <a:t> </a:t>
            </a: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7" name="Ink 6">
                <a:extLst>
                  <a:ext uri="{FF2B5EF4-FFF2-40B4-BE49-F238E27FC236}">
                    <a16:creationId xmlns:a16="http://schemas.microsoft.com/office/drawing/2014/main" id="{DCCBDBD5-2FB9-2CAD-B7E8-5D2C5F3308B2}"/>
                  </a:ext>
                </a:extLst>
              </p14:cNvPr>
              <p14:cNvContentPartPr/>
              <p14:nvPr/>
            </p14:nvContentPartPr>
            <p14:xfrm>
              <a:off x="5604607" y="948134"/>
              <a:ext cx="1452240" cy="775440"/>
            </p14:xfrm>
          </p:contentPart>
        </mc:Choice>
        <mc:Fallback xmlns="">
          <p:pic>
            <p:nvPicPr>
              <p:cNvPr id="7" name="Ink 6">
                <a:extLst>
                  <a:ext uri="{FF2B5EF4-FFF2-40B4-BE49-F238E27FC236}">
                    <a16:creationId xmlns:a16="http://schemas.microsoft.com/office/drawing/2014/main" id="{DCCBDBD5-2FB9-2CAD-B7E8-5D2C5F3308B2}"/>
                  </a:ext>
                </a:extLst>
              </p:cNvPr>
              <p:cNvPicPr/>
              <p:nvPr/>
            </p:nvPicPr>
            <p:blipFill>
              <a:blip r:embed="rId6"/>
              <a:stretch>
                <a:fillRect/>
              </a:stretch>
            </p:blipFill>
            <p:spPr>
              <a:xfrm>
                <a:off x="5568607" y="912134"/>
                <a:ext cx="1523880" cy="847080"/>
              </a:xfrm>
              <a:prstGeom prst="rect">
                <a:avLst/>
              </a:prstGeom>
            </p:spPr>
          </p:pic>
        </mc:Fallback>
      </mc:AlternateContent>
    </p:spTree>
    <p:extLst>
      <p:ext uri="{BB962C8B-B14F-4D97-AF65-F5344CB8AC3E}">
        <p14:creationId xmlns:p14="http://schemas.microsoft.com/office/powerpoint/2010/main" val="16818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8246B-1AB2-9749-8E99-E80E2C5B135F}"/>
              </a:ext>
            </a:extLst>
          </p:cNvPr>
          <p:cNvSpPr>
            <a:spLocks noGrp="1"/>
          </p:cNvSpPr>
          <p:nvPr>
            <p:ph type="title"/>
          </p:nvPr>
        </p:nvSpPr>
        <p:spPr/>
        <p:txBody>
          <a:bodyPr>
            <a:normAutofit/>
          </a:bodyPr>
          <a:lstStyle/>
          <a:p>
            <a:r>
              <a:rPr lang="en-US" sz="4800" b="1" dirty="0">
                <a:solidFill>
                  <a:srgbClr val="F8D1A1"/>
                </a:solidFill>
                <a:latin typeface="Calibri"/>
                <a:ea typeface="Calibri"/>
                <a:cs typeface="Calibri"/>
              </a:rPr>
              <a:t>Avoid the 2 Cs:</a:t>
            </a:r>
          </a:p>
        </p:txBody>
      </p:sp>
      <p:sp>
        <p:nvSpPr>
          <p:cNvPr id="3" name="Content Placeholder 2">
            <a:extLst>
              <a:ext uri="{FF2B5EF4-FFF2-40B4-BE49-F238E27FC236}">
                <a16:creationId xmlns:a16="http://schemas.microsoft.com/office/drawing/2014/main" id="{D461ECDD-724C-6647-974B-A58F41B63FFA}"/>
              </a:ext>
            </a:extLst>
          </p:cNvPr>
          <p:cNvSpPr>
            <a:spLocks noGrp="1"/>
          </p:cNvSpPr>
          <p:nvPr>
            <p:ph idx="1"/>
          </p:nvPr>
        </p:nvSpPr>
        <p:spPr>
          <a:xfrm>
            <a:off x="838200" y="1825625"/>
            <a:ext cx="5257800" cy="4351338"/>
          </a:xfrm>
        </p:spPr>
        <p:txBody>
          <a:bodyPr vert="horz" lIns="91440" tIns="45720" rIns="91440" bIns="45720" rtlCol="0" anchor="t">
            <a:normAutofit/>
          </a:bodyPr>
          <a:lstStyle/>
          <a:p>
            <a:r>
              <a:rPr lang="en-US" sz="3600" u="sng" dirty="0">
                <a:solidFill>
                  <a:srgbClr val="F8D1A1"/>
                </a:solidFill>
                <a:latin typeface="Calibri"/>
                <a:ea typeface="Calibri"/>
                <a:cs typeface="Calibri"/>
              </a:rPr>
              <a:t>C</a:t>
            </a:r>
            <a:r>
              <a:rPr lang="en-US" sz="3600" dirty="0">
                <a:solidFill>
                  <a:srgbClr val="F8D1A1"/>
                </a:solidFill>
                <a:latin typeface="Calibri"/>
                <a:ea typeface="Calibri"/>
                <a:cs typeface="Calibri"/>
              </a:rPr>
              <a:t>onfrontation</a:t>
            </a:r>
          </a:p>
          <a:p>
            <a:r>
              <a:rPr lang="en-US" sz="3600" u="sng" dirty="0">
                <a:solidFill>
                  <a:srgbClr val="F8D1A1"/>
                </a:solidFill>
                <a:latin typeface="Calibri"/>
                <a:ea typeface="Calibri"/>
                <a:cs typeface="Calibri"/>
              </a:rPr>
              <a:t>C</a:t>
            </a:r>
            <a:r>
              <a:rPr lang="en-US" sz="3600" dirty="0">
                <a:solidFill>
                  <a:srgbClr val="F8D1A1"/>
                </a:solidFill>
                <a:latin typeface="Calibri"/>
                <a:ea typeface="Calibri"/>
                <a:cs typeface="Calibri"/>
              </a:rPr>
              <a:t>orrection</a:t>
            </a:r>
            <a:r>
              <a:rPr lang="en-US" sz="3200" dirty="0">
                <a:solidFill>
                  <a:srgbClr val="F8D1A1"/>
                </a:solidFill>
                <a:latin typeface="Calibri"/>
                <a:ea typeface="Calibri"/>
                <a:cs typeface="Calibri"/>
              </a:rPr>
              <a:t> </a:t>
            </a:r>
          </a:p>
        </p:txBody>
      </p:sp>
      <p:sp>
        <p:nvSpPr>
          <p:cNvPr id="6" name="Title 1">
            <a:extLst>
              <a:ext uri="{FF2B5EF4-FFF2-40B4-BE49-F238E27FC236}">
                <a16:creationId xmlns:a16="http://schemas.microsoft.com/office/drawing/2014/main" id="{B2F3F8FA-FEAC-6041-8E09-10D36911A827}"/>
              </a:ext>
            </a:extLst>
          </p:cNvPr>
          <p:cNvSpPr txBox="1">
            <a:spLocks/>
          </p:cNvSpPr>
          <p:nvPr/>
        </p:nvSpPr>
        <p:spPr>
          <a:xfrm>
            <a:off x="5931568" y="365125"/>
            <a:ext cx="52658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00B050"/>
                </a:solidFill>
                <a:latin typeface="Calibri"/>
                <a:ea typeface="Calibri"/>
                <a:cs typeface="Calibri"/>
              </a:rPr>
              <a:t>Encourage the 3 Ds:</a:t>
            </a:r>
          </a:p>
        </p:txBody>
      </p:sp>
      <p:sp>
        <p:nvSpPr>
          <p:cNvPr id="9" name="Content Placeholder 2">
            <a:extLst>
              <a:ext uri="{FF2B5EF4-FFF2-40B4-BE49-F238E27FC236}">
                <a16:creationId xmlns:a16="http://schemas.microsoft.com/office/drawing/2014/main" id="{582A3BA7-4876-5149-89E0-807D534C3419}"/>
              </a:ext>
            </a:extLst>
          </p:cNvPr>
          <p:cNvSpPr txBox="1">
            <a:spLocks/>
          </p:cNvSpPr>
          <p:nvPr/>
        </p:nvSpPr>
        <p:spPr>
          <a:xfrm>
            <a:off x="5931568" y="1825625"/>
            <a:ext cx="372577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u="sng" dirty="0">
                <a:solidFill>
                  <a:srgbClr val="00B050"/>
                </a:solidFill>
                <a:latin typeface="Calibri"/>
                <a:ea typeface="Calibri"/>
                <a:cs typeface="Calibri"/>
              </a:rPr>
              <a:t>D</a:t>
            </a:r>
            <a:r>
              <a:rPr lang="en-US" sz="3600" dirty="0">
                <a:solidFill>
                  <a:srgbClr val="00B050"/>
                </a:solidFill>
                <a:latin typeface="Calibri"/>
                <a:ea typeface="Calibri"/>
                <a:cs typeface="Calibri"/>
              </a:rPr>
              <a:t>istraction</a:t>
            </a:r>
          </a:p>
          <a:p>
            <a:r>
              <a:rPr lang="en-US" sz="3600" dirty="0">
                <a:solidFill>
                  <a:srgbClr val="00B050"/>
                </a:solidFill>
                <a:latin typeface="Calibri"/>
                <a:ea typeface="Calibri"/>
                <a:cs typeface="Calibri"/>
              </a:rPr>
              <a:t>Re-</a:t>
            </a:r>
            <a:r>
              <a:rPr lang="en-US" sz="3600" u="sng" dirty="0">
                <a:solidFill>
                  <a:srgbClr val="00B050"/>
                </a:solidFill>
                <a:latin typeface="Calibri"/>
                <a:ea typeface="Calibri"/>
                <a:cs typeface="Calibri"/>
              </a:rPr>
              <a:t>d</a:t>
            </a:r>
            <a:r>
              <a:rPr lang="en-US" sz="3600" dirty="0">
                <a:solidFill>
                  <a:srgbClr val="00B050"/>
                </a:solidFill>
                <a:latin typeface="Calibri"/>
                <a:ea typeface="Calibri"/>
                <a:cs typeface="Calibri"/>
              </a:rPr>
              <a:t>irection  </a:t>
            </a:r>
          </a:p>
          <a:p>
            <a:r>
              <a:rPr lang="en-US" sz="3600" u="sng" dirty="0">
                <a:solidFill>
                  <a:srgbClr val="00B050"/>
                </a:solidFill>
                <a:latin typeface="Calibri"/>
                <a:ea typeface="Calibri"/>
                <a:cs typeface="Calibri"/>
              </a:rPr>
              <a:t>D</a:t>
            </a:r>
            <a:r>
              <a:rPr lang="en-US" sz="3600" dirty="0">
                <a:solidFill>
                  <a:srgbClr val="00B050"/>
                </a:solidFill>
                <a:latin typeface="Calibri"/>
                <a:ea typeface="Calibri"/>
                <a:cs typeface="Calibri"/>
              </a:rPr>
              <a:t>o nothing</a:t>
            </a:r>
            <a:r>
              <a:rPr lang="en-US" dirty="0">
                <a:solidFill>
                  <a:srgbClr val="00B050"/>
                </a:solidFill>
                <a:latin typeface="Calibri"/>
                <a:ea typeface="Calibri"/>
                <a:cs typeface="Calibri"/>
              </a:rPr>
              <a:t> </a:t>
            </a:r>
          </a:p>
        </p:txBody>
      </p:sp>
      <p:sp>
        <p:nvSpPr>
          <p:cNvPr id="7" name="Rectangle 6">
            <a:extLst>
              <a:ext uri="{FF2B5EF4-FFF2-40B4-BE49-F238E27FC236}">
                <a16:creationId xmlns:a16="http://schemas.microsoft.com/office/drawing/2014/main" id="{4D741706-063B-0048-A745-AB794F9E04CE}"/>
              </a:ext>
            </a:extLst>
          </p:cNvPr>
          <p:cNvSpPr/>
          <p:nvPr/>
        </p:nvSpPr>
        <p:spPr>
          <a:xfrm>
            <a:off x="112295" y="96254"/>
            <a:ext cx="11967410" cy="6657472"/>
          </a:xfrm>
          <a:prstGeom prst="rect">
            <a:avLst/>
          </a:prstGeom>
          <a:noFill/>
          <a:ln w="130175">
            <a:solidFill>
              <a:srgbClr val="FF9C23"/>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97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0A4A2F-76A9-4841-FF98-2EC1657712CA}"/>
              </a:ext>
            </a:extLst>
          </p:cNvPr>
          <p:cNvPicPr>
            <a:picLocks noChangeAspect="1"/>
          </p:cNvPicPr>
          <p:nvPr/>
        </p:nvPicPr>
        <p:blipFill>
          <a:blip r:embed="rId3"/>
          <a:stretch>
            <a:fillRect/>
          </a:stretch>
        </p:blipFill>
        <p:spPr>
          <a:xfrm>
            <a:off x="1808534" y="163107"/>
            <a:ext cx="8370351" cy="6253811"/>
          </a:xfrm>
          <a:prstGeom prst="rect">
            <a:avLst/>
          </a:prstGeom>
          <a:ln>
            <a:solidFill>
              <a:schemeClr val="bg2">
                <a:lumMod val="75000"/>
              </a:schemeClr>
            </a:solidFill>
          </a:ln>
        </p:spPr>
      </p:pic>
      <p:sp>
        <p:nvSpPr>
          <p:cNvPr id="4" name="Rectangle 3">
            <a:extLst>
              <a:ext uri="{FF2B5EF4-FFF2-40B4-BE49-F238E27FC236}">
                <a16:creationId xmlns:a16="http://schemas.microsoft.com/office/drawing/2014/main" id="{A9AF120C-FABF-FA34-AE02-6E85236BF31C}"/>
              </a:ext>
            </a:extLst>
          </p:cNvPr>
          <p:cNvSpPr/>
          <p:nvPr/>
        </p:nvSpPr>
        <p:spPr>
          <a:xfrm>
            <a:off x="8165770" y="6550223"/>
            <a:ext cx="4023089" cy="307777"/>
          </a:xfrm>
          <a:prstGeom prst="rect">
            <a:avLst/>
          </a:prstGeom>
        </p:spPr>
        <p:txBody>
          <a:bodyPr wrap="none">
            <a:spAutoFit/>
          </a:bodyPr>
          <a:lstStyle/>
          <a:p>
            <a:r>
              <a:rPr lang="en-US" sz="1400" dirty="0"/>
              <a:t>Kales HC et al. J Am </a:t>
            </a:r>
            <a:r>
              <a:rPr lang="en-US" sz="1400" dirty="0" err="1"/>
              <a:t>Geriatr</a:t>
            </a:r>
            <a:r>
              <a:rPr lang="en-US" sz="1400" dirty="0"/>
              <a:t> Soc. 2014;62(4)762-769</a:t>
            </a:r>
          </a:p>
        </p:txBody>
      </p:sp>
    </p:spTree>
    <p:extLst>
      <p:ext uri="{BB962C8B-B14F-4D97-AF65-F5344CB8AC3E}">
        <p14:creationId xmlns:p14="http://schemas.microsoft.com/office/powerpoint/2010/main" val="4264504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3C6A7-527A-0F56-E74D-4C8E4CA0436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CA80D3D-0D07-C08C-E6DF-E5FBB6CF80C9}"/>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0D2083B-0BBA-20F4-3B6E-38DEBB384005}"/>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00B0F0"/>
                </a:solidFill>
                <a:latin typeface="Segoe UI"/>
                <a:cs typeface="Segoe UI"/>
              </a:rPr>
              <a:t>Treatment </a:t>
            </a:r>
            <a:r>
              <a:rPr lang="en-US" sz="4800" b="1" dirty="0">
                <a:solidFill>
                  <a:srgbClr val="CFFF4E"/>
                </a:solidFill>
                <a:latin typeface="Segoe UI"/>
                <a:cs typeface="Segoe UI"/>
              </a:rPr>
              <a:t>- pharmacologic</a:t>
            </a:r>
            <a:endParaRPr lang="en-US" dirty="0"/>
          </a:p>
        </p:txBody>
      </p:sp>
      <p:sp>
        <p:nvSpPr>
          <p:cNvPr id="29" name="Rectangle 28">
            <a:extLst>
              <a:ext uri="{FF2B5EF4-FFF2-40B4-BE49-F238E27FC236}">
                <a16:creationId xmlns:a16="http://schemas.microsoft.com/office/drawing/2014/main" id="{A720FA22-8B29-82C6-9B7C-25C0964016DC}"/>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385EF702-E659-9E57-D374-0571F9E82D84}"/>
              </a:ext>
            </a:extLst>
          </p:cNvPr>
          <p:cNvSpPr>
            <a:spLocks noGrp="1"/>
          </p:cNvSpPr>
          <p:nvPr>
            <p:ph idx="1"/>
          </p:nvPr>
        </p:nvSpPr>
        <p:spPr>
          <a:xfrm>
            <a:off x="838200" y="1825624"/>
            <a:ext cx="10515600" cy="4738607"/>
          </a:xfrm>
        </p:spPr>
        <p:txBody>
          <a:bodyPr vert="horz" lIns="91440" tIns="45720" rIns="91440" bIns="45720" rtlCol="0" anchor="t">
            <a:normAutofit/>
          </a:bodyPr>
          <a:lstStyle/>
          <a:p>
            <a:endParaRPr lang="en-US" dirty="0">
              <a:solidFill>
                <a:srgbClr val="2F2F2F"/>
              </a:solidFill>
              <a:latin typeface="Calibri"/>
              <a:ea typeface="Calibri"/>
              <a:cs typeface="Calibri"/>
            </a:endParaRPr>
          </a:p>
          <a:p>
            <a:endParaRPr lang="en-US" dirty="0"/>
          </a:p>
        </p:txBody>
      </p:sp>
      <p:sp>
        <p:nvSpPr>
          <p:cNvPr id="4" name="Content Placeholder 2">
            <a:extLst>
              <a:ext uri="{FF2B5EF4-FFF2-40B4-BE49-F238E27FC236}">
                <a16:creationId xmlns:a16="http://schemas.microsoft.com/office/drawing/2014/main" id="{CB82BD53-B13F-C5B0-C1BE-45F9F4835B31}"/>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r>
              <a:rPr lang="en-US" sz="3200" b="1" dirty="0">
                <a:solidFill>
                  <a:srgbClr val="2F2F2F"/>
                </a:solidFill>
                <a:latin typeface="Calibri"/>
                <a:ea typeface="Calibri"/>
                <a:cs typeface="Arial"/>
              </a:rPr>
              <a:t>Deprescribe</a:t>
            </a:r>
            <a:endParaRPr lang="en-US" sz="3200" b="1">
              <a:latin typeface="Calibri"/>
              <a:ea typeface="Calibri"/>
              <a:cs typeface="Calibri"/>
            </a:endParaRPr>
          </a:p>
          <a:p>
            <a:pPr marL="971550" lvl="1" indent="-342900"/>
            <a:r>
              <a:rPr lang="en-US" sz="2800" dirty="0">
                <a:solidFill>
                  <a:schemeClr val="tx2"/>
                </a:solidFill>
                <a:latin typeface="Calibri"/>
                <a:ea typeface="Calibri"/>
                <a:cs typeface="Arial"/>
              </a:rPr>
              <a:t>CNS-acting meds (anticholinergics, sleep meds, opiates, muscle relaxers, hypoglycemia inducing)    </a:t>
            </a:r>
            <a:r>
              <a:rPr lang="en-US" sz="1800" dirty="0">
                <a:solidFill>
                  <a:schemeClr val="tx2"/>
                </a:solidFill>
                <a:latin typeface="Calibri"/>
                <a:ea typeface="Calibri"/>
                <a:cs typeface="Arial"/>
              </a:rPr>
              <a:t>*refer to 2023 AGS Beers Criteria</a:t>
            </a:r>
          </a:p>
          <a:p>
            <a:pPr marL="971550" lvl="1" indent="-342900"/>
            <a:r>
              <a:rPr lang="en-US" sz="2800" dirty="0">
                <a:solidFill>
                  <a:schemeClr val="tx2"/>
                </a:solidFill>
                <a:latin typeface="Calibri"/>
                <a:ea typeface="Calibri"/>
                <a:cs typeface="Arial"/>
              </a:rPr>
              <a:t>Simplify/reduce pill burden</a:t>
            </a:r>
          </a:p>
          <a:p>
            <a:pPr marL="971550" lvl="1" indent="-342900"/>
            <a:r>
              <a:rPr lang="en-US" sz="2800" dirty="0">
                <a:solidFill>
                  <a:schemeClr val="tx2"/>
                </a:solidFill>
                <a:latin typeface="Calibri"/>
                <a:ea typeface="Calibri"/>
                <a:cs typeface="Arial"/>
              </a:rPr>
              <a:t>Pharmacy consult</a:t>
            </a:r>
          </a:p>
          <a:p>
            <a:pPr marL="514350" indent="-514350"/>
            <a:endParaRPr lang="en-US" sz="3200" dirty="0">
              <a:solidFill>
                <a:srgbClr val="2F2F2F"/>
              </a:solidFill>
              <a:latin typeface="Calibri"/>
              <a:ea typeface="Calibri"/>
              <a:cs typeface="Arial"/>
            </a:endParaRPr>
          </a:p>
          <a:p>
            <a:pPr marL="514350" indent="-514350"/>
            <a:r>
              <a:rPr lang="en-US" sz="3200" b="1" dirty="0">
                <a:latin typeface="Calibri"/>
                <a:ea typeface="Calibri"/>
                <a:cs typeface="Arial"/>
              </a:rPr>
              <a:t>To consider</a:t>
            </a:r>
          </a:p>
          <a:p>
            <a:pPr marL="971550" lvl="1" indent="-342900"/>
            <a:r>
              <a:rPr lang="en-US" sz="2800" dirty="0">
                <a:solidFill>
                  <a:srgbClr val="00B050"/>
                </a:solidFill>
                <a:latin typeface="Calibri"/>
                <a:ea typeface="Calibri"/>
                <a:cs typeface="Arial"/>
              </a:rPr>
              <a:t>Acetylcholinesterase inhibitors &amp; NMDA-R antagonists</a:t>
            </a:r>
          </a:p>
          <a:p>
            <a:pPr marL="971550" lvl="1" indent="-342900"/>
            <a:r>
              <a:rPr lang="en-US" sz="2800" dirty="0">
                <a:solidFill>
                  <a:srgbClr val="00B050"/>
                </a:solidFill>
                <a:latin typeface="Calibri"/>
                <a:ea typeface="Calibri"/>
                <a:cs typeface="Arial"/>
              </a:rPr>
              <a:t>Anti-amyloid therapy</a:t>
            </a:r>
          </a:p>
          <a:p>
            <a:pPr marL="1085850" lvl="1" indent="-342900">
              <a:buFont typeface="Arial"/>
              <a:buChar char="•"/>
            </a:pPr>
            <a:endParaRPr lang="en-US" sz="2200" dirty="0">
              <a:solidFill>
                <a:srgbClr val="00B050"/>
              </a:solidFill>
              <a:latin typeface="Arial"/>
              <a:cs typeface="Arial"/>
            </a:endParaRPr>
          </a:p>
          <a:p>
            <a:pPr marL="1085850" lvl="1" indent="-342900"/>
            <a:endParaRPr lang="en-US" dirty="0">
              <a:solidFill>
                <a:srgbClr val="00B050"/>
              </a:solidFill>
              <a:latin typeface="Arial"/>
              <a:cs typeface="Arial"/>
            </a:endParaRPr>
          </a:p>
        </p:txBody>
      </p:sp>
    </p:spTree>
    <p:extLst>
      <p:ext uri="{BB962C8B-B14F-4D97-AF65-F5344CB8AC3E}">
        <p14:creationId xmlns:p14="http://schemas.microsoft.com/office/powerpoint/2010/main" val="252951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115F4E-1AA6-5B42-907C-5782C89F79CE}"/>
              </a:ext>
            </a:extLst>
          </p:cNvPr>
          <p:cNvSpPr/>
          <p:nvPr/>
        </p:nvSpPr>
        <p:spPr>
          <a:xfrm>
            <a:off x="1175590" y="701509"/>
            <a:ext cx="10131552" cy="5212080"/>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796D11-84E5-2D45-A784-0FD52450E8CF}"/>
              </a:ext>
            </a:extLst>
          </p:cNvPr>
          <p:cNvSpPr txBox="1"/>
          <p:nvPr/>
        </p:nvSpPr>
        <p:spPr>
          <a:xfrm rot="16200000">
            <a:off x="-1928569" y="2953066"/>
            <a:ext cx="5212081" cy="461665"/>
          </a:xfrm>
          <a:prstGeom prst="rect">
            <a:avLst/>
          </a:prstGeom>
          <a:noFill/>
        </p:spPr>
        <p:txBody>
          <a:bodyPr wrap="square" rtlCol="0">
            <a:spAutoFit/>
          </a:bodyPr>
          <a:lstStyle/>
          <a:p>
            <a:r>
              <a:rPr lang="en-US" sz="2400" b="1" dirty="0">
                <a:latin typeface="Cabin" pitchFamily="2" charset="77"/>
              </a:rPr>
              <a:t>Cognitive and functional impairment</a:t>
            </a:r>
          </a:p>
        </p:txBody>
      </p:sp>
      <p:sp>
        <p:nvSpPr>
          <p:cNvPr id="4" name="TextBox 3">
            <a:extLst>
              <a:ext uri="{FF2B5EF4-FFF2-40B4-BE49-F238E27FC236}">
                <a16:creationId xmlns:a16="http://schemas.microsoft.com/office/drawing/2014/main" id="{9481A142-98A4-CE4D-B918-C85644602C8B}"/>
              </a:ext>
            </a:extLst>
          </p:cNvPr>
          <p:cNvSpPr txBox="1"/>
          <p:nvPr/>
        </p:nvSpPr>
        <p:spPr>
          <a:xfrm>
            <a:off x="5413248" y="6016752"/>
            <a:ext cx="4389120" cy="461665"/>
          </a:xfrm>
          <a:prstGeom prst="rect">
            <a:avLst/>
          </a:prstGeom>
          <a:noFill/>
        </p:spPr>
        <p:txBody>
          <a:bodyPr wrap="square" rtlCol="0">
            <a:spAutoFit/>
          </a:bodyPr>
          <a:lstStyle/>
          <a:p>
            <a:r>
              <a:rPr lang="en-US" sz="2400" b="1" dirty="0">
                <a:latin typeface="Cabin" pitchFamily="2" charset="77"/>
              </a:rPr>
              <a:t>Time</a:t>
            </a:r>
          </a:p>
        </p:txBody>
      </p:sp>
      <p:sp>
        <p:nvSpPr>
          <p:cNvPr id="6" name="Freeform 5">
            <a:extLst>
              <a:ext uri="{FF2B5EF4-FFF2-40B4-BE49-F238E27FC236}">
                <a16:creationId xmlns:a16="http://schemas.microsoft.com/office/drawing/2014/main" id="{67E7146C-5D95-CF4D-AAEC-D4A516BE9F16}"/>
              </a:ext>
            </a:extLst>
          </p:cNvPr>
          <p:cNvSpPr/>
          <p:nvPr/>
        </p:nvSpPr>
        <p:spPr>
          <a:xfrm>
            <a:off x="1316736" y="1463040"/>
            <a:ext cx="9601200" cy="4315968"/>
          </a:xfrm>
          <a:custGeom>
            <a:avLst/>
            <a:gdLst>
              <a:gd name="connsiteX0" fmla="*/ 0 w 9601200"/>
              <a:gd name="connsiteY0" fmla="*/ 0 h 4315968"/>
              <a:gd name="connsiteX1" fmla="*/ 2926080 w 9601200"/>
              <a:gd name="connsiteY1" fmla="*/ 1627632 h 4315968"/>
              <a:gd name="connsiteX2" fmla="*/ 5742432 w 9601200"/>
              <a:gd name="connsiteY2" fmla="*/ 2121408 h 4315968"/>
              <a:gd name="connsiteX3" fmla="*/ 9601200 w 9601200"/>
              <a:gd name="connsiteY3" fmla="*/ 4315968 h 4315968"/>
            </a:gdLst>
            <a:ahLst/>
            <a:cxnLst>
              <a:cxn ang="0">
                <a:pos x="connsiteX0" y="connsiteY0"/>
              </a:cxn>
              <a:cxn ang="0">
                <a:pos x="connsiteX1" y="connsiteY1"/>
              </a:cxn>
              <a:cxn ang="0">
                <a:pos x="connsiteX2" y="connsiteY2"/>
              </a:cxn>
              <a:cxn ang="0">
                <a:pos x="connsiteX3" y="connsiteY3"/>
              </a:cxn>
            </a:cxnLst>
            <a:rect l="l" t="t" r="r" b="b"/>
            <a:pathLst>
              <a:path w="9601200" h="4315968">
                <a:moveTo>
                  <a:pt x="0" y="0"/>
                </a:moveTo>
                <a:cubicBezTo>
                  <a:pt x="984504" y="637032"/>
                  <a:pt x="1969008" y="1274064"/>
                  <a:pt x="2926080" y="1627632"/>
                </a:cubicBezTo>
                <a:cubicBezTo>
                  <a:pt x="3883152" y="1981200"/>
                  <a:pt x="4629912" y="1673352"/>
                  <a:pt x="5742432" y="2121408"/>
                </a:cubicBezTo>
                <a:cubicBezTo>
                  <a:pt x="6854952" y="2569464"/>
                  <a:pt x="8228076" y="3442716"/>
                  <a:pt x="9601200" y="431596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D2B621BC-3155-4447-AB23-D14E0F53FB5C}"/>
              </a:ext>
            </a:extLst>
          </p:cNvPr>
          <p:cNvSpPr/>
          <p:nvPr/>
        </p:nvSpPr>
        <p:spPr>
          <a:xfrm>
            <a:off x="1335024" y="1517904"/>
            <a:ext cx="9692640" cy="3931920"/>
          </a:xfrm>
          <a:custGeom>
            <a:avLst/>
            <a:gdLst>
              <a:gd name="connsiteX0" fmla="*/ 0 w 9692640"/>
              <a:gd name="connsiteY0" fmla="*/ 0 h 3931920"/>
              <a:gd name="connsiteX1" fmla="*/ 2596896 w 9692640"/>
              <a:gd name="connsiteY1" fmla="*/ 1243584 h 3931920"/>
              <a:gd name="connsiteX2" fmla="*/ 6364224 w 9692640"/>
              <a:gd name="connsiteY2" fmla="*/ 1755648 h 3931920"/>
              <a:gd name="connsiteX3" fmla="*/ 9692640 w 9692640"/>
              <a:gd name="connsiteY3" fmla="*/ 3931920 h 3931920"/>
            </a:gdLst>
            <a:ahLst/>
            <a:cxnLst>
              <a:cxn ang="0">
                <a:pos x="connsiteX0" y="connsiteY0"/>
              </a:cxn>
              <a:cxn ang="0">
                <a:pos x="connsiteX1" y="connsiteY1"/>
              </a:cxn>
              <a:cxn ang="0">
                <a:pos x="connsiteX2" y="connsiteY2"/>
              </a:cxn>
              <a:cxn ang="0">
                <a:pos x="connsiteX3" y="connsiteY3"/>
              </a:cxn>
            </a:cxnLst>
            <a:rect l="l" t="t" r="r" b="b"/>
            <a:pathLst>
              <a:path w="9692640" h="3931920">
                <a:moveTo>
                  <a:pt x="0" y="0"/>
                </a:moveTo>
                <a:cubicBezTo>
                  <a:pt x="768096" y="475488"/>
                  <a:pt x="1536192" y="950976"/>
                  <a:pt x="2596896" y="1243584"/>
                </a:cubicBezTo>
                <a:cubicBezTo>
                  <a:pt x="3657600" y="1536192"/>
                  <a:pt x="5181600" y="1307592"/>
                  <a:pt x="6364224" y="1755648"/>
                </a:cubicBezTo>
                <a:cubicBezTo>
                  <a:pt x="7546848" y="2203704"/>
                  <a:pt x="8619744" y="3067812"/>
                  <a:pt x="9692640" y="39319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611D237-766A-E345-8BCC-E270D116479D}"/>
              </a:ext>
            </a:extLst>
          </p:cNvPr>
          <p:cNvSpPr/>
          <p:nvPr/>
        </p:nvSpPr>
        <p:spPr>
          <a:xfrm>
            <a:off x="1353312" y="1682496"/>
            <a:ext cx="9473184" cy="4151376"/>
          </a:xfrm>
          <a:custGeom>
            <a:avLst/>
            <a:gdLst>
              <a:gd name="connsiteX0" fmla="*/ 0 w 9473184"/>
              <a:gd name="connsiteY0" fmla="*/ 0 h 4151376"/>
              <a:gd name="connsiteX1" fmla="*/ 2450592 w 9473184"/>
              <a:gd name="connsiteY1" fmla="*/ 2633472 h 4151376"/>
              <a:gd name="connsiteX2" fmla="*/ 9473184 w 9473184"/>
              <a:gd name="connsiteY2" fmla="*/ 4151376 h 4151376"/>
            </a:gdLst>
            <a:ahLst/>
            <a:cxnLst>
              <a:cxn ang="0">
                <a:pos x="connsiteX0" y="connsiteY0"/>
              </a:cxn>
              <a:cxn ang="0">
                <a:pos x="connsiteX1" y="connsiteY1"/>
              </a:cxn>
              <a:cxn ang="0">
                <a:pos x="connsiteX2" y="connsiteY2"/>
              </a:cxn>
            </a:cxnLst>
            <a:rect l="l" t="t" r="r" b="b"/>
            <a:pathLst>
              <a:path w="9473184" h="4151376">
                <a:moveTo>
                  <a:pt x="0" y="0"/>
                </a:moveTo>
                <a:cubicBezTo>
                  <a:pt x="435864" y="970788"/>
                  <a:pt x="871728" y="1941576"/>
                  <a:pt x="2450592" y="2633472"/>
                </a:cubicBezTo>
                <a:cubicBezTo>
                  <a:pt x="4029456" y="3325368"/>
                  <a:pt x="6751320" y="3738372"/>
                  <a:pt x="9473184" y="41513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E9C0068D-5F22-0C4A-B769-DE7848952A2A}"/>
              </a:ext>
            </a:extLst>
          </p:cNvPr>
          <p:cNvSpPr/>
          <p:nvPr/>
        </p:nvSpPr>
        <p:spPr>
          <a:xfrm>
            <a:off x="1353312" y="1591056"/>
            <a:ext cx="9345168" cy="4133088"/>
          </a:xfrm>
          <a:custGeom>
            <a:avLst/>
            <a:gdLst>
              <a:gd name="connsiteX0" fmla="*/ 0 w 9345168"/>
              <a:gd name="connsiteY0" fmla="*/ 0 h 4133088"/>
              <a:gd name="connsiteX1" fmla="*/ 3840480 w 9345168"/>
              <a:gd name="connsiteY1" fmla="*/ 2816352 h 4133088"/>
              <a:gd name="connsiteX2" fmla="*/ 7388352 w 9345168"/>
              <a:gd name="connsiteY2" fmla="*/ 3493008 h 4133088"/>
              <a:gd name="connsiteX3" fmla="*/ 9345168 w 9345168"/>
              <a:gd name="connsiteY3" fmla="*/ 4133088 h 4133088"/>
            </a:gdLst>
            <a:ahLst/>
            <a:cxnLst>
              <a:cxn ang="0">
                <a:pos x="connsiteX0" y="connsiteY0"/>
              </a:cxn>
              <a:cxn ang="0">
                <a:pos x="connsiteX1" y="connsiteY1"/>
              </a:cxn>
              <a:cxn ang="0">
                <a:pos x="connsiteX2" y="connsiteY2"/>
              </a:cxn>
              <a:cxn ang="0">
                <a:pos x="connsiteX3" y="connsiteY3"/>
              </a:cxn>
            </a:cxnLst>
            <a:rect l="l" t="t" r="r" b="b"/>
            <a:pathLst>
              <a:path w="9345168" h="4133088">
                <a:moveTo>
                  <a:pt x="0" y="0"/>
                </a:moveTo>
                <a:cubicBezTo>
                  <a:pt x="1304544" y="1117092"/>
                  <a:pt x="2609088" y="2234184"/>
                  <a:pt x="3840480" y="2816352"/>
                </a:cubicBezTo>
                <a:cubicBezTo>
                  <a:pt x="5071872" y="3398520"/>
                  <a:pt x="6470904" y="3273552"/>
                  <a:pt x="7388352" y="3493008"/>
                </a:cubicBezTo>
                <a:cubicBezTo>
                  <a:pt x="8305800" y="3712464"/>
                  <a:pt x="8825484" y="3922776"/>
                  <a:pt x="9345168" y="41330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3D14B048-F49C-1C4F-9232-18640629EB15}"/>
              </a:ext>
            </a:extLst>
          </p:cNvPr>
          <p:cNvSpPr/>
          <p:nvPr/>
        </p:nvSpPr>
        <p:spPr>
          <a:xfrm>
            <a:off x="1371600" y="1353312"/>
            <a:ext cx="9747504" cy="4261104"/>
          </a:xfrm>
          <a:custGeom>
            <a:avLst/>
            <a:gdLst>
              <a:gd name="connsiteX0" fmla="*/ 0 w 9747504"/>
              <a:gd name="connsiteY0" fmla="*/ 0 h 4261104"/>
              <a:gd name="connsiteX1" fmla="*/ 4370832 w 9747504"/>
              <a:gd name="connsiteY1" fmla="*/ 713232 h 4261104"/>
              <a:gd name="connsiteX2" fmla="*/ 7059168 w 9747504"/>
              <a:gd name="connsiteY2" fmla="*/ 932688 h 4261104"/>
              <a:gd name="connsiteX3" fmla="*/ 9747504 w 9747504"/>
              <a:gd name="connsiteY3" fmla="*/ 4261104 h 4261104"/>
            </a:gdLst>
            <a:ahLst/>
            <a:cxnLst>
              <a:cxn ang="0">
                <a:pos x="connsiteX0" y="connsiteY0"/>
              </a:cxn>
              <a:cxn ang="0">
                <a:pos x="connsiteX1" y="connsiteY1"/>
              </a:cxn>
              <a:cxn ang="0">
                <a:pos x="connsiteX2" y="connsiteY2"/>
              </a:cxn>
              <a:cxn ang="0">
                <a:pos x="connsiteX3" y="connsiteY3"/>
              </a:cxn>
            </a:cxnLst>
            <a:rect l="l" t="t" r="r" b="b"/>
            <a:pathLst>
              <a:path w="9747504" h="4261104">
                <a:moveTo>
                  <a:pt x="0" y="0"/>
                </a:moveTo>
                <a:cubicBezTo>
                  <a:pt x="1597152" y="278892"/>
                  <a:pt x="3194304" y="557784"/>
                  <a:pt x="4370832" y="713232"/>
                </a:cubicBezTo>
                <a:cubicBezTo>
                  <a:pt x="5547360" y="868680"/>
                  <a:pt x="6163056" y="341376"/>
                  <a:pt x="7059168" y="932688"/>
                </a:cubicBezTo>
                <a:cubicBezTo>
                  <a:pt x="7955280" y="1524000"/>
                  <a:pt x="8851392" y="2892552"/>
                  <a:pt x="9747504" y="426110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2208326A-1544-4244-A3AB-15E33A5EAE71}"/>
              </a:ext>
            </a:extLst>
          </p:cNvPr>
          <p:cNvSpPr/>
          <p:nvPr/>
        </p:nvSpPr>
        <p:spPr>
          <a:xfrm>
            <a:off x="1316736" y="1536192"/>
            <a:ext cx="9784080" cy="4297680"/>
          </a:xfrm>
          <a:custGeom>
            <a:avLst/>
            <a:gdLst>
              <a:gd name="connsiteX0" fmla="*/ 0 w 9784080"/>
              <a:gd name="connsiteY0" fmla="*/ 0 h 4297680"/>
              <a:gd name="connsiteX1" fmla="*/ 3529584 w 9784080"/>
              <a:gd name="connsiteY1" fmla="*/ 2194560 h 4297680"/>
              <a:gd name="connsiteX2" fmla="*/ 7735824 w 9784080"/>
              <a:gd name="connsiteY2" fmla="*/ 3877056 h 4297680"/>
              <a:gd name="connsiteX3" fmla="*/ 9784080 w 9784080"/>
              <a:gd name="connsiteY3" fmla="*/ 4297680 h 4297680"/>
            </a:gdLst>
            <a:ahLst/>
            <a:cxnLst>
              <a:cxn ang="0">
                <a:pos x="connsiteX0" y="connsiteY0"/>
              </a:cxn>
              <a:cxn ang="0">
                <a:pos x="connsiteX1" y="connsiteY1"/>
              </a:cxn>
              <a:cxn ang="0">
                <a:pos x="connsiteX2" y="connsiteY2"/>
              </a:cxn>
              <a:cxn ang="0">
                <a:pos x="connsiteX3" y="connsiteY3"/>
              </a:cxn>
            </a:cxnLst>
            <a:rect l="l" t="t" r="r" b="b"/>
            <a:pathLst>
              <a:path w="9784080" h="4297680">
                <a:moveTo>
                  <a:pt x="0" y="0"/>
                </a:moveTo>
                <a:cubicBezTo>
                  <a:pt x="1120140" y="774192"/>
                  <a:pt x="2240280" y="1548384"/>
                  <a:pt x="3529584" y="2194560"/>
                </a:cubicBezTo>
                <a:cubicBezTo>
                  <a:pt x="4818888" y="2840736"/>
                  <a:pt x="6693408" y="3526536"/>
                  <a:pt x="7735824" y="3877056"/>
                </a:cubicBezTo>
                <a:cubicBezTo>
                  <a:pt x="8778240" y="4227576"/>
                  <a:pt x="9281160" y="4262628"/>
                  <a:pt x="9784080" y="42976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61FBA1D-95CE-EE48-A555-345CB03BB8E0}"/>
              </a:ext>
            </a:extLst>
          </p:cNvPr>
          <p:cNvSpPr/>
          <p:nvPr/>
        </p:nvSpPr>
        <p:spPr>
          <a:xfrm>
            <a:off x="1371600" y="1645920"/>
            <a:ext cx="9217152" cy="4242816"/>
          </a:xfrm>
          <a:custGeom>
            <a:avLst/>
            <a:gdLst>
              <a:gd name="connsiteX0" fmla="*/ 0 w 9217152"/>
              <a:gd name="connsiteY0" fmla="*/ 0 h 4242816"/>
              <a:gd name="connsiteX1" fmla="*/ 1371600 w 9217152"/>
              <a:gd name="connsiteY1" fmla="*/ 1865376 h 4242816"/>
              <a:gd name="connsiteX2" fmla="*/ 2505456 w 9217152"/>
              <a:gd name="connsiteY2" fmla="*/ 2176272 h 4242816"/>
              <a:gd name="connsiteX3" fmla="*/ 2816352 w 9217152"/>
              <a:gd name="connsiteY3" fmla="*/ 3236976 h 4242816"/>
              <a:gd name="connsiteX4" fmla="*/ 5650992 w 9217152"/>
              <a:gd name="connsiteY4" fmla="*/ 3675888 h 4242816"/>
              <a:gd name="connsiteX5" fmla="*/ 6181344 w 9217152"/>
              <a:gd name="connsiteY5" fmla="*/ 4041648 h 4242816"/>
              <a:gd name="connsiteX6" fmla="*/ 9217152 w 9217152"/>
              <a:gd name="connsiteY6" fmla="*/ 4242816 h 424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17152" h="4242816">
                <a:moveTo>
                  <a:pt x="0" y="0"/>
                </a:moveTo>
                <a:cubicBezTo>
                  <a:pt x="477012" y="751332"/>
                  <a:pt x="954024" y="1502664"/>
                  <a:pt x="1371600" y="1865376"/>
                </a:cubicBezTo>
                <a:cubicBezTo>
                  <a:pt x="1789176" y="2228088"/>
                  <a:pt x="2264664" y="1947672"/>
                  <a:pt x="2505456" y="2176272"/>
                </a:cubicBezTo>
                <a:cubicBezTo>
                  <a:pt x="2746248" y="2404872"/>
                  <a:pt x="2292096" y="2987040"/>
                  <a:pt x="2816352" y="3236976"/>
                </a:cubicBezTo>
                <a:cubicBezTo>
                  <a:pt x="3340608" y="3486912"/>
                  <a:pt x="5090160" y="3541776"/>
                  <a:pt x="5650992" y="3675888"/>
                </a:cubicBezTo>
                <a:cubicBezTo>
                  <a:pt x="6211824" y="3810000"/>
                  <a:pt x="5586984" y="3947160"/>
                  <a:pt x="6181344" y="4041648"/>
                </a:cubicBezTo>
                <a:cubicBezTo>
                  <a:pt x="6775704" y="4136136"/>
                  <a:pt x="7996428" y="4189476"/>
                  <a:pt x="9217152" y="424281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9A71873C-4C4E-CB4F-A726-96A672B3CA8B}"/>
              </a:ext>
            </a:extLst>
          </p:cNvPr>
          <p:cNvSpPr/>
          <p:nvPr/>
        </p:nvSpPr>
        <p:spPr>
          <a:xfrm>
            <a:off x="4412602" y="3140110"/>
            <a:ext cx="4617097" cy="1431889"/>
          </a:xfrm>
          <a:custGeom>
            <a:avLst/>
            <a:gdLst>
              <a:gd name="connsiteX0" fmla="*/ 0 w 3934047"/>
              <a:gd name="connsiteY0" fmla="*/ 0 h 1052624"/>
              <a:gd name="connsiteX1" fmla="*/ 1637414 w 3934047"/>
              <a:gd name="connsiteY1" fmla="*/ 21266 h 1052624"/>
              <a:gd name="connsiteX2" fmla="*/ 2615609 w 3934047"/>
              <a:gd name="connsiteY2" fmla="*/ 159489 h 1052624"/>
              <a:gd name="connsiteX3" fmla="*/ 3253563 w 3934047"/>
              <a:gd name="connsiteY3" fmla="*/ 404038 h 1052624"/>
              <a:gd name="connsiteX4" fmla="*/ 3934047 w 3934047"/>
              <a:gd name="connsiteY4" fmla="*/ 1052624 h 105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47" h="1052624">
                <a:moveTo>
                  <a:pt x="0" y="0"/>
                </a:moveTo>
                <a:lnTo>
                  <a:pt x="1637414" y="21266"/>
                </a:lnTo>
                <a:cubicBezTo>
                  <a:pt x="2073349" y="47847"/>
                  <a:pt x="2346251" y="95694"/>
                  <a:pt x="2615609" y="159489"/>
                </a:cubicBezTo>
                <a:cubicBezTo>
                  <a:pt x="2884967" y="223284"/>
                  <a:pt x="3033823" y="255182"/>
                  <a:pt x="3253563" y="404038"/>
                </a:cubicBezTo>
                <a:cubicBezTo>
                  <a:pt x="3473303" y="552894"/>
                  <a:pt x="3703675" y="802759"/>
                  <a:pt x="3934047" y="1052624"/>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14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C8673-6B92-DC27-D78E-FD98C9EA51F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E68A242-0E6F-158C-ED62-F76DDCFE4D8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743F66D-1B0B-8E51-AFE1-BA09A4B4F27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CFFF4E"/>
                </a:solidFill>
                <a:latin typeface="Segoe UI"/>
                <a:cs typeface="Segoe UI"/>
              </a:rPr>
              <a:t>Standard meds </a:t>
            </a:r>
            <a:r>
              <a:rPr lang="en-US" sz="4800" b="1" dirty="0">
                <a:solidFill>
                  <a:srgbClr val="00B0F0"/>
                </a:solidFill>
                <a:latin typeface="Segoe UI"/>
                <a:cs typeface="Segoe UI"/>
              </a:rPr>
              <a:t>– for Alzheimer's Disease</a:t>
            </a:r>
            <a:endParaRPr lang="en-US" dirty="0"/>
          </a:p>
        </p:txBody>
      </p:sp>
      <p:sp>
        <p:nvSpPr>
          <p:cNvPr id="29" name="Rectangle 28">
            <a:extLst>
              <a:ext uri="{FF2B5EF4-FFF2-40B4-BE49-F238E27FC236}">
                <a16:creationId xmlns:a16="http://schemas.microsoft.com/office/drawing/2014/main" id="{4A276476-5DD9-F32E-C23E-9AAA3236387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C79DAAD1-3F1A-CAC0-6A2D-97E79AF5B4F2}"/>
              </a:ext>
            </a:extLst>
          </p:cNvPr>
          <p:cNvSpPr>
            <a:spLocks noGrp="1"/>
          </p:cNvSpPr>
          <p:nvPr>
            <p:ph idx="1"/>
          </p:nvPr>
        </p:nvSpPr>
        <p:spPr>
          <a:xfrm>
            <a:off x="838200" y="1825624"/>
            <a:ext cx="10515600" cy="4738607"/>
          </a:xfrm>
        </p:spPr>
        <p:txBody>
          <a:bodyPr vert="horz" lIns="91440" tIns="45720" rIns="91440" bIns="45720" rtlCol="0" anchor="t">
            <a:normAutofit/>
          </a:bodyPr>
          <a:lstStyle/>
          <a:p>
            <a:endParaRPr lang="en-US" dirty="0">
              <a:solidFill>
                <a:srgbClr val="2F2F2F"/>
              </a:solidFill>
              <a:latin typeface="Calibri"/>
              <a:ea typeface="Calibri"/>
              <a:cs typeface="Calibri"/>
            </a:endParaRPr>
          </a:p>
          <a:p>
            <a:endParaRPr lang="en-US" dirty="0"/>
          </a:p>
        </p:txBody>
      </p:sp>
      <p:sp>
        <p:nvSpPr>
          <p:cNvPr id="3" name="Content Placeholder 2">
            <a:extLst>
              <a:ext uri="{FF2B5EF4-FFF2-40B4-BE49-F238E27FC236}">
                <a16:creationId xmlns:a16="http://schemas.microsoft.com/office/drawing/2014/main" id="{D461ECDD-724C-6647-974B-A58F41B63FFA}"/>
              </a:ext>
            </a:extLst>
          </p:cNvPr>
          <p:cNvSpPr>
            <a:spLocks noGrp="1"/>
          </p:cNvSpPr>
          <p:nvPr/>
        </p:nvSpPr>
        <p:spPr>
          <a:xfrm>
            <a:off x="794615" y="1474146"/>
            <a:ext cx="11116713" cy="30897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sz="1800" b="1" dirty="0">
                <a:latin typeface="Calibri"/>
                <a:ea typeface="Calibri"/>
                <a:cs typeface="Calibri"/>
              </a:rPr>
            </a:br>
            <a:r>
              <a:rPr lang="en-US" b="1" dirty="0">
                <a:solidFill>
                  <a:srgbClr val="00B050"/>
                </a:solidFill>
                <a:latin typeface="Calibri"/>
                <a:ea typeface="Calibri"/>
                <a:cs typeface="Calibri"/>
              </a:rPr>
              <a:t>Acetylcholinesterase Inhibitors: </a:t>
            </a:r>
            <a:r>
              <a:rPr lang="en-US" sz="2000" b="1" dirty="0">
                <a:solidFill>
                  <a:srgbClr val="00B050"/>
                </a:solidFill>
                <a:latin typeface="Calibri"/>
                <a:ea typeface="Calibri"/>
                <a:cs typeface="Calibri"/>
              </a:rPr>
              <a:t>donepezil, rivastigmine, galantamine</a:t>
            </a:r>
            <a:endParaRPr lang="en-US" b="1" dirty="0"/>
          </a:p>
          <a:p>
            <a:pPr marL="342900" indent="-342900"/>
            <a:r>
              <a:rPr lang="en-US" sz="2000" dirty="0">
                <a:solidFill>
                  <a:srgbClr val="2F2F2F"/>
                </a:solidFill>
                <a:latin typeface="Calibri"/>
                <a:ea typeface="Calibri"/>
                <a:cs typeface="Calibri"/>
              </a:rPr>
              <a:t>FDA</a:t>
            </a:r>
            <a:r>
              <a:rPr lang="en-US" sz="2000" dirty="0">
                <a:latin typeface="Calibri"/>
                <a:ea typeface="Calibri"/>
                <a:cs typeface="Calibri"/>
              </a:rPr>
              <a:t> approved for mild-to-severe dementia </a:t>
            </a:r>
            <a:endParaRPr lang="en-US">
              <a:ea typeface="Calibri"/>
              <a:cs typeface="Calibri"/>
            </a:endParaRPr>
          </a:p>
          <a:p>
            <a:pPr marL="342900" indent="-342900"/>
            <a:r>
              <a:rPr lang="en-US" sz="2000" dirty="0">
                <a:latin typeface="Calibri"/>
                <a:ea typeface="Calibri"/>
                <a:cs typeface="Calibri"/>
              </a:rPr>
              <a:t>Modest improvement in cognitive and functional scores at 6-12 months</a:t>
            </a:r>
          </a:p>
          <a:p>
            <a:pPr marL="342900" indent="-342900"/>
            <a:r>
              <a:rPr lang="en-US" sz="2000" dirty="0">
                <a:latin typeface="Calibri"/>
                <a:ea typeface="Calibri"/>
                <a:cs typeface="Calibri"/>
              </a:rPr>
              <a:t>Not shown to improve QOL or reduce healthcare costs</a:t>
            </a:r>
          </a:p>
          <a:p>
            <a:pPr marL="342900" indent="-342900"/>
            <a:r>
              <a:rPr lang="en-US" sz="2000" dirty="0">
                <a:latin typeface="Calibri"/>
                <a:ea typeface="Calibri"/>
                <a:cs typeface="Calibri"/>
              </a:rPr>
              <a:t>Common (typically transient) adverse effects: nausea, diarrhea</a:t>
            </a:r>
            <a:endParaRPr lang="en-US" dirty="0">
              <a:ea typeface="Calibri"/>
              <a:cs typeface="Calibri"/>
            </a:endParaRPr>
          </a:p>
          <a:p>
            <a:pPr marL="342900" indent="-342900"/>
            <a:r>
              <a:rPr lang="en-US" sz="2000" dirty="0">
                <a:latin typeface="Calibri"/>
                <a:ea typeface="Calibri"/>
                <a:cs typeface="Calibri"/>
              </a:rPr>
              <a:t>Rare AE: vivid dreams, bradycardia </a:t>
            </a:r>
            <a:endParaRPr lang="en-US">
              <a:ea typeface="Calibri"/>
              <a:cs typeface="Calibri"/>
            </a:endParaRPr>
          </a:p>
        </p:txBody>
      </p:sp>
      <p:sp>
        <p:nvSpPr>
          <p:cNvPr id="5" name="Content Placeholder 2">
            <a:extLst>
              <a:ext uri="{FF2B5EF4-FFF2-40B4-BE49-F238E27FC236}">
                <a16:creationId xmlns:a16="http://schemas.microsoft.com/office/drawing/2014/main" id="{4EA3D95F-B30D-D757-AB1F-781C83EBE2CD}"/>
              </a:ext>
            </a:extLst>
          </p:cNvPr>
          <p:cNvSpPr txBox="1">
            <a:spLocks/>
          </p:cNvSpPr>
          <p:nvPr/>
        </p:nvSpPr>
        <p:spPr>
          <a:xfrm>
            <a:off x="990600" y="1978024"/>
            <a:ext cx="10515600" cy="47386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2F2F2F"/>
              </a:solidFill>
              <a:latin typeface="Calibri"/>
              <a:ea typeface="Calibri"/>
              <a:cs typeface="Calibri"/>
            </a:endParaRPr>
          </a:p>
          <a:p>
            <a:endParaRPr lang="en-US" dirty="0"/>
          </a:p>
        </p:txBody>
      </p:sp>
      <p:sp>
        <p:nvSpPr>
          <p:cNvPr id="6" name="Content Placeholder 2">
            <a:extLst>
              <a:ext uri="{FF2B5EF4-FFF2-40B4-BE49-F238E27FC236}">
                <a16:creationId xmlns:a16="http://schemas.microsoft.com/office/drawing/2014/main" id="{73DC4C82-62C2-7EA8-B2AA-C5D192956CAA}"/>
              </a:ext>
            </a:extLst>
          </p:cNvPr>
          <p:cNvSpPr>
            <a:spLocks noGrp="1"/>
          </p:cNvSpPr>
          <p:nvPr/>
        </p:nvSpPr>
        <p:spPr>
          <a:xfrm>
            <a:off x="806522" y="3748240"/>
            <a:ext cx="11116713" cy="28277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sz="1800" b="1" dirty="0">
                <a:latin typeface="Calibri"/>
                <a:ea typeface="Calibri"/>
                <a:cs typeface="Calibri"/>
              </a:rPr>
            </a:br>
            <a:endParaRPr lang="en-US" sz="2000" b="1">
              <a:solidFill>
                <a:srgbClr val="00B050"/>
              </a:solidFill>
              <a:latin typeface="Calibri"/>
              <a:ea typeface="Calibri"/>
              <a:cs typeface="Calibri"/>
            </a:endParaRPr>
          </a:p>
          <a:p>
            <a:pPr marL="0" indent="0">
              <a:buNone/>
            </a:pPr>
            <a:r>
              <a:rPr lang="en-US" b="1" dirty="0">
                <a:solidFill>
                  <a:srgbClr val="00B050"/>
                </a:solidFill>
                <a:latin typeface="Calibri"/>
                <a:ea typeface="Calibri"/>
                <a:cs typeface="Calibri"/>
              </a:rPr>
              <a:t>NMDA-R antagonist:</a:t>
            </a:r>
            <a:r>
              <a:rPr lang="en-US" sz="2000" b="1" dirty="0">
                <a:solidFill>
                  <a:srgbClr val="00B050"/>
                </a:solidFill>
                <a:latin typeface="Calibri"/>
                <a:ea typeface="Calibri"/>
                <a:cs typeface="Calibri"/>
              </a:rPr>
              <a:t> memantine</a:t>
            </a:r>
            <a:endParaRPr lang="en-US"/>
          </a:p>
          <a:p>
            <a:pPr marL="342900" indent="-342900"/>
            <a:r>
              <a:rPr lang="en-US" sz="2000" dirty="0">
                <a:latin typeface="Calibri"/>
                <a:ea typeface="Calibri"/>
                <a:cs typeface="Calibri"/>
              </a:rPr>
              <a:t>FDA approved for moderate-to-severe dementia </a:t>
            </a:r>
            <a:endParaRPr lang="en-US"/>
          </a:p>
          <a:p>
            <a:pPr marL="342900" indent="-342900"/>
            <a:r>
              <a:rPr lang="en-US" sz="2000" dirty="0">
                <a:latin typeface="Calibri"/>
                <a:ea typeface="Calibri"/>
                <a:cs typeface="Calibri"/>
              </a:rPr>
              <a:t>Commonly added to donepezil though no obvious benefit of one over the other (or if additive)</a:t>
            </a:r>
            <a:endParaRPr lang="en-US">
              <a:ea typeface="Calibri"/>
              <a:cs typeface="Calibri"/>
            </a:endParaRPr>
          </a:p>
          <a:p>
            <a:pPr marL="342900" indent="-342900"/>
            <a:r>
              <a:rPr lang="en-US" sz="2000" dirty="0">
                <a:latin typeface="Calibri"/>
                <a:ea typeface="Calibri"/>
                <a:cs typeface="Calibri"/>
              </a:rPr>
              <a:t>Renal dosing </a:t>
            </a:r>
            <a:endParaRPr lang="en-US">
              <a:ea typeface="Calibri"/>
              <a:cs typeface="Calibri"/>
            </a:endParaRPr>
          </a:p>
          <a:p>
            <a:pPr marL="342900" indent="-342900"/>
            <a:r>
              <a:rPr lang="en-US" sz="2000" dirty="0">
                <a:latin typeface="Calibri"/>
                <a:ea typeface="Calibri"/>
                <a:cs typeface="Calibri"/>
              </a:rPr>
              <a:t>Possible (typically transient) adverse effects: dizziness, headache, constipation </a:t>
            </a:r>
            <a:endParaRPr lang="en-US">
              <a:ea typeface="Calibri"/>
              <a:cs typeface="Calibri"/>
            </a:endParaRPr>
          </a:p>
        </p:txBody>
      </p:sp>
    </p:spTree>
    <p:extLst>
      <p:ext uri="{BB962C8B-B14F-4D97-AF65-F5344CB8AC3E}">
        <p14:creationId xmlns:p14="http://schemas.microsoft.com/office/powerpoint/2010/main" val="270343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47F92-8A01-3839-4A73-242602C852C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CF0DD06-A0E2-61D5-A1CB-1656C75AE962}"/>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866E61B-B042-204E-D7BE-3E0B9B4659FD}"/>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CFFF4E"/>
                </a:solidFill>
                <a:latin typeface="Segoe UI"/>
                <a:cs typeface="Segoe UI"/>
              </a:rPr>
              <a:t>Anti-amyloid </a:t>
            </a:r>
            <a:r>
              <a:rPr lang="en-US" sz="4800" b="1" dirty="0">
                <a:solidFill>
                  <a:srgbClr val="00B0F0"/>
                </a:solidFill>
                <a:latin typeface="Segoe UI"/>
                <a:cs typeface="Segoe UI"/>
              </a:rPr>
              <a:t>– for Alzheimer's Disease</a:t>
            </a:r>
            <a:endParaRPr lang="en-US" dirty="0">
              <a:solidFill>
                <a:srgbClr val="FFFFFF"/>
              </a:solidFill>
              <a:latin typeface="Calibri"/>
              <a:ea typeface="Calibri"/>
              <a:cs typeface="Calibri"/>
            </a:endParaRPr>
          </a:p>
        </p:txBody>
      </p:sp>
      <p:sp>
        <p:nvSpPr>
          <p:cNvPr id="29" name="Rectangle 28">
            <a:extLst>
              <a:ext uri="{FF2B5EF4-FFF2-40B4-BE49-F238E27FC236}">
                <a16:creationId xmlns:a16="http://schemas.microsoft.com/office/drawing/2014/main" id="{EEC241A2-8512-1633-FC9D-8322126FF45D}"/>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2AB10301-DA2C-6C35-6C98-686BAA14ADA6}"/>
              </a:ext>
            </a:extLst>
          </p:cNvPr>
          <p:cNvSpPr>
            <a:spLocks noGrp="1"/>
          </p:cNvSpPr>
          <p:nvPr>
            <p:ph idx="1"/>
          </p:nvPr>
        </p:nvSpPr>
        <p:spPr>
          <a:xfrm>
            <a:off x="838200" y="1825624"/>
            <a:ext cx="10515600" cy="4738607"/>
          </a:xfrm>
        </p:spPr>
        <p:txBody>
          <a:bodyPr vert="horz" lIns="91440" tIns="45720" rIns="91440" bIns="45720" rtlCol="0" anchor="t">
            <a:normAutofit/>
          </a:bodyPr>
          <a:lstStyle/>
          <a:p>
            <a:endParaRPr lang="en-US" dirty="0">
              <a:solidFill>
                <a:srgbClr val="2F2F2F"/>
              </a:solidFill>
              <a:latin typeface="Calibri"/>
              <a:ea typeface="Calibri"/>
              <a:cs typeface="Calibri"/>
            </a:endParaRPr>
          </a:p>
          <a:p>
            <a:endParaRPr lang="en-US" dirty="0"/>
          </a:p>
        </p:txBody>
      </p:sp>
      <p:sp>
        <p:nvSpPr>
          <p:cNvPr id="4" name="Content Placeholder 2">
            <a:extLst>
              <a:ext uri="{FF2B5EF4-FFF2-40B4-BE49-F238E27FC236}">
                <a16:creationId xmlns:a16="http://schemas.microsoft.com/office/drawing/2014/main" id="{D8334121-28D1-C0BD-915B-BEB82CFC80B7}"/>
              </a:ext>
            </a:extLst>
          </p:cNvPr>
          <p:cNvSpPr>
            <a:spLocks noGrp="1"/>
          </p:cNvSpPr>
          <p:nvPr/>
        </p:nvSpPr>
        <p:spPr>
          <a:xfrm>
            <a:off x="838200" y="1521268"/>
            <a:ext cx="10515600" cy="48671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sz="1800" dirty="0"/>
            </a:br>
            <a:r>
              <a:rPr lang="en-US" b="1" dirty="0" err="1">
                <a:solidFill>
                  <a:srgbClr val="00B050"/>
                </a:solidFill>
                <a:latin typeface="Calibri"/>
                <a:ea typeface="Calibri"/>
                <a:cs typeface="Calibri"/>
              </a:rPr>
              <a:t>Lecenemab</a:t>
            </a:r>
            <a:r>
              <a:rPr lang="en-US" b="1" dirty="0">
                <a:solidFill>
                  <a:srgbClr val="00B050"/>
                </a:solidFill>
                <a:latin typeface="Calibri"/>
                <a:ea typeface="Calibri"/>
                <a:cs typeface="Calibri"/>
              </a:rPr>
              <a:t>/</a:t>
            </a:r>
            <a:r>
              <a:rPr lang="en-US" b="1" dirty="0" err="1">
                <a:solidFill>
                  <a:srgbClr val="00B050"/>
                </a:solidFill>
                <a:latin typeface="Calibri"/>
                <a:ea typeface="Calibri"/>
                <a:cs typeface="Calibri"/>
              </a:rPr>
              <a:t>Leqembi</a:t>
            </a:r>
            <a:r>
              <a:rPr lang="en-US" b="1" dirty="0">
                <a:solidFill>
                  <a:srgbClr val="00B050"/>
                </a:solidFill>
                <a:latin typeface="Calibri"/>
                <a:ea typeface="Calibri"/>
                <a:cs typeface="Calibri"/>
              </a:rPr>
              <a:t> &amp;</a:t>
            </a:r>
            <a:r>
              <a:rPr lang="en-US" b="1" dirty="0">
                <a:solidFill>
                  <a:srgbClr val="0070C0"/>
                </a:solidFill>
                <a:latin typeface="Calibri"/>
                <a:ea typeface="Calibri"/>
                <a:cs typeface="Calibri"/>
              </a:rPr>
              <a:t> </a:t>
            </a:r>
            <a:r>
              <a:rPr lang="en-US" b="1" dirty="0">
                <a:solidFill>
                  <a:srgbClr val="00B050"/>
                </a:solidFill>
                <a:latin typeface="Calibri"/>
                <a:ea typeface="Calibri"/>
                <a:cs typeface="Calibri"/>
              </a:rPr>
              <a:t>Donanemab/</a:t>
            </a:r>
            <a:r>
              <a:rPr lang="en-US" b="1" dirty="0" err="1">
                <a:solidFill>
                  <a:srgbClr val="00B050"/>
                </a:solidFill>
                <a:latin typeface="Calibri"/>
                <a:ea typeface="Calibri"/>
                <a:cs typeface="Calibri"/>
              </a:rPr>
              <a:t>Kisunla</a:t>
            </a:r>
            <a:r>
              <a:rPr lang="en-US" b="1" dirty="0">
                <a:latin typeface="Calibri"/>
                <a:ea typeface="Calibri"/>
                <a:cs typeface="Calibri"/>
              </a:rPr>
              <a:t> </a:t>
            </a:r>
            <a:endParaRPr lang="en-US" dirty="0">
              <a:latin typeface="Calibri"/>
              <a:ea typeface="Calibri"/>
              <a:cs typeface="Calibri"/>
            </a:endParaRPr>
          </a:p>
          <a:p>
            <a:pPr marL="342900" indent="-342900"/>
            <a:r>
              <a:rPr lang="en-US" sz="2400" dirty="0">
                <a:latin typeface="Calibri"/>
                <a:ea typeface="Calibri"/>
                <a:cs typeface="Calibri"/>
              </a:rPr>
              <a:t>FDA approved for MCI and mild dementia + amyloid presence in brain</a:t>
            </a:r>
          </a:p>
          <a:p>
            <a:pPr marL="342900" indent="-342900"/>
            <a:r>
              <a:rPr lang="en-US" sz="2400" dirty="0">
                <a:latin typeface="Calibri"/>
                <a:ea typeface="Calibri"/>
                <a:cs typeface="Calibri"/>
              </a:rPr>
              <a:t>IV infusions every 2-4 weeks, serial MRI monitoring </a:t>
            </a:r>
          </a:p>
          <a:p>
            <a:pPr marL="342900" indent="-342900"/>
            <a:r>
              <a:rPr lang="en-US" sz="2400" dirty="0">
                <a:latin typeface="Calibri"/>
                <a:ea typeface="Calibri"/>
                <a:cs typeface="Calibri"/>
              </a:rPr>
              <a:t>$$$ (20-30K per year for infusion, Medicare B covers + 20% co-pay)</a:t>
            </a:r>
          </a:p>
          <a:p>
            <a:pPr marL="342900" indent="-342900"/>
            <a:r>
              <a:rPr lang="en-US" sz="2400" dirty="0">
                <a:latin typeface="Calibri"/>
                <a:ea typeface="Calibri"/>
                <a:cs typeface="Calibri"/>
              </a:rPr>
              <a:t>Adverse events: </a:t>
            </a:r>
          </a:p>
          <a:p>
            <a:pPr marL="800100" lvl="1" indent="-342900"/>
            <a:r>
              <a:rPr lang="en-US" sz="2000" dirty="0">
                <a:latin typeface="Calibri"/>
                <a:ea typeface="Calibri"/>
                <a:cs typeface="Calibri"/>
              </a:rPr>
              <a:t>infusion reactions</a:t>
            </a:r>
          </a:p>
          <a:p>
            <a:pPr marL="800100" lvl="1" indent="-342900"/>
            <a:r>
              <a:rPr lang="en-US" sz="2000" dirty="0">
                <a:latin typeface="Calibri"/>
                <a:ea typeface="Calibri"/>
                <a:cs typeface="Calibri"/>
              </a:rPr>
              <a:t>Amyloid Related Imaging Abnormalities (ARIA) </a:t>
            </a:r>
            <a:r>
              <a:rPr lang="en-US" sz="2000" dirty="0">
                <a:latin typeface="Calibri"/>
                <a:ea typeface="Calibri"/>
                <a:cs typeface="Calibri"/>
                <a:sym typeface="Wingdings" panose="05000000000000000000" pitchFamily="2" charset="2"/>
              </a:rPr>
              <a:t> </a:t>
            </a:r>
            <a:r>
              <a:rPr lang="en-US" sz="2000" dirty="0">
                <a:latin typeface="Calibri"/>
                <a:ea typeface="Calibri"/>
                <a:cs typeface="Calibri"/>
              </a:rPr>
              <a:t>cerebral edema, intracranial hemorrhage (risk highest in first 6 months, higher with </a:t>
            </a:r>
            <a:r>
              <a:rPr lang="en-US" sz="2000" dirty="0" err="1">
                <a:latin typeface="Calibri"/>
                <a:ea typeface="Calibri"/>
                <a:cs typeface="Calibri"/>
              </a:rPr>
              <a:t>ApoE</a:t>
            </a:r>
            <a:r>
              <a:rPr lang="en-US" sz="2000" dirty="0">
                <a:latin typeface="Calibri"/>
                <a:ea typeface="Calibri"/>
                <a:cs typeface="Calibri"/>
              </a:rPr>
              <a:t> </a:t>
            </a:r>
            <a:r>
              <a:rPr lang="el-GR" sz="2000" dirty="0">
                <a:latin typeface="Calibri"/>
                <a:ea typeface="Calibri"/>
                <a:cs typeface="Calibri"/>
              </a:rPr>
              <a:t>ε4 </a:t>
            </a:r>
            <a:r>
              <a:rPr lang="en-US" sz="2000" dirty="0">
                <a:latin typeface="Calibri"/>
                <a:ea typeface="Calibri"/>
                <a:cs typeface="Calibri"/>
              </a:rPr>
              <a:t>Homozygotes)</a:t>
            </a:r>
          </a:p>
          <a:p>
            <a:pPr marL="342900" indent="-342900"/>
            <a:r>
              <a:rPr lang="en-US" sz="2400" dirty="0">
                <a:latin typeface="Calibri"/>
                <a:ea typeface="Calibri"/>
                <a:cs typeface="Calibri"/>
              </a:rPr>
              <a:t>Outcomes (Disease-oriented vs Patient-oriented)</a:t>
            </a:r>
            <a:endParaRPr lang="en-US" sz="2400" dirty="0"/>
          </a:p>
          <a:p>
            <a:pPr marL="0" indent="0">
              <a:buNone/>
            </a:pPr>
            <a:endParaRPr lang="en-US" sz="2400" dirty="0"/>
          </a:p>
          <a:p>
            <a:pPr lvl="1">
              <a:buFontTx/>
              <a:buChar char="-"/>
            </a:pPr>
            <a:endParaRPr lang="en-US" sz="1400" dirty="0"/>
          </a:p>
        </p:txBody>
      </p:sp>
    </p:spTree>
    <p:extLst>
      <p:ext uri="{BB962C8B-B14F-4D97-AF65-F5344CB8AC3E}">
        <p14:creationId xmlns:p14="http://schemas.microsoft.com/office/powerpoint/2010/main" val="500148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A8846-74F1-7663-168F-4E6191D77641}"/>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7DB717D-18C1-5C64-9484-238D45B0415A}"/>
              </a:ext>
            </a:extLst>
          </p:cNvPr>
          <p:cNvSpPr txBox="1">
            <a:spLocks/>
          </p:cNvSpPr>
          <p:nvPr/>
        </p:nvSpPr>
        <p:spPr>
          <a:xfrm>
            <a:off x="851319" y="2068749"/>
            <a:ext cx="10363200" cy="848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Cabin"/>
              </a:rPr>
              <a:t>Clarity-AD2 trial, double-blind, placebo controlled, n = 1795 +diagnosed AD, median age 72, 77% white </a:t>
            </a:r>
          </a:p>
          <a:p>
            <a:pPr lvl="1">
              <a:buFontTx/>
              <a:buChar char="-"/>
            </a:pPr>
            <a:endParaRPr lang="en-US" sz="1400" dirty="0"/>
          </a:p>
        </p:txBody>
      </p:sp>
      <p:pic>
        <p:nvPicPr>
          <p:cNvPr id="3" name="Picture 2" descr="A close up of a card&#10;&#10;AI-generated content may be incorrect.">
            <a:extLst>
              <a:ext uri="{FF2B5EF4-FFF2-40B4-BE49-F238E27FC236}">
                <a16:creationId xmlns:a16="http://schemas.microsoft.com/office/drawing/2014/main" id="{5E2822BB-22BB-22C5-CD55-6BDA5151125C}"/>
              </a:ext>
            </a:extLst>
          </p:cNvPr>
          <p:cNvPicPr>
            <a:picLocks noChangeAspect="1"/>
          </p:cNvPicPr>
          <p:nvPr/>
        </p:nvPicPr>
        <p:blipFill>
          <a:blip r:embed="rId3"/>
          <a:stretch>
            <a:fillRect/>
          </a:stretch>
        </p:blipFill>
        <p:spPr>
          <a:xfrm>
            <a:off x="2699172" y="298192"/>
            <a:ext cx="6792328" cy="1513974"/>
          </a:xfrm>
          <a:prstGeom prst="rect">
            <a:avLst/>
          </a:prstGeom>
        </p:spPr>
      </p:pic>
      <p:pic>
        <p:nvPicPr>
          <p:cNvPr id="4" name="Picture 3">
            <a:extLst>
              <a:ext uri="{FF2B5EF4-FFF2-40B4-BE49-F238E27FC236}">
                <a16:creationId xmlns:a16="http://schemas.microsoft.com/office/drawing/2014/main" id="{7583AD36-2F24-3C67-BC76-5BF77C42BE2F}"/>
              </a:ext>
            </a:extLst>
          </p:cNvPr>
          <p:cNvPicPr>
            <a:picLocks noChangeAspect="1"/>
          </p:cNvPicPr>
          <p:nvPr/>
        </p:nvPicPr>
        <p:blipFill>
          <a:blip r:embed="rId4"/>
          <a:stretch>
            <a:fillRect/>
          </a:stretch>
        </p:blipFill>
        <p:spPr>
          <a:xfrm>
            <a:off x="590526" y="2917645"/>
            <a:ext cx="5253666" cy="3499574"/>
          </a:xfrm>
          <a:prstGeom prst="rect">
            <a:avLst/>
          </a:prstGeom>
        </p:spPr>
      </p:pic>
      <p:pic>
        <p:nvPicPr>
          <p:cNvPr id="6" name="Picture 5">
            <a:extLst>
              <a:ext uri="{FF2B5EF4-FFF2-40B4-BE49-F238E27FC236}">
                <a16:creationId xmlns:a16="http://schemas.microsoft.com/office/drawing/2014/main" id="{FAEE6C03-E3F4-4128-0B3D-35D3E5DA6E05}"/>
              </a:ext>
            </a:extLst>
          </p:cNvPr>
          <p:cNvPicPr>
            <a:picLocks noChangeAspect="1"/>
          </p:cNvPicPr>
          <p:nvPr/>
        </p:nvPicPr>
        <p:blipFill>
          <a:blip r:embed="rId5"/>
          <a:stretch>
            <a:fillRect/>
          </a:stretch>
        </p:blipFill>
        <p:spPr>
          <a:xfrm>
            <a:off x="6033088" y="2616686"/>
            <a:ext cx="4852930" cy="3798524"/>
          </a:xfrm>
          <a:prstGeom prst="rect">
            <a:avLst/>
          </a:prstGeom>
        </p:spPr>
      </p:pic>
      <p:pic>
        <p:nvPicPr>
          <p:cNvPr id="7" name="Picture 6">
            <a:extLst>
              <a:ext uri="{FF2B5EF4-FFF2-40B4-BE49-F238E27FC236}">
                <a16:creationId xmlns:a16="http://schemas.microsoft.com/office/drawing/2014/main" id="{84615DDD-8430-BF38-59CF-B870E3EFE201}"/>
              </a:ext>
            </a:extLst>
          </p:cNvPr>
          <p:cNvPicPr>
            <a:picLocks noChangeAspect="1"/>
          </p:cNvPicPr>
          <p:nvPr/>
        </p:nvPicPr>
        <p:blipFill>
          <a:blip r:embed="rId6"/>
          <a:stretch>
            <a:fillRect/>
          </a:stretch>
        </p:blipFill>
        <p:spPr>
          <a:xfrm>
            <a:off x="926486" y="2711204"/>
            <a:ext cx="1232234" cy="204410"/>
          </a:xfrm>
          <a:prstGeom prst="rect">
            <a:avLst/>
          </a:prstGeom>
        </p:spPr>
      </p:pic>
    </p:spTree>
    <p:extLst>
      <p:ext uri="{BB962C8B-B14F-4D97-AF65-F5344CB8AC3E}">
        <p14:creationId xmlns:p14="http://schemas.microsoft.com/office/powerpoint/2010/main" val="4180466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ACA01-69C2-54AB-88B8-D3DC45A9CA59}"/>
            </a:ext>
          </a:extLst>
        </p:cNvPr>
        <p:cNvGrpSpPr/>
        <p:nvPr/>
      </p:nvGrpSpPr>
      <p:grpSpPr>
        <a:xfrm>
          <a:off x="0" y="0"/>
          <a:ext cx="0" cy="0"/>
          <a:chOff x="0" y="0"/>
          <a:chExt cx="0" cy="0"/>
        </a:xfrm>
      </p:grpSpPr>
      <p:pic>
        <p:nvPicPr>
          <p:cNvPr id="8" name="Picture 7" descr="A screenshot of a cell phone&#10;&#10;AI-generated content may be incorrect.">
            <a:extLst>
              <a:ext uri="{FF2B5EF4-FFF2-40B4-BE49-F238E27FC236}">
                <a16:creationId xmlns:a16="http://schemas.microsoft.com/office/drawing/2014/main" id="{9A55A51E-4C66-EEF5-7C07-7DFE7D55094A}"/>
              </a:ext>
            </a:extLst>
          </p:cNvPr>
          <p:cNvPicPr>
            <a:picLocks noChangeAspect="1"/>
          </p:cNvPicPr>
          <p:nvPr/>
        </p:nvPicPr>
        <p:blipFill>
          <a:blip r:embed="rId2"/>
          <a:stretch>
            <a:fillRect/>
          </a:stretch>
        </p:blipFill>
        <p:spPr>
          <a:xfrm>
            <a:off x="6037246" y="1755143"/>
            <a:ext cx="1059519" cy="4525961"/>
          </a:xfrm>
          <a:prstGeom prst="rect">
            <a:avLst/>
          </a:prstGeom>
        </p:spPr>
      </p:pic>
      <p:pic>
        <p:nvPicPr>
          <p:cNvPr id="7" name="Picture 6" descr="A number with numbers on a white background&#10;&#10;AI-generated content may be incorrect.">
            <a:extLst>
              <a:ext uri="{FF2B5EF4-FFF2-40B4-BE49-F238E27FC236}">
                <a16:creationId xmlns:a16="http://schemas.microsoft.com/office/drawing/2014/main" id="{E56CAD45-AD5E-132B-4E96-982483B575C2}"/>
              </a:ext>
            </a:extLst>
          </p:cNvPr>
          <p:cNvPicPr>
            <a:picLocks noChangeAspect="1"/>
          </p:cNvPicPr>
          <p:nvPr/>
        </p:nvPicPr>
        <p:blipFill>
          <a:blip r:embed="rId3"/>
          <a:stretch>
            <a:fillRect/>
          </a:stretch>
        </p:blipFill>
        <p:spPr>
          <a:xfrm>
            <a:off x="7166951" y="1758874"/>
            <a:ext cx="705374" cy="4591948"/>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18C405FE-DAF0-02D1-4A21-BF80074A9DBD}"/>
              </a:ext>
            </a:extLst>
          </p:cNvPr>
          <p:cNvPicPr>
            <a:picLocks noChangeAspect="1"/>
          </p:cNvPicPr>
          <p:nvPr/>
        </p:nvPicPr>
        <p:blipFill>
          <a:blip r:embed="rId4"/>
          <a:stretch>
            <a:fillRect/>
          </a:stretch>
        </p:blipFill>
        <p:spPr>
          <a:xfrm>
            <a:off x="1434189" y="1966104"/>
            <a:ext cx="4591948" cy="4320396"/>
          </a:xfrm>
          <a:prstGeom prst="rect">
            <a:avLst/>
          </a:prstGeom>
        </p:spPr>
      </p:pic>
      <p:sp>
        <p:nvSpPr>
          <p:cNvPr id="5" name="Content Placeholder 2">
            <a:extLst>
              <a:ext uri="{FF2B5EF4-FFF2-40B4-BE49-F238E27FC236}">
                <a16:creationId xmlns:a16="http://schemas.microsoft.com/office/drawing/2014/main" id="{63AACE5F-CFAE-B72E-26A9-01BE5EE9DC0E}"/>
              </a:ext>
            </a:extLst>
          </p:cNvPr>
          <p:cNvSpPr txBox="1">
            <a:spLocks/>
          </p:cNvSpPr>
          <p:nvPr/>
        </p:nvSpPr>
        <p:spPr>
          <a:xfrm>
            <a:off x="7874814" y="5273183"/>
            <a:ext cx="4478355" cy="7014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err="1">
                <a:latin typeface="Cabin"/>
              </a:rPr>
              <a:t>Macrohemorrhage</a:t>
            </a:r>
            <a:r>
              <a:rPr lang="en-US" sz="1800" dirty="0">
                <a:latin typeface="Cabin"/>
              </a:rPr>
              <a:t> --&gt; 5 (0.6) vs 1 (0.1)</a:t>
            </a:r>
            <a:endParaRPr lang="en-US" dirty="0"/>
          </a:p>
          <a:p>
            <a:pPr lvl="1">
              <a:buFontTx/>
              <a:buChar char="-"/>
            </a:pPr>
            <a:endParaRPr lang="en-US" sz="1400" dirty="0"/>
          </a:p>
        </p:txBody>
      </p:sp>
      <p:sp>
        <p:nvSpPr>
          <p:cNvPr id="6" name="Star: 5 Points 5">
            <a:extLst>
              <a:ext uri="{FF2B5EF4-FFF2-40B4-BE49-F238E27FC236}">
                <a16:creationId xmlns:a16="http://schemas.microsoft.com/office/drawing/2014/main" id="{03B97371-5D40-83D0-F0DE-40C235E022A7}"/>
              </a:ext>
            </a:extLst>
          </p:cNvPr>
          <p:cNvSpPr/>
          <p:nvPr/>
        </p:nvSpPr>
        <p:spPr>
          <a:xfrm>
            <a:off x="683239" y="5166572"/>
            <a:ext cx="620616" cy="565532"/>
          </a:xfrm>
          <a:prstGeom prst="star5">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card&#10;&#10;AI-generated content may be incorrect.">
            <a:extLst>
              <a:ext uri="{FF2B5EF4-FFF2-40B4-BE49-F238E27FC236}">
                <a16:creationId xmlns:a16="http://schemas.microsoft.com/office/drawing/2014/main" id="{B2F5E265-64DF-C0AE-C2C9-59432889D43B}"/>
              </a:ext>
            </a:extLst>
          </p:cNvPr>
          <p:cNvPicPr>
            <a:picLocks noChangeAspect="1"/>
          </p:cNvPicPr>
          <p:nvPr/>
        </p:nvPicPr>
        <p:blipFill>
          <a:blip r:embed="rId5"/>
          <a:stretch>
            <a:fillRect/>
          </a:stretch>
        </p:blipFill>
        <p:spPr>
          <a:xfrm>
            <a:off x="2699172" y="298192"/>
            <a:ext cx="6792328" cy="1513974"/>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EDB81348-D4C1-F394-E7C0-80DEB5EE6B2D}"/>
              </a:ext>
            </a:extLst>
          </p:cNvPr>
          <p:cNvPicPr>
            <a:picLocks noChangeAspect="1"/>
          </p:cNvPicPr>
          <p:nvPr/>
        </p:nvPicPr>
        <p:blipFill>
          <a:blip r:embed="rId6"/>
          <a:stretch>
            <a:fillRect/>
          </a:stretch>
        </p:blipFill>
        <p:spPr>
          <a:xfrm>
            <a:off x="406301" y="2430862"/>
            <a:ext cx="11791951" cy="3841450"/>
          </a:xfrm>
          <a:prstGeom prst="rect">
            <a:avLst/>
          </a:prstGeom>
        </p:spPr>
      </p:pic>
      <p:sp>
        <p:nvSpPr>
          <p:cNvPr id="10" name="Star: 5 Points 9">
            <a:extLst>
              <a:ext uri="{FF2B5EF4-FFF2-40B4-BE49-F238E27FC236}">
                <a16:creationId xmlns:a16="http://schemas.microsoft.com/office/drawing/2014/main" id="{7E28A6B6-FDF9-87FC-C6BD-4BE2C3A0C021}"/>
              </a:ext>
            </a:extLst>
          </p:cNvPr>
          <p:cNvSpPr/>
          <p:nvPr/>
        </p:nvSpPr>
        <p:spPr>
          <a:xfrm>
            <a:off x="6854148" y="5628938"/>
            <a:ext cx="620616" cy="565532"/>
          </a:xfrm>
          <a:prstGeom prst="star5">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59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1CB8A-AF82-E494-B74B-5B42CFA3600E}"/>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DD9F973-1B1C-29D2-1388-FF7D87F6CAED}"/>
              </a:ext>
            </a:extLst>
          </p:cNvPr>
          <p:cNvSpPr txBox="1">
            <a:spLocks/>
          </p:cNvSpPr>
          <p:nvPr/>
        </p:nvSpPr>
        <p:spPr>
          <a:xfrm>
            <a:off x="680147" y="1865806"/>
            <a:ext cx="3344779" cy="848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Cabin"/>
              </a:rPr>
              <a:t>Double-blind, RCT  </a:t>
            </a:r>
            <a:r>
              <a:rPr lang="en-US" sz="1800" dirty="0">
                <a:latin typeface="Cabin"/>
                <a:sym typeface="Wingdings" panose="05000000000000000000" pitchFamily="2" charset="2"/>
              </a:rPr>
              <a:t> </a:t>
            </a:r>
            <a:r>
              <a:rPr lang="en-US" sz="1800">
                <a:latin typeface="Cabin"/>
              </a:rPr>
              <a:t>n = 1736 +MCI/mild AD, +biomarker, +PET, mean</a:t>
            </a:r>
            <a:r>
              <a:rPr lang="en-US" sz="1800" dirty="0">
                <a:latin typeface="Cabin"/>
              </a:rPr>
              <a:t> age 73, 91% white</a:t>
            </a:r>
            <a:endParaRPr lang="en-US" dirty="0"/>
          </a:p>
          <a:p>
            <a:pPr marL="0" indent="0">
              <a:buNone/>
            </a:pPr>
            <a:endParaRPr lang="en-US" sz="1800" dirty="0">
              <a:latin typeface="Cabin"/>
            </a:endParaRPr>
          </a:p>
          <a:p>
            <a:pPr lvl="1">
              <a:buFontTx/>
              <a:buChar char="-"/>
            </a:pPr>
            <a:endParaRPr lang="en-US" sz="1400" dirty="0"/>
          </a:p>
        </p:txBody>
      </p:sp>
      <p:pic>
        <p:nvPicPr>
          <p:cNvPr id="3" name="Picture 2" descr="A close-up of a computer screen&#10;&#10;AI-generated content may be incorrect.">
            <a:extLst>
              <a:ext uri="{FF2B5EF4-FFF2-40B4-BE49-F238E27FC236}">
                <a16:creationId xmlns:a16="http://schemas.microsoft.com/office/drawing/2014/main" id="{72A19AAA-2D51-EB0E-8ABF-07F420699E3B}"/>
              </a:ext>
            </a:extLst>
          </p:cNvPr>
          <p:cNvPicPr>
            <a:picLocks noChangeAspect="1"/>
          </p:cNvPicPr>
          <p:nvPr/>
        </p:nvPicPr>
        <p:blipFill>
          <a:blip r:embed="rId2"/>
          <a:stretch>
            <a:fillRect/>
          </a:stretch>
        </p:blipFill>
        <p:spPr>
          <a:xfrm>
            <a:off x="398333" y="195658"/>
            <a:ext cx="6396187" cy="1286583"/>
          </a:xfrm>
          <a:prstGeom prst="rect">
            <a:avLst/>
          </a:prstGeom>
        </p:spPr>
      </p:pic>
      <p:pic>
        <p:nvPicPr>
          <p:cNvPr id="8" name="Picture 7" descr="A collage of graphs and charts&#10;&#10;AI-generated content may be incorrect.">
            <a:extLst>
              <a:ext uri="{FF2B5EF4-FFF2-40B4-BE49-F238E27FC236}">
                <a16:creationId xmlns:a16="http://schemas.microsoft.com/office/drawing/2014/main" id="{B0B30E67-A93A-A145-9F9E-C0D5337F6412}"/>
              </a:ext>
            </a:extLst>
          </p:cNvPr>
          <p:cNvPicPr>
            <a:picLocks noChangeAspect="1"/>
          </p:cNvPicPr>
          <p:nvPr/>
        </p:nvPicPr>
        <p:blipFill>
          <a:blip r:embed="rId3"/>
          <a:stretch>
            <a:fillRect/>
          </a:stretch>
        </p:blipFill>
        <p:spPr>
          <a:xfrm>
            <a:off x="4472739" y="1190875"/>
            <a:ext cx="7196890" cy="5508960"/>
          </a:xfrm>
          <a:prstGeom prst="rect">
            <a:avLst/>
          </a:prstGeom>
        </p:spPr>
      </p:pic>
    </p:spTree>
    <p:extLst>
      <p:ext uri="{BB962C8B-B14F-4D97-AF65-F5344CB8AC3E}">
        <p14:creationId xmlns:p14="http://schemas.microsoft.com/office/powerpoint/2010/main" val="1867385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C1789-E267-4F35-3801-57F584E4B780}"/>
            </a:ext>
          </a:extLst>
        </p:cNvPr>
        <p:cNvGrpSpPr/>
        <p:nvPr/>
      </p:nvGrpSpPr>
      <p:grpSpPr>
        <a:xfrm>
          <a:off x="0" y="0"/>
          <a:ext cx="0" cy="0"/>
          <a:chOff x="0" y="0"/>
          <a:chExt cx="0" cy="0"/>
        </a:xfrm>
      </p:grpSpPr>
      <p:pic>
        <p:nvPicPr>
          <p:cNvPr id="3" name="Picture 2" descr="A close-up of a computer screen&#10;&#10;AI-generated content may be incorrect.">
            <a:extLst>
              <a:ext uri="{FF2B5EF4-FFF2-40B4-BE49-F238E27FC236}">
                <a16:creationId xmlns:a16="http://schemas.microsoft.com/office/drawing/2014/main" id="{825BBDA5-1BC8-E95E-EAF9-A0D14B3F2BD6}"/>
              </a:ext>
            </a:extLst>
          </p:cNvPr>
          <p:cNvPicPr>
            <a:picLocks noChangeAspect="1"/>
          </p:cNvPicPr>
          <p:nvPr/>
        </p:nvPicPr>
        <p:blipFill>
          <a:blip r:embed="rId2"/>
          <a:stretch>
            <a:fillRect/>
          </a:stretch>
        </p:blipFill>
        <p:spPr>
          <a:xfrm>
            <a:off x="398333" y="195658"/>
            <a:ext cx="6396187" cy="1286583"/>
          </a:xfrm>
          <a:prstGeom prst="rect">
            <a:avLst/>
          </a:prstGeom>
        </p:spPr>
      </p:pic>
      <p:pic>
        <p:nvPicPr>
          <p:cNvPr id="2" name="Picture 1">
            <a:extLst>
              <a:ext uri="{FF2B5EF4-FFF2-40B4-BE49-F238E27FC236}">
                <a16:creationId xmlns:a16="http://schemas.microsoft.com/office/drawing/2014/main" id="{D6A8A8BB-6D1F-FA07-6839-A0689452519B}"/>
              </a:ext>
            </a:extLst>
          </p:cNvPr>
          <p:cNvPicPr>
            <a:picLocks noChangeAspect="1"/>
          </p:cNvPicPr>
          <p:nvPr/>
        </p:nvPicPr>
        <p:blipFill>
          <a:blip r:embed="rId3"/>
          <a:stretch>
            <a:fillRect/>
          </a:stretch>
        </p:blipFill>
        <p:spPr>
          <a:xfrm>
            <a:off x="1156262" y="2054933"/>
            <a:ext cx="9861358" cy="3785556"/>
          </a:xfrm>
          <a:prstGeom prst="rect">
            <a:avLst/>
          </a:prstGeom>
        </p:spPr>
      </p:pic>
    </p:spTree>
    <p:extLst>
      <p:ext uri="{BB962C8B-B14F-4D97-AF65-F5344CB8AC3E}">
        <p14:creationId xmlns:p14="http://schemas.microsoft.com/office/powerpoint/2010/main" val="3119693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944ED-4C24-48A1-8EF0-27347C61F5E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5B6E50C-0BE4-75EF-FAF4-356F85CC3CBC}"/>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82D27A3-E874-2718-0CD0-BB6496AA7AC9}"/>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33CCFF"/>
                </a:solidFill>
                <a:latin typeface="Segoe UI"/>
                <a:cs typeface="Segoe UI"/>
              </a:rPr>
              <a:t>Patient case - Celia 73yow </a:t>
            </a:r>
            <a:endParaRPr lang="en-US" dirty="0">
              <a:solidFill>
                <a:srgbClr val="33CCFF"/>
              </a:solidFill>
            </a:endParaRPr>
          </a:p>
        </p:txBody>
      </p:sp>
      <p:sp>
        <p:nvSpPr>
          <p:cNvPr id="29" name="Rectangle 28">
            <a:extLst>
              <a:ext uri="{FF2B5EF4-FFF2-40B4-BE49-F238E27FC236}">
                <a16:creationId xmlns:a16="http://schemas.microsoft.com/office/drawing/2014/main" id="{696FBBE5-B478-ECFD-1FD1-12FC7AA235D5}"/>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A14D02E-BD31-99AC-FC0D-06BD3E2FBEEC}"/>
              </a:ext>
            </a:extLst>
          </p:cNvPr>
          <p:cNvSpPr txBox="1">
            <a:spLocks/>
          </p:cNvSpPr>
          <p:nvPr/>
        </p:nvSpPr>
        <p:spPr>
          <a:xfrm>
            <a:off x="214888" y="1817511"/>
            <a:ext cx="6688811" cy="47936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CC: memory concerns </a:t>
            </a:r>
            <a:endParaRPr lang="en-US" b="1" dirty="0">
              <a:ea typeface="Calibri"/>
              <a:cs typeface="Calibri"/>
            </a:endParaRPr>
          </a:p>
          <a:p>
            <a:r>
              <a:rPr lang="en-US" dirty="0"/>
              <a:t>Celia is brought in by her daughter who was called last month by a gas station attendant who found her mother sitting in the car </a:t>
            </a:r>
            <a:r>
              <a:rPr lang="en-US"/>
              <a:t>confused</a:t>
            </a:r>
            <a:r>
              <a:rPr lang="en-US" dirty="0"/>
              <a:t> about how to get home. </a:t>
            </a:r>
          </a:p>
          <a:p>
            <a:r>
              <a:rPr lang="en-US"/>
              <a:t>Her daughter is worried, she says her uncle has dementia and he lives </a:t>
            </a:r>
            <a:r>
              <a:rPr lang="en-US" dirty="0"/>
              <a:t>in a nursing home. </a:t>
            </a:r>
          </a:p>
          <a:p>
            <a:endParaRPr lang="en-US" sz="600" dirty="0">
              <a:ea typeface="Calibri"/>
              <a:cs typeface="Calibri"/>
            </a:endParaRPr>
          </a:p>
          <a:p>
            <a:r>
              <a:rPr lang="en-US" dirty="0">
                <a:highlight>
                  <a:srgbClr val="CFFF4E"/>
                </a:highlight>
              </a:rPr>
              <a:t>She wants to know if her mother has dementia?</a:t>
            </a:r>
          </a:p>
          <a:p>
            <a:endParaRPr lang="en-US" sz="2400"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10" name="Picture 9">
            <a:extLst>
              <a:ext uri="{FF2B5EF4-FFF2-40B4-BE49-F238E27FC236}">
                <a16:creationId xmlns:a16="http://schemas.microsoft.com/office/drawing/2014/main" id="{FF5C0D80-4735-135D-E281-4A9F978845FE}"/>
              </a:ext>
            </a:extLst>
          </p:cNvPr>
          <p:cNvPicPr>
            <a:picLocks noChangeAspect="1"/>
          </p:cNvPicPr>
          <p:nvPr/>
        </p:nvPicPr>
        <p:blipFill>
          <a:blip r:embed="rId3"/>
          <a:srcRect l="11009"/>
          <a:stretch>
            <a:fillRect/>
          </a:stretch>
        </p:blipFill>
        <p:spPr>
          <a:xfrm>
            <a:off x="7247465" y="2240215"/>
            <a:ext cx="4813813" cy="3610716"/>
          </a:xfrm>
          <a:prstGeom prst="rect">
            <a:avLst/>
          </a:prstGeom>
        </p:spPr>
      </p:pic>
    </p:spTree>
    <p:extLst>
      <p:ext uri="{BB962C8B-B14F-4D97-AF65-F5344CB8AC3E}">
        <p14:creationId xmlns:p14="http://schemas.microsoft.com/office/powerpoint/2010/main" val="87716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F3166-FE07-8DD2-D642-2F49929AE563}"/>
            </a:ext>
          </a:extLst>
        </p:cNvPr>
        <p:cNvGrpSpPr/>
        <p:nvPr/>
      </p:nvGrpSpPr>
      <p:grpSpPr>
        <a:xfrm>
          <a:off x="0" y="0"/>
          <a:ext cx="0" cy="0"/>
          <a:chOff x="0" y="0"/>
          <a:chExt cx="0" cy="0"/>
        </a:xfrm>
      </p:grpSpPr>
      <p:pic>
        <p:nvPicPr>
          <p:cNvPr id="3" name="Picture 2" descr="A close-up of a computer screen&#10;&#10;AI-generated content may be incorrect.">
            <a:extLst>
              <a:ext uri="{FF2B5EF4-FFF2-40B4-BE49-F238E27FC236}">
                <a16:creationId xmlns:a16="http://schemas.microsoft.com/office/drawing/2014/main" id="{8C30297D-C0F7-8D61-FE5A-9DFD0C44B741}"/>
              </a:ext>
            </a:extLst>
          </p:cNvPr>
          <p:cNvPicPr>
            <a:picLocks noChangeAspect="1"/>
          </p:cNvPicPr>
          <p:nvPr/>
        </p:nvPicPr>
        <p:blipFill>
          <a:blip r:embed="rId2"/>
          <a:stretch>
            <a:fillRect/>
          </a:stretch>
        </p:blipFill>
        <p:spPr>
          <a:xfrm>
            <a:off x="398333" y="195658"/>
            <a:ext cx="6396187" cy="1286583"/>
          </a:xfrm>
          <a:prstGeom prst="rect">
            <a:avLst/>
          </a:prstGeom>
        </p:spPr>
      </p:pic>
      <p:pic>
        <p:nvPicPr>
          <p:cNvPr id="4" name="Picture 3" descr="A screenshot of a paper with numbers&#10;&#10;AI-generated content may be incorrect.">
            <a:extLst>
              <a:ext uri="{FF2B5EF4-FFF2-40B4-BE49-F238E27FC236}">
                <a16:creationId xmlns:a16="http://schemas.microsoft.com/office/drawing/2014/main" id="{A9506B84-9462-C5F4-9977-BD6BD06A6CF9}"/>
              </a:ext>
            </a:extLst>
          </p:cNvPr>
          <p:cNvPicPr>
            <a:picLocks noChangeAspect="1"/>
          </p:cNvPicPr>
          <p:nvPr/>
        </p:nvPicPr>
        <p:blipFill>
          <a:blip r:embed="rId3"/>
          <a:stretch>
            <a:fillRect/>
          </a:stretch>
        </p:blipFill>
        <p:spPr>
          <a:xfrm>
            <a:off x="2547685" y="3217195"/>
            <a:ext cx="8971547" cy="3461585"/>
          </a:xfrm>
          <a:prstGeom prst="rect">
            <a:avLst/>
          </a:prstGeom>
        </p:spPr>
      </p:pic>
      <p:pic>
        <p:nvPicPr>
          <p:cNvPr id="5" name="Picture 4" descr="A screenshot of a group&#10;&#10;AI-generated content may be incorrect.">
            <a:extLst>
              <a:ext uri="{FF2B5EF4-FFF2-40B4-BE49-F238E27FC236}">
                <a16:creationId xmlns:a16="http://schemas.microsoft.com/office/drawing/2014/main" id="{5ACFC565-D927-1384-9FA8-78A94477BF2D}"/>
              </a:ext>
            </a:extLst>
          </p:cNvPr>
          <p:cNvPicPr>
            <a:picLocks noChangeAspect="1"/>
          </p:cNvPicPr>
          <p:nvPr/>
        </p:nvPicPr>
        <p:blipFill>
          <a:blip r:embed="rId4"/>
          <a:stretch>
            <a:fillRect/>
          </a:stretch>
        </p:blipFill>
        <p:spPr>
          <a:xfrm>
            <a:off x="2545681" y="903372"/>
            <a:ext cx="9266320" cy="2314073"/>
          </a:xfrm>
          <a:prstGeom prst="rect">
            <a:avLst/>
          </a:prstGeom>
        </p:spPr>
      </p:pic>
      <p:sp>
        <p:nvSpPr>
          <p:cNvPr id="7" name="Star: 5 Points 6">
            <a:extLst>
              <a:ext uri="{FF2B5EF4-FFF2-40B4-BE49-F238E27FC236}">
                <a16:creationId xmlns:a16="http://schemas.microsoft.com/office/drawing/2014/main" id="{2382DA4B-D35F-A2A9-B567-1AF6DCAF6238}"/>
              </a:ext>
            </a:extLst>
          </p:cNvPr>
          <p:cNvSpPr/>
          <p:nvPr/>
        </p:nvSpPr>
        <p:spPr>
          <a:xfrm>
            <a:off x="2337581" y="4194019"/>
            <a:ext cx="410064" cy="395085"/>
          </a:xfrm>
          <a:prstGeom prst="star5">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3F9A681A-6C42-41A1-94A9-7C1374FCCE8C}"/>
              </a:ext>
            </a:extLst>
          </p:cNvPr>
          <p:cNvSpPr/>
          <p:nvPr/>
        </p:nvSpPr>
        <p:spPr>
          <a:xfrm>
            <a:off x="2267396" y="5848361"/>
            <a:ext cx="410065" cy="395085"/>
          </a:xfrm>
          <a:prstGeom prst="star5">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241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5657E-4D5A-AA26-F184-4D3C053925D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7DEB40A-E48C-D133-D4CF-4C9E2114DDB5}"/>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700EC4D-567F-A40A-0F7C-81F3E49D0E0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b="1" dirty="0">
                <a:solidFill>
                  <a:srgbClr val="CFFF4E"/>
                </a:solidFill>
                <a:latin typeface="Segoe UI"/>
                <a:cs typeface="Segoe UI"/>
              </a:rPr>
              <a:t>Anti-amyloid </a:t>
            </a:r>
            <a:r>
              <a:rPr lang="en-US" sz="4400" b="1">
                <a:solidFill>
                  <a:srgbClr val="00B0F0"/>
                </a:solidFill>
                <a:latin typeface="Segoe UI"/>
                <a:cs typeface="Segoe UI"/>
              </a:rPr>
              <a:t>- inclusion/exclusion criteria</a:t>
            </a:r>
            <a:endParaRPr lang="en-US" sz="1600" dirty="0">
              <a:solidFill>
                <a:srgbClr val="FFFFFF"/>
              </a:solidFill>
              <a:latin typeface="Calibri"/>
              <a:ea typeface="Calibri"/>
              <a:cs typeface="Calibri"/>
            </a:endParaRPr>
          </a:p>
        </p:txBody>
      </p:sp>
      <p:sp>
        <p:nvSpPr>
          <p:cNvPr id="29" name="Rectangle 28">
            <a:extLst>
              <a:ext uri="{FF2B5EF4-FFF2-40B4-BE49-F238E27FC236}">
                <a16:creationId xmlns:a16="http://schemas.microsoft.com/office/drawing/2014/main" id="{CBC5BAFF-8671-3C50-46A7-C2077C59613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85C32526-805C-D9E7-DC45-523D4BB5CA87}"/>
              </a:ext>
            </a:extLst>
          </p:cNvPr>
          <p:cNvSpPr>
            <a:spLocks noGrp="1"/>
          </p:cNvSpPr>
          <p:nvPr>
            <p:ph idx="1"/>
          </p:nvPr>
        </p:nvSpPr>
        <p:spPr>
          <a:xfrm>
            <a:off x="838200" y="1825624"/>
            <a:ext cx="10515600" cy="4738607"/>
          </a:xfrm>
        </p:spPr>
        <p:txBody>
          <a:bodyPr vert="horz" lIns="91440" tIns="45720" rIns="91440" bIns="45720" rtlCol="0" anchor="t">
            <a:normAutofit/>
          </a:bodyPr>
          <a:lstStyle/>
          <a:p>
            <a:endParaRPr lang="en-US" dirty="0">
              <a:solidFill>
                <a:srgbClr val="2F2F2F"/>
              </a:solidFill>
              <a:latin typeface="Calibri"/>
              <a:ea typeface="Calibri"/>
              <a:cs typeface="Calibri"/>
            </a:endParaRPr>
          </a:p>
          <a:p>
            <a:endParaRPr lang="en-US" dirty="0"/>
          </a:p>
        </p:txBody>
      </p:sp>
      <p:sp>
        <p:nvSpPr>
          <p:cNvPr id="4" name="Content Placeholder 2">
            <a:extLst>
              <a:ext uri="{FF2B5EF4-FFF2-40B4-BE49-F238E27FC236}">
                <a16:creationId xmlns:a16="http://schemas.microsoft.com/office/drawing/2014/main" id="{D26DABAB-4343-6A80-F682-987BB7C88492}"/>
              </a:ext>
            </a:extLst>
          </p:cNvPr>
          <p:cNvSpPr>
            <a:spLocks noGrp="1"/>
          </p:cNvSpPr>
          <p:nvPr/>
        </p:nvSpPr>
        <p:spPr>
          <a:xfrm>
            <a:off x="838200" y="1521268"/>
            <a:ext cx="10515600" cy="48671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sz="1800" dirty="0"/>
            </a:br>
            <a:endParaRPr lang="en-US" b="1">
              <a:latin typeface="Calibri"/>
              <a:ea typeface="Calibri"/>
              <a:cs typeface="Calibri"/>
            </a:endParaRPr>
          </a:p>
          <a:p>
            <a:pPr marL="0" indent="0">
              <a:buNone/>
            </a:pPr>
            <a:endParaRPr lang="en-US" sz="2400" dirty="0"/>
          </a:p>
          <a:p>
            <a:pPr lvl="1">
              <a:buFontTx/>
              <a:buChar char="-"/>
            </a:pPr>
            <a:endParaRPr lang="en-US" sz="1400" dirty="0"/>
          </a:p>
        </p:txBody>
      </p:sp>
      <p:sp>
        <p:nvSpPr>
          <p:cNvPr id="5" name="Content Placeholder 2">
            <a:extLst>
              <a:ext uri="{FF2B5EF4-FFF2-40B4-BE49-F238E27FC236}">
                <a16:creationId xmlns:a16="http://schemas.microsoft.com/office/drawing/2014/main" id="{5BC676A7-5DC4-CE04-8A44-16A411606250}"/>
              </a:ext>
            </a:extLst>
          </p:cNvPr>
          <p:cNvSpPr>
            <a:spLocks noGrp="1"/>
          </p:cNvSpPr>
          <p:nvPr/>
        </p:nvSpPr>
        <p:spPr>
          <a:xfrm>
            <a:off x="495300" y="1825625"/>
            <a:ext cx="1085850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Calibri"/>
                <a:ea typeface="Calibri"/>
                <a:cs typeface="Calibri"/>
              </a:rPr>
              <a:t>Inclusion Criteria</a:t>
            </a:r>
          </a:p>
          <a:p>
            <a:pPr lvl="1">
              <a:buFont typeface="Arial"/>
              <a:buChar char="•"/>
            </a:pPr>
            <a:r>
              <a:rPr lang="en-US" sz="2000" dirty="0">
                <a:latin typeface="Calibri"/>
                <a:ea typeface="Calibri"/>
                <a:cs typeface="Calibri"/>
              </a:rPr>
              <a:t>MCI or mild AD</a:t>
            </a:r>
          </a:p>
          <a:p>
            <a:pPr lvl="1">
              <a:buFont typeface="Arial"/>
              <a:buChar char="•"/>
            </a:pPr>
            <a:r>
              <a:rPr lang="en-US" sz="2000" dirty="0">
                <a:latin typeface="Calibri"/>
                <a:ea typeface="Calibri"/>
                <a:cs typeface="Calibri"/>
              </a:rPr>
              <a:t>+Biomarker (CSF vs serum) and/or PET</a:t>
            </a:r>
          </a:p>
          <a:p>
            <a:pPr lvl="1">
              <a:buFont typeface="Arial"/>
              <a:buChar char="•"/>
            </a:pPr>
            <a:r>
              <a:rPr lang="en-US" sz="2000" dirty="0">
                <a:latin typeface="Calibri"/>
                <a:ea typeface="Calibri"/>
                <a:cs typeface="Calibri"/>
              </a:rPr>
              <a:t>Can tolerate multiple MRIs &amp; infusions</a:t>
            </a:r>
          </a:p>
          <a:p>
            <a:pPr lvl="1">
              <a:buFont typeface="Arial"/>
              <a:buChar char="•"/>
            </a:pPr>
            <a:r>
              <a:rPr lang="en-US" sz="2000" dirty="0">
                <a:latin typeface="Calibri"/>
                <a:ea typeface="Calibri"/>
                <a:cs typeface="Calibri"/>
              </a:rPr>
              <a:t>Relatively healthy!</a:t>
            </a:r>
          </a:p>
          <a:p>
            <a:pPr marL="0" indent="0">
              <a:buNone/>
            </a:pPr>
            <a:r>
              <a:rPr lang="en-US" b="1" dirty="0">
                <a:latin typeface="Calibri"/>
                <a:ea typeface="Calibri"/>
                <a:cs typeface="Calibri"/>
              </a:rPr>
              <a:t>Exclusion Criteria</a:t>
            </a:r>
          </a:p>
          <a:p>
            <a:pPr lvl="1">
              <a:buFont typeface="Arial"/>
              <a:buChar char="•"/>
            </a:pPr>
            <a:r>
              <a:rPr lang="en-US" sz="2000" dirty="0">
                <a:latin typeface="Calibri"/>
                <a:ea typeface="Calibri"/>
                <a:cs typeface="Calibri"/>
              </a:rPr>
              <a:t>Active malignancy, PD, on immunomodulators, </a:t>
            </a:r>
            <a:r>
              <a:rPr lang="en-US" sz="2000" dirty="0" err="1">
                <a:latin typeface="Calibri"/>
                <a:ea typeface="Calibri"/>
                <a:cs typeface="Calibri"/>
              </a:rPr>
              <a:t>hx</a:t>
            </a:r>
            <a:r>
              <a:rPr lang="en-US" sz="2000" dirty="0">
                <a:latin typeface="Calibri"/>
                <a:ea typeface="Calibri"/>
                <a:cs typeface="Calibri"/>
              </a:rPr>
              <a:t> large vessel ischemia, new stroke in past year, prior hemorrhage</a:t>
            </a:r>
          </a:p>
          <a:p>
            <a:pPr lvl="1">
              <a:buFont typeface="Arial"/>
              <a:buChar char="•"/>
            </a:pPr>
            <a:r>
              <a:rPr lang="en-US" sz="2000" dirty="0">
                <a:latin typeface="Calibri"/>
                <a:ea typeface="Calibri"/>
                <a:cs typeface="Calibri"/>
              </a:rPr>
              <a:t>Anticoagulation (antiplatelet ok)</a:t>
            </a:r>
          </a:p>
          <a:p>
            <a:pPr lvl="1">
              <a:buFont typeface="Arial"/>
              <a:buChar char="•"/>
            </a:pPr>
            <a:r>
              <a:rPr lang="en-US" sz="2000" dirty="0">
                <a:latin typeface="Calibri"/>
                <a:ea typeface="Calibri"/>
                <a:cs typeface="Calibri"/>
              </a:rPr>
              <a:t>Homozygous APOE4 (relative contraindication)</a:t>
            </a:r>
          </a:p>
          <a:p>
            <a:pPr marL="0" indent="0">
              <a:buNone/>
            </a:pPr>
            <a:endParaRPr lang="en-US" sz="2400" b="1" dirty="0">
              <a:latin typeface="Calibri"/>
              <a:ea typeface="Calibri"/>
              <a:cs typeface="Calibri"/>
            </a:endParaRPr>
          </a:p>
          <a:p>
            <a:pPr>
              <a:buFontTx/>
              <a:buChar char="-"/>
            </a:pPr>
            <a:endParaRPr lang="en-US" sz="1800" dirty="0"/>
          </a:p>
          <a:p>
            <a:pPr lvl="1">
              <a:buFont typeface="Arial"/>
              <a:buChar char="•"/>
            </a:pPr>
            <a:endParaRPr lang="en-US" sz="1400" dirty="0"/>
          </a:p>
        </p:txBody>
      </p:sp>
    </p:spTree>
    <p:extLst>
      <p:ext uri="{BB962C8B-B14F-4D97-AF65-F5344CB8AC3E}">
        <p14:creationId xmlns:p14="http://schemas.microsoft.com/office/powerpoint/2010/main" val="32608964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26D01-E455-E3B0-632C-9CA7D4CB908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FC60F9C-596B-67F0-D9C7-F380BC483760}"/>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BA78E81-C1BC-1616-9F96-C1CC6822E0F6}"/>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CFFF4E"/>
                </a:solidFill>
                <a:latin typeface="Segoe UI"/>
                <a:cs typeface="Segoe UI"/>
              </a:rPr>
              <a:t>Anti-amyloid </a:t>
            </a:r>
            <a:r>
              <a:rPr lang="en-US" sz="4800" b="1" dirty="0">
                <a:solidFill>
                  <a:srgbClr val="00B0F0"/>
                </a:solidFill>
                <a:latin typeface="Segoe UI"/>
                <a:cs typeface="Segoe UI"/>
              </a:rPr>
              <a:t>@ OHSU</a:t>
            </a:r>
            <a:endParaRPr lang="en-US" dirty="0">
              <a:solidFill>
                <a:srgbClr val="FFFFFF"/>
              </a:solidFill>
              <a:latin typeface="Calibri"/>
              <a:ea typeface="Calibri"/>
              <a:cs typeface="Calibri"/>
            </a:endParaRPr>
          </a:p>
        </p:txBody>
      </p:sp>
      <p:sp>
        <p:nvSpPr>
          <p:cNvPr id="29" name="Rectangle 28">
            <a:extLst>
              <a:ext uri="{FF2B5EF4-FFF2-40B4-BE49-F238E27FC236}">
                <a16:creationId xmlns:a16="http://schemas.microsoft.com/office/drawing/2014/main" id="{3C662F9D-593A-F007-D042-5722A082D997}"/>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B6F478D2-BFE0-D108-1FB0-FEC6F4EAE792}"/>
              </a:ext>
            </a:extLst>
          </p:cNvPr>
          <p:cNvSpPr>
            <a:spLocks noGrp="1"/>
          </p:cNvSpPr>
          <p:nvPr>
            <p:ph idx="1"/>
          </p:nvPr>
        </p:nvSpPr>
        <p:spPr>
          <a:xfrm>
            <a:off x="838200" y="1825624"/>
            <a:ext cx="10515600" cy="4738607"/>
          </a:xfrm>
        </p:spPr>
        <p:txBody>
          <a:bodyPr vert="horz" lIns="91440" tIns="45720" rIns="91440" bIns="45720" rtlCol="0" anchor="t">
            <a:normAutofit/>
          </a:bodyPr>
          <a:lstStyle/>
          <a:p>
            <a:endParaRPr lang="en-US" dirty="0">
              <a:solidFill>
                <a:srgbClr val="2F2F2F"/>
              </a:solidFill>
              <a:latin typeface="Calibri"/>
              <a:ea typeface="Calibri"/>
              <a:cs typeface="Calibri"/>
            </a:endParaRPr>
          </a:p>
          <a:p>
            <a:endParaRPr lang="en-US" dirty="0"/>
          </a:p>
        </p:txBody>
      </p:sp>
      <p:sp>
        <p:nvSpPr>
          <p:cNvPr id="4" name="Content Placeholder 2">
            <a:extLst>
              <a:ext uri="{FF2B5EF4-FFF2-40B4-BE49-F238E27FC236}">
                <a16:creationId xmlns:a16="http://schemas.microsoft.com/office/drawing/2014/main" id="{4E562A59-A41B-F43A-1949-290B33B8585C}"/>
              </a:ext>
            </a:extLst>
          </p:cNvPr>
          <p:cNvSpPr>
            <a:spLocks noGrp="1"/>
          </p:cNvSpPr>
          <p:nvPr/>
        </p:nvSpPr>
        <p:spPr>
          <a:xfrm>
            <a:off x="838200" y="1521268"/>
            <a:ext cx="10515600" cy="48671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sz="1800" dirty="0"/>
            </a:br>
            <a:endParaRPr lang="en-US" b="1">
              <a:latin typeface="Calibri"/>
              <a:ea typeface="Calibri"/>
              <a:cs typeface="Calibri"/>
            </a:endParaRPr>
          </a:p>
          <a:p>
            <a:pPr marL="0" indent="0">
              <a:buNone/>
            </a:pPr>
            <a:endParaRPr lang="en-US" sz="2400" dirty="0"/>
          </a:p>
          <a:p>
            <a:pPr lvl="1">
              <a:buFontTx/>
              <a:buChar char="-"/>
            </a:pPr>
            <a:endParaRPr lang="en-US" sz="1400" dirty="0"/>
          </a:p>
        </p:txBody>
      </p:sp>
      <p:pic>
        <p:nvPicPr>
          <p:cNvPr id="3" name="Picture 2" descr="A person wearing glasses and a grey shirt&#10;&#10;AI-generated content may be incorrect.">
            <a:extLst>
              <a:ext uri="{FF2B5EF4-FFF2-40B4-BE49-F238E27FC236}">
                <a16:creationId xmlns:a16="http://schemas.microsoft.com/office/drawing/2014/main" id="{02476629-8584-B3E3-844D-90548FCBDB1D}"/>
              </a:ext>
            </a:extLst>
          </p:cNvPr>
          <p:cNvPicPr>
            <a:picLocks noChangeAspect="1"/>
          </p:cNvPicPr>
          <p:nvPr/>
        </p:nvPicPr>
        <p:blipFill>
          <a:blip r:embed="rId3"/>
          <a:srcRect l="4102" t="270" r="2051" b="2571"/>
          <a:stretch>
            <a:fillRect/>
          </a:stretch>
        </p:blipFill>
        <p:spPr>
          <a:xfrm>
            <a:off x="9967662" y="130341"/>
            <a:ext cx="1380195" cy="1280936"/>
          </a:xfrm>
          <a:prstGeom prst="rect">
            <a:avLst/>
          </a:prstGeom>
        </p:spPr>
      </p:pic>
      <p:sp>
        <p:nvSpPr>
          <p:cNvPr id="5" name="Content Placeholder 2">
            <a:extLst>
              <a:ext uri="{FF2B5EF4-FFF2-40B4-BE49-F238E27FC236}">
                <a16:creationId xmlns:a16="http://schemas.microsoft.com/office/drawing/2014/main" id="{5D8F61C4-7FD5-9A84-5775-7E126D759A26}"/>
              </a:ext>
            </a:extLst>
          </p:cNvPr>
          <p:cNvSpPr>
            <a:spLocks noGrp="1"/>
          </p:cNvSpPr>
          <p:nvPr/>
        </p:nvSpPr>
        <p:spPr>
          <a:xfrm>
            <a:off x="495300" y="1825625"/>
            <a:ext cx="1123950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latin typeface="Calibri"/>
                <a:ea typeface="Calibri"/>
                <a:cs typeface="Calibri"/>
              </a:rPr>
              <a:t>OHSU Neurology Referral (put in comments: anti-amyloid clinic) </a:t>
            </a:r>
          </a:p>
          <a:p>
            <a:pPr lvl="1">
              <a:buFont typeface="Arial"/>
              <a:buChar char="•"/>
            </a:pPr>
            <a:r>
              <a:rPr lang="en-US" dirty="0">
                <a:latin typeface="Calibri"/>
                <a:ea typeface="Calibri"/>
                <a:cs typeface="Calibri"/>
              </a:rPr>
              <a:t>Started Feb 2025 by Andrew </a:t>
            </a:r>
            <a:r>
              <a:rPr lang="en-US" dirty="0" err="1">
                <a:latin typeface="Calibri"/>
                <a:ea typeface="Calibri"/>
                <a:cs typeface="Calibri"/>
              </a:rPr>
              <a:t>Natonson</a:t>
            </a:r>
            <a:r>
              <a:rPr lang="en-US" dirty="0">
                <a:latin typeface="Calibri"/>
                <a:ea typeface="Calibri"/>
                <a:cs typeface="Calibri"/>
              </a:rPr>
              <a:t>, MD</a:t>
            </a:r>
          </a:p>
          <a:p>
            <a:pPr lvl="1">
              <a:buFont typeface="Arial"/>
              <a:buChar char="•"/>
            </a:pPr>
            <a:r>
              <a:rPr lang="en-US">
                <a:latin typeface="Calibri"/>
                <a:ea typeface="Calibri"/>
                <a:cs typeface="Calibri"/>
              </a:rPr>
              <a:t>Has around 50 people on MABs (mostly on donanemab)</a:t>
            </a:r>
            <a:endParaRPr lang="en-US"/>
          </a:p>
          <a:p>
            <a:pPr lvl="1">
              <a:buFont typeface="Arial"/>
              <a:buChar char="•"/>
            </a:pPr>
            <a:r>
              <a:rPr lang="en-US" dirty="0">
                <a:latin typeface="Calibri"/>
                <a:ea typeface="Calibri"/>
                <a:cs typeface="Calibri"/>
              </a:rPr>
              <a:t>Wait times may be several months... working on improving access</a:t>
            </a:r>
          </a:p>
          <a:p>
            <a:pPr lvl="1">
              <a:buFont typeface="Arial"/>
              <a:buChar char="•"/>
            </a:pPr>
            <a:r>
              <a:rPr lang="en-US">
                <a:latin typeface="Calibri"/>
                <a:ea typeface="Calibri"/>
                <a:cs typeface="Calibri"/>
              </a:rPr>
              <a:t>Utilize both OHSU &amp; HMC Infusion clinics</a:t>
            </a:r>
            <a:endParaRPr lang="en-US" dirty="0">
              <a:latin typeface="Calibri"/>
              <a:ea typeface="Calibri"/>
              <a:cs typeface="Calibri"/>
            </a:endParaRPr>
          </a:p>
          <a:p>
            <a:pPr>
              <a:buFontTx/>
              <a:buChar char="-"/>
            </a:pPr>
            <a:endParaRPr lang="en-US" sz="1800" dirty="0"/>
          </a:p>
          <a:p>
            <a:pPr lvl="1">
              <a:buFont typeface="Arial"/>
              <a:buChar char="•"/>
            </a:pPr>
            <a:endParaRPr lang="en-US" sz="1400" dirty="0"/>
          </a:p>
        </p:txBody>
      </p:sp>
    </p:spTree>
    <p:extLst>
      <p:ext uri="{BB962C8B-B14F-4D97-AF65-F5344CB8AC3E}">
        <p14:creationId xmlns:p14="http://schemas.microsoft.com/office/powerpoint/2010/main" val="28174774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CB565-F100-5656-30BC-B8280077B7F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60E0316-78E4-0ECA-22BA-68B1F0A24AD9}"/>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3BA7980-BF3C-486B-0260-BCF53E2576E1}"/>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33CCFF"/>
                </a:solidFill>
                <a:latin typeface="Segoe UI"/>
                <a:cs typeface="Segoe UI"/>
              </a:rPr>
              <a:t>Patient case - Celia 73yow </a:t>
            </a:r>
            <a:endParaRPr lang="en-US" dirty="0">
              <a:solidFill>
                <a:srgbClr val="33CCFF"/>
              </a:solidFill>
            </a:endParaRPr>
          </a:p>
        </p:txBody>
      </p:sp>
      <p:sp>
        <p:nvSpPr>
          <p:cNvPr id="29" name="Rectangle 28">
            <a:extLst>
              <a:ext uri="{FF2B5EF4-FFF2-40B4-BE49-F238E27FC236}">
                <a16:creationId xmlns:a16="http://schemas.microsoft.com/office/drawing/2014/main" id="{C253A418-92E5-5C61-D352-D3D79AAF52C7}"/>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A4D58D76-E4AC-F639-C1ED-A85605669ABE}"/>
              </a:ext>
            </a:extLst>
          </p:cNvPr>
          <p:cNvSpPr txBox="1">
            <a:spLocks/>
          </p:cNvSpPr>
          <p:nvPr/>
        </p:nvSpPr>
        <p:spPr>
          <a:xfrm>
            <a:off x="214888" y="1817511"/>
            <a:ext cx="6688811" cy="47936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10" name="Picture 9">
            <a:extLst>
              <a:ext uri="{FF2B5EF4-FFF2-40B4-BE49-F238E27FC236}">
                <a16:creationId xmlns:a16="http://schemas.microsoft.com/office/drawing/2014/main" id="{43D7165A-0409-172F-EF5C-4473E1AEE990}"/>
              </a:ext>
            </a:extLst>
          </p:cNvPr>
          <p:cNvPicPr>
            <a:picLocks noChangeAspect="1"/>
          </p:cNvPicPr>
          <p:nvPr/>
        </p:nvPicPr>
        <p:blipFill>
          <a:blip r:embed="rId3"/>
          <a:srcRect l="11009"/>
          <a:stretch>
            <a:fillRect/>
          </a:stretch>
        </p:blipFill>
        <p:spPr>
          <a:xfrm>
            <a:off x="7247465" y="2240215"/>
            <a:ext cx="4813813" cy="3610716"/>
          </a:xfrm>
          <a:prstGeom prst="rect">
            <a:avLst/>
          </a:prstGeom>
        </p:spPr>
      </p:pic>
      <p:sp>
        <p:nvSpPr>
          <p:cNvPr id="15" name="TextBox 14">
            <a:extLst>
              <a:ext uri="{FF2B5EF4-FFF2-40B4-BE49-F238E27FC236}">
                <a16:creationId xmlns:a16="http://schemas.microsoft.com/office/drawing/2014/main" id="{72374836-3A46-5766-09BD-1C350145BCE2}"/>
              </a:ext>
            </a:extLst>
          </p:cNvPr>
          <p:cNvSpPr txBox="1"/>
          <p:nvPr/>
        </p:nvSpPr>
        <p:spPr>
          <a:xfrm>
            <a:off x="25215" y="1712004"/>
            <a:ext cx="7337377" cy="4770537"/>
          </a:xfrm>
          <a:prstGeom prst="rect">
            <a:avLst/>
          </a:prstGeom>
          <a:noFill/>
        </p:spPr>
        <p:txBody>
          <a:bodyPr wrap="square" lIns="91440" tIns="45720" rIns="91440" bIns="45720" anchor="t">
            <a:spAutoFit/>
          </a:bodyPr>
          <a:lstStyle/>
          <a:p>
            <a:pPr marL="285750" indent="-285750">
              <a:lnSpc>
                <a:spcPct val="90000"/>
              </a:lnSpc>
              <a:spcBef>
                <a:spcPts val="1000"/>
              </a:spcBef>
              <a:buFont typeface="Arial" panose="020B0604020202020204" pitchFamily="34" charset="0"/>
              <a:buChar char="•"/>
            </a:pPr>
            <a:r>
              <a:rPr lang="en-US" sz="2000" dirty="0">
                <a:solidFill>
                  <a:srgbClr val="002060"/>
                </a:solidFill>
                <a:latin typeface="Segoe UI"/>
                <a:ea typeface="Calibri"/>
                <a:cs typeface="Segoe UI"/>
              </a:rPr>
              <a:t>Follow-up visit #3: Celia is needing more supervision. Her daughter (who lives next-door) comes over daily to administer her medications and check in. She starts accompanying her mother to her doctor’s appointments. </a:t>
            </a:r>
            <a:endParaRPr lang="en-US" sz="2000" dirty="0">
              <a:latin typeface="Segoe UI"/>
              <a:ea typeface="Calibri"/>
              <a:cs typeface="Segoe UI"/>
            </a:endParaRPr>
          </a:p>
          <a:p>
            <a:pPr marL="285750" indent="-285750">
              <a:lnSpc>
                <a:spcPct val="90000"/>
              </a:lnSpc>
              <a:spcBef>
                <a:spcPts val="1000"/>
              </a:spcBef>
              <a:buFont typeface="Arial" panose="020B0604020202020204" pitchFamily="34" charset="0"/>
              <a:buChar char="•"/>
            </a:pPr>
            <a:endParaRPr lang="en-US" sz="1000" dirty="0">
              <a:latin typeface="Segoe UI"/>
              <a:ea typeface="Calibri"/>
              <a:cs typeface="Segoe UI"/>
            </a:endParaRPr>
          </a:p>
          <a:p>
            <a:pPr marL="285750" indent="-285750">
              <a:lnSpc>
                <a:spcPct val="90000"/>
              </a:lnSpc>
              <a:spcBef>
                <a:spcPts val="1000"/>
              </a:spcBef>
              <a:buFont typeface="Arial" panose="020B0604020202020204" pitchFamily="34" charset="0"/>
              <a:buChar char="•"/>
            </a:pPr>
            <a:r>
              <a:rPr lang="en-US" sz="2000" dirty="0">
                <a:solidFill>
                  <a:srgbClr val="002060"/>
                </a:solidFill>
                <a:latin typeface="Segoe UI"/>
                <a:ea typeface="Calibri"/>
                <a:cs typeface="Segoe UI"/>
              </a:rPr>
              <a:t>You recommend they tour local ALF and adult group homes to help plan for her future. </a:t>
            </a:r>
            <a:endParaRPr lang="en-US" sz="2000" dirty="0">
              <a:latin typeface="Segoe UI"/>
              <a:ea typeface="Calibri"/>
              <a:cs typeface="Segoe UI"/>
            </a:endParaRPr>
          </a:p>
          <a:p>
            <a:pPr marL="285750" indent="-285750">
              <a:lnSpc>
                <a:spcPct val="90000"/>
              </a:lnSpc>
              <a:spcBef>
                <a:spcPts val="1000"/>
              </a:spcBef>
              <a:buFont typeface="Arial" panose="020B0604020202020204" pitchFamily="34" charset="0"/>
              <a:buChar char="•"/>
            </a:pPr>
            <a:endParaRPr lang="en-US" sz="1000" dirty="0">
              <a:latin typeface="Segoe UI"/>
              <a:ea typeface="Calibri"/>
              <a:cs typeface="Segoe UI"/>
            </a:endParaRPr>
          </a:p>
          <a:p>
            <a:pPr marL="285750" indent="-285750">
              <a:lnSpc>
                <a:spcPct val="90000"/>
              </a:lnSpc>
              <a:spcBef>
                <a:spcPts val="1000"/>
              </a:spcBef>
              <a:buFont typeface="Arial" panose="020B0604020202020204" pitchFamily="34" charset="0"/>
              <a:buChar char="•"/>
            </a:pPr>
            <a:r>
              <a:rPr lang="en-US" sz="2000" dirty="0">
                <a:solidFill>
                  <a:srgbClr val="002060"/>
                </a:solidFill>
                <a:latin typeface="Segoe UI"/>
                <a:ea typeface="Calibri"/>
                <a:cs typeface="Segoe UI"/>
              </a:rPr>
              <a:t>She starts donepezil and tolerates the standard dosing. After discussion with patient/family they decline consideration of anti-amyloid treatment</a:t>
            </a:r>
          </a:p>
          <a:p>
            <a:pPr marL="285750" indent="-285750">
              <a:lnSpc>
                <a:spcPct val="90000"/>
              </a:lnSpc>
              <a:spcBef>
                <a:spcPts val="1000"/>
              </a:spcBef>
              <a:buFont typeface="Arial" panose="020B0604020202020204" pitchFamily="34" charset="0"/>
              <a:buChar char="•"/>
            </a:pPr>
            <a:endParaRPr lang="en-US" sz="1000" dirty="0">
              <a:latin typeface="Segoe UI"/>
              <a:ea typeface="Calibri"/>
              <a:cs typeface="Segoe UI"/>
            </a:endParaRPr>
          </a:p>
          <a:p>
            <a:pPr marL="285750" indent="-285750">
              <a:lnSpc>
                <a:spcPct val="90000"/>
              </a:lnSpc>
              <a:spcBef>
                <a:spcPts val="1000"/>
              </a:spcBef>
              <a:buFont typeface="Arial" panose="020B0604020202020204" pitchFamily="34" charset="0"/>
              <a:buChar char="•"/>
            </a:pPr>
            <a:r>
              <a:rPr lang="en-US" sz="2000" dirty="0">
                <a:solidFill>
                  <a:srgbClr val="C00000"/>
                </a:solidFill>
                <a:latin typeface="Segoe UI"/>
                <a:ea typeface="Calibri"/>
                <a:cs typeface="Segoe UI"/>
              </a:rPr>
              <a:t>You follow-up with her every 3-6 months to monitor her dementia. </a:t>
            </a:r>
            <a:endParaRPr lang="en-US" sz="2000" dirty="0">
              <a:ea typeface="Calibri"/>
              <a:cs typeface="Calibri"/>
            </a:endParaRPr>
          </a:p>
          <a:p>
            <a:pPr marL="285750" indent="-285750">
              <a:buFont typeface="Arial" panose="020B0604020202020204" pitchFamily="34" charset="0"/>
              <a:buChar char="•"/>
            </a:pPr>
            <a:endParaRPr lang="en-US" sz="2000" dirty="0">
              <a:ea typeface="Calibri"/>
              <a:cs typeface="Calibri"/>
            </a:endParaRPr>
          </a:p>
        </p:txBody>
      </p:sp>
    </p:spTree>
    <p:extLst>
      <p:ext uri="{BB962C8B-B14F-4D97-AF65-F5344CB8AC3E}">
        <p14:creationId xmlns:p14="http://schemas.microsoft.com/office/powerpoint/2010/main" val="1782242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7DEE-53DF-935F-8F29-EBD3E8EF1C5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B4B3BC6-9E39-72F6-8564-A18E60EED658}"/>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3A8182E-BD6F-618B-1103-FE56D54BF36E}"/>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CFFF4E"/>
                </a:solidFill>
                <a:latin typeface="Segoe UI"/>
                <a:cs typeface="Segoe UI"/>
              </a:rPr>
              <a:t>Who else can help you?</a:t>
            </a:r>
            <a:endParaRPr lang="en-US" dirty="0"/>
          </a:p>
        </p:txBody>
      </p:sp>
      <p:sp>
        <p:nvSpPr>
          <p:cNvPr id="29" name="Rectangle 28">
            <a:extLst>
              <a:ext uri="{FF2B5EF4-FFF2-40B4-BE49-F238E27FC236}">
                <a16:creationId xmlns:a16="http://schemas.microsoft.com/office/drawing/2014/main" id="{DABAACE8-0069-3A4D-9C8E-553CBCF14C8B}"/>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07F2B3AC-AC01-8036-4642-1B13F52020FE}"/>
              </a:ext>
            </a:extLst>
          </p:cNvPr>
          <p:cNvSpPr>
            <a:spLocks noGrp="1"/>
          </p:cNvSpPr>
          <p:nvPr>
            <p:ph idx="1"/>
          </p:nvPr>
        </p:nvSpPr>
        <p:spPr>
          <a:xfrm>
            <a:off x="838200" y="1825624"/>
            <a:ext cx="10515600" cy="4738607"/>
          </a:xfrm>
        </p:spPr>
        <p:txBody>
          <a:bodyPr vert="horz" lIns="91440" tIns="45720" rIns="91440" bIns="45720" rtlCol="0" anchor="t">
            <a:normAutofit/>
          </a:bodyPr>
          <a:lstStyle/>
          <a:p>
            <a:endParaRPr lang="en-US" dirty="0">
              <a:solidFill>
                <a:srgbClr val="2F2F2F"/>
              </a:solidFill>
              <a:latin typeface="Calibri"/>
              <a:ea typeface="Calibri"/>
              <a:cs typeface="Calibri"/>
            </a:endParaRPr>
          </a:p>
          <a:p>
            <a:endParaRPr lang="en-US" dirty="0"/>
          </a:p>
        </p:txBody>
      </p:sp>
      <p:sp>
        <p:nvSpPr>
          <p:cNvPr id="4" name="Content Placeholder 2">
            <a:extLst>
              <a:ext uri="{FF2B5EF4-FFF2-40B4-BE49-F238E27FC236}">
                <a16:creationId xmlns:a16="http://schemas.microsoft.com/office/drawing/2014/main" id="{4A6947E8-9D21-4A27-7B04-241BDD7E7C18}"/>
              </a:ext>
            </a:extLst>
          </p:cNvPr>
          <p:cNvSpPr>
            <a:spLocks noGrp="1"/>
          </p:cNvSpPr>
          <p:nvPr/>
        </p:nvSpPr>
        <p:spPr>
          <a:xfrm>
            <a:off x="838200" y="1521268"/>
            <a:ext cx="10515600" cy="48671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sz="1800" dirty="0"/>
            </a:br>
            <a:endParaRPr lang="en-US" b="1">
              <a:latin typeface="Calibri"/>
              <a:ea typeface="Calibri"/>
              <a:cs typeface="Calibri"/>
            </a:endParaRPr>
          </a:p>
          <a:p>
            <a:pPr marL="0" indent="0">
              <a:buNone/>
            </a:pPr>
            <a:endParaRPr lang="en-US" sz="2400" dirty="0"/>
          </a:p>
          <a:p>
            <a:pPr lvl="1">
              <a:buFontTx/>
              <a:buChar char="-"/>
            </a:pPr>
            <a:endParaRPr lang="en-US" sz="1400" dirty="0"/>
          </a:p>
        </p:txBody>
      </p:sp>
      <p:sp>
        <p:nvSpPr>
          <p:cNvPr id="6" name="Content Placeholder 2">
            <a:extLst>
              <a:ext uri="{FF2B5EF4-FFF2-40B4-BE49-F238E27FC236}">
                <a16:creationId xmlns:a16="http://schemas.microsoft.com/office/drawing/2014/main" id="{CDECE3B4-7C33-5743-BD4B-84D303ED98E6}"/>
              </a:ext>
            </a:extLst>
          </p:cNvPr>
          <p:cNvSpPr>
            <a:spLocks noGrp="1"/>
          </p:cNvSpPr>
          <p:nvPr/>
        </p:nvSpPr>
        <p:spPr>
          <a:xfrm>
            <a:off x="838199" y="1690687"/>
            <a:ext cx="10796081" cy="480218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a:ea typeface="Calibri"/>
                <a:cs typeface="Calibri"/>
              </a:rPr>
              <a:t>Home health </a:t>
            </a:r>
            <a:r>
              <a:rPr lang="en-US" sz="2200" dirty="0">
                <a:solidFill>
                  <a:srgbClr val="0070C0"/>
                </a:solidFill>
                <a:latin typeface="Calibri"/>
                <a:ea typeface="Calibri"/>
                <a:cs typeface="Calibri"/>
              </a:rPr>
              <a:t>– nursing for med management, PT for balance/fall risk, OT for home safety</a:t>
            </a:r>
          </a:p>
          <a:p>
            <a:r>
              <a:rPr lang="en-US" dirty="0">
                <a:latin typeface="Calibri"/>
                <a:ea typeface="Calibri"/>
                <a:cs typeface="Calibri"/>
              </a:rPr>
              <a:t>Non-skilled home services </a:t>
            </a:r>
            <a:r>
              <a:rPr lang="en-US" sz="2200" dirty="0">
                <a:solidFill>
                  <a:srgbClr val="0070C0"/>
                </a:solidFill>
                <a:latin typeface="Calibri"/>
                <a:ea typeface="Calibri"/>
                <a:cs typeface="Calibri"/>
              </a:rPr>
              <a:t>- companionship, respite, bathing and grooming (ex. Home Instead, Visiting Angels)  *not covered by insurance </a:t>
            </a:r>
          </a:p>
          <a:p>
            <a:r>
              <a:rPr lang="en-US" dirty="0">
                <a:latin typeface="Calibri"/>
                <a:ea typeface="Calibri"/>
                <a:cs typeface="Calibri"/>
              </a:rPr>
              <a:t>Pharmacy </a:t>
            </a:r>
            <a:r>
              <a:rPr lang="en-US" sz="2200" dirty="0">
                <a:solidFill>
                  <a:srgbClr val="0070C0"/>
                </a:solidFill>
                <a:latin typeface="Calibri"/>
                <a:ea typeface="Calibri"/>
                <a:cs typeface="Calibri"/>
              </a:rPr>
              <a:t>– med rec, deprescribing </a:t>
            </a:r>
          </a:p>
          <a:p>
            <a:r>
              <a:rPr lang="en-US" dirty="0">
                <a:latin typeface="Calibri"/>
                <a:ea typeface="Calibri"/>
                <a:cs typeface="Calibri"/>
              </a:rPr>
              <a:t>Social work, CHW</a:t>
            </a:r>
            <a:r>
              <a:rPr lang="en-US" dirty="0">
                <a:solidFill>
                  <a:srgbClr val="2F2F2F"/>
                </a:solidFill>
                <a:latin typeface="Calibri"/>
                <a:ea typeface="Calibri"/>
                <a:cs typeface="Calibri"/>
              </a:rPr>
              <a:t> </a:t>
            </a:r>
            <a:r>
              <a:rPr lang="en-US" sz="2200" dirty="0">
                <a:solidFill>
                  <a:srgbClr val="0070C0"/>
                </a:solidFill>
                <a:latin typeface="Calibri"/>
                <a:ea typeface="Calibri"/>
                <a:cs typeface="Calibri"/>
              </a:rPr>
              <a:t>– caregiver support, community resources, levels of care</a:t>
            </a:r>
          </a:p>
          <a:p>
            <a:r>
              <a:rPr lang="en-US" dirty="0">
                <a:latin typeface="Calibri"/>
                <a:ea typeface="Calibri"/>
                <a:cs typeface="Calibri"/>
              </a:rPr>
              <a:t>OT evaluation </a:t>
            </a:r>
            <a:r>
              <a:rPr lang="en-US" sz="2200" dirty="0">
                <a:solidFill>
                  <a:srgbClr val="0070C0"/>
                </a:solidFill>
                <a:latin typeface="Calibri"/>
                <a:ea typeface="Calibri"/>
                <a:cs typeface="Calibri"/>
              </a:rPr>
              <a:t>– drivability</a:t>
            </a:r>
          </a:p>
          <a:p>
            <a:r>
              <a:rPr lang="en-US" dirty="0">
                <a:latin typeface="Calibri"/>
                <a:ea typeface="Calibri"/>
                <a:cs typeface="Calibri"/>
              </a:rPr>
              <a:t>DMV mandatory reporting form </a:t>
            </a:r>
            <a:r>
              <a:rPr lang="en-US" sz="2200" dirty="0">
                <a:solidFill>
                  <a:srgbClr val="0070C0"/>
                </a:solidFill>
                <a:latin typeface="Calibri"/>
                <a:ea typeface="Calibri"/>
                <a:cs typeface="Calibri"/>
              </a:rPr>
              <a:t>– for patients with severe, uncontrolled cognitive impairment: </a:t>
            </a:r>
            <a:r>
              <a:rPr lang="en-US" sz="2200" dirty="0">
                <a:solidFill>
                  <a:srgbClr val="0070C0"/>
                </a:solidFill>
                <a:latin typeface="Calibri"/>
                <a:ea typeface="Calibri"/>
                <a:cs typeface="Calibri"/>
                <a:hlinkClick r:id="rId3"/>
              </a:rPr>
              <a:t>https://www.oregon.gov/odot/Forms/DMV/7230fill.pdf</a:t>
            </a:r>
            <a:endParaRPr lang="en-US" sz="2200">
              <a:solidFill>
                <a:srgbClr val="0070C0"/>
              </a:solidFill>
              <a:latin typeface="Calibri"/>
              <a:ea typeface="Calibri"/>
              <a:cs typeface="Calibri"/>
            </a:endParaRPr>
          </a:p>
          <a:p>
            <a:r>
              <a:rPr lang="en-US" dirty="0">
                <a:latin typeface="Calibri"/>
                <a:ea typeface="Calibri"/>
                <a:cs typeface="Calibri"/>
              </a:rPr>
              <a:t>Referral to geriatrics or neurology</a:t>
            </a:r>
            <a:r>
              <a:rPr lang="en-US" sz="2200" dirty="0">
                <a:solidFill>
                  <a:srgbClr val="0070C0"/>
                </a:solidFill>
                <a:latin typeface="Calibri"/>
                <a:ea typeface="Calibri"/>
                <a:cs typeface="Calibri"/>
              </a:rPr>
              <a:t>– diagnosis, management, support</a:t>
            </a:r>
          </a:p>
          <a:p>
            <a:r>
              <a:rPr lang="en-US" dirty="0">
                <a:solidFill>
                  <a:srgbClr val="2F2F2F"/>
                </a:solidFill>
                <a:latin typeface="Calibri"/>
                <a:ea typeface="Calibri"/>
                <a:cs typeface="Calibri"/>
              </a:rPr>
              <a:t>Hospice/Palliative Care </a:t>
            </a:r>
            <a:r>
              <a:rPr lang="en-US" sz="2200" dirty="0">
                <a:solidFill>
                  <a:srgbClr val="0070C0"/>
                </a:solidFill>
                <a:latin typeface="Calibri"/>
                <a:ea typeface="Calibri"/>
                <a:cs typeface="Calibri"/>
              </a:rPr>
              <a:t>– when indicated</a:t>
            </a:r>
          </a:p>
        </p:txBody>
      </p:sp>
    </p:spTree>
    <p:extLst>
      <p:ext uri="{BB962C8B-B14F-4D97-AF65-F5344CB8AC3E}">
        <p14:creationId xmlns:p14="http://schemas.microsoft.com/office/powerpoint/2010/main" val="23957366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FECE4-0094-6868-9BBA-5707D1C56CE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627CCAD-72A9-C280-87BD-ADAD1FDF1856}"/>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CB2B090-A279-BD89-4615-69E094D8BFC1}"/>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a:solidFill>
                  <a:srgbClr val="CFFF4E"/>
                </a:solidFill>
                <a:latin typeface="Segoe UI"/>
                <a:cs typeface="Segoe UI"/>
              </a:rPr>
              <a:t>Patient resources </a:t>
            </a:r>
            <a:endParaRPr lang="en-US"/>
          </a:p>
        </p:txBody>
      </p:sp>
      <p:sp>
        <p:nvSpPr>
          <p:cNvPr id="29" name="Rectangle 28">
            <a:extLst>
              <a:ext uri="{FF2B5EF4-FFF2-40B4-BE49-F238E27FC236}">
                <a16:creationId xmlns:a16="http://schemas.microsoft.com/office/drawing/2014/main" id="{2D32D11D-67CB-1A30-A672-B037E38EF345}"/>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EC41559D-4C78-D4F1-0698-5271DD437F2B}"/>
              </a:ext>
            </a:extLst>
          </p:cNvPr>
          <p:cNvSpPr>
            <a:spLocks noGrp="1"/>
          </p:cNvSpPr>
          <p:nvPr>
            <p:ph idx="1"/>
          </p:nvPr>
        </p:nvSpPr>
        <p:spPr>
          <a:xfrm>
            <a:off x="838200" y="1825624"/>
            <a:ext cx="10515600" cy="4738607"/>
          </a:xfrm>
        </p:spPr>
        <p:txBody>
          <a:bodyPr vert="horz" lIns="91440" tIns="45720" rIns="91440" bIns="45720" rtlCol="0" anchor="t">
            <a:normAutofit/>
          </a:bodyPr>
          <a:lstStyle/>
          <a:p>
            <a:endParaRPr lang="en-US" dirty="0">
              <a:solidFill>
                <a:srgbClr val="2F2F2F"/>
              </a:solidFill>
              <a:latin typeface="Calibri"/>
              <a:ea typeface="Calibri"/>
              <a:cs typeface="Calibri"/>
            </a:endParaRPr>
          </a:p>
          <a:p>
            <a:endParaRPr lang="en-US" dirty="0"/>
          </a:p>
        </p:txBody>
      </p:sp>
      <p:sp>
        <p:nvSpPr>
          <p:cNvPr id="4" name="Content Placeholder 2">
            <a:extLst>
              <a:ext uri="{FF2B5EF4-FFF2-40B4-BE49-F238E27FC236}">
                <a16:creationId xmlns:a16="http://schemas.microsoft.com/office/drawing/2014/main" id="{FB3B2E93-ECEB-D12D-E6EE-3EDEE5961E84}"/>
              </a:ext>
            </a:extLst>
          </p:cNvPr>
          <p:cNvSpPr>
            <a:spLocks noGrp="1"/>
          </p:cNvSpPr>
          <p:nvPr/>
        </p:nvSpPr>
        <p:spPr>
          <a:xfrm>
            <a:off x="838200" y="1521268"/>
            <a:ext cx="10515600" cy="48671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US" sz="1800" dirty="0"/>
            </a:br>
            <a:endParaRPr lang="en-US" b="1">
              <a:latin typeface="Calibri"/>
              <a:ea typeface="Calibri"/>
              <a:cs typeface="Calibri"/>
            </a:endParaRPr>
          </a:p>
          <a:p>
            <a:pPr marL="0" indent="0">
              <a:buNone/>
            </a:pPr>
            <a:endParaRPr lang="en-US" sz="2400" dirty="0"/>
          </a:p>
          <a:p>
            <a:pPr lvl="1">
              <a:buFontTx/>
              <a:buChar char="-"/>
            </a:pPr>
            <a:endParaRPr lang="en-US" sz="1400" dirty="0"/>
          </a:p>
        </p:txBody>
      </p:sp>
      <p:sp>
        <p:nvSpPr>
          <p:cNvPr id="6" name="Content Placeholder 2">
            <a:extLst>
              <a:ext uri="{FF2B5EF4-FFF2-40B4-BE49-F238E27FC236}">
                <a16:creationId xmlns:a16="http://schemas.microsoft.com/office/drawing/2014/main" id="{76505EA0-456F-30D5-CB28-511259C48FFF}"/>
              </a:ext>
            </a:extLst>
          </p:cNvPr>
          <p:cNvSpPr>
            <a:spLocks noGrp="1"/>
          </p:cNvSpPr>
          <p:nvPr/>
        </p:nvSpPr>
        <p:spPr>
          <a:xfrm>
            <a:off x="446616" y="1795406"/>
            <a:ext cx="11520203" cy="478213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b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b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b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b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Calibri"/>
                <a:ea typeface="Calibri"/>
                <a:cs typeface="Calibri"/>
              </a:rPr>
              <a:t>Alzheimer's </a:t>
            </a:r>
            <a:r>
              <a:rPr lang="en-US" sz="2400">
                <a:solidFill>
                  <a:srgbClr val="2F2F2F"/>
                </a:solidFill>
                <a:latin typeface="Calibri"/>
                <a:ea typeface="Calibri"/>
                <a:cs typeface="Calibri"/>
              </a:rPr>
              <a:t>Association:</a:t>
            </a:r>
            <a:r>
              <a:rPr lang="en-US" sz="2400" dirty="0">
                <a:latin typeface="Calibri"/>
                <a:ea typeface="Calibri"/>
                <a:cs typeface="Calibri"/>
              </a:rPr>
              <a:t> </a:t>
            </a:r>
            <a:r>
              <a:rPr lang="en-US" sz="2000" dirty="0">
                <a:solidFill>
                  <a:schemeClr val="accent1">
                    <a:lumMod val="76000"/>
                  </a:schemeClr>
                </a:solidFill>
                <a:latin typeface="Calibri"/>
                <a:ea typeface="Calibri"/>
                <a:cs typeface="Calibri"/>
                <a:hlinkClick r:id="rId3">
                  <a:extLst>
                    <a:ext uri="{A12FA001-AC4F-418D-AE19-62706E023703}">
                      <ahyp:hlinkClr xmlns:ahyp="http://schemas.microsoft.com/office/drawing/2018/hyperlinkcolor" val="tx"/>
                    </a:ext>
                  </a:extLst>
                </a:hlinkClick>
              </a:rPr>
              <a:t>www.alz.org</a:t>
            </a:r>
            <a:r>
              <a:rPr lang="en-US" sz="2000" dirty="0">
                <a:solidFill>
                  <a:schemeClr val="accent1">
                    <a:lumMod val="76000"/>
                  </a:schemeClr>
                </a:solidFill>
                <a:latin typeface="Calibri"/>
                <a:ea typeface="Calibri"/>
                <a:cs typeface="Calibri"/>
              </a:rPr>
              <a:t> </a:t>
            </a:r>
          </a:p>
          <a:p>
            <a:r>
              <a:rPr lang="en-US" sz="2400">
                <a:latin typeface="Calibri"/>
                <a:ea typeface="Calibri"/>
                <a:cs typeface="Calibri"/>
              </a:rPr>
              <a:t>Oregon Care Partners:</a:t>
            </a:r>
            <a:r>
              <a:rPr lang="en-US" sz="2100" dirty="0">
                <a:solidFill>
                  <a:srgbClr val="0070C0"/>
                </a:solidFill>
                <a:latin typeface="Calibri"/>
                <a:ea typeface="Calibri"/>
                <a:cs typeface="Calibri"/>
              </a:rPr>
              <a:t> </a:t>
            </a:r>
            <a:r>
              <a:rPr lang="en-US" sz="2100" dirty="0">
                <a:solidFill>
                  <a:srgbClr val="0070C0"/>
                </a:solidFill>
                <a:latin typeface="Calibri"/>
                <a:ea typeface="Calibri"/>
                <a:cs typeface="Calibri"/>
                <a:hlinkClick r:id="rId4">
                  <a:extLst>
                    <a:ext uri="{A12FA001-AC4F-418D-AE19-62706E023703}">
                      <ahyp:hlinkClr xmlns:ahyp="http://schemas.microsoft.com/office/drawing/2018/hyperlinkcolor" val="tx"/>
                    </a:ext>
                  </a:extLst>
                </a:hlinkClick>
              </a:rPr>
              <a:t>https://oregoncarepartners.com/</a:t>
            </a:r>
            <a:r>
              <a:rPr lang="en-US" sz="2100" dirty="0">
                <a:solidFill>
                  <a:srgbClr val="0070C0"/>
                </a:solidFill>
                <a:latin typeface="Calibri"/>
                <a:ea typeface="Calibri"/>
                <a:cs typeface="Calibri"/>
              </a:rPr>
              <a:t> </a:t>
            </a:r>
          </a:p>
          <a:p>
            <a:r>
              <a:rPr lang="en-US" sz="2400">
                <a:latin typeface="Calibri"/>
                <a:ea typeface="Calibri"/>
                <a:cs typeface="Calibri"/>
              </a:rPr>
              <a:t>Oregon Dementia Roadmap - </a:t>
            </a:r>
            <a:r>
              <a:rPr lang="en-US" sz="2100" dirty="0">
                <a:solidFill>
                  <a:srgbClr val="0070C0"/>
                </a:solidFill>
                <a:latin typeface="Calibri"/>
                <a:ea typeface="Calibri"/>
                <a:cs typeface="Calibri"/>
                <a:hlinkClick r:id="rId5">
                  <a:extLst>
                    <a:ext uri="{A12FA001-AC4F-418D-AE19-62706E023703}">
                      <ahyp:hlinkClr xmlns:ahyp="http://schemas.microsoft.com/office/drawing/2018/hyperlinkcolor" val="tx"/>
                    </a:ext>
                  </a:extLst>
                </a:hlinkClick>
              </a:rPr>
              <a:t>https://oregoncarepartners.com/wp-content/uploads/2021/10/Oregon-Dementia-Road-Map_ODHS_ADRC.pdf</a:t>
            </a:r>
            <a:endParaRPr lang="en-US">
              <a:ea typeface="Calibri"/>
              <a:cs typeface="Calibri"/>
            </a:endParaRPr>
          </a:p>
          <a:p>
            <a:r>
              <a:rPr lang="en-US" sz="2400">
                <a:latin typeface="Calibri"/>
                <a:ea typeface="Calibri"/>
                <a:cs typeface="Calibri"/>
              </a:rPr>
              <a:t>Oregon Alzheimer's Disease Research Center (ADRC): </a:t>
            </a:r>
            <a:r>
              <a:rPr lang="en-US" sz="2000" dirty="0">
                <a:solidFill>
                  <a:srgbClr val="0070C0"/>
                </a:solidFill>
                <a:latin typeface="Calibri"/>
                <a:ea typeface="Calibri"/>
                <a:cs typeface="Calibri"/>
                <a:hlinkClick r:id="rId6">
                  <a:extLst>
                    <a:ext uri="{A12FA001-AC4F-418D-AE19-62706E023703}">
                      <ahyp:hlinkClr xmlns:ahyp="http://schemas.microsoft.com/office/drawing/2018/hyperlinkcolor" val="tx"/>
                    </a:ext>
                  </a:extLst>
                </a:hlinkClick>
              </a:rPr>
              <a:t>www.ohsu.edu/alzheimers-disease-research-center</a:t>
            </a:r>
            <a:r>
              <a:rPr lang="en-US" sz="2000" dirty="0">
                <a:solidFill>
                  <a:srgbClr val="0070C0"/>
                </a:solidFill>
                <a:latin typeface="Calibri"/>
                <a:ea typeface="Calibri"/>
                <a:cs typeface="Calibri"/>
              </a:rPr>
              <a:t> </a:t>
            </a:r>
            <a:endParaRPr lang="en-US"/>
          </a:p>
          <a:p>
            <a:r>
              <a:rPr lang="en-US" sz="2400">
                <a:latin typeface="Calibri"/>
                <a:ea typeface="Calibri"/>
                <a:cs typeface="Calibri"/>
              </a:rPr>
              <a:t>Oregon Project Independence (OPI) - </a:t>
            </a:r>
            <a:r>
              <a:rPr lang="en-US" sz="2000" dirty="0">
                <a:solidFill>
                  <a:srgbClr val="0070C0"/>
                </a:solidFill>
                <a:latin typeface="Calibri"/>
                <a:ea typeface="Calibri"/>
                <a:cs typeface="Calibri"/>
                <a:hlinkClick r:id="rId7">
                  <a:extLst>
                    <a:ext uri="{A12FA001-AC4F-418D-AE19-62706E023703}">
                      <ahyp:hlinkClr xmlns:ahyp="http://schemas.microsoft.com/office/drawing/2018/hyperlinkcolor" val="tx"/>
                    </a:ext>
                  </a:extLst>
                </a:hlinkClick>
              </a:rPr>
              <a:t>www.oregon.gov/odhs/providers-partners/community-services-supports/pages/opi.aspx</a:t>
            </a:r>
            <a:r>
              <a:rPr lang="en-US" sz="2000" dirty="0">
                <a:solidFill>
                  <a:srgbClr val="0070C0"/>
                </a:solidFill>
                <a:latin typeface="Calibri"/>
                <a:ea typeface="Calibri"/>
                <a:cs typeface="Calibri"/>
              </a:rPr>
              <a:t> </a:t>
            </a:r>
          </a:p>
          <a:p>
            <a:r>
              <a:rPr lang="en-US" sz="2400">
                <a:latin typeface="Calibri"/>
                <a:ea typeface="Calibri"/>
                <a:cs typeface="Calibri"/>
              </a:rPr>
              <a:t>Disability, Aging, Veteran Services - </a:t>
            </a:r>
            <a:r>
              <a:rPr lang="en-US" sz="2000" dirty="0">
                <a:solidFill>
                  <a:srgbClr val="0070C0"/>
                </a:solidFill>
                <a:latin typeface="Calibri"/>
                <a:ea typeface="Calibri"/>
                <a:cs typeface="Calibri"/>
                <a:hlinkClick r:id="rId8">
                  <a:extLst>
                    <a:ext uri="{A12FA001-AC4F-418D-AE19-62706E023703}">
                      <ahyp:hlinkClr xmlns:ahyp="http://schemas.microsoft.com/office/drawing/2018/hyperlinkcolor" val="tx"/>
                    </a:ext>
                  </a:extLst>
                </a:hlinkClick>
              </a:rPr>
              <a:t>https://www.oregon.gov/odhs/aging-disability-services/pages/default.aspx</a:t>
            </a:r>
            <a:endParaRPr lang="en-US" sz="2000">
              <a:solidFill>
                <a:srgbClr val="0070C0"/>
              </a:solidFill>
              <a:latin typeface="Calibri"/>
              <a:ea typeface="Calibri"/>
              <a:cs typeface="Calibri"/>
            </a:endParaRPr>
          </a:p>
          <a:p>
            <a:pPr marL="228600" lvl="1">
              <a:spcBef>
                <a:spcPts val="1000"/>
              </a:spcBef>
            </a:pPr>
            <a:r>
              <a:rPr lang="en-US">
                <a:latin typeface="Calibri"/>
                <a:ea typeface="Calibri"/>
                <a:cs typeface="Calibri"/>
              </a:rPr>
              <a:t>Teepa Snow, dementia expert: </a:t>
            </a:r>
            <a:r>
              <a:rPr lang="en-US" sz="2100" dirty="0">
                <a:solidFill>
                  <a:srgbClr val="0070C0"/>
                </a:solidFill>
                <a:latin typeface="Calibri"/>
                <a:ea typeface="Calibri"/>
                <a:cs typeface="Calibri"/>
                <a:hlinkClick r:id="rId9">
                  <a:extLst>
                    <a:ext uri="{A12FA001-AC4F-418D-AE19-62706E023703}">
                      <ahyp:hlinkClr xmlns:ahyp="http://schemas.microsoft.com/office/drawing/2018/hyperlinkcolor" val="tx"/>
                    </a:ext>
                  </a:extLst>
                </a:hlinkClick>
              </a:rPr>
              <a:t>https://www.youtube.com/teepasnow/videos</a:t>
            </a:r>
            <a:r>
              <a:rPr lang="en-US" sz="2100" dirty="0">
                <a:solidFill>
                  <a:srgbClr val="0070C0"/>
                </a:solidFill>
                <a:latin typeface="Calibri"/>
                <a:ea typeface="Calibri"/>
                <a:cs typeface="Calibri"/>
              </a:rPr>
              <a:t> </a:t>
            </a:r>
          </a:p>
          <a:p>
            <a:pPr marL="228600" lvl="1">
              <a:spcBef>
                <a:spcPts val="1000"/>
              </a:spcBef>
            </a:pPr>
            <a:r>
              <a:rPr lang="en-US">
                <a:latin typeface="Calibri"/>
                <a:ea typeface="Calibri"/>
                <a:cs typeface="Calibri"/>
              </a:rPr>
              <a:t>Books:</a:t>
            </a:r>
          </a:p>
          <a:p>
            <a:pPr marL="685800" lvl="2">
              <a:spcBef>
                <a:spcPts val="1000"/>
              </a:spcBef>
              <a:buFont typeface="Wingdings" panose="020B0604020202020204" pitchFamily="34" charset="0"/>
              <a:buChar char="§"/>
            </a:pPr>
            <a:r>
              <a:rPr lang="en-US" u="sng" dirty="0">
                <a:latin typeface="Calibri"/>
                <a:ea typeface="Calibri"/>
                <a:cs typeface="Calibri"/>
              </a:rPr>
              <a:t>Help is here: when someone you love has dementia</a:t>
            </a:r>
            <a:r>
              <a:rPr lang="en-US" dirty="0">
                <a:latin typeface="Calibri"/>
                <a:ea typeface="Calibri"/>
                <a:cs typeface="Calibri"/>
              </a:rPr>
              <a:t> by Marian </a:t>
            </a:r>
            <a:r>
              <a:rPr lang="en-US">
                <a:latin typeface="Calibri"/>
                <a:ea typeface="Calibri"/>
                <a:cs typeface="Calibri"/>
              </a:rPr>
              <a:t>Hodges</a:t>
            </a:r>
            <a:endParaRPr lang="en-US" dirty="0">
              <a:latin typeface="Calibri"/>
              <a:ea typeface="Calibri"/>
              <a:cs typeface="Calibri"/>
            </a:endParaRPr>
          </a:p>
          <a:p>
            <a:pPr marL="685800" lvl="2">
              <a:spcBef>
                <a:spcPts val="1000"/>
              </a:spcBef>
              <a:buFont typeface="Wingdings" panose="020B0604020202020204" pitchFamily="34" charset="0"/>
              <a:buChar char="§"/>
            </a:pPr>
            <a:r>
              <a:rPr lang="en-US" u="sng">
                <a:latin typeface="Calibri"/>
                <a:ea typeface="Calibri"/>
                <a:cs typeface="Calibri"/>
              </a:rPr>
              <a:t>Learning</a:t>
            </a:r>
            <a:r>
              <a:rPr lang="en-US" u="sng" dirty="0">
                <a:latin typeface="Calibri"/>
                <a:ea typeface="Calibri"/>
                <a:cs typeface="Calibri"/>
              </a:rPr>
              <a:t> to speak Alzheimer's</a:t>
            </a:r>
            <a:r>
              <a:rPr lang="en-US" dirty="0">
                <a:latin typeface="Calibri"/>
                <a:ea typeface="Calibri"/>
                <a:cs typeface="Calibri"/>
              </a:rPr>
              <a:t> by </a:t>
            </a:r>
            <a:r>
              <a:rPr lang="en-US">
                <a:latin typeface="Calibri"/>
                <a:ea typeface="Calibri"/>
                <a:cs typeface="Calibri"/>
              </a:rPr>
              <a:t>Joanne Koning Coste </a:t>
            </a:r>
            <a:endParaRPr lang="en-US" dirty="0">
              <a:latin typeface="Calibri"/>
              <a:ea typeface="Calibri"/>
              <a:cs typeface="Calibri"/>
            </a:endParaRPr>
          </a:p>
        </p:txBody>
      </p:sp>
    </p:spTree>
    <p:extLst>
      <p:ext uri="{BB962C8B-B14F-4D97-AF65-F5344CB8AC3E}">
        <p14:creationId xmlns:p14="http://schemas.microsoft.com/office/powerpoint/2010/main" val="846836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99CF8-BA7C-FCE1-D995-6F0EB518D0D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BAE868A-537A-132D-238C-01EA680A06D2}"/>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2BC5253-5825-E998-D07A-9AE62B9F8F73}"/>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CFFF4E"/>
                </a:solidFill>
                <a:latin typeface="Segoe UI"/>
                <a:ea typeface="+mj-ea"/>
                <a:cs typeface="Segoe UI"/>
              </a:rPr>
              <a:t>References</a:t>
            </a:r>
            <a:endParaRPr lang="en-US">
              <a:solidFill>
                <a:srgbClr val="CFFF4E"/>
              </a:solidFill>
              <a:ea typeface="Calibri"/>
              <a:cs typeface="Calibri"/>
            </a:endParaRPr>
          </a:p>
        </p:txBody>
      </p:sp>
      <p:sp>
        <p:nvSpPr>
          <p:cNvPr id="29" name="Rectangle 28">
            <a:extLst>
              <a:ext uri="{FF2B5EF4-FFF2-40B4-BE49-F238E27FC236}">
                <a16:creationId xmlns:a16="http://schemas.microsoft.com/office/drawing/2014/main" id="{290988CE-3272-62A7-3A54-4C919A850EFC}"/>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715D752-FF32-6F10-4E18-7FD3C93777CD}"/>
              </a:ext>
            </a:extLst>
          </p:cNvPr>
          <p:cNvSpPr txBox="1">
            <a:spLocks/>
          </p:cNvSpPr>
          <p:nvPr/>
        </p:nvSpPr>
        <p:spPr>
          <a:xfrm>
            <a:off x="716280" y="1508753"/>
            <a:ext cx="11021081" cy="5212292"/>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sz="2000" dirty="0">
              <a:solidFill>
                <a:srgbClr val="002060"/>
              </a:solidFill>
              <a:latin typeface="Calibri"/>
              <a:cs typeface="Calibri"/>
            </a:endParaRPr>
          </a:p>
          <a:p>
            <a:pPr marL="514350" indent="-514350">
              <a:buFont typeface="+mj-lt"/>
              <a:buAutoNum type="arabicPeriod"/>
            </a:pPr>
            <a:r>
              <a:rPr lang="en-US" sz="2000" dirty="0"/>
              <a:t>Gaster B, Larson EB, Curtis JR. Advance Directives for Dementia: Meeting a Unique Challenge. JAMA. 2017;318(22): 2175–2176</a:t>
            </a:r>
          </a:p>
          <a:p>
            <a:pPr marL="514350" indent="-514350">
              <a:buFont typeface="+mj-lt"/>
              <a:buAutoNum type="arabicPeriod"/>
            </a:pPr>
            <a:r>
              <a:rPr lang="en-US" sz="2000" dirty="0"/>
              <a:t>Jack CR, Andrews JS, Beach TG, et al. Revised criteria for diagnosis and staging of Alzheimer's disease: Alzheimer's Association Workgroup. </a:t>
            </a:r>
            <a:r>
              <a:rPr lang="en-US" sz="2000" i="1" dirty="0"/>
              <a:t>Alzheimer's Dement</a:t>
            </a:r>
            <a:r>
              <a:rPr lang="en-US" sz="2000" dirty="0"/>
              <a:t>. 2024; 20: 5143–5169.</a:t>
            </a:r>
          </a:p>
          <a:p>
            <a:pPr marL="514350" indent="-514350">
              <a:buFont typeface="+mj-lt"/>
              <a:buAutoNum type="arabicPeriod"/>
            </a:pPr>
            <a:r>
              <a:rPr lang="en-US" sz="2000" dirty="0"/>
              <a:t>Hall JR, Petersen M, Johnson L, O'Bryant SE. Characterizing Plasma Biomarkers of Alzheimer's in a Diverse Community-Based Cohort: A Cross-Sectional Study of the HAB-HD Cohort. </a:t>
            </a:r>
            <a:r>
              <a:rPr lang="en-US" sz="2000" i="1" dirty="0"/>
              <a:t>Front Neurol</a:t>
            </a:r>
            <a:r>
              <a:rPr lang="en-US" sz="2000" dirty="0"/>
              <a:t>. 2022;13:871947</a:t>
            </a:r>
          </a:p>
          <a:p>
            <a:pPr marL="514350" indent="-514350">
              <a:buFont typeface="+mj-lt"/>
              <a:buAutoNum type="arabicPeriod"/>
            </a:pPr>
            <a:r>
              <a:rPr lang="en-US" sz="2000" dirty="0"/>
              <a:t>Livingston G, Huntley J, Liu K, et al. Dementia prevention, intervention, and care: 2024 report of the Lancet Commission. </a:t>
            </a:r>
            <a:r>
              <a:rPr lang="en-US" sz="2000" i="1" dirty="0"/>
              <a:t>Lancet</a:t>
            </a:r>
            <a:r>
              <a:rPr lang="en-US" sz="2000" dirty="0"/>
              <a:t>. 2024;404(10452):572-628</a:t>
            </a:r>
          </a:p>
          <a:p>
            <a:pPr marL="514350" indent="-514350">
              <a:buFont typeface="+mj-lt"/>
              <a:buAutoNum type="arabicPeriod"/>
            </a:pPr>
            <a:r>
              <a:rPr lang="en-US" sz="2000" dirty="0"/>
              <a:t>Mayeda ER, </a:t>
            </a:r>
            <a:r>
              <a:rPr lang="en-US" sz="2000" err="1"/>
              <a:t>Glymour</a:t>
            </a:r>
            <a:r>
              <a:rPr lang="en-US" sz="2000" dirty="0"/>
              <a:t> MM, Quesenberry CP, Whitmer RA. Inequalities in dementia incidence between six racial and ethnic groups over 14 years. </a:t>
            </a:r>
            <a:r>
              <a:rPr lang="en-US" sz="2000" i="1" err="1"/>
              <a:t>Alzheimers</a:t>
            </a:r>
            <a:r>
              <a:rPr lang="en-US" sz="2000" i="1" dirty="0"/>
              <a:t> Dement</a:t>
            </a:r>
            <a:r>
              <a:rPr lang="en-US" sz="2000" dirty="0"/>
              <a:t>. 2016;12(3):216-224.</a:t>
            </a:r>
          </a:p>
          <a:p>
            <a:pPr marL="514350" indent="-514350">
              <a:buFont typeface="+mj-lt"/>
              <a:buAutoNum type="arabicPeriod"/>
            </a:pPr>
            <a:r>
              <a:rPr lang="en-US" sz="2000" dirty="0"/>
              <a:t>Nielsen, TR, Jorgenson K. Cross-cultural dementia screening using the Rowland Universal Dementia Assessment Scale: a systematic review and meta-analysis. </a:t>
            </a:r>
            <a:r>
              <a:rPr lang="fr-FR" sz="2000" dirty="0"/>
              <a:t>International </a:t>
            </a:r>
            <a:r>
              <a:rPr lang="fr-FR" sz="2000" err="1"/>
              <a:t>Psychogeriatrics</a:t>
            </a:r>
            <a:r>
              <a:rPr lang="fr-FR" sz="2000" dirty="0"/>
              <a:t>. 2020;32:9, 1031–1044</a:t>
            </a:r>
            <a:endParaRPr lang="en-US" sz="2000" dirty="0"/>
          </a:p>
          <a:p>
            <a:pPr marL="514350" indent="-514350">
              <a:buFont typeface="+mj-lt"/>
              <a:buAutoNum type="arabicPeriod"/>
            </a:pPr>
            <a:r>
              <a:rPr lang="en-US" sz="2000" dirty="0"/>
              <a:t>Kapasi A, DeCarli C, Schneider JA. Impact of multiple pathologies on the threshold for clinically overt dementia. </a:t>
            </a:r>
            <a:r>
              <a:rPr lang="en-US" sz="2000" i="1" dirty="0"/>
              <a:t>Acta Neuropathol</a:t>
            </a:r>
            <a:r>
              <a:rPr lang="en-US" sz="2000" dirty="0"/>
              <a:t>. 2017;134(2):171-186</a:t>
            </a:r>
          </a:p>
          <a:p>
            <a:pPr marL="514350" indent="-514350">
              <a:lnSpc>
                <a:spcPct val="70000"/>
              </a:lnSpc>
              <a:buAutoNum type="arabicPeriod"/>
            </a:pPr>
            <a:r>
              <a:rPr lang="en-US" sz="2000" dirty="0">
                <a:solidFill>
                  <a:srgbClr val="2F2F2F"/>
                </a:solidFill>
                <a:latin typeface="Calibri"/>
                <a:ea typeface="Calibri"/>
                <a:cs typeface="Calibri" panose="020F0502020204030204"/>
              </a:rPr>
              <a:t>Birks JS, Harvey RJ. Donepezil for dementia due to Alzheimer's disease. Cochrane Database of Systematic Reviews 2018, Issue 6. Art. No.: CD001190. DOI:10.1002/14651858.CD001190.pub3. Accessed 11 February 2026.</a:t>
            </a:r>
          </a:p>
          <a:p>
            <a:pPr marL="514350" indent="-514350">
              <a:buAutoNum type="arabicPeriod"/>
            </a:pPr>
            <a:r>
              <a:rPr lang="en-US" sz="2000" dirty="0">
                <a:solidFill>
                  <a:srgbClr val="2F2F2F"/>
                </a:solidFill>
                <a:ea typeface="Calibri" panose="020F0502020204030204"/>
                <a:cs typeface="Calibri" panose="020F0502020204030204"/>
              </a:rPr>
              <a:t>Howard R, McShane R, Lindesay J, Ritchie C, Baldwin A, Barber R, Burns A, Dening T, Findlay D, Holmes C, Hughes A, Jacoby R, Jones R, Jones R, McKeith </a:t>
            </a:r>
            <a:r>
              <a:rPr lang="en-US" sz="2000" dirty="0" err="1">
                <a:solidFill>
                  <a:srgbClr val="2F2F2F"/>
                </a:solidFill>
                <a:ea typeface="Calibri" panose="020F0502020204030204"/>
                <a:cs typeface="Calibri" panose="020F0502020204030204"/>
              </a:rPr>
              <a:t>I,Macharouthu</a:t>
            </a:r>
            <a:r>
              <a:rPr lang="en-US" sz="2000" dirty="0">
                <a:solidFill>
                  <a:srgbClr val="2F2F2F"/>
                </a:solidFill>
                <a:ea typeface="Calibri" panose="020F0502020204030204"/>
                <a:cs typeface="Calibri" panose="020F0502020204030204"/>
              </a:rPr>
              <a:t> A, O'Brien J, Passmore P, Sheehan B, Juszczak E, Katona C, Hills R, Knapp M, Ballard C, Brown R, Banerjee S, Onions C, Griffin M, Adams J, Gray </a:t>
            </a:r>
            <a:r>
              <a:rPr lang="en-US" sz="2000" dirty="0" err="1">
                <a:solidFill>
                  <a:srgbClr val="2F2F2F"/>
                </a:solidFill>
                <a:ea typeface="Calibri" panose="020F0502020204030204"/>
                <a:cs typeface="Calibri" panose="020F0502020204030204"/>
              </a:rPr>
              <a:t>R,Johnson</a:t>
            </a:r>
            <a:r>
              <a:rPr lang="en-US" sz="2000" dirty="0">
                <a:solidFill>
                  <a:srgbClr val="2F2F2F"/>
                </a:solidFill>
                <a:ea typeface="Calibri" panose="020F0502020204030204"/>
                <a:cs typeface="Calibri" panose="020F0502020204030204"/>
              </a:rPr>
              <a:t> T, Bentham P, Phillips P. Donepezil and memantine for moderate-to-severe Alzheimer's disease. N Engl J Med. 2012 Mar 8;366(10):893-903. doi:10.1056/NEJMoa1106668. PMID: 22397651.</a:t>
            </a:r>
            <a:endParaRPr lang="en-US" dirty="0"/>
          </a:p>
          <a:p>
            <a:pPr marL="514350" indent="-514350">
              <a:buAutoNum type="arabicPeriod"/>
            </a:pPr>
            <a:r>
              <a:rPr lang="en-US" sz="2000" dirty="0">
                <a:ea typeface="+mn-lt"/>
                <a:cs typeface="+mn-lt"/>
              </a:rPr>
              <a:t>van Dyck CH, Swanson CJ, Aisen P, Bateman RJ, Chen C, Gee M, </a:t>
            </a:r>
            <a:r>
              <a:rPr lang="en-US" sz="2000" err="1">
                <a:ea typeface="+mn-lt"/>
                <a:cs typeface="+mn-lt"/>
              </a:rPr>
              <a:t>Kanekiyo</a:t>
            </a:r>
            <a:r>
              <a:rPr lang="en-US" sz="2000" dirty="0">
                <a:ea typeface="+mn-lt"/>
                <a:cs typeface="+mn-lt"/>
              </a:rPr>
              <a:t> M, Li D, </a:t>
            </a:r>
            <a:r>
              <a:rPr lang="en-US" sz="2000" err="1">
                <a:ea typeface="+mn-lt"/>
                <a:cs typeface="+mn-lt"/>
              </a:rPr>
              <a:t>Reyderman</a:t>
            </a:r>
            <a:r>
              <a:rPr lang="en-US" sz="2000" dirty="0">
                <a:ea typeface="+mn-lt"/>
                <a:cs typeface="+mn-lt"/>
              </a:rPr>
              <a:t> L, Cohen S, Froelich L, Katayama S, Sabbagh M, Vellas B, Watson D, Dhadda S, Irizarry M, Kramer LD, </a:t>
            </a:r>
            <a:r>
              <a:rPr lang="en-US" sz="2000" err="1">
                <a:ea typeface="+mn-lt"/>
                <a:cs typeface="+mn-lt"/>
              </a:rPr>
              <a:t>Iwatsubo</a:t>
            </a:r>
            <a:r>
              <a:rPr lang="en-US" sz="2000" dirty="0">
                <a:ea typeface="+mn-lt"/>
                <a:cs typeface="+mn-lt"/>
              </a:rPr>
              <a:t> T. </a:t>
            </a:r>
            <a:r>
              <a:rPr lang="en-US" sz="2000" err="1">
                <a:ea typeface="+mn-lt"/>
                <a:cs typeface="+mn-lt"/>
              </a:rPr>
              <a:t>Lecanemab</a:t>
            </a:r>
            <a:r>
              <a:rPr lang="en-US" sz="2000" dirty="0">
                <a:ea typeface="+mn-lt"/>
                <a:cs typeface="+mn-lt"/>
              </a:rPr>
              <a:t> in Early Alzheimer's Disease. N Engl J Med. 2023 Jan 5;388(1):9-21. </a:t>
            </a:r>
            <a:r>
              <a:rPr lang="en-US" sz="2000" err="1">
                <a:ea typeface="+mn-lt"/>
                <a:cs typeface="+mn-lt"/>
              </a:rPr>
              <a:t>doi</a:t>
            </a:r>
            <a:r>
              <a:rPr lang="en-US" sz="2000" dirty="0">
                <a:ea typeface="+mn-lt"/>
                <a:cs typeface="+mn-lt"/>
              </a:rPr>
              <a:t>: 10.1056/NEJMoa2212948. </a:t>
            </a:r>
            <a:r>
              <a:rPr lang="en-US" sz="2000" err="1">
                <a:ea typeface="+mn-lt"/>
                <a:cs typeface="+mn-lt"/>
              </a:rPr>
              <a:t>Epub</a:t>
            </a:r>
            <a:r>
              <a:rPr lang="en-US" sz="2000" dirty="0">
                <a:ea typeface="+mn-lt"/>
                <a:cs typeface="+mn-lt"/>
              </a:rPr>
              <a:t> 2022 Nov 29. PMID: 36449413.</a:t>
            </a:r>
          </a:p>
          <a:p>
            <a:pPr marL="514350" indent="-514350">
              <a:buAutoNum type="arabicPeriod"/>
            </a:pPr>
            <a:r>
              <a:rPr lang="en-US" sz="2000" dirty="0">
                <a:ea typeface="+mn-lt"/>
                <a:cs typeface="+mn-lt"/>
              </a:rPr>
              <a:t>Sims JR, Zimmer JA, Evans CD, et al. Donanemab in Early Symptomatic Alzheimer Disease: The TRAILBLAZER-ALZ 2 Randomized Clinical Trial. </a:t>
            </a:r>
            <a:r>
              <a:rPr lang="en-US" sz="2000" i="1" dirty="0">
                <a:ea typeface="+mn-lt"/>
                <a:cs typeface="+mn-lt"/>
              </a:rPr>
              <a:t>JAMA.</a:t>
            </a:r>
            <a:r>
              <a:rPr lang="en-US" sz="2000" dirty="0">
                <a:ea typeface="+mn-lt"/>
                <a:cs typeface="+mn-lt"/>
              </a:rPr>
              <a:t> 2023;330(6):512–527. doi:10.1001/jama.2023.13239</a:t>
            </a:r>
            <a:endParaRPr lang="en-US" dirty="0"/>
          </a:p>
          <a:p>
            <a:pPr marL="514350" indent="-514350">
              <a:buFont typeface="Calibri Light" panose="020F0302020204030204"/>
              <a:buAutoNum type="arabicPeriod"/>
            </a:pPr>
            <a:endParaRPr lang="en-US" sz="2000" dirty="0"/>
          </a:p>
          <a:p>
            <a:pPr marL="0" indent="0">
              <a:buNone/>
            </a:pPr>
            <a:r>
              <a:rPr lang="en-US" sz="2000" u="sng" dirty="0"/>
              <a:t>Images</a:t>
            </a:r>
            <a:r>
              <a:rPr lang="en-US" sz="2000" dirty="0"/>
              <a:t>: </a:t>
            </a:r>
          </a:p>
          <a:p>
            <a:r>
              <a:rPr lang="en-US" sz="2000" dirty="0"/>
              <a:t>If not otherwise cited, images were either personally taken or open sourced from </a:t>
            </a:r>
            <a:r>
              <a:rPr lang="en-US" sz="2000" dirty="0">
                <a:hlinkClick r:id="rId3"/>
              </a:rPr>
              <a:t>https://unsplash.com/</a:t>
            </a:r>
            <a:r>
              <a:rPr lang="en-US" sz="2000" dirty="0"/>
              <a:t> </a:t>
            </a:r>
          </a:p>
          <a:p>
            <a:endParaRPr lang="en-US" sz="2000" dirty="0">
              <a:solidFill>
                <a:srgbClr val="002060"/>
              </a:solidFill>
              <a:latin typeface="Calibri"/>
              <a:cs typeface="Calibri"/>
            </a:endParaRPr>
          </a:p>
          <a:p>
            <a:pPr marL="457200" indent="-457200"/>
            <a:endParaRPr lang="en-US" sz="2000" dirty="0">
              <a:solidFill>
                <a:srgbClr val="002060"/>
              </a:solidFill>
              <a:latin typeface="Calibri"/>
              <a:cs typeface="Calibri"/>
            </a:endParaRPr>
          </a:p>
          <a:p>
            <a:pPr marL="0" indent="0">
              <a:buNone/>
            </a:pPr>
            <a:endParaRPr lang="en-US" sz="2600" dirty="0">
              <a:solidFill>
                <a:srgbClr val="002060"/>
              </a:solidFill>
              <a:latin typeface="Segoe UI"/>
              <a:ea typeface="+mn-lt"/>
              <a:cs typeface="+mn-lt"/>
            </a:endParaRPr>
          </a:p>
          <a:p>
            <a:pPr marL="457200" indent="-457200"/>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spTree>
    <p:extLst>
      <p:ext uri="{BB962C8B-B14F-4D97-AF65-F5344CB8AC3E}">
        <p14:creationId xmlns:p14="http://schemas.microsoft.com/office/powerpoint/2010/main" val="2147341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1E5B8-E1F5-8ACC-59B3-7CB168FECB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DD834D-A341-725F-DFEA-F78C0ED5A250}"/>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E3F23D48-F4DB-CD54-36AF-2A8F63E536FF}"/>
              </a:ext>
            </a:extLst>
          </p:cNvPr>
          <p:cNvSpPr txBox="1">
            <a:spLocks/>
          </p:cNvSpPr>
          <p:nvPr/>
        </p:nvSpPr>
        <p:spPr>
          <a:xfrm>
            <a:off x="2525817" y="3924137"/>
            <a:ext cx="7677060" cy="830997"/>
          </a:xfrm>
          <a:prstGeom prst="rect">
            <a:avLst/>
          </a:prstGeom>
          <a:solidFill>
            <a:srgbClr val="D9D9D9">
              <a:alpha val="40000"/>
            </a:srgbClr>
          </a:solidFill>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2">
                    <a:lumMod val="10000"/>
                  </a:schemeClr>
                </a:solidFill>
                <a:latin typeface="Calibri"/>
                <a:ea typeface="+mn-lt"/>
                <a:cs typeface="+mn-lt"/>
              </a:rPr>
              <a:t>Robin Brown, MD </a:t>
            </a:r>
            <a:r>
              <a:rPr lang="en-US" dirty="0">
                <a:solidFill>
                  <a:schemeClr val="bg2">
                    <a:lumMod val="10000"/>
                  </a:schemeClr>
                </a:solidFill>
                <a:latin typeface="Calibri"/>
                <a:ea typeface="+mn-lt"/>
                <a:cs typeface="+mn-lt"/>
              </a:rPr>
              <a:t>&amp;</a:t>
            </a:r>
            <a:r>
              <a:rPr lang="en-US" b="1" dirty="0">
                <a:solidFill>
                  <a:schemeClr val="bg2">
                    <a:lumMod val="10000"/>
                  </a:schemeClr>
                </a:solidFill>
                <a:latin typeface="Calibri"/>
                <a:ea typeface="+mn-lt"/>
                <a:cs typeface="+mn-lt"/>
              </a:rPr>
              <a:t> Nick Johnson, MD</a:t>
            </a:r>
            <a:r>
              <a:rPr lang="en-US" dirty="0">
                <a:solidFill>
                  <a:schemeClr val="bg2">
                    <a:lumMod val="10000"/>
                  </a:schemeClr>
                </a:solidFill>
                <a:latin typeface="Calibri"/>
                <a:ea typeface="+mn-lt"/>
                <a:cs typeface="+mn-lt"/>
              </a:rPr>
              <a:t>| Geriatrics</a:t>
            </a:r>
          </a:p>
          <a:p>
            <a:pPr marL="0" indent="0" algn="ctr">
              <a:buNone/>
            </a:pPr>
            <a:r>
              <a:rPr lang="en-US" dirty="0">
                <a:solidFill>
                  <a:schemeClr val="bg2">
                    <a:lumMod val="10000"/>
                  </a:schemeClr>
                </a:solidFill>
                <a:ea typeface="+mn-lt"/>
                <a:cs typeface="+mn-lt"/>
              </a:rPr>
              <a:t>browrobi@ohsu.edu| johnnico@ohsu.edu</a:t>
            </a:r>
            <a:endParaRPr lang="en-US" sz="2400" dirty="0">
              <a:solidFill>
                <a:srgbClr val="189C9C"/>
              </a:solidFill>
              <a:latin typeface="Segoe UI"/>
              <a:cs typeface="Calibri"/>
            </a:endParaRPr>
          </a:p>
        </p:txBody>
      </p:sp>
      <p:sp>
        <p:nvSpPr>
          <p:cNvPr id="9" name="Rectangle 8">
            <a:extLst>
              <a:ext uri="{FF2B5EF4-FFF2-40B4-BE49-F238E27FC236}">
                <a16:creationId xmlns:a16="http://schemas.microsoft.com/office/drawing/2014/main" id="{4FF14650-B3B9-A7BA-EA75-0CABAD6CAFB6}"/>
              </a:ext>
            </a:extLst>
          </p:cNvPr>
          <p:cNvSpPr/>
          <p:nvPr/>
        </p:nvSpPr>
        <p:spPr>
          <a:xfrm>
            <a:off x="2408783" y="1974136"/>
            <a:ext cx="7370079" cy="1323439"/>
          </a:xfrm>
          <a:prstGeom prst="rect">
            <a:avLst/>
          </a:prstGeom>
        </p:spPr>
        <p:txBody>
          <a:bodyPr wrap="square" lIns="91440" tIns="45720" rIns="91440" bIns="45720" anchor="t">
            <a:spAutoFit/>
          </a:bodyPr>
          <a:lstStyle/>
          <a:p>
            <a:pPr algn="ctr"/>
            <a:r>
              <a:rPr lang="en-US" sz="8000" b="1">
                <a:solidFill>
                  <a:schemeClr val="accent2"/>
                </a:solidFill>
                <a:latin typeface="Segoe UI"/>
                <a:cs typeface="Segoe UI"/>
              </a:rPr>
              <a:t>Thank you!</a:t>
            </a:r>
            <a:endParaRPr lang="en-US"/>
          </a:p>
        </p:txBody>
      </p:sp>
    </p:spTree>
    <p:extLst>
      <p:ext uri="{BB962C8B-B14F-4D97-AF65-F5344CB8AC3E}">
        <p14:creationId xmlns:p14="http://schemas.microsoft.com/office/powerpoint/2010/main" val="387860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41971-CFA9-89CD-06FC-C4832358344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A13219A-D459-D1CB-D6AE-1302BC415EE0}"/>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88FF874-9033-2C0C-6BFC-4FA1C1158535}"/>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33CCFF"/>
                </a:solidFill>
                <a:latin typeface="Segoe UI"/>
                <a:cs typeface="Segoe UI"/>
              </a:rPr>
              <a:t>DSM-5: </a:t>
            </a:r>
            <a:r>
              <a:rPr lang="en-US" sz="4800" b="1" dirty="0">
                <a:solidFill>
                  <a:srgbClr val="92D050"/>
                </a:solidFill>
                <a:latin typeface="Segoe UI"/>
                <a:cs typeface="Segoe UI"/>
              </a:rPr>
              <a:t>Major Neurocognitive Disorder</a:t>
            </a:r>
            <a:r>
              <a:rPr lang="en-US" sz="4800" b="1" dirty="0">
                <a:solidFill>
                  <a:srgbClr val="33CCFF"/>
                </a:solidFill>
                <a:latin typeface="Segoe UI"/>
                <a:cs typeface="Segoe UI"/>
              </a:rPr>
              <a:t> </a:t>
            </a:r>
            <a:endParaRPr lang="en-US" dirty="0">
              <a:solidFill>
                <a:srgbClr val="33CCFF"/>
              </a:solidFill>
            </a:endParaRPr>
          </a:p>
        </p:txBody>
      </p:sp>
      <p:sp>
        <p:nvSpPr>
          <p:cNvPr id="29" name="Rectangle 28">
            <a:extLst>
              <a:ext uri="{FF2B5EF4-FFF2-40B4-BE49-F238E27FC236}">
                <a16:creationId xmlns:a16="http://schemas.microsoft.com/office/drawing/2014/main" id="{916CCD51-69E7-BD87-67DA-A170B10569B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AB9645-8717-54E7-FEFC-8C1F5F5EAB3B}"/>
              </a:ext>
            </a:extLst>
          </p:cNvPr>
          <p:cNvPicPr>
            <a:picLocks noChangeAspect="1"/>
          </p:cNvPicPr>
          <p:nvPr/>
        </p:nvPicPr>
        <p:blipFill>
          <a:blip r:embed="rId3"/>
          <a:stretch>
            <a:fillRect/>
          </a:stretch>
        </p:blipFill>
        <p:spPr>
          <a:xfrm>
            <a:off x="2116666" y="1661638"/>
            <a:ext cx="8190090" cy="4985841"/>
          </a:xfrm>
          <a:prstGeom prst="rect">
            <a:avLst/>
          </a:prstGeom>
          <a:ln>
            <a:solidFill>
              <a:schemeClr val="bg2">
                <a:lumMod val="75000"/>
              </a:schemeClr>
            </a:solidFill>
          </a:ln>
        </p:spPr>
      </p:pic>
    </p:spTree>
    <p:extLst>
      <p:ext uri="{BB962C8B-B14F-4D97-AF65-F5344CB8AC3E}">
        <p14:creationId xmlns:p14="http://schemas.microsoft.com/office/powerpoint/2010/main" val="3889808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AF342-521C-819B-4E7A-F07C2EC45D8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1A5FBC6-8E22-B1BC-F174-AE7E9E99A9FE}"/>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ED261D4-449C-FBB6-8B91-C544EE5D6546}"/>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92D050"/>
                </a:solidFill>
                <a:latin typeface="Segoe UI"/>
                <a:cs typeface="Segoe UI"/>
              </a:rPr>
              <a:t>2024 Revised criteria for diagnosis and staging of Alzheimer's</a:t>
            </a:r>
            <a:r>
              <a:rPr lang="en-US" sz="3200" b="1" dirty="0">
                <a:solidFill>
                  <a:srgbClr val="92D050"/>
                </a:solidFill>
                <a:latin typeface="Segoe UI"/>
                <a:cs typeface="Segoe UI"/>
              </a:rPr>
              <a:t> disease:</a:t>
            </a:r>
            <a:r>
              <a:rPr lang="en-US" sz="3200" b="1" dirty="0">
                <a:solidFill>
                  <a:srgbClr val="33CCFF"/>
                </a:solidFill>
                <a:latin typeface="Segoe UI"/>
                <a:cs typeface="Segoe UI"/>
              </a:rPr>
              <a:t> Alzheimer's Association Workgroup</a:t>
            </a:r>
            <a:endParaRPr lang="en-US" sz="1100" dirty="0"/>
          </a:p>
        </p:txBody>
      </p:sp>
      <p:sp>
        <p:nvSpPr>
          <p:cNvPr id="29" name="Rectangle 28">
            <a:extLst>
              <a:ext uri="{FF2B5EF4-FFF2-40B4-BE49-F238E27FC236}">
                <a16:creationId xmlns:a16="http://schemas.microsoft.com/office/drawing/2014/main" id="{845083B0-666F-2E04-3624-F0DD541255E1}"/>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per with text on it&#10;&#10;AI-generated content may be incorrect.">
            <a:extLst>
              <a:ext uri="{FF2B5EF4-FFF2-40B4-BE49-F238E27FC236}">
                <a16:creationId xmlns:a16="http://schemas.microsoft.com/office/drawing/2014/main" id="{7021BFDC-9E80-C379-6BF8-383977F7D720}"/>
              </a:ext>
            </a:extLst>
          </p:cNvPr>
          <p:cNvPicPr>
            <a:picLocks noChangeAspect="1"/>
          </p:cNvPicPr>
          <p:nvPr/>
        </p:nvPicPr>
        <p:blipFill>
          <a:blip r:embed="rId3"/>
          <a:srcRect r="292" b="-551"/>
          <a:stretch>
            <a:fillRect/>
          </a:stretch>
        </p:blipFill>
        <p:spPr>
          <a:xfrm>
            <a:off x="2235730" y="1643591"/>
            <a:ext cx="3614196" cy="5218669"/>
          </a:xfrm>
          <a:prstGeom prst="rect">
            <a:avLst/>
          </a:prstGeom>
        </p:spPr>
      </p:pic>
      <p:pic>
        <p:nvPicPr>
          <p:cNvPr id="4" name="Picture 3" descr="A screenshot of a medical report&#10;&#10;AI-generated content may be incorrect.">
            <a:extLst>
              <a:ext uri="{FF2B5EF4-FFF2-40B4-BE49-F238E27FC236}">
                <a16:creationId xmlns:a16="http://schemas.microsoft.com/office/drawing/2014/main" id="{911B2ECF-4C32-0082-7F15-D2D764196B6A}"/>
              </a:ext>
            </a:extLst>
          </p:cNvPr>
          <p:cNvPicPr>
            <a:picLocks noChangeAspect="1"/>
          </p:cNvPicPr>
          <p:nvPr/>
        </p:nvPicPr>
        <p:blipFill>
          <a:blip r:embed="rId4"/>
          <a:stretch>
            <a:fillRect/>
          </a:stretch>
        </p:blipFill>
        <p:spPr>
          <a:xfrm>
            <a:off x="6100233" y="1716617"/>
            <a:ext cx="4076700" cy="4991100"/>
          </a:xfrm>
          <a:prstGeom prst="rect">
            <a:avLst/>
          </a:prstGeom>
          <a:ln>
            <a:solidFill>
              <a:schemeClr val="bg2">
                <a:lumMod val="90000"/>
              </a:schemeClr>
            </a:solidFill>
          </a:ln>
        </p:spPr>
      </p:pic>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5C85B809-3EFB-4BF3-5EEB-9120B15FEA0F}"/>
                  </a:ext>
                </a:extLst>
              </p14:cNvPr>
              <p14:cNvContentPartPr/>
              <p14:nvPr/>
            </p14:nvContentPartPr>
            <p14:xfrm>
              <a:off x="2603499" y="2634293"/>
              <a:ext cx="2507998" cy="32705"/>
            </p14:xfrm>
          </p:contentPart>
        </mc:Choice>
        <mc:Fallback>
          <p:pic>
            <p:nvPicPr>
              <p:cNvPr id="5" name="Ink 4">
                <a:extLst>
                  <a:ext uri="{FF2B5EF4-FFF2-40B4-BE49-F238E27FC236}">
                    <a16:creationId xmlns:a16="http://schemas.microsoft.com/office/drawing/2014/main" id="{5C85B809-3EFB-4BF3-5EEB-9120B15FEA0F}"/>
                  </a:ext>
                </a:extLst>
              </p:cNvPr>
              <p:cNvPicPr/>
              <p:nvPr/>
            </p:nvPicPr>
            <p:blipFill>
              <a:blip r:embed="rId6"/>
              <a:stretch>
                <a:fillRect/>
              </a:stretch>
            </p:blipFill>
            <p:spPr>
              <a:xfrm>
                <a:off x="2549509" y="2527646"/>
                <a:ext cx="2615617" cy="245643"/>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E6A711AB-2F61-BE1E-FA36-F5BC6CC2A728}"/>
                  </a:ext>
                </a:extLst>
              </p14:cNvPr>
              <p14:cNvContentPartPr/>
              <p14:nvPr/>
            </p14:nvContentPartPr>
            <p14:xfrm>
              <a:off x="2603499" y="4730289"/>
              <a:ext cx="2993967" cy="11044"/>
            </p14:xfrm>
          </p:contentPart>
        </mc:Choice>
        <mc:Fallback>
          <p:pic>
            <p:nvPicPr>
              <p:cNvPr id="3" name="Ink 2">
                <a:extLst>
                  <a:ext uri="{FF2B5EF4-FFF2-40B4-BE49-F238E27FC236}">
                    <a16:creationId xmlns:a16="http://schemas.microsoft.com/office/drawing/2014/main" id="{E6A711AB-2F61-BE1E-FA36-F5BC6CC2A728}"/>
                  </a:ext>
                </a:extLst>
              </p:cNvPr>
              <p:cNvPicPr/>
              <p:nvPr/>
            </p:nvPicPr>
            <p:blipFill>
              <a:blip r:embed="rId8"/>
              <a:stretch>
                <a:fillRect/>
              </a:stretch>
            </p:blipFill>
            <p:spPr>
              <a:xfrm>
                <a:off x="2549508" y="4623412"/>
                <a:ext cx="3101589" cy="224443"/>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B3B7F572-026B-E278-0AA1-C52BCB57AC58}"/>
                  </a:ext>
                </a:extLst>
              </p14:cNvPr>
              <p14:cNvContentPartPr/>
              <p14:nvPr/>
            </p14:nvContentPartPr>
            <p14:xfrm>
              <a:off x="2487083" y="4952999"/>
              <a:ext cx="1364733" cy="10583"/>
            </p14:xfrm>
          </p:contentPart>
        </mc:Choice>
        <mc:Fallback>
          <p:pic>
            <p:nvPicPr>
              <p:cNvPr id="6" name="Ink 5">
                <a:extLst>
                  <a:ext uri="{FF2B5EF4-FFF2-40B4-BE49-F238E27FC236}">
                    <a16:creationId xmlns:a16="http://schemas.microsoft.com/office/drawing/2014/main" id="{B3B7F572-026B-E278-0AA1-C52BCB57AC58}"/>
                  </a:ext>
                </a:extLst>
              </p:cNvPr>
              <p:cNvPicPr/>
              <p:nvPr/>
            </p:nvPicPr>
            <p:blipFill>
              <a:blip r:embed="rId10"/>
              <a:stretch>
                <a:fillRect/>
              </a:stretch>
            </p:blipFill>
            <p:spPr>
              <a:xfrm>
                <a:off x="2433098" y="1778099"/>
                <a:ext cx="1472342" cy="6349800"/>
              </a:xfrm>
              <a:prstGeom prst="rect">
                <a:avLst/>
              </a:prstGeom>
            </p:spPr>
          </p:pic>
        </mc:Fallback>
      </mc:AlternateContent>
    </p:spTree>
    <p:extLst>
      <p:ext uri="{BB962C8B-B14F-4D97-AF65-F5344CB8AC3E}">
        <p14:creationId xmlns:p14="http://schemas.microsoft.com/office/powerpoint/2010/main" val="212833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BC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6F63AC-7515-3F49-9111-649C40260105}"/>
              </a:ext>
            </a:extLst>
          </p:cNvPr>
          <p:cNvSpPr/>
          <p:nvPr/>
        </p:nvSpPr>
        <p:spPr>
          <a:xfrm>
            <a:off x="112295" y="96254"/>
            <a:ext cx="11967410" cy="6657472"/>
          </a:xfrm>
          <a:prstGeom prst="rect">
            <a:avLst/>
          </a:prstGeom>
          <a:noFill/>
          <a:ln w="130175">
            <a:solidFill>
              <a:srgbClr val="FF40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4A18920-BA5F-6245-916E-691DE7156B9C}"/>
              </a:ext>
            </a:extLst>
          </p:cNvPr>
          <p:cNvSpPr>
            <a:spLocks noGrp="1"/>
          </p:cNvSpPr>
          <p:nvPr>
            <p:ph type="title"/>
          </p:nvPr>
        </p:nvSpPr>
        <p:spPr/>
        <p:txBody>
          <a:bodyPr/>
          <a:lstStyle/>
          <a:p>
            <a:r>
              <a:rPr lang="en-US" b="1" u="sng" dirty="0">
                <a:latin typeface="Segoe UI"/>
                <a:ea typeface="Calibri"/>
                <a:cs typeface="Calibri"/>
              </a:rPr>
              <a:t>A </a:t>
            </a:r>
            <a:r>
              <a:rPr lang="en-US" b="1" u="sng" dirty="0">
                <a:latin typeface="Segoe UI"/>
                <a:ea typeface="+mn-lt"/>
                <a:cs typeface="+mn-lt"/>
              </a:rPr>
              <a:t>dementia</a:t>
            </a:r>
            <a:r>
              <a:rPr lang="en-US" b="1" u="sng" dirty="0">
                <a:latin typeface="Segoe UI"/>
                <a:ea typeface="Calibri"/>
                <a:cs typeface="Calibri"/>
              </a:rPr>
              <a:t> diagnosis requires:</a:t>
            </a:r>
          </a:p>
        </p:txBody>
      </p:sp>
      <p:sp>
        <p:nvSpPr>
          <p:cNvPr id="4" name="Content Placeholder 3">
            <a:extLst>
              <a:ext uri="{FF2B5EF4-FFF2-40B4-BE49-F238E27FC236}">
                <a16:creationId xmlns:a16="http://schemas.microsoft.com/office/drawing/2014/main" id="{76CADE3F-29F7-F648-8FB9-25D13D1ED4A7}"/>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sz="3200" b="1" dirty="0">
                <a:solidFill>
                  <a:schemeClr val="bg2">
                    <a:lumMod val="25000"/>
                  </a:schemeClr>
                </a:solidFill>
                <a:latin typeface="Segoe UI"/>
                <a:cs typeface="Segoe UI"/>
              </a:rPr>
              <a:t>Impairment in ≥1 cognitive domain </a:t>
            </a:r>
          </a:p>
          <a:p>
            <a:pPr marL="514350" indent="-514350">
              <a:buFont typeface="+mj-lt"/>
              <a:buAutoNum type="arabicPeriod"/>
            </a:pPr>
            <a:r>
              <a:rPr lang="en-US" sz="3200" b="1" dirty="0">
                <a:solidFill>
                  <a:schemeClr val="bg2">
                    <a:lumMod val="25000"/>
                  </a:schemeClr>
                </a:solidFill>
                <a:latin typeface="Segoe UI"/>
                <a:cs typeface="Segoe UI"/>
              </a:rPr>
              <a:t>Functional loss</a:t>
            </a:r>
          </a:p>
          <a:p>
            <a:pPr marL="514350" indent="-514350">
              <a:buFont typeface="+mj-lt"/>
              <a:buAutoNum type="arabicPeriod"/>
            </a:pPr>
            <a:r>
              <a:rPr lang="en-US" sz="3200" b="1" dirty="0">
                <a:solidFill>
                  <a:schemeClr val="bg2">
                    <a:lumMod val="25000"/>
                  </a:schemeClr>
                </a:solidFill>
                <a:latin typeface="Segoe UI"/>
                <a:cs typeface="Segoe UI"/>
              </a:rPr>
              <a:t>Progression over time</a:t>
            </a:r>
            <a:r>
              <a:rPr lang="en-US" sz="3200" b="1" dirty="0">
                <a:solidFill>
                  <a:schemeClr val="bg2">
                    <a:lumMod val="25000"/>
                  </a:schemeClr>
                </a:solidFill>
                <a:latin typeface="Cabin"/>
              </a:rPr>
              <a:t> </a:t>
            </a:r>
          </a:p>
        </p:txBody>
      </p:sp>
      <p:sp>
        <p:nvSpPr>
          <p:cNvPr id="5" name="TextBox 4">
            <a:extLst>
              <a:ext uri="{FF2B5EF4-FFF2-40B4-BE49-F238E27FC236}">
                <a16:creationId xmlns:a16="http://schemas.microsoft.com/office/drawing/2014/main" id="{A2DEE719-6FEB-EF47-A639-06DC495CA418}"/>
              </a:ext>
            </a:extLst>
          </p:cNvPr>
          <p:cNvSpPr txBox="1"/>
          <p:nvPr/>
        </p:nvSpPr>
        <p:spPr>
          <a:xfrm>
            <a:off x="9945511" y="5819013"/>
            <a:ext cx="3154544" cy="646331"/>
          </a:xfrm>
          <a:prstGeom prst="rect">
            <a:avLst/>
          </a:prstGeom>
          <a:noFill/>
        </p:spPr>
        <p:txBody>
          <a:bodyPr wrap="square" lIns="91440" tIns="45720" rIns="91440" bIns="45720" rtlCol="0" anchor="t">
            <a:spAutoFit/>
          </a:bodyPr>
          <a:lstStyle/>
          <a:p>
            <a:r>
              <a:rPr lang="en-US" sz="3600" b="1" dirty="0">
                <a:solidFill>
                  <a:srgbClr val="00B050"/>
                </a:solidFill>
                <a:latin typeface="Segoe UI"/>
                <a:cs typeface="Segoe UI"/>
              </a:rPr>
              <a:t>Pearl #1</a:t>
            </a:r>
          </a:p>
        </p:txBody>
      </p:sp>
      <p:sp>
        <p:nvSpPr>
          <p:cNvPr id="6" name="TextBox 5">
            <a:extLst>
              <a:ext uri="{FF2B5EF4-FFF2-40B4-BE49-F238E27FC236}">
                <a16:creationId xmlns:a16="http://schemas.microsoft.com/office/drawing/2014/main" id="{F63C7B68-34B3-AF15-3543-35B165FBE6C9}"/>
              </a:ext>
            </a:extLst>
          </p:cNvPr>
          <p:cNvSpPr txBox="1"/>
          <p:nvPr/>
        </p:nvSpPr>
        <p:spPr>
          <a:xfrm>
            <a:off x="2266950" y="4457700"/>
            <a:ext cx="184731" cy="369332"/>
          </a:xfrm>
          <a:prstGeom prst="rect">
            <a:avLst/>
          </a:prstGeom>
          <a:solidFill>
            <a:srgbClr val="FFCBCA"/>
          </a:solidFill>
        </p:spPr>
        <p:txBody>
          <a:bodyPr wrap="none" rtlCol="0">
            <a:spAutoFit/>
          </a:bodyPr>
          <a:lstStyle/>
          <a:p>
            <a:endParaRPr lang="en-US" dirty="0"/>
          </a:p>
        </p:txBody>
      </p:sp>
    </p:spTree>
    <p:extLst>
      <p:ext uri="{BB962C8B-B14F-4D97-AF65-F5344CB8AC3E}">
        <p14:creationId xmlns:p14="http://schemas.microsoft.com/office/powerpoint/2010/main" val="282773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RB1 2">
      <a:dk1>
        <a:srgbClr val="2F2F2F"/>
      </a:dk1>
      <a:lt1>
        <a:srgbClr val="FFFFFF"/>
      </a:lt1>
      <a:dk2>
        <a:srgbClr val="44546A"/>
      </a:dk2>
      <a:lt2>
        <a:srgbClr val="E7E6E6"/>
      </a:lt2>
      <a:accent1>
        <a:srgbClr val="459DE0"/>
      </a:accent1>
      <a:accent2>
        <a:srgbClr val="F53446"/>
      </a:accent2>
      <a:accent3>
        <a:srgbClr val="ED7157"/>
      </a:accent3>
      <a:accent4>
        <a:srgbClr val="517093"/>
      </a:accent4>
      <a:accent5>
        <a:srgbClr val="202E47"/>
      </a:accent5>
      <a:accent6>
        <a:srgbClr val="6892C1"/>
      </a:accent6>
      <a:hlink>
        <a:srgbClr val="3F50D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65985E872C4F42B232D6205948D775" ma:contentTypeVersion="16" ma:contentTypeDescription="Create a new document." ma:contentTypeScope="" ma:versionID="33b852040fff8588b62534b5863287db">
  <xsd:schema xmlns:xsd="http://www.w3.org/2001/XMLSchema" xmlns:xs="http://www.w3.org/2001/XMLSchema" xmlns:p="http://schemas.microsoft.com/office/2006/metadata/properties" xmlns:ns2="1047a0de-e45b-4fd0-9017-1e6044c1fc03" xmlns:ns3="a448b94a-0e58-46db-8a05-d939707934dc" targetNamespace="http://schemas.microsoft.com/office/2006/metadata/properties" ma:root="true" ma:fieldsID="45612f9dfc9c6bb3a29da006f27e5ac8" ns2:_="" ns3:_="">
    <xsd:import namespace="1047a0de-e45b-4fd0-9017-1e6044c1fc03"/>
    <xsd:import namespace="a448b94a-0e58-46db-8a05-d939707934d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a0de-e45b-4fd0-9017-1e6044c1fc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b15c13e-58db-4d67-9e87-df2024ad83a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48b94a-0e58-46db-8a05-d939707934d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b70a1bb-14a2-441e-ae9a-d7f2085ecbc3}" ma:internalName="TaxCatchAll" ma:showField="CatchAllData" ma:web="a448b94a-0e58-46db-8a05-d939707934d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37637F-A895-473A-9FF8-CCB06E675C55}"/>
</file>

<file path=customXml/itemProps2.xml><?xml version="1.0" encoding="utf-8"?>
<ds:datastoreItem xmlns:ds="http://schemas.openxmlformats.org/officeDocument/2006/customXml" ds:itemID="{8AE7C5C6-7525-443D-A15B-E1EAE80730F7}"/>
</file>

<file path=docProps/app.xml><?xml version="1.0" encoding="utf-8"?>
<Properties xmlns="http://schemas.openxmlformats.org/officeDocument/2006/extended-properties" xmlns:vt="http://schemas.openxmlformats.org/officeDocument/2006/docPropsVTypes">
  <Template/>
  <TotalTime>21823</TotalTime>
  <Words>6554</Words>
  <Application>Microsoft Office PowerPoint</Application>
  <PresentationFormat>Widescreen</PresentationFormat>
  <Paragraphs>839</Paragraphs>
  <Slides>67</Slides>
  <Notes>63</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dementia diagnosis requires: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Taking a functional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Avoid the 2 Cs:</vt:lpstr>
      <vt:lpstr>Avoid the 2 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c:title>
  <dc:creator>Robin Brown</dc:creator>
  <cp:lastModifiedBy>Nicolas Johnson</cp:lastModifiedBy>
  <cp:revision>1790</cp:revision>
  <cp:lastPrinted>2022-12-01T05:40:58Z</cp:lastPrinted>
  <dcterms:created xsi:type="dcterms:W3CDTF">2020-07-19T20:21:10Z</dcterms:created>
  <dcterms:modified xsi:type="dcterms:W3CDTF">2026-04-22T21:45:33Z</dcterms:modified>
</cp:coreProperties>
</file>